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45"/>
  </p:notesMasterIdLst>
  <p:sldIdLst>
    <p:sldId id="256" r:id="rId6"/>
    <p:sldId id="257" r:id="rId7"/>
    <p:sldId id="292" r:id="rId8"/>
    <p:sldId id="261" r:id="rId9"/>
    <p:sldId id="305" r:id="rId10"/>
    <p:sldId id="281" r:id="rId11"/>
    <p:sldId id="320" r:id="rId12"/>
    <p:sldId id="294" r:id="rId13"/>
    <p:sldId id="307" r:id="rId14"/>
    <p:sldId id="262" r:id="rId15"/>
    <p:sldId id="296" r:id="rId16"/>
    <p:sldId id="277" r:id="rId17"/>
    <p:sldId id="279" r:id="rId18"/>
    <p:sldId id="334" r:id="rId19"/>
    <p:sldId id="312" r:id="rId20"/>
    <p:sldId id="265" r:id="rId21"/>
    <p:sldId id="311" r:id="rId22"/>
    <p:sldId id="270" r:id="rId23"/>
    <p:sldId id="286" r:id="rId24"/>
    <p:sldId id="287" r:id="rId25"/>
    <p:sldId id="288" r:id="rId26"/>
    <p:sldId id="318" r:id="rId27"/>
    <p:sldId id="289" r:id="rId28"/>
    <p:sldId id="313" r:id="rId29"/>
    <p:sldId id="301" r:id="rId30"/>
    <p:sldId id="302" r:id="rId31"/>
    <p:sldId id="327" r:id="rId32"/>
    <p:sldId id="317" r:id="rId33"/>
    <p:sldId id="335" r:id="rId34"/>
    <p:sldId id="322" r:id="rId35"/>
    <p:sldId id="326" r:id="rId36"/>
    <p:sldId id="324" r:id="rId37"/>
    <p:sldId id="325" r:id="rId38"/>
    <p:sldId id="328" r:id="rId39"/>
    <p:sldId id="329" r:id="rId40"/>
    <p:sldId id="330" r:id="rId41"/>
    <p:sldId id="331" r:id="rId42"/>
    <p:sldId id="332" r:id="rId43"/>
    <p:sldId id="33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76EAAF-CD34-A7AA-2F1C-DFB82EF741CD}" name="Arkaprava Basu" initials="AB" userId="S::arkapravab@iisc.ac.in::82f39501-c5b2-4bfb-87c3-f17ca74c00b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8"/>
    <a:srgbClr val="B4C7E7"/>
    <a:srgbClr val="F2F2F2"/>
    <a:srgbClr val="76CCCA"/>
    <a:srgbClr val="FFA46B"/>
    <a:srgbClr val="406FC4"/>
    <a:srgbClr val="660066"/>
    <a:srgbClr val="3DA5A3"/>
    <a:srgbClr val="FFFF99"/>
    <a:srgbClr val="60C4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20" autoAdjust="0"/>
  </p:normalViewPr>
  <p:slideViewPr>
    <p:cSldViewPr snapToGrid="0">
      <p:cViewPr varScale="1">
        <p:scale>
          <a:sx n="72" d="100"/>
          <a:sy n="72" d="100"/>
        </p:scale>
        <p:origin x="5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01347087027364"/>
          <c:y val="7.1046866374175538E-2"/>
          <c:w val="0.84563567953280872"/>
          <c:h val="0.67246418848596645"/>
        </c:manualLayout>
      </c:layout>
      <c:barChart>
        <c:barDir val="col"/>
        <c:grouping val="clustered"/>
        <c:varyColors val="0"/>
        <c:ser>
          <c:idx val="0"/>
          <c:order val="0"/>
          <c:tx>
            <c:strRef>
              <c:f>Sheet1!$B$1</c:f>
              <c:strCache>
                <c:ptCount val="1"/>
                <c:pt idx="0">
                  <c:v>Throughput (Kops/sec)</c:v>
                </c:pt>
              </c:strCache>
            </c:strRef>
          </c:tx>
          <c:spPr>
            <a:solidFill>
              <a:schemeClr val="accent1">
                <a:lumMod val="50000"/>
              </a:schemeClr>
            </a:solidFill>
            <a:ln>
              <a:solidFill>
                <a:schemeClr val="tx1"/>
              </a:solidFill>
            </a:ln>
            <a:effectLst/>
          </c:spPr>
          <c:invertIfNegative val="0"/>
          <c:dPt>
            <c:idx val="0"/>
            <c:invertIfNegative val="0"/>
            <c:bubble3D val="0"/>
            <c:spPr>
              <a:solidFill>
                <a:schemeClr val="accent1">
                  <a:lumMod val="40000"/>
                  <a:lumOff val="60000"/>
                </a:schemeClr>
              </a:solidFill>
              <a:ln>
                <a:solidFill>
                  <a:schemeClr val="tx1"/>
                </a:solidFill>
              </a:ln>
              <a:effectLst/>
            </c:spPr>
            <c:extLst>
              <c:ext xmlns:c16="http://schemas.microsoft.com/office/drawing/2014/chart" uri="{C3380CC4-5D6E-409C-BE32-E72D297353CC}">
                <c16:uniqueId val="{00000001-1F59-49F0-A796-8A65204C3208}"/>
              </c:ext>
            </c:extLst>
          </c:dPt>
          <c:dPt>
            <c:idx val="1"/>
            <c:invertIfNegative val="0"/>
            <c:bubble3D val="0"/>
            <c:spPr>
              <a:solidFill>
                <a:schemeClr val="accent1">
                  <a:lumMod val="40000"/>
                  <a:lumOff val="60000"/>
                  <a:alpha val="95000"/>
                </a:schemeClr>
              </a:solidFill>
              <a:ln>
                <a:solidFill>
                  <a:schemeClr val="tx1"/>
                </a:solidFill>
              </a:ln>
              <a:effectLst/>
            </c:spPr>
            <c:extLst>
              <c:ext xmlns:c16="http://schemas.microsoft.com/office/drawing/2014/chart" uri="{C3380CC4-5D6E-409C-BE32-E72D297353CC}">
                <c16:uniqueId val="{00000003-1F59-49F0-A796-8A65204C3208}"/>
              </c:ext>
            </c:extLst>
          </c:dPt>
          <c:dPt>
            <c:idx val="2"/>
            <c:invertIfNegative val="0"/>
            <c:bubble3D val="0"/>
            <c:spPr>
              <a:solidFill>
                <a:schemeClr val="accent1">
                  <a:lumMod val="40000"/>
                  <a:lumOff val="60000"/>
                </a:schemeClr>
              </a:solidFill>
              <a:ln>
                <a:solidFill>
                  <a:schemeClr val="tx1"/>
                </a:solidFill>
              </a:ln>
              <a:effectLst/>
            </c:spPr>
            <c:extLst>
              <c:ext xmlns:c16="http://schemas.microsoft.com/office/drawing/2014/chart" uri="{C3380CC4-5D6E-409C-BE32-E72D297353CC}">
                <c16:uniqueId val="{00000005-1F59-49F0-A796-8A65204C3208}"/>
              </c:ext>
            </c:extLst>
          </c:dPt>
          <c:dPt>
            <c:idx val="3"/>
            <c:invertIfNegative val="0"/>
            <c:bubble3D val="0"/>
            <c:spPr>
              <a:solidFill>
                <a:schemeClr val="accent2">
                  <a:lumMod val="75000"/>
                </a:schemeClr>
              </a:solidFill>
              <a:ln>
                <a:solidFill>
                  <a:schemeClr val="tx1"/>
                </a:solidFill>
              </a:ln>
              <a:effectLst/>
            </c:spPr>
            <c:extLst>
              <c:ext xmlns:c16="http://schemas.microsoft.com/office/drawing/2014/chart" uri="{C3380CC4-5D6E-409C-BE32-E72D297353CC}">
                <c16:uniqueId val="{00000007-1F59-49F0-A796-8A65204C3208}"/>
              </c:ext>
            </c:extLst>
          </c:dPt>
          <c:cat>
            <c:strRef>
              <c:f>Sheet1!$A$2:$A$5</c:f>
              <c:strCache>
                <c:ptCount val="4"/>
                <c:pt idx="0">
                  <c:v>PmemKV</c:v>
                </c:pt>
                <c:pt idx="1">
                  <c:v>RocksDB-KVS</c:v>
                </c:pt>
                <c:pt idx="2">
                  <c:v>MatrixKV</c:v>
                </c:pt>
                <c:pt idx="3">
                  <c:v>GPM-KVS</c:v>
                </c:pt>
              </c:strCache>
            </c:strRef>
          </c:cat>
          <c:val>
            <c:numRef>
              <c:f>Sheet1!$B$2:$B$5</c:f>
              <c:numCache>
                <c:formatCode>General</c:formatCode>
                <c:ptCount val="4"/>
                <c:pt idx="0">
                  <c:v>764.18200000000002</c:v>
                </c:pt>
                <c:pt idx="1">
                  <c:v>646.39099999999996</c:v>
                </c:pt>
                <c:pt idx="2">
                  <c:v>353.95499999999998</c:v>
                </c:pt>
                <c:pt idx="3">
                  <c:v>2035.9259999999999</c:v>
                </c:pt>
              </c:numCache>
            </c:numRef>
          </c:val>
          <c:extLst>
            <c:ext xmlns:c16="http://schemas.microsoft.com/office/drawing/2014/chart" uri="{C3380CC4-5D6E-409C-BE32-E72D297353CC}">
              <c16:uniqueId val="{00000008-1F59-49F0-A796-8A65204C3208}"/>
            </c:ext>
          </c:extLst>
        </c:ser>
        <c:dLbls>
          <c:showLegendKey val="0"/>
          <c:showVal val="0"/>
          <c:showCatName val="0"/>
          <c:showSerName val="0"/>
          <c:showPercent val="0"/>
          <c:showBubbleSize val="0"/>
        </c:dLbls>
        <c:gapWidth val="169"/>
        <c:overlap val="-57"/>
        <c:axId val="2080406623"/>
        <c:axId val="2080408703"/>
      </c:barChart>
      <c:catAx>
        <c:axId val="2080406623"/>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080408703"/>
        <c:crosses val="autoZero"/>
        <c:auto val="1"/>
        <c:lblAlgn val="ctr"/>
        <c:lblOffset val="100"/>
        <c:noMultiLvlLbl val="0"/>
      </c:catAx>
      <c:valAx>
        <c:axId val="2080408703"/>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080406623"/>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065874561434283"/>
          <c:y val="0.14456771687237352"/>
          <c:w val="0.7154645617938945"/>
          <c:h val="0.48842094894510352"/>
        </c:manualLayout>
      </c:layout>
      <c:scatterChart>
        <c:scatterStyle val="smoothMarker"/>
        <c:varyColors val="0"/>
        <c:ser>
          <c:idx val="0"/>
          <c:order val="0"/>
          <c:tx>
            <c:strRef>
              <c:f>Sheet1!$B$1</c:f>
              <c:strCache>
                <c:ptCount val="1"/>
                <c:pt idx="0">
                  <c:v>HCL</c:v>
                </c:pt>
              </c:strCache>
            </c:strRef>
          </c:tx>
          <c:spPr>
            <a:ln w="19050" cap="rnd">
              <a:solidFill>
                <a:schemeClr val="accent1">
                  <a:lumMod val="50000"/>
                </a:schemeClr>
              </a:solidFill>
              <a:round/>
            </a:ln>
            <a:effectLst/>
          </c:spPr>
          <c:marker>
            <c:symbol val="circle"/>
            <c:size val="5"/>
            <c:spPr>
              <a:solidFill>
                <a:schemeClr val="accent1">
                  <a:lumMod val="50000"/>
                </a:schemeClr>
              </a:solidFill>
              <a:ln w="9525">
                <a:noFill/>
              </a:ln>
              <a:effectLst/>
            </c:spPr>
          </c:marker>
          <c:xVal>
            <c:numRef>
              <c:f>Sheet1!$A$2:$A$97</c:f>
              <c:numCache>
                <c:formatCode>General</c:formatCode>
                <c:ptCount val="96"/>
                <c:pt idx="0">
                  <c:v>2560</c:v>
                </c:pt>
                <c:pt idx="1">
                  <c:v>3072</c:v>
                </c:pt>
                <c:pt idx="2">
                  <c:v>3584</c:v>
                </c:pt>
                <c:pt idx="3">
                  <c:v>4096</c:v>
                </c:pt>
                <c:pt idx="4">
                  <c:v>4608</c:v>
                </c:pt>
                <c:pt idx="5">
                  <c:v>5120</c:v>
                </c:pt>
                <c:pt idx="6">
                  <c:v>5632</c:v>
                </c:pt>
                <c:pt idx="7">
                  <c:v>6144</c:v>
                </c:pt>
                <c:pt idx="8">
                  <c:v>6656</c:v>
                </c:pt>
                <c:pt idx="9">
                  <c:v>7168</c:v>
                </c:pt>
                <c:pt idx="10">
                  <c:v>7680</c:v>
                </c:pt>
                <c:pt idx="11">
                  <c:v>8192</c:v>
                </c:pt>
                <c:pt idx="12">
                  <c:v>8704</c:v>
                </c:pt>
                <c:pt idx="13">
                  <c:v>9216</c:v>
                </c:pt>
                <c:pt idx="14">
                  <c:v>9728</c:v>
                </c:pt>
                <c:pt idx="15">
                  <c:v>10240</c:v>
                </c:pt>
                <c:pt idx="16">
                  <c:v>10752</c:v>
                </c:pt>
                <c:pt idx="17">
                  <c:v>11264</c:v>
                </c:pt>
                <c:pt idx="18">
                  <c:v>11776</c:v>
                </c:pt>
                <c:pt idx="19">
                  <c:v>12288</c:v>
                </c:pt>
                <c:pt idx="20">
                  <c:v>12800</c:v>
                </c:pt>
                <c:pt idx="21">
                  <c:v>13312</c:v>
                </c:pt>
                <c:pt idx="22">
                  <c:v>13824</c:v>
                </c:pt>
                <c:pt idx="23">
                  <c:v>14336</c:v>
                </c:pt>
                <c:pt idx="24">
                  <c:v>14848</c:v>
                </c:pt>
                <c:pt idx="25">
                  <c:v>15360</c:v>
                </c:pt>
                <c:pt idx="26">
                  <c:v>15872</c:v>
                </c:pt>
                <c:pt idx="27">
                  <c:v>16384</c:v>
                </c:pt>
                <c:pt idx="28">
                  <c:v>16896</c:v>
                </c:pt>
                <c:pt idx="29">
                  <c:v>17408</c:v>
                </c:pt>
                <c:pt idx="30">
                  <c:v>17920</c:v>
                </c:pt>
                <c:pt idx="31">
                  <c:v>18432</c:v>
                </c:pt>
                <c:pt idx="32">
                  <c:v>18944</c:v>
                </c:pt>
                <c:pt idx="33">
                  <c:v>19456</c:v>
                </c:pt>
                <c:pt idx="34">
                  <c:v>19968</c:v>
                </c:pt>
                <c:pt idx="35">
                  <c:v>20480</c:v>
                </c:pt>
                <c:pt idx="36">
                  <c:v>20992</c:v>
                </c:pt>
                <c:pt idx="37">
                  <c:v>21504</c:v>
                </c:pt>
                <c:pt idx="38">
                  <c:v>22016</c:v>
                </c:pt>
                <c:pt idx="39">
                  <c:v>22528</c:v>
                </c:pt>
                <c:pt idx="40">
                  <c:v>23040</c:v>
                </c:pt>
                <c:pt idx="41">
                  <c:v>23552</c:v>
                </c:pt>
                <c:pt idx="42">
                  <c:v>24064</c:v>
                </c:pt>
                <c:pt idx="43">
                  <c:v>24576</c:v>
                </c:pt>
                <c:pt idx="44">
                  <c:v>25088</c:v>
                </c:pt>
                <c:pt idx="45">
                  <c:v>25600</c:v>
                </c:pt>
                <c:pt idx="46">
                  <c:v>26112</c:v>
                </c:pt>
                <c:pt idx="47">
                  <c:v>26624</c:v>
                </c:pt>
                <c:pt idx="48">
                  <c:v>27136</c:v>
                </c:pt>
                <c:pt idx="49">
                  <c:v>27648</c:v>
                </c:pt>
                <c:pt idx="50">
                  <c:v>28160</c:v>
                </c:pt>
                <c:pt idx="51">
                  <c:v>28672</c:v>
                </c:pt>
                <c:pt idx="52">
                  <c:v>29184</c:v>
                </c:pt>
                <c:pt idx="53">
                  <c:v>29696</c:v>
                </c:pt>
                <c:pt idx="54">
                  <c:v>30208</c:v>
                </c:pt>
                <c:pt idx="55">
                  <c:v>30720</c:v>
                </c:pt>
                <c:pt idx="56">
                  <c:v>31232</c:v>
                </c:pt>
                <c:pt idx="57">
                  <c:v>31744</c:v>
                </c:pt>
                <c:pt idx="58">
                  <c:v>32256</c:v>
                </c:pt>
                <c:pt idx="59">
                  <c:v>32768</c:v>
                </c:pt>
                <c:pt idx="60">
                  <c:v>33280</c:v>
                </c:pt>
                <c:pt idx="61">
                  <c:v>33792</c:v>
                </c:pt>
                <c:pt idx="62">
                  <c:v>34304</c:v>
                </c:pt>
                <c:pt idx="63">
                  <c:v>34816</c:v>
                </c:pt>
                <c:pt idx="64">
                  <c:v>35328</c:v>
                </c:pt>
                <c:pt idx="65">
                  <c:v>35840</c:v>
                </c:pt>
                <c:pt idx="66">
                  <c:v>36352</c:v>
                </c:pt>
                <c:pt idx="67">
                  <c:v>36864</c:v>
                </c:pt>
                <c:pt idx="68">
                  <c:v>37376</c:v>
                </c:pt>
                <c:pt idx="69">
                  <c:v>37888</c:v>
                </c:pt>
                <c:pt idx="70">
                  <c:v>38400</c:v>
                </c:pt>
                <c:pt idx="71">
                  <c:v>38912</c:v>
                </c:pt>
                <c:pt idx="72">
                  <c:v>39424</c:v>
                </c:pt>
                <c:pt idx="73">
                  <c:v>39936</c:v>
                </c:pt>
                <c:pt idx="74">
                  <c:v>40448</c:v>
                </c:pt>
                <c:pt idx="75">
                  <c:v>40960</c:v>
                </c:pt>
                <c:pt idx="76">
                  <c:v>41472</c:v>
                </c:pt>
                <c:pt idx="77">
                  <c:v>41984</c:v>
                </c:pt>
                <c:pt idx="78">
                  <c:v>42496</c:v>
                </c:pt>
                <c:pt idx="79">
                  <c:v>43008</c:v>
                </c:pt>
                <c:pt idx="80">
                  <c:v>43520</c:v>
                </c:pt>
                <c:pt idx="81">
                  <c:v>44032</c:v>
                </c:pt>
                <c:pt idx="82">
                  <c:v>44544</c:v>
                </c:pt>
                <c:pt idx="83">
                  <c:v>45056</c:v>
                </c:pt>
                <c:pt idx="84">
                  <c:v>45568</c:v>
                </c:pt>
                <c:pt idx="85">
                  <c:v>46080</c:v>
                </c:pt>
                <c:pt idx="86">
                  <c:v>46592</c:v>
                </c:pt>
                <c:pt idx="87">
                  <c:v>47104</c:v>
                </c:pt>
                <c:pt idx="88">
                  <c:v>47616</c:v>
                </c:pt>
                <c:pt idx="89">
                  <c:v>48128</c:v>
                </c:pt>
                <c:pt idx="90">
                  <c:v>48640</c:v>
                </c:pt>
                <c:pt idx="91">
                  <c:v>49152</c:v>
                </c:pt>
                <c:pt idx="92">
                  <c:v>49664</c:v>
                </c:pt>
                <c:pt idx="93">
                  <c:v>50176</c:v>
                </c:pt>
                <c:pt idx="94">
                  <c:v>50688</c:v>
                </c:pt>
                <c:pt idx="95">
                  <c:v>51200</c:v>
                </c:pt>
              </c:numCache>
            </c:numRef>
          </c:xVal>
          <c:yVal>
            <c:numRef>
              <c:f>Sheet1!$B$2:$B$97</c:f>
              <c:numCache>
                <c:formatCode>General</c:formatCode>
                <c:ptCount val="96"/>
                <c:pt idx="0">
                  <c:v>70</c:v>
                </c:pt>
                <c:pt idx="1">
                  <c:v>83</c:v>
                </c:pt>
                <c:pt idx="2">
                  <c:v>91</c:v>
                </c:pt>
                <c:pt idx="3">
                  <c:v>99</c:v>
                </c:pt>
                <c:pt idx="4">
                  <c:v>107</c:v>
                </c:pt>
                <c:pt idx="5">
                  <c:v>115</c:v>
                </c:pt>
                <c:pt idx="6">
                  <c:v>124</c:v>
                </c:pt>
                <c:pt idx="7">
                  <c:v>133</c:v>
                </c:pt>
                <c:pt idx="8">
                  <c:v>140</c:v>
                </c:pt>
                <c:pt idx="9">
                  <c:v>151</c:v>
                </c:pt>
                <c:pt idx="10">
                  <c:v>158</c:v>
                </c:pt>
                <c:pt idx="11">
                  <c:v>169</c:v>
                </c:pt>
                <c:pt idx="12">
                  <c:v>178</c:v>
                </c:pt>
                <c:pt idx="13">
                  <c:v>187</c:v>
                </c:pt>
                <c:pt idx="14">
                  <c:v>198</c:v>
                </c:pt>
                <c:pt idx="15">
                  <c:v>208</c:v>
                </c:pt>
                <c:pt idx="16">
                  <c:v>215</c:v>
                </c:pt>
                <c:pt idx="17">
                  <c:v>225</c:v>
                </c:pt>
                <c:pt idx="18">
                  <c:v>236</c:v>
                </c:pt>
                <c:pt idx="19">
                  <c:v>244</c:v>
                </c:pt>
                <c:pt idx="20">
                  <c:v>253</c:v>
                </c:pt>
                <c:pt idx="21">
                  <c:v>263</c:v>
                </c:pt>
                <c:pt idx="22">
                  <c:v>288</c:v>
                </c:pt>
                <c:pt idx="23">
                  <c:v>281</c:v>
                </c:pt>
                <c:pt idx="24">
                  <c:v>288</c:v>
                </c:pt>
                <c:pt idx="25">
                  <c:v>299</c:v>
                </c:pt>
                <c:pt idx="26">
                  <c:v>309</c:v>
                </c:pt>
                <c:pt idx="27">
                  <c:v>314</c:v>
                </c:pt>
                <c:pt idx="28">
                  <c:v>322</c:v>
                </c:pt>
                <c:pt idx="29">
                  <c:v>332</c:v>
                </c:pt>
                <c:pt idx="30">
                  <c:v>341</c:v>
                </c:pt>
                <c:pt idx="31">
                  <c:v>350</c:v>
                </c:pt>
                <c:pt idx="32">
                  <c:v>358</c:v>
                </c:pt>
                <c:pt idx="33">
                  <c:v>362</c:v>
                </c:pt>
                <c:pt idx="34">
                  <c:v>372</c:v>
                </c:pt>
                <c:pt idx="35">
                  <c:v>376</c:v>
                </c:pt>
                <c:pt idx="36">
                  <c:v>380</c:v>
                </c:pt>
                <c:pt idx="37">
                  <c:v>385</c:v>
                </c:pt>
                <c:pt idx="38">
                  <c:v>395</c:v>
                </c:pt>
                <c:pt idx="39">
                  <c:v>398</c:v>
                </c:pt>
                <c:pt idx="40">
                  <c:v>404</c:v>
                </c:pt>
                <c:pt idx="41">
                  <c:v>426</c:v>
                </c:pt>
                <c:pt idx="42">
                  <c:v>415</c:v>
                </c:pt>
                <c:pt idx="43">
                  <c:v>419</c:v>
                </c:pt>
                <c:pt idx="44">
                  <c:v>425</c:v>
                </c:pt>
                <c:pt idx="45">
                  <c:v>431</c:v>
                </c:pt>
                <c:pt idx="46">
                  <c:v>436</c:v>
                </c:pt>
                <c:pt idx="47">
                  <c:v>440</c:v>
                </c:pt>
                <c:pt idx="48">
                  <c:v>450</c:v>
                </c:pt>
                <c:pt idx="49">
                  <c:v>455</c:v>
                </c:pt>
                <c:pt idx="50">
                  <c:v>459</c:v>
                </c:pt>
                <c:pt idx="51">
                  <c:v>466</c:v>
                </c:pt>
                <c:pt idx="52">
                  <c:v>473</c:v>
                </c:pt>
                <c:pt idx="53">
                  <c:v>479</c:v>
                </c:pt>
                <c:pt idx="54">
                  <c:v>485</c:v>
                </c:pt>
                <c:pt idx="55">
                  <c:v>488</c:v>
                </c:pt>
                <c:pt idx="56">
                  <c:v>499</c:v>
                </c:pt>
                <c:pt idx="57">
                  <c:v>509</c:v>
                </c:pt>
                <c:pt idx="58">
                  <c:v>507</c:v>
                </c:pt>
                <c:pt idx="59">
                  <c:v>516</c:v>
                </c:pt>
                <c:pt idx="60">
                  <c:v>517</c:v>
                </c:pt>
                <c:pt idx="61">
                  <c:v>531</c:v>
                </c:pt>
                <c:pt idx="62">
                  <c:v>535</c:v>
                </c:pt>
                <c:pt idx="63">
                  <c:v>535</c:v>
                </c:pt>
                <c:pt idx="64">
                  <c:v>543</c:v>
                </c:pt>
                <c:pt idx="65">
                  <c:v>553</c:v>
                </c:pt>
                <c:pt idx="66">
                  <c:v>574</c:v>
                </c:pt>
                <c:pt idx="67">
                  <c:v>563</c:v>
                </c:pt>
                <c:pt idx="68">
                  <c:v>572</c:v>
                </c:pt>
                <c:pt idx="69">
                  <c:v>585</c:v>
                </c:pt>
                <c:pt idx="70">
                  <c:v>588</c:v>
                </c:pt>
                <c:pt idx="71">
                  <c:v>590</c:v>
                </c:pt>
                <c:pt idx="72">
                  <c:v>607</c:v>
                </c:pt>
                <c:pt idx="73">
                  <c:v>620</c:v>
                </c:pt>
                <c:pt idx="74">
                  <c:v>619</c:v>
                </c:pt>
                <c:pt idx="75">
                  <c:v>623</c:v>
                </c:pt>
                <c:pt idx="76">
                  <c:v>635</c:v>
                </c:pt>
                <c:pt idx="77">
                  <c:v>642</c:v>
                </c:pt>
                <c:pt idx="78">
                  <c:v>650</c:v>
                </c:pt>
                <c:pt idx="79">
                  <c:v>658</c:v>
                </c:pt>
                <c:pt idx="80">
                  <c:v>680</c:v>
                </c:pt>
                <c:pt idx="81">
                  <c:v>674</c:v>
                </c:pt>
                <c:pt idx="82">
                  <c:v>686</c:v>
                </c:pt>
                <c:pt idx="83">
                  <c:v>688</c:v>
                </c:pt>
                <c:pt idx="84">
                  <c:v>704</c:v>
                </c:pt>
                <c:pt idx="85">
                  <c:v>711</c:v>
                </c:pt>
                <c:pt idx="86">
                  <c:v>714</c:v>
                </c:pt>
                <c:pt idx="87">
                  <c:v>723</c:v>
                </c:pt>
                <c:pt idx="88">
                  <c:v>729</c:v>
                </c:pt>
                <c:pt idx="89">
                  <c:v>736</c:v>
                </c:pt>
                <c:pt idx="90">
                  <c:v>735</c:v>
                </c:pt>
                <c:pt idx="91">
                  <c:v>744</c:v>
                </c:pt>
                <c:pt idx="92">
                  <c:v>773</c:v>
                </c:pt>
                <c:pt idx="93">
                  <c:v>758</c:v>
                </c:pt>
                <c:pt idx="94">
                  <c:v>769</c:v>
                </c:pt>
                <c:pt idx="95">
                  <c:v>782</c:v>
                </c:pt>
              </c:numCache>
            </c:numRef>
          </c:yVal>
          <c:smooth val="1"/>
          <c:extLst>
            <c:ext xmlns:c16="http://schemas.microsoft.com/office/drawing/2014/chart" uri="{C3380CC4-5D6E-409C-BE32-E72D297353CC}">
              <c16:uniqueId val="{00000000-2BD0-41FD-8DC8-21492B980177}"/>
            </c:ext>
          </c:extLst>
        </c:ser>
        <c:ser>
          <c:idx val="1"/>
          <c:order val="1"/>
          <c:tx>
            <c:strRef>
              <c:f>Sheet1!$C$1</c:f>
              <c:strCache>
                <c:ptCount val="1"/>
                <c:pt idx="0">
                  <c:v>Conventional</c:v>
                </c:pt>
              </c:strCache>
            </c:strRef>
          </c:tx>
          <c:spPr>
            <a:ln w="19050" cap="rnd">
              <a:solidFill>
                <a:schemeClr val="accent2"/>
              </a:solidFill>
              <a:round/>
            </a:ln>
            <a:effectLst/>
          </c:spPr>
          <c:marker>
            <c:symbol val="diamond"/>
            <c:size val="5"/>
            <c:spPr>
              <a:solidFill>
                <a:schemeClr val="accent2">
                  <a:lumMod val="75000"/>
                </a:schemeClr>
              </a:solidFill>
              <a:ln w="9525">
                <a:noFill/>
              </a:ln>
              <a:effectLst/>
            </c:spPr>
          </c:marker>
          <c:xVal>
            <c:numRef>
              <c:f>Sheet1!$A$2:$A$97</c:f>
              <c:numCache>
                <c:formatCode>General</c:formatCode>
                <c:ptCount val="96"/>
                <c:pt idx="0">
                  <c:v>2560</c:v>
                </c:pt>
                <c:pt idx="1">
                  <c:v>3072</c:v>
                </c:pt>
                <c:pt idx="2">
                  <c:v>3584</c:v>
                </c:pt>
                <c:pt idx="3">
                  <c:v>4096</c:v>
                </c:pt>
                <c:pt idx="4">
                  <c:v>4608</c:v>
                </c:pt>
                <c:pt idx="5">
                  <c:v>5120</c:v>
                </c:pt>
                <c:pt idx="6">
                  <c:v>5632</c:v>
                </c:pt>
                <c:pt idx="7">
                  <c:v>6144</c:v>
                </c:pt>
                <c:pt idx="8">
                  <c:v>6656</c:v>
                </c:pt>
                <c:pt idx="9">
                  <c:v>7168</c:v>
                </c:pt>
                <c:pt idx="10">
                  <c:v>7680</c:v>
                </c:pt>
                <c:pt idx="11">
                  <c:v>8192</c:v>
                </c:pt>
                <c:pt idx="12">
                  <c:v>8704</c:v>
                </c:pt>
                <c:pt idx="13">
                  <c:v>9216</c:v>
                </c:pt>
                <c:pt idx="14">
                  <c:v>9728</c:v>
                </c:pt>
                <c:pt idx="15">
                  <c:v>10240</c:v>
                </c:pt>
                <c:pt idx="16">
                  <c:v>10752</c:v>
                </c:pt>
                <c:pt idx="17">
                  <c:v>11264</c:v>
                </c:pt>
                <c:pt idx="18">
                  <c:v>11776</c:v>
                </c:pt>
                <c:pt idx="19">
                  <c:v>12288</c:v>
                </c:pt>
                <c:pt idx="20">
                  <c:v>12800</c:v>
                </c:pt>
                <c:pt idx="21">
                  <c:v>13312</c:v>
                </c:pt>
                <c:pt idx="22">
                  <c:v>13824</c:v>
                </c:pt>
                <c:pt idx="23">
                  <c:v>14336</c:v>
                </c:pt>
                <c:pt idx="24">
                  <c:v>14848</c:v>
                </c:pt>
                <c:pt idx="25">
                  <c:v>15360</c:v>
                </c:pt>
                <c:pt idx="26">
                  <c:v>15872</c:v>
                </c:pt>
                <c:pt idx="27">
                  <c:v>16384</c:v>
                </c:pt>
                <c:pt idx="28">
                  <c:v>16896</c:v>
                </c:pt>
                <c:pt idx="29">
                  <c:v>17408</c:v>
                </c:pt>
                <c:pt idx="30">
                  <c:v>17920</c:v>
                </c:pt>
                <c:pt idx="31">
                  <c:v>18432</c:v>
                </c:pt>
                <c:pt idx="32">
                  <c:v>18944</c:v>
                </c:pt>
                <c:pt idx="33">
                  <c:v>19456</c:v>
                </c:pt>
                <c:pt idx="34">
                  <c:v>19968</c:v>
                </c:pt>
                <c:pt idx="35">
                  <c:v>20480</c:v>
                </c:pt>
                <c:pt idx="36">
                  <c:v>20992</c:v>
                </c:pt>
                <c:pt idx="37">
                  <c:v>21504</c:v>
                </c:pt>
                <c:pt idx="38">
                  <c:v>22016</c:v>
                </c:pt>
                <c:pt idx="39">
                  <c:v>22528</c:v>
                </c:pt>
                <c:pt idx="40">
                  <c:v>23040</c:v>
                </c:pt>
                <c:pt idx="41">
                  <c:v>23552</c:v>
                </c:pt>
                <c:pt idx="42">
                  <c:v>24064</c:v>
                </c:pt>
                <c:pt idx="43">
                  <c:v>24576</c:v>
                </c:pt>
                <c:pt idx="44">
                  <c:v>25088</c:v>
                </c:pt>
                <c:pt idx="45">
                  <c:v>25600</c:v>
                </c:pt>
                <c:pt idx="46">
                  <c:v>26112</c:v>
                </c:pt>
                <c:pt idx="47">
                  <c:v>26624</c:v>
                </c:pt>
                <c:pt idx="48">
                  <c:v>27136</c:v>
                </c:pt>
                <c:pt idx="49">
                  <c:v>27648</c:v>
                </c:pt>
                <c:pt idx="50">
                  <c:v>28160</c:v>
                </c:pt>
                <c:pt idx="51">
                  <c:v>28672</c:v>
                </c:pt>
                <c:pt idx="52">
                  <c:v>29184</c:v>
                </c:pt>
                <c:pt idx="53">
                  <c:v>29696</c:v>
                </c:pt>
                <c:pt idx="54">
                  <c:v>30208</c:v>
                </c:pt>
                <c:pt idx="55">
                  <c:v>30720</c:v>
                </c:pt>
                <c:pt idx="56">
                  <c:v>31232</c:v>
                </c:pt>
                <c:pt idx="57">
                  <c:v>31744</c:v>
                </c:pt>
                <c:pt idx="58">
                  <c:v>32256</c:v>
                </c:pt>
                <c:pt idx="59">
                  <c:v>32768</c:v>
                </c:pt>
                <c:pt idx="60">
                  <c:v>33280</c:v>
                </c:pt>
                <c:pt idx="61">
                  <c:v>33792</c:v>
                </c:pt>
                <c:pt idx="62">
                  <c:v>34304</c:v>
                </c:pt>
                <c:pt idx="63">
                  <c:v>34816</c:v>
                </c:pt>
                <c:pt idx="64">
                  <c:v>35328</c:v>
                </c:pt>
                <c:pt idx="65">
                  <c:v>35840</c:v>
                </c:pt>
                <c:pt idx="66">
                  <c:v>36352</c:v>
                </c:pt>
                <c:pt idx="67">
                  <c:v>36864</c:v>
                </c:pt>
                <c:pt idx="68">
                  <c:v>37376</c:v>
                </c:pt>
                <c:pt idx="69">
                  <c:v>37888</c:v>
                </c:pt>
                <c:pt idx="70">
                  <c:v>38400</c:v>
                </c:pt>
                <c:pt idx="71">
                  <c:v>38912</c:v>
                </c:pt>
                <c:pt idx="72">
                  <c:v>39424</c:v>
                </c:pt>
                <c:pt idx="73">
                  <c:v>39936</c:v>
                </c:pt>
                <c:pt idx="74">
                  <c:v>40448</c:v>
                </c:pt>
                <c:pt idx="75">
                  <c:v>40960</c:v>
                </c:pt>
                <c:pt idx="76">
                  <c:v>41472</c:v>
                </c:pt>
                <c:pt idx="77">
                  <c:v>41984</c:v>
                </c:pt>
                <c:pt idx="78">
                  <c:v>42496</c:v>
                </c:pt>
                <c:pt idx="79">
                  <c:v>43008</c:v>
                </c:pt>
                <c:pt idx="80">
                  <c:v>43520</c:v>
                </c:pt>
                <c:pt idx="81">
                  <c:v>44032</c:v>
                </c:pt>
                <c:pt idx="82">
                  <c:v>44544</c:v>
                </c:pt>
                <c:pt idx="83">
                  <c:v>45056</c:v>
                </c:pt>
                <c:pt idx="84">
                  <c:v>45568</c:v>
                </c:pt>
                <c:pt idx="85">
                  <c:v>46080</c:v>
                </c:pt>
                <c:pt idx="86">
                  <c:v>46592</c:v>
                </c:pt>
                <c:pt idx="87">
                  <c:v>47104</c:v>
                </c:pt>
                <c:pt idx="88">
                  <c:v>47616</c:v>
                </c:pt>
                <c:pt idx="89">
                  <c:v>48128</c:v>
                </c:pt>
                <c:pt idx="90">
                  <c:v>48640</c:v>
                </c:pt>
                <c:pt idx="91">
                  <c:v>49152</c:v>
                </c:pt>
                <c:pt idx="92">
                  <c:v>49664</c:v>
                </c:pt>
                <c:pt idx="93">
                  <c:v>50176</c:v>
                </c:pt>
                <c:pt idx="94">
                  <c:v>50688</c:v>
                </c:pt>
                <c:pt idx="95">
                  <c:v>51200</c:v>
                </c:pt>
              </c:numCache>
            </c:numRef>
          </c:xVal>
          <c:yVal>
            <c:numRef>
              <c:f>Sheet1!$C$2:$C$97</c:f>
              <c:numCache>
                <c:formatCode>General</c:formatCode>
                <c:ptCount val="96"/>
                <c:pt idx="0">
                  <c:v>325</c:v>
                </c:pt>
                <c:pt idx="1">
                  <c:v>418</c:v>
                </c:pt>
                <c:pt idx="2">
                  <c:v>499</c:v>
                </c:pt>
                <c:pt idx="3">
                  <c:v>539</c:v>
                </c:pt>
                <c:pt idx="4">
                  <c:v>646</c:v>
                </c:pt>
                <c:pt idx="5">
                  <c:v>708</c:v>
                </c:pt>
                <c:pt idx="6">
                  <c:v>791</c:v>
                </c:pt>
                <c:pt idx="7">
                  <c:v>851</c:v>
                </c:pt>
                <c:pt idx="8">
                  <c:v>936</c:v>
                </c:pt>
                <c:pt idx="9">
                  <c:v>935</c:v>
                </c:pt>
                <c:pt idx="10">
                  <c:v>831</c:v>
                </c:pt>
                <c:pt idx="11">
                  <c:v>831</c:v>
                </c:pt>
                <c:pt idx="12">
                  <c:v>851</c:v>
                </c:pt>
                <c:pt idx="13">
                  <c:v>851</c:v>
                </c:pt>
                <c:pt idx="14">
                  <c:v>871</c:v>
                </c:pt>
                <c:pt idx="15">
                  <c:v>913</c:v>
                </c:pt>
                <c:pt idx="16">
                  <c:v>935</c:v>
                </c:pt>
                <c:pt idx="17">
                  <c:v>955</c:v>
                </c:pt>
                <c:pt idx="18">
                  <c:v>955</c:v>
                </c:pt>
                <c:pt idx="19">
                  <c:v>997</c:v>
                </c:pt>
                <c:pt idx="20">
                  <c:v>1017</c:v>
                </c:pt>
                <c:pt idx="21">
                  <c:v>1038</c:v>
                </c:pt>
                <c:pt idx="22">
                  <c:v>1017</c:v>
                </c:pt>
                <c:pt idx="23">
                  <c:v>1038</c:v>
                </c:pt>
                <c:pt idx="24">
                  <c:v>1060</c:v>
                </c:pt>
                <c:pt idx="25">
                  <c:v>1121</c:v>
                </c:pt>
                <c:pt idx="26">
                  <c:v>1121</c:v>
                </c:pt>
                <c:pt idx="27">
                  <c:v>1100</c:v>
                </c:pt>
                <c:pt idx="28">
                  <c:v>1140</c:v>
                </c:pt>
                <c:pt idx="29">
                  <c:v>1162</c:v>
                </c:pt>
                <c:pt idx="30">
                  <c:v>1164</c:v>
                </c:pt>
                <c:pt idx="31">
                  <c:v>1184</c:v>
                </c:pt>
                <c:pt idx="32">
                  <c:v>1205</c:v>
                </c:pt>
                <c:pt idx="33">
                  <c:v>1246</c:v>
                </c:pt>
                <c:pt idx="34">
                  <c:v>1270</c:v>
                </c:pt>
                <c:pt idx="35">
                  <c:v>1246</c:v>
                </c:pt>
                <c:pt idx="36">
                  <c:v>1267</c:v>
                </c:pt>
                <c:pt idx="37">
                  <c:v>1331</c:v>
                </c:pt>
                <c:pt idx="38">
                  <c:v>1291</c:v>
                </c:pt>
                <c:pt idx="39">
                  <c:v>1290</c:v>
                </c:pt>
                <c:pt idx="40">
                  <c:v>1290</c:v>
                </c:pt>
                <c:pt idx="41">
                  <c:v>1290</c:v>
                </c:pt>
                <c:pt idx="42">
                  <c:v>1331</c:v>
                </c:pt>
                <c:pt idx="43">
                  <c:v>1351</c:v>
                </c:pt>
                <c:pt idx="44">
                  <c:v>1371</c:v>
                </c:pt>
                <c:pt idx="45">
                  <c:v>1393</c:v>
                </c:pt>
                <c:pt idx="46">
                  <c:v>1393</c:v>
                </c:pt>
                <c:pt idx="47">
                  <c:v>1457</c:v>
                </c:pt>
                <c:pt idx="48">
                  <c:v>1456</c:v>
                </c:pt>
                <c:pt idx="49">
                  <c:v>1478</c:v>
                </c:pt>
                <c:pt idx="50">
                  <c:v>1436</c:v>
                </c:pt>
                <c:pt idx="51">
                  <c:v>1478</c:v>
                </c:pt>
                <c:pt idx="52">
                  <c:v>1518</c:v>
                </c:pt>
                <c:pt idx="53">
                  <c:v>1518</c:v>
                </c:pt>
                <c:pt idx="54">
                  <c:v>1601</c:v>
                </c:pt>
                <c:pt idx="55">
                  <c:v>1499</c:v>
                </c:pt>
                <c:pt idx="56">
                  <c:v>1601</c:v>
                </c:pt>
                <c:pt idx="57">
                  <c:v>1602</c:v>
                </c:pt>
                <c:pt idx="58">
                  <c:v>1623</c:v>
                </c:pt>
                <c:pt idx="59">
                  <c:v>1623</c:v>
                </c:pt>
                <c:pt idx="60">
                  <c:v>1623</c:v>
                </c:pt>
                <c:pt idx="61">
                  <c:v>1725</c:v>
                </c:pt>
                <c:pt idx="62">
                  <c:v>1788</c:v>
                </c:pt>
                <c:pt idx="63">
                  <c:v>1686</c:v>
                </c:pt>
                <c:pt idx="64">
                  <c:v>1707</c:v>
                </c:pt>
                <c:pt idx="65">
                  <c:v>1747</c:v>
                </c:pt>
                <c:pt idx="66">
                  <c:v>1686</c:v>
                </c:pt>
                <c:pt idx="67">
                  <c:v>1769</c:v>
                </c:pt>
                <c:pt idx="68">
                  <c:v>1728</c:v>
                </c:pt>
                <c:pt idx="69">
                  <c:v>1749</c:v>
                </c:pt>
                <c:pt idx="70">
                  <c:v>1770</c:v>
                </c:pt>
                <c:pt idx="71">
                  <c:v>1770</c:v>
                </c:pt>
                <c:pt idx="72">
                  <c:v>1791</c:v>
                </c:pt>
                <c:pt idx="73">
                  <c:v>1812</c:v>
                </c:pt>
                <c:pt idx="74">
                  <c:v>1813</c:v>
                </c:pt>
                <c:pt idx="75">
                  <c:v>1832</c:v>
                </c:pt>
                <c:pt idx="76">
                  <c:v>1853</c:v>
                </c:pt>
                <c:pt idx="77">
                  <c:v>1895</c:v>
                </c:pt>
                <c:pt idx="78">
                  <c:v>1915</c:v>
                </c:pt>
                <c:pt idx="79">
                  <c:v>1916</c:v>
                </c:pt>
                <c:pt idx="80">
                  <c:v>1936</c:v>
                </c:pt>
                <c:pt idx="81">
                  <c:v>1957</c:v>
                </c:pt>
                <c:pt idx="82">
                  <c:v>1936</c:v>
                </c:pt>
                <c:pt idx="83">
                  <c:v>1978</c:v>
                </c:pt>
                <c:pt idx="84">
                  <c:v>1999</c:v>
                </c:pt>
                <c:pt idx="85">
                  <c:v>2020</c:v>
                </c:pt>
                <c:pt idx="86">
                  <c:v>2040</c:v>
                </c:pt>
                <c:pt idx="87">
                  <c:v>2045</c:v>
                </c:pt>
                <c:pt idx="88">
                  <c:v>2061</c:v>
                </c:pt>
                <c:pt idx="89">
                  <c:v>2058</c:v>
                </c:pt>
                <c:pt idx="90">
                  <c:v>2103</c:v>
                </c:pt>
                <c:pt idx="91">
                  <c:v>2123</c:v>
                </c:pt>
                <c:pt idx="92">
                  <c:v>2146</c:v>
                </c:pt>
                <c:pt idx="93">
                  <c:v>2186</c:v>
                </c:pt>
                <c:pt idx="94">
                  <c:v>2207</c:v>
                </c:pt>
                <c:pt idx="95">
                  <c:v>2207</c:v>
                </c:pt>
              </c:numCache>
            </c:numRef>
          </c:yVal>
          <c:smooth val="1"/>
          <c:extLst>
            <c:ext xmlns:c16="http://schemas.microsoft.com/office/drawing/2014/chart" uri="{C3380CC4-5D6E-409C-BE32-E72D297353CC}">
              <c16:uniqueId val="{00000001-2BD0-41FD-8DC8-21492B980177}"/>
            </c:ext>
          </c:extLst>
        </c:ser>
        <c:dLbls>
          <c:showLegendKey val="0"/>
          <c:showVal val="0"/>
          <c:showCatName val="0"/>
          <c:showSerName val="0"/>
          <c:showPercent val="0"/>
          <c:showBubbleSize val="0"/>
        </c:dLbls>
        <c:axId val="406932351"/>
        <c:axId val="406935679"/>
      </c:scatterChart>
      <c:valAx>
        <c:axId val="406932351"/>
        <c:scaling>
          <c:orientation val="minMax"/>
          <c:max val="52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sz="2000" b="1">
                    <a:solidFill>
                      <a:schemeClr val="tx1"/>
                    </a:solidFill>
                  </a:rPr>
                  <a:t>Number of GPU threads</a:t>
                </a:r>
              </a:p>
            </c:rich>
          </c:tx>
          <c:layout>
            <c:manualLayout>
              <c:xMode val="edge"/>
              <c:yMode val="edge"/>
              <c:x val="0.3096683727594654"/>
              <c:y val="0.8352287572496248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406935679"/>
        <c:crosses val="autoZero"/>
        <c:crossBetween val="midCat"/>
        <c:majorUnit val="10000"/>
      </c:valAx>
      <c:valAx>
        <c:axId val="4069356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sz="2000" b="1">
                    <a:solidFill>
                      <a:schemeClr val="tx1"/>
                    </a:solidFill>
                  </a:rPr>
                  <a:t>Latency (</a:t>
                </a:r>
                <a:r>
                  <a:rPr lang="en-IN" sz="2000" b="1" err="1">
                    <a:solidFill>
                      <a:schemeClr val="tx1"/>
                    </a:solidFill>
                  </a:rPr>
                  <a:t>ms</a:t>
                </a:r>
                <a:r>
                  <a:rPr lang="en-IN" sz="2000" b="1">
                    <a:solidFill>
                      <a:schemeClr val="tx1"/>
                    </a:solidFill>
                  </a:rPr>
                  <a:t>)</a:t>
                </a:r>
              </a:p>
            </c:rich>
          </c:tx>
          <c:layout>
            <c:manualLayout>
              <c:xMode val="edge"/>
              <c:yMode val="edge"/>
              <c:x val="1.3845621322256837E-3"/>
              <c:y val="8.2210388283169067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406932351"/>
        <c:crosses val="autoZero"/>
        <c:crossBetween val="midCat"/>
        <c:majorUnit val="1000"/>
      </c:valAx>
      <c:spPr>
        <a:noFill/>
        <a:ln>
          <a:noFill/>
        </a:ln>
        <a:effectLst/>
      </c:spPr>
    </c:plotArea>
    <c:legend>
      <c:legendPos val="t"/>
      <c:layout>
        <c:manualLayout>
          <c:xMode val="edge"/>
          <c:yMode val="edge"/>
          <c:x val="8.3797913222764087E-2"/>
          <c:y val="6.7135380874345826E-2"/>
          <c:w val="0.89999983367236447"/>
          <c:h val="0.27915154959129257"/>
        </c:manualLayout>
      </c:layout>
      <c:overlay val="1"/>
      <c:spPr>
        <a:noFill/>
        <a:ln>
          <a:noFill/>
        </a:ln>
        <a:effectLst/>
      </c:spPr>
      <c:txPr>
        <a:bodyPr rot="0" spcFirstLastPara="1" vertOverflow="ellipsis" vert="horz" wrap="square" anchor="ctr" anchorCtr="1"/>
        <a:lstStyle/>
        <a:p>
          <a:pPr>
            <a:defRPr sz="2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GPM</c:v>
                </c:pt>
              </c:strCache>
            </c:strRef>
          </c:tx>
          <c:spPr>
            <a:solidFill>
              <a:schemeClr val="accent1">
                <a:lumMod val="50000"/>
              </a:schemeClr>
            </a:solidFill>
            <a:ln>
              <a:solidFill>
                <a:schemeClr val="tx1"/>
              </a:solidFill>
            </a:ln>
            <a:effectLst/>
          </c:spPr>
          <c:invertIfNegative val="0"/>
          <c:cat>
            <c:strRef>
              <c:f>Sheet1!$A$2:$A$12</c:f>
              <c:strCache>
                <c:ptCount val="9"/>
                <c:pt idx="0">
                  <c:v>gpKVS</c:v>
                </c:pt>
                <c:pt idx="1">
                  <c:v>gpDB</c:v>
                </c:pt>
                <c:pt idx="2">
                  <c:v>DNN</c:v>
                </c:pt>
                <c:pt idx="3">
                  <c:v>CFD</c:v>
                </c:pt>
                <c:pt idx="4">
                  <c:v>BLK</c:v>
                </c:pt>
                <c:pt idx="5">
                  <c:v>HS</c:v>
                </c:pt>
                <c:pt idx="6">
                  <c:v>BFS</c:v>
                </c:pt>
                <c:pt idx="7">
                  <c:v>SRAD</c:v>
                </c:pt>
                <c:pt idx="8">
                  <c:v>PS</c:v>
                </c:pt>
              </c:strCache>
            </c:strRef>
          </c:cat>
          <c:val>
            <c:numRef>
              <c:f>Sheet1!$B$2:$B$12</c:f>
              <c:numCache>
                <c:formatCode>General</c:formatCode>
                <c:ptCount val="9"/>
                <c:pt idx="0">
                  <c:v>8.2269900000000007</c:v>
                </c:pt>
                <c:pt idx="1">
                  <c:v>5.2614700000000001</c:v>
                </c:pt>
                <c:pt idx="2">
                  <c:v>15.997999999999999</c:v>
                </c:pt>
                <c:pt idx="3">
                  <c:v>17.257999999999999</c:v>
                </c:pt>
                <c:pt idx="4">
                  <c:v>11.003</c:v>
                </c:pt>
                <c:pt idx="5">
                  <c:v>17.96</c:v>
                </c:pt>
                <c:pt idx="6">
                  <c:v>84.697000000000003</c:v>
                </c:pt>
                <c:pt idx="7">
                  <c:v>5.9880000000000004</c:v>
                </c:pt>
                <c:pt idx="8">
                  <c:v>5.0250000000000004</c:v>
                </c:pt>
              </c:numCache>
            </c:numRef>
          </c:val>
          <c:extLst>
            <c:ext xmlns:c16="http://schemas.microsoft.com/office/drawing/2014/chart" uri="{C3380CC4-5D6E-409C-BE32-E72D297353CC}">
              <c16:uniqueId val="{00000000-3FDD-4ABA-B511-043636F4EF60}"/>
            </c:ext>
          </c:extLst>
        </c:ser>
        <c:dLbls>
          <c:showLegendKey val="0"/>
          <c:showVal val="0"/>
          <c:showCatName val="0"/>
          <c:showSerName val="0"/>
          <c:showPercent val="0"/>
          <c:showBubbleSize val="0"/>
        </c:dLbls>
        <c:gapWidth val="130"/>
        <c:overlap val="-11"/>
        <c:axId val="333847552"/>
        <c:axId val="333841312"/>
      </c:barChart>
      <c:catAx>
        <c:axId val="3338475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1" i="0" u="none" strike="noStrike" kern="1200" baseline="0">
                <a:solidFill>
                  <a:srgbClr val="000088"/>
                </a:solidFill>
                <a:latin typeface="+mn-lt"/>
                <a:ea typeface="+mn-ea"/>
                <a:cs typeface="+mn-cs"/>
              </a:defRPr>
            </a:pPr>
            <a:endParaRPr lang="en-US"/>
          </a:p>
        </c:txPr>
        <c:crossAx val="333841312"/>
        <c:crosses val="autoZero"/>
        <c:auto val="1"/>
        <c:lblAlgn val="ctr"/>
        <c:lblOffset val="100"/>
        <c:noMultiLvlLbl val="0"/>
      </c:catAx>
      <c:valAx>
        <c:axId val="333841312"/>
        <c:scaling>
          <c:orientation val="minMax"/>
          <c:max val="22"/>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rgbClr val="000088"/>
                    </a:solidFill>
                    <a:latin typeface="+mn-lt"/>
                    <a:ea typeface="+mn-ea"/>
                    <a:cs typeface="+mn-cs"/>
                  </a:defRPr>
                </a:pPr>
                <a:r>
                  <a:rPr lang="en-IN" sz="2800" b="1">
                    <a:solidFill>
                      <a:srgbClr val="000088"/>
                    </a:solidFill>
                  </a:rPr>
                  <a:t>Speedup</a:t>
                </a:r>
                <a:r>
                  <a:rPr lang="en-IN" sz="2800" b="1" baseline="0">
                    <a:solidFill>
                      <a:srgbClr val="000088"/>
                    </a:solidFill>
                  </a:rPr>
                  <a:t> over CAP</a:t>
                </a:r>
                <a:endParaRPr lang="en-IN" sz="2800" b="1">
                  <a:solidFill>
                    <a:srgbClr val="000088"/>
                  </a:solidFill>
                </a:endParaRPr>
              </a:p>
            </c:rich>
          </c:tx>
          <c:layout>
            <c:manualLayout>
              <c:xMode val="edge"/>
              <c:yMode val="edge"/>
              <c:x val="7.8918031403530983E-3"/>
              <c:y val="0.14613757883207415"/>
            </c:manualLayout>
          </c:layout>
          <c:overlay val="0"/>
          <c:spPr>
            <a:noFill/>
            <a:ln>
              <a:noFill/>
            </a:ln>
            <a:effectLst/>
          </c:spPr>
          <c:txPr>
            <a:bodyPr rot="-5400000" spcFirstLastPara="1" vertOverflow="ellipsis" vert="horz" wrap="square" anchor="ctr" anchorCtr="1"/>
            <a:lstStyle/>
            <a:p>
              <a:pPr>
                <a:defRPr sz="1330" b="1" i="0" u="none" strike="noStrike" kern="1200" baseline="0">
                  <a:solidFill>
                    <a:srgbClr val="000088"/>
                  </a:solidFill>
                  <a:latin typeface="+mn-lt"/>
                  <a:ea typeface="+mn-ea"/>
                  <a:cs typeface="+mn-cs"/>
                </a:defRPr>
              </a:pPr>
              <a:endParaRPr lang="en-US"/>
            </a:p>
          </c:txPr>
        </c:title>
        <c:numFmt formatCode="#,##0\x;\-#,##0\x"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rgbClr val="000088"/>
                </a:solidFill>
                <a:latin typeface="+mn-lt"/>
                <a:ea typeface="+mn-ea"/>
                <a:cs typeface="+mn-cs"/>
              </a:defRPr>
            </a:pPr>
            <a:endParaRPr lang="en-US"/>
          </a:p>
        </c:txPr>
        <c:crossAx val="333847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99277678476598"/>
          <c:y val="9.2367680929406101E-2"/>
          <c:w val="0.87632551945511339"/>
          <c:h val="0.73702824280715484"/>
        </c:manualLayout>
      </c:layout>
      <c:barChart>
        <c:barDir val="col"/>
        <c:grouping val="clustered"/>
        <c:varyColors val="0"/>
        <c:ser>
          <c:idx val="0"/>
          <c:order val="0"/>
          <c:tx>
            <c:strRef>
              <c:f>Sheet1!$B$1</c:f>
              <c:strCache>
                <c:ptCount val="1"/>
                <c:pt idx="0">
                  <c:v>CAP-eADR</c:v>
                </c:pt>
              </c:strCache>
            </c:strRef>
          </c:tx>
          <c:spPr>
            <a:solidFill>
              <a:schemeClr val="accent2"/>
            </a:solidFill>
            <a:ln>
              <a:solidFill>
                <a:schemeClr val="tx1"/>
              </a:solidFill>
            </a:ln>
            <a:effectLst/>
          </c:spPr>
          <c:invertIfNegative val="0"/>
          <c:cat>
            <c:strRef>
              <c:f>Sheet1!$A$2:$A$12</c:f>
              <c:strCache>
                <c:ptCount val="9"/>
                <c:pt idx="0">
                  <c:v>gpKVS</c:v>
                </c:pt>
                <c:pt idx="1">
                  <c:v>gpDB</c:v>
                </c:pt>
                <c:pt idx="2">
                  <c:v>DNN</c:v>
                </c:pt>
                <c:pt idx="3">
                  <c:v>CFD</c:v>
                </c:pt>
                <c:pt idx="4">
                  <c:v>BLK</c:v>
                </c:pt>
                <c:pt idx="5">
                  <c:v>HS</c:v>
                </c:pt>
                <c:pt idx="6">
                  <c:v>BFS</c:v>
                </c:pt>
                <c:pt idx="7">
                  <c:v>SRAD</c:v>
                </c:pt>
                <c:pt idx="8">
                  <c:v>PS</c:v>
                </c:pt>
              </c:strCache>
              <c:extLst/>
            </c:strRef>
          </c:cat>
          <c:val>
            <c:numRef>
              <c:f>Sheet1!$B$2:$B$12</c:f>
              <c:numCache>
                <c:formatCode>General</c:formatCode>
                <c:ptCount val="9"/>
                <c:pt idx="0">
                  <c:v>1.9873058910000001</c:v>
                </c:pt>
                <c:pt idx="1">
                  <c:v>1.5327843720000001</c:v>
                </c:pt>
                <c:pt idx="2">
                  <c:v>1.8231728700000001</c:v>
                </c:pt>
                <c:pt idx="3">
                  <c:v>1.5182465089999999</c:v>
                </c:pt>
                <c:pt idx="4">
                  <c:v>1.5785922059999999</c:v>
                </c:pt>
                <c:pt idx="5">
                  <c:v>1.9184579349999999</c:v>
                </c:pt>
                <c:pt idx="6">
                  <c:v>1.200604054</c:v>
                </c:pt>
                <c:pt idx="7">
                  <c:v>1.6431894490000001</c:v>
                </c:pt>
                <c:pt idx="8">
                  <c:v>1.299634956</c:v>
                </c:pt>
              </c:numCache>
              <c:extLst/>
            </c:numRef>
          </c:val>
          <c:extLst>
            <c:ext xmlns:c16="http://schemas.microsoft.com/office/drawing/2014/chart" uri="{C3380CC4-5D6E-409C-BE32-E72D297353CC}">
              <c16:uniqueId val="{00000000-60C5-4CC6-934C-5765675EC379}"/>
            </c:ext>
          </c:extLst>
        </c:ser>
        <c:ser>
          <c:idx val="1"/>
          <c:order val="1"/>
          <c:tx>
            <c:strRef>
              <c:f>Sheet1!$C$1</c:f>
              <c:strCache>
                <c:ptCount val="1"/>
                <c:pt idx="0">
                  <c:v>GPM-eADR</c:v>
                </c:pt>
              </c:strCache>
            </c:strRef>
          </c:tx>
          <c:spPr>
            <a:solidFill>
              <a:schemeClr val="accent1">
                <a:lumMod val="50000"/>
              </a:schemeClr>
            </a:solidFill>
            <a:ln>
              <a:solidFill>
                <a:schemeClr val="tx1">
                  <a:alpha val="98000"/>
                </a:schemeClr>
              </a:solidFill>
            </a:ln>
            <a:effectLst/>
          </c:spPr>
          <c:invertIfNegative val="0"/>
          <c:cat>
            <c:strRef>
              <c:f>Sheet1!$A$2:$A$12</c:f>
              <c:strCache>
                <c:ptCount val="9"/>
                <c:pt idx="0">
                  <c:v>gpKVS</c:v>
                </c:pt>
                <c:pt idx="1">
                  <c:v>gpDB</c:v>
                </c:pt>
                <c:pt idx="2">
                  <c:v>DNN</c:v>
                </c:pt>
                <c:pt idx="3">
                  <c:v>CFD</c:v>
                </c:pt>
                <c:pt idx="4">
                  <c:v>BLK</c:v>
                </c:pt>
                <c:pt idx="5">
                  <c:v>HS</c:v>
                </c:pt>
                <c:pt idx="6">
                  <c:v>BFS</c:v>
                </c:pt>
                <c:pt idx="7">
                  <c:v>SRAD</c:v>
                </c:pt>
                <c:pt idx="8">
                  <c:v>PS</c:v>
                </c:pt>
              </c:strCache>
              <c:extLst/>
            </c:strRef>
          </c:cat>
          <c:val>
            <c:numRef>
              <c:f>Sheet1!$C$2:$C$12</c:f>
              <c:numCache>
                <c:formatCode>General</c:formatCode>
                <c:ptCount val="9"/>
                <c:pt idx="0">
                  <c:v>110.57574049999999</c:v>
                </c:pt>
                <c:pt idx="1">
                  <c:v>6.8069323319999997</c:v>
                </c:pt>
                <c:pt idx="2">
                  <c:v>18.408719000000001</c:v>
                </c:pt>
                <c:pt idx="3">
                  <c:v>18.59865765</c:v>
                </c:pt>
                <c:pt idx="4">
                  <c:v>10.64216169</c:v>
                </c:pt>
                <c:pt idx="5">
                  <c:v>17.33544436</c:v>
                </c:pt>
                <c:pt idx="6">
                  <c:v>142.77737010000001</c:v>
                </c:pt>
                <c:pt idx="7">
                  <c:v>7.8753647080000002</c:v>
                </c:pt>
                <c:pt idx="8">
                  <c:v>14.454385200000001</c:v>
                </c:pt>
              </c:numCache>
              <c:extLst/>
            </c:numRef>
          </c:val>
          <c:extLst>
            <c:ext xmlns:c16="http://schemas.microsoft.com/office/drawing/2014/chart" uri="{C3380CC4-5D6E-409C-BE32-E72D297353CC}">
              <c16:uniqueId val="{00000001-60C5-4CC6-934C-5765675EC379}"/>
            </c:ext>
          </c:extLst>
        </c:ser>
        <c:dLbls>
          <c:showLegendKey val="0"/>
          <c:showVal val="0"/>
          <c:showCatName val="0"/>
          <c:showSerName val="0"/>
          <c:showPercent val="0"/>
          <c:showBubbleSize val="0"/>
        </c:dLbls>
        <c:gapWidth val="236"/>
        <c:overlap val="-27"/>
        <c:axId val="333843392"/>
        <c:axId val="333851712"/>
      </c:barChart>
      <c:catAx>
        <c:axId val="33384339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rgbClr val="000088"/>
                </a:solidFill>
                <a:latin typeface="+mn-lt"/>
                <a:ea typeface="+mn-ea"/>
                <a:cs typeface="+mn-cs"/>
              </a:defRPr>
            </a:pPr>
            <a:endParaRPr lang="en-US"/>
          </a:p>
        </c:txPr>
        <c:crossAx val="333851712"/>
        <c:crosses val="autoZero"/>
        <c:auto val="1"/>
        <c:lblAlgn val="ctr"/>
        <c:lblOffset val="100"/>
        <c:noMultiLvlLbl val="0"/>
      </c:catAx>
      <c:valAx>
        <c:axId val="333851712"/>
        <c:scaling>
          <c:orientation val="minMax"/>
          <c:max val="22"/>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1" i="0" u="none" strike="noStrike" kern="1200" baseline="0">
                    <a:solidFill>
                      <a:srgbClr val="000088"/>
                    </a:solidFill>
                    <a:latin typeface="+mn-lt"/>
                    <a:ea typeface="+mn-ea"/>
                    <a:cs typeface="+mn-cs"/>
                  </a:defRPr>
                </a:pPr>
                <a:r>
                  <a:rPr lang="en-IN" sz="2800" b="1">
                    <a:solidFill>
                      <a:srgbClr val="000088"/>
                    </a:solidFill>
                  </a:rPr>
                  <a:t>Speedup</a:t>
                </a:r>
                <a:r>
                  <a:rPr lang="en-IN" sz="2800" b="1" baseline="0">
                    <a:solidFill>
                      <a:srgbClr val="000088"/>
                    </a:solidFill>
                  </a:rPr>
                  <a:t> over CAP</a:t>
                </a:r>
                <a:endParaRPr lang="en-IN" sz="2800" b="1">
                  <a:solidFill>
                    <a:srgbClr val="000088"/>
                  </a:solidFill>
                </a:endParaRPr>
              </a:p>
            </c:rich>
          </c:tx>
          <c:layout>
            <c:manualLayout>
              <c:xMode val="edge"/>
              <c:yMode val="edge"/>
              <c:x val="1.1528821600109661E-3"/>
              <c:y val="0.1858435267497032"/>
            </c:manualLayout>
          </c:layout>
          <c:overlay val="0"/>
          <c:spPr>
            <a:noFill/>
            <a:ln>
              <a:noFill/>
            </a:ln>
            <a:effectLst/>
          </c:spPr>
          <c:txPr>
            <a:bodyPr rot="-5400000" spcFirstLastPara="1" vertOverflow="ellipsis" vert="horz" wrap="square" anchor="ctr" anchorCtr="1"/>
            <a:lstStyle/>
            <a:p>
              <a:pPr>
                <a:defRPr sz="2800" b="1" i="0" u="none" strike="noStrike" kern="1200" baseline="0">
                  <a:solidFill>
                    <a:srgbClr val="000088"/>
                  </a:solidFill>
                  <a:latin typeface="+mn-lt"/>
                  <a:ea typeface="+mn-ea"/>
                  <a:cs typeface="+mn-cs"/>
                </a:defRPr>
              </a:pPr>
              <a:endParaRPr lang="en-US"/>
            </a:p>
          </c:txPr>
        </c:title>
        <c:numFmt formatCode="#,##0\x;\-#,##0\x"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rgbClr val="000088"/>
                </a:solidFill>
                <a:latin typeface="+mn-lt"/>
                <a:ea typeface="+mn-ea"/>
                <a:cs typeface="+mn-cs"/>
              </a:defRPr>
            </a:pPr>
            <a:endParaRPr lang="en-US"/>
          </a:p>
        </c:txPr>
        <c:crossAx val="333843392"/>
        <c:crosses val="autoZero"/>
        <c:crossBetween val="between"/>
      </c:valAx>
      <c:spPr>
        <a:noFill/>
        <a:ln>
          <a:noFill/>
        </a:ln>
        <a:effectLst/>
      </c:spPr>
    </c:plotArea>
    <c:legend>
      <c:legendPos val="t"/>
      <c:layout>
        <c:manualLayout>
          <c:xMode val="edge"/>
          <c:yMode val="edge"/>
          <c:x val="0.31543881690688069"/>
          <c:y val="0"/>
          <c:w val="0.36220498244804994"/>
          <c:h val="0.10215846252348129"/>
        </c:manualLayout>
      </c:layout>
      <c:overlay val="1"/>
      <c:spPr>
        <a:noFill/>
        <a:ln>
          <a:noFill/>
        </a:ln>
        <a:effectLst/>
      </c:spPr>
      <c:txPr>
        <a:bodyPr rot="0" spcFirstLastPara="1" vertOverflow="ellipsis" vert="horz" wrap="square" anchor="ctr" anchorCtr="1"/>
        <a:lstStyle/>
        <a:p>
          <a:pPr>
            <a:defRPr sz="2400" b="1" i="0" u="none" strike="noStrike" kern="1200" baseline="0">
              <a:solidFill>
                <a:srgbClr val="000088"/>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9203388117065222E-2"/>
          <c:y val="6.2402417608160246E-2"/>
          <c:w val="0.90079661188293481"/>
          <c:h val="0.60078552944950547"/>
        </c:manualLayout>
      </c:layout>
      <c:barChart>
        <c:barDir val="col"/>
        <c:grouping val="clustered"/>
        <c:varyColors val="0"/>
        <c:ser>
          <c:idx val="0"/>
          <c:order val="0"/>
          <c:tx>
            <c:strRef>
              <c:f>Sheet1!$B$1</c:f>
              <c:strCache>
                <c:ptCount val="1"/>
                <c:pt idx="0">
                  <c:v>PCIe Write BW</c:v>
                </c:pt>
              </c:strCache>
            </c:strRef>
          </c:tx>
          <c:spPr>
            <a:solidFill>
              <a:schemeClr val="accent1">
                <a:lumMod val="50000"/>
              </a:schemeClr>
            </a:solidFill>
            <a:ln>
              <a:solidFill>
                <a:schemeClr val="tx1"/>
              </a:solidFill>
            </a:ln>
            <a:effectLst/>
          </c:spPr>
          <c:invertIfNegative val="0"/>
          <c:cat>
            <c:strRef>
              <c:f>Sheet1!$A$2:$A$10</c:f>
              <c:strCache>
                <c:ptCount val="9"/>
                <c:pt idx="0">
                  <c:v>gpKVS</c:v>
                </c:pt>
                <c:pt idx="1">
                  <c:v>gDB </c:v>
                </c:pt>
                <c:pt idx="2">
                  <c:v>DNN</c:v>
                </c:pt>
                <c:pt idx="3">
                  <c:v>CFD</c:v>
                </c:pt>
                <c:pt idx="4">
                  <c:v>BLK</c:v>
                </c:pt>
                <c:pt idx="5">
                  <c:v>HS</c:v>
                </c:pt>
                <c:pt idx="6">
                  <c:v>BFS</c:v>
                </c:pt>
                <c:pt idx="7">
                  <c:v>SRAD</c:v>
                </c:pt>
                <c:pt idx="8">
                  <c:v>PS</c:v>
                </c:pt>
              </c:strCache>
            </c:strRef>
          </c:cat>
          <c:val>
            <c:numRef>
              <c:f>Sheet1!$B$2:$B$10</c:f>
              <c:numCache>
                <c:formatCode>General</c:formatCode>
                <c:ptCount val="9"/>
                <c:pt idx="0">
                  <c:v>1.56498</c:v>
                </c:pt>
                <c:pt idx="1">
                  <c:v>2.6311870000000002</c:v>
                </c:pt>
                <c:pt idx="2">
                  <c:v>8.2998279999999998</c:v>
                </c:pt>
                <c:pt idx="3">
                  <c:v>10.976791</c:v>
                </c:pt>
                <c:pt idx="4">
                  <c:v>12.447357</c:v>
                </c:pt>
                <c:pt idx="5">
                  <c:v>12.589454999999999</c:v>
                </c:pt>
                <c:pt idx="6">
                  <c:v>0.71599999999999997</c:v>
                </c:pt>
                <c:pt idx="7">
                  <c:v>8.2111359999999998</c:v>
                </c:pt>
                <c:pt idx="8">
                  <c:v>3.3407209999999998</c:v>
                </c:pt>
              </c:numCache>
            </c:numRef>
          </c:val>
          <c:extLst>
            <c:ext xmlns:c16="http://schemas.microsoft.com/office/drawing/2014/chart" uri="{C3380CC4-5D6E-409C-BE32-E72D297353CC}">
              <c16:uniqueId val="{00000000-C977-4D10-B60E-2197BB8E268F}"/>
            </c:ext>
          </c:extLst>
        </c:ser>
        <c:dLbls>
          <c:showLegendKey val="0"/>
          <c:showVal val="0"/>
          <c:showCatName val="0"/>
          <c:showSerName val="0"/>
          <c:showPercent val="0"/>
          <c:showBubbleSize val="0"/>
        </c:dLbls>
        <c:gapWidth val="120"/>
        <c:overlap val="79"/>
        <c:axId val="1183289583"/>
        <c:axId val="1183287087"/>
      </c:barChart>
      <c:scatterChart>
        <c:scatterStyle val="smoothMarker"/>
        <c:varyColors val="0"/>
        <c:ser>
          <c:idx val="1"/>
          <c:order val="1"/>
          <c:tx>
            <c:strRef>
              <c:f>Sheet1!$C$1</c:f>
              <c:strCache>
                <c:ptCount val="1"/>
                <c:pt idx="0">
                  <c:v>Max PCIe BW</c:v>
                </c:pt>
              </c:strCache>
            </c:strRef>
          </c:tx>
          <c:spPr>
            <a:ln w="38100" cap="rnd">
              <a:solidFill>
                <a:schemeClr val="accent2"/>
              </a:solidFill>
              <a:round/>
            </a:ln>
            <a:effectLst/>
          </c:spPr>
          <c:marker>
            <c:symbol val="circle"/>
            <c:size val="5"/>
            <c:spPr>
              <a:noFill/>
              <a:ln w="9525">
                <a:noFill/>
              </a:ln>
              <a:effectLst/>
            </c:spPr>
          </c:marker>
          <c:xVal>
            <c:strRef>
              <c:f>Sheet1!$A$2:$A$10</c:f>
              <c:strCache>
                <c:ptCount val="9"/>
                <c:pt idx="0">
                  <c:v>gpKVS</c:v>
                </c:pt>
                <c:pt idx="1">
                  <c:v>gDB </c:v>
                </c:pt>
                <c:pt idx="2">
                  <c:v>DNN</c:v>
                </c:pt>
                <c:pt idx="3">
                  <c:v>CFD</c:v>
                </c:pt>
                <c:pt idx="4">
                  <c:v>BLK</c:v>
                </c:pt>
                <c:pt idx="5">
                  <c:v>HS</c:v>
                </c:pt>
                <c:pt idx="6">
                  <c:v>BFS</c:v>
                </c:pt>
                <c:pt idx="7">
                  <c:v>SRAD</c:v>
                </c:pt>
                <c:pt idx="8">
                  <c:v>PS</c:v>
                </c:pt>
              </c:strCache>
            </c:strRef>
          </c:xVal>
          <c:yVal>
            <c:numRef>
              <c:f>Sheet1!$C$2:$C$10</c:f>
              <c:numCache>
                <c:formatCode>General</c:formatCode>
                <c:ptCount val="9"/>
                <c:pt idx="0">
                  <c:v>13.8</c:v>
                </c:pt>
                <c:pt idx="1">
                  <c:v>13.8</c:v>
                </c:pt>
                <c:pt idx="2">
                  <c:v>13.8</c:v>
                </c:pt>
                <c:pt idx="3">
                  <c:v>13.8</c:v>
                </c:pt>
                <c:pt idx="4">
                  <c:v>13.8</c:v>
                </c:pt>
                <c:pt idx="5">
                  <c:v>13.8</c:v>
                </c:pt>
                <c:pt idx="6">
                  <c:v>13.8</c:v>
                </c:pt>
                <c:pt idx="7">
                  <c:v>13.8</c:v>
                </c:pt>
                <c:pt idx="8">
                  <c:v>13.8</c:v>
                </c:pt>
              </c:numCache>
            </c:numRef>
          </c:yVal>
          <c:smooth val="1"/>
          <c:extLst>
            <c:ext xmlns:c16="http://schemas.microsoft.com/office/drawing/2014/chart" uri="{C3380CC4-5D6E-409C-BE32-E72D297353CC}">
              <c16:uniqueId val="{00000001-C977-4D10-B60E-2197BB8E268F}"/>
            </c:ext>
          </c:extLst>
        </c:ser>
        <c:dLbls>
          <c:showLegendKey val="0"/>
          <c:showVal val="0"/>
          <c:showCatName val="0"/>
          <c:showSerName val="0"/>
          <c:showPercent val="0"/>
          <c:showBubbleSize val="0"/>
        </c:dLbls>
        <c:axId val="1284145039"/>
        <c:axId val="1284144623"/>
      </c:scatterChart>
      <c:catAx>
        <c:axId val="1183289583"/>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spcFirstLastPara="1" vertOverflow="ellipsis" wrap="square" anchor="t" anchorCtr="1"/>
          <a:lstStyle/>
          <a:p>
            <a:pPr>
              <a:defRPr sz="2400" b="1" i="0" u="none" strike="noStrike" kern="1200" baseline="0">
                <a:solidFill>
                  <a:schemeClr val="tx1"/>
                </a:solidFill>
                <a:latin typeface="+mn-lt"/>
                <a:ea typeface="+mn-ea"/>
                <a:cs typeface="+mn-cs"/>
              </a:defRPr>
            </a:pPr>
            <a:endParaRPr lang="en-US"/>
          </a:p>
        </c:txPr>
        <c:crossAx val="1183287087"/>
        <c:crosses val="autoZero"/>
        <c:auto val="1"/>
        <c:lblAlgn val="ctr"/>
        <c:lblOffset val="100"/>
        <c:noMultiLvlLbl val="0"/>
      </c:catAx>
      <c:valAx>
        <c:axId val="11832870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sz="1800" b="1" dirty="0">
                    <a:solidFill>
                      <a:schemeClr val="tx1"/>
                    </a:solidFill>
                  </a:rPr>
                  <a:t>PCIe</a:t>
                </a:r>
                <a:r>
                  <a:rPr lang="en-IN" sz="1800" b="1" baseline="0" dirty="0">
                    <a:solidFill>
                      <a:schemeClr val="tx1"/>
                    </a:solidFill>
                  </a:rPr>
                  <a:t> BW</a:t>
                </a:r>
                <a:r>
                  <a:rPr lang="en-IN" sz="1800" b="1" dirty="0">
                    <a:solidFill>
                      <a:schemeClr val="tx1"/>
                    </a:solidFill>
                  </a:rPr>
                  <a:t> (in GBPS)</a:t>
                </a:r>
              </a:p>
            </c:rich>
          </c:tx>
          <c:layout>
            <c:manualLayout>
              <c:xMode val="edge"/>
              <c:yMode val="edge"/>
              <c:x val="8.8273163967711584E-4"/>
              <c:y val="1.8126443772542627E-3"/>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183289583"/>
        <c:crosses val="autoZero"/>
        <c:crossBetween val="between"/>
      </c:valAx>
      <c:valAx>
        <c:axId val="1284144623"/>
        <c:scaling>
          <c:orientation val="minMax"/>
        </c:scaling>
        <c:delete val="1"/>
        <c:axPos val="r"/>
        <c:numFmt formatCode="General" sourceLinked="1"/>
        <c:majorTickMark val="out"/>
        <c:minorTickMark val="none"/>
        <c:tickLblPos val="nextTo"/>
        <c:crossAx val="1284145039"/>
        <c:crosses val="max"/>
        <c:crossBetween val="midCat"/>
      </c:valAx>
      <c:valAx>
        <c:axId val="1284145039"/>
        <c:scaling>
          <c:orientation val="minMax"/>
          <c:max val="10"/>
          <c:min val="1"/>
        </c:scaling>
        <c:delete val="1"/>
        <c:axPos val="t"/>
        <c:majorTickMark val="out"/>
        <c:minorTickMark val="none"/>
        <c:tickLblPos val="nextTo"/>
        <c:crossAx val="1284144623"/>
        <c:crosses val="max"/>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157988378935106E-2"/>
          <c:y val="6.1530153015301528E-2"/>
          <c:w val="0.90284201162106492"/>
          <c:h val="0.65518403222852961"/>
        </c:manualLayout>
      </c:layout>
      <c:barChart>
        <c:barDir val="col"/>
        <c:grouping val="clustered"/>
        <c:varyColors val="0"/>
        <c:ser>
          <c:idx val="1"/>
          <c:order val="0"/>
          <c:tx>
            <c:strRef>
              <c:f>Sheet1!$B$1</c:f>
              <c:strCache>
                <c:ptCount val="1"/>
                <c:pt idx="0">
                  <c:v>GPM-NDP</c:v>
                </c:pt>
              </c:strCache>
            </c:strRef>
          </c:tx>
          <c:spPr>
            <a:solidFill>
              <a:srgbClr val="FFFF99"/>
            </a:solidFill>
            <a:ln w="9525">
              <a:solidFill>
                <a:schemeClr val="tx1"/>
              </a:solidFill>
            </a:ln>
            <a:effectLst/>
          </c:spPr>
          <c:invertIfNegative val="0"/>
          <c:cat>
            <c:strRef>
              <c:f>Sheet1!$A$2:$A$12</c:f>
              <c:strCache>
                <c:ptCount val="11"/>
                <c:pt idx="0">
                  <c:v>gpKVS</c:v>
                </c:pt>
                <c:pt idx="1">
                  <c:v>gpKVS</c:v>
                </c:pt>
                <c:pt idx="2">
                  <c:v>gpDB</c:v>
                </c:pt>
                <c:pt idx="3">
                  <c:v>gpDB</c:v>
                </c:pt>
                <c:pt idx="4">
                  <c:v>DNN</c:v>
                </c:pt>
                <c:pt idx="5">
                  <c:v>CFD</c:v>
                </c:pt>
                <c:pt idx="6">
                  <c:v>BLK</c:v>
                </c:pt>
                <c:pt idx="7">
                  <c:v>HS</c:v>
                </c:pt>
                <c:pt idx="8">
                  <c:v>BFS</c:v>
                </c:pt>
                <c:pt idx="9">
                  <c:v>SRAD</c:v>
                </c:pt>
                <c:pt idx="10">
                  <c:v>PS</c:v>
                </c:pt>
              </c:strCache>
            </c:strRef>
          </c:cat>
          <c:val>
            <c:numRef>
              <c:f>Sheet1!$B$2:$B$12</c:f>
              <c:numCache>
                <c:formatCode>General</c:formatCode>
                <c:ptCount val="11"/>
                <c:pt idx="0">
                  <c:v>3.7086100000000002</c:v>
                </c:pt>
                <c:pt idx="1">
                  <c:v>3.3527300000000002</c:v>
                </c:pt>
                <c:pt idx="2">
                  <c:v>3.168436298</c:v>
                </c:pt>
                <c:pt idx="3">
                  <c:v>2.609687246</c:v>
                </c:pt>
                <c:pt idx="4">
                  <c:v>3.80505</c:v>
                </c:pt>
                <c:pt idx="5">
                  <c:v>3.2266300000000001</c:v>
                </c:pt>
                <c:pt idx="6">
                  <c:v>2.4920122419999999</c:v>
                </c:pt>
                <c:pt idx="7">
                  <c:v>3.1040399999999999</c:v>
                </c:pt>
                <c:pt idx="8">
                  <c:v>74.6568185</c:v>
                </c:pt>
                <c:pt idx="9">
                  <c:v>2.3239049930000002</c:v>
                </c:pt>
                <c:pt idx="10">
                  <c:v>3.4526824889999999</c:v>
                </c:pt>
              </c:numCache>
            </c:numRef>
          </c:val>
          <c:extLst>
            <c:ext xmlns:c16="http://schemas.microsoft.com/office/drawing/2014/chart" uri="{C3380CC4-5D6E-409C-BE32-E72D297353CC}">
              <c16:uniqueId val="{00000000-6D6D-4336-A52A-CF3193505A7A}"/>
            </c:ext>
          </c:extLst>
        </c:ser>
        <c:ser>
          <c:idx val="0"/>
          <c:order val="1"/>
          <c:tx>
            <c:strRef>
              <c:f>Sheet1!$C$1</c:f>
              <c:strCache>
                <c:ptCount val="1"/>
                <c:pt idx="0">
                  <c:v>GPM</c:v>
                </c:pt>
              </c:strCache>
            </c:strRef>
          </c:tx>
          <c:spPr>
            <a:solidFill>
              <a:schemeClr val="accent4"/>
            </a:solidFill>
            <a:ln>
              <a:solidFill>
                <a:schemeClr val="tx1"/>
              </a:solidFill>
            </a:ln>
            <a:effectLst/>
          </c:spPr>
          <c:invertIfNegative val="0"/>
          <c:cat>
            <c:strRef>
              <c:f>Sheet1!$A$2:$A$12</c:f>
              <c:strCache>
                <c:ptCount val="11"/>
                <c:pt idx="0">
                  <c:v>gpKVS</c:v>
                </c:pt>
                <c:pt idx="1">
                  <c:v>gpKVS</c:v>
                </c:pt>
                <c:pt idx="2">
                  <c:v>gpDB</c:v>
                </c:pt>
                <c:pt idx="3">
                  <c:v>gpDB</c:v>
                </c:pt>
                <c:pt idx="4">
                  <c:v>DNN</c:v>
                </c:pt>
                <c:pt idx="5">
                  <c:v>CFD</c:v>
                </c:pt>
                <c:pt idx="6">
                  <c:v>BLK</c:v>
                </c:pt>
                <c:pt idx="7">
                  <c:v>HS</c:v>
                </c:pt>
                <c:pt idx="8">
                  <c:v>BFS</c:v>
                </c:pt>
                <c:pt idx="9">
                  <c:v>SRAD</c:v>
                </c:pt>
                <c:pt idx="10">
                  <c:v>PS</c:v>
                </c:pt>
              </c:strCache>
            </c:strRef>
          </c:cat>
          <c:val>
            <c:numRef>
              <c:f>Sheet1!$C$2:$C$12</c:f>
              <c:numCache>
                <c:formatCode>General</c:formatCode>
                <c:ptCount val="11"/>
                <c:pt idx="0">
                  <c:v>8.2269900000000007</c:v>
                </c:pt>
                <c:pt idx="1">
                  <c:v>7.26572</c:v>
                </c:pt>
                <c:pt idx="2">
                  <c:v>5.2614700000000001</c:v>
                </c:pt>
                <c:pt idx="3">
                  <c:v>3.7063100000000002</c:v>
                </c:pt>
                <c:pt idx="4">
                  <c:v>15.997999999999999</c:v>
                </c:pt>
                <c:pt idx="5">
                  <c:v>17.257999999999999</c:v>
                </c:pt>
                <c:pt idx="6">
                  <c:v>11.003</c:v>
                </c:pt>
                <c:pt idx="7">
                  <c:v>17.96</c:v>
                </c:pt>
                <c:pt idx="8">
                  <c:v>84.697000000000003</c:v>
                </c:pt>
                <c:pt idx="9">
                  <c:v>5.9880000000000004</c:v>
                </c:pt>
                <c:pt idx="10">
                  <c:v>5.0250000000000004</c:v>
                </c:pt>
              </c:numCache>
            </c:numRef>
          </c:val>
          <c:extLst>
            <c:ext xmlns:c16="http://schemas.microsoft.com/office/drawing/2014/chart" uri="{C3380CC4-5D6E-409C-BE32-E72D297353CC}">
              <c16:uniqueId val="{00000001-6D6D-4336-A52A-CF3193505A7A}"/>
            </c:ext>
          </c:extLst>
        </c:ser>
        <c:ser>
          <c:idx val="3"/>
          <c:order val="2"/>
          <c:tx>
            <c:strRef>
              <c:f>Sheet1!#REF!</c:f>
              <c:strCache>
                <c:ptCount val="1"/>
                <c:pt idx="0">
                  <c:v>#REF!</c:v>
                </c:pt>
              </c:strCache>
            </c:strRef>
          </c:tx>
          <c:spPr>
            <a:solidFill>
              <a:schemeClr val="accent4"/>
            </a:solidFill>
            <a:ln>
              <a:noFill/>
            </a:ln>
            <a:effectLst/>
          </c:spPr>
          <c:invertIfNegative val="0"/>
          <c:cat>
            <c:strRef>
              <c:f>Sheet1!$A$2:$A$12</c:f>
              <c:strCache>
                <c:ptCount val="11"/>
                <c:pt idx="0">
                  <c:v>gpKVS</c:v>
                </c:pt>
                <c:pt idx="1">
                  <c:v>gpKVS</c:v>
                </c:pt>
                <c:pt idx="2">
                  <c:v>gpDB</c:v>
                </c:pt>
                <c:pt idx="3">
                  <c:v>gpDB</c:v>
                </c:pt>
                <c:pt idx="4">
                  <c:v>DNN</c:v>
                </c:pt>
                <c:pt idx="5">
                  <c:v>CFD</c:v>
                </c:pt>
                <c:pt idx="6">
                  <c:v>BLK</c:v>
                </c:pt>
                <c:pt idx="7">
                  <c:v>HS</c:v>
                </c:pt>
                <c:pt idx="8">
                  <c:v>BFS</c:v>
                </c:pt>
                <c:pt idx="9">
                  <c:v>SRAD</c:v>
                </c:pt>
                <c:pt idx="10">
                  <c:v>PS</c:v>
                </c:pt>
              </c:strCache>
            </c:strRef>
          </c:cat>
          <c:val>
            <c:numRef>
              <c:f>Sheet1!#REF!</c:f>
              <c:numCache>
                <c:formatCode>General</c:formatCode>
                <c:ptCount val="1"/>
                <c:pt idx="0">
                  <c:v>1</c:v>
                </c:pt>
              </c:numCache>
            </c:numRef>
          </c:val>
          <c:extLst>
            <c:ext xmlns:c16="http://schemas.microsoft.com/office/drawing/2014/chart" uri="{C3380CC4-5D6E-409C-BE32-E72D297353CC}">
              <c16:uniqueId val="{00000002-6D6D-4336-A52A-CF3193505A7A}"/>
            </c:ext>
          </c:extLst>
        </c:ser>
        <c:ser>
          <c:idx val="2"/>
          <c:order val="3"/>
          <c:tx>
            <c:strRef>
              <c:f>Sheet1!$E$1</c:f>
              <c:strCache>
                <c:ptCount val="1"/>
                <c:pt idx="0">
                  <c:v>GPM-eADR</c:v>
                </c:pt>
              </c:strCache>
            </c:strRef>
          </c:tx>
          <c:spPr>
            <a:solidFill>
              <a:schemeClr val="accent2"/>
            </a:solidFill>
            <a:ln>
              <a:solidFill>
                <a:schemeClr val="tx1"/>
              </a:solidFill>
            </a:ln>
            <a:effectLst/>
          </c:spPr>
          <c:invertIfNegative val="0"/>
          <c:cat>
            <c:strRef>
              <c:f>Sheet1!$A$2:$A$12</c:f>
              <c:strCache>
                <c:ptCount val="11"/>
                <c:pt idx="0">
                  <c:v>gpKVS</c:v>
                </c:pt>
                <c:pt idx="1">
                  <c:v>gpKVS</c:v>
                </c:pt>
                <c:pt idx="2">
                  <c:v>gpDB</c:v>
                </c:pt>
                <c:pt idx="3">
                  <c:v>gpDB</c:v>
                </c:pt>
                <c:pt idx="4">
                  <c:v>DNN</c:v>
                </c:pt>
                <c:pt idx="5">
                  <c:v>CFD</c:v>
                </c:pt>
                <c:pt idx="6">
                  <c:v>BLK</c:v>
                </c:pt>
                <c:pt idx="7">
                  <c:v>HS</c:v>
                </c:pt>
                <c:pt idx="8">
                  <c:v>BFS</c:v>
                </c:pt>
                <c:pt idx="9">
                  <c:v>SRAD</c:v>
                </c:pt>
                <c:pt idx="10">
                  <c:v>PS</c:v>
                </c:pt>
              </c:strCache>
            </c:strRef>
          </c:cat>
          <c:val>
            <c:numRef>
              <c:f>Sheet1!$E$2:$E$12</c:f>
              <c:numCache>
                <c:formatCode>General</c:formatCode>
                <c:ptCount val="11"/>
                <c:pt idx="0">
                  <c:v>110.57574049999999</c:v>
                </c:pt>
                <c:pt idx="1">
                  <c:v>34.254353049999999</c:v>
                </c:pt>
                <c:pt idx="2">
                  <c:v>6.8069323319999997</c:v>
                </c:pt>
                <c:pt idx="3">
                  <c:v>14.65631608</c:v>
                </c:pt>
                <c:pt idx="4">
                  <c:v>18.408719000000001</c:v>
                </c:pt>
                <c:pt idx="5">
                  <c:v>18.59865765</c:v>
                </c:pt>
                <c:pt idx="6">
                  <c:v>10.64216169</c:v>
                </c:pt>
                <c:pt idx="7">
                  <c:v>17.33544436</c:v>
                </c:pt>
                <c:pt idx="8">
                  <c:v>142.77737010000001</c:v>
                </c:pt>
                <c:pt idx="9">
                  <c:v>7.8753647080000002</c:v>
                </c:pt>
                <c:pt idx="10">
                  <c:v>14.454385200000001</c:v>
                </c:pt>
              </c:numCache>
            </c:numRef>
          </c:val>
          <c:extLst>
            <c:ext xmlns:c16="http://schemas.microsoft.com/office/drawing/2014/chart" uri="{C3380CC4-5D6E-409C-BE32-E72D297353CC}">
              <c16:uniqueId val="{00000003-6D6D-4336-A52A-CF3193505A7A}"/>
            </c:ext>
          </c:extLst>
        </c:ser>
        <c:ser>
          <c:idx val="4"/>
          <c:order val="4"/>
          <c:tx>
            <c:strRef>
              <c:f>Sheet1!$F$1</c:f>
              <c:strCache>
                <c:ptCount val="1"/>
                <c:pt idx="0">
                  <c:v>CAP-eADR</c:v>
                </c:pt>
              </c:strCache>
            </c:strRef>
          </c:tx>
          <c:spPr>
            <a:solidFill>
              <a:schemeClr val="accent1">
                <a:lumMod val="50000"/>
              </a:schemeClr>
            </a:solidFill>
            <a:ln>
              <a:solidFill>
                <a:schemeClr val="tx1"/>
              </a:solidFill>
            </a:ln>
            <a:effectLst/>
          </c:spPr>
          <c:invertIfNegative val="0"/>
          <c:cat>
            <c:strRef>
              <c:f>Sheet1!$A$2:$A$12</c:f>
              <c:strCache>
                <c:ptCount val="11"/>
                <c:pt idx="0">
                  <c:v>gpKVS</c:v>
                </c:pt>
                <c:pt idx="1">
                  <c:v>gpKVS</c:v>
                </c:pt>
                <c:pt idx="2">
                  <c:v>gpDB</c:v>
                </c:pt>
                <c:pt idx="3">
                  <c:v>gpDB</c:v>
                </c:pt>
                <c:pt idx="4">
                  <c:v>DNN</c:v>
                </c:pt>
                <c:pt idx="5">
                  <c:v>CFD</c:v>
                </c:pt>
                <c:pt idx="6">
                  <c:v>BLK</c:v>
                </c:pt>
                <c:pt idx="7">
                  <c:v>HS</c:v>
                </c:pt>
                <c:pt idx="8">
                  <c:v>BFS</c:v>
                </c:pt>
                <c:pt idx="9">
                  <c:v>SRAD</c:v>
                </c:pt>
                <c:pt idx="10">
                  <c:v>PS</c:v>
                </c:pt>
              </c:strCache>
            </c:strRef>
          </c:cat>
          <c:val>
            <c:numRef>
              <c:f>Sheet1!$F$2:$F$12</c:f>
              <c:numCache>
                <c:formatCode>General</c:formatCode>
                <c:ptCount val="11"/>
                <c:pt idx="0">
                  <c:v>1.9873058910000001</c:v>
                </c:pt>
                <c:pt idx="1">
                  <c:v>1.910025404</c:v>
                </c:pt>
                <c:pt idx="2">
                  <c:v>1.5327843720000001</c:v>
                </c:pt>
                <c:pt idx="3">
                  <c:v>1.607464147</c:v>
                </c:pt>
                <c:pt idx="4">
                  <c:v>1.8231728700000001</c:v>
                </c:pt>
                <c:pt idx="5">
                  <c:v>1.5182465089999999</c:v>
                </c:pt>
                <c:pt idx="6">
                  <c:v>1.5785922059999999</c:v>
                </c:pt>
                <c:pt idx="7">
                  <c:v>1.9184579349999999</c:v>
                </c:pt>
                <c:pt idx="8">
                  <c:v>1.200604054</c:v>
                </c:pt>
                <c:pt idx="9">
                  <c:v>1.6431894490000001</c:v>
                </c:pt>
                <c:pt idx="10">
                  <c:v>1.299634956</c:v>
                </c:pt>
              </c:numCache>
            </c:numRef>
          </c:val>
          <c:extLst>
            <c:ext xmlns:c16="http://schemas.microsoft.com/office/drawing/2014/chart" uri="{C3380CC4-5D6E-409C-BE32-E72D297353CC}">
              <c16:uniqueId val="{00000004-6D6D-4336-A52A-CF3193505A7A}"/>
            </c:ext>
          </c:extLst>
        </c:ser>
        <c:dLbls>
          <c:showLegendKey val="0"/>
          <c:showVal val="0"/>
          <c:showCatName val="0"/>
          <c:showSerName val="0"/>
          <c:showPercent val="0"/>
          <c:showBubbleSize val="0"/>
        </c:dLbls>
        <c:gapWidth val="282"/>
        <c:axId val="1181793999"/>
        <c:axId val="1181811471"/>
      </c:barChart>
      <c:catAx>
        <c:axId val="1181793999"/>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lnSpc>
                <a:spcPts val="1800"/>
              </a:lnSpc>
              <a:defRPr sz="2300" b="1" i="0" u="none" strike="noStrike" kern="1200" baseline="0">
                <a:solidFill>
                  <a:schemeClr val="tx1"/>
                </a:solidFill>
                <a:latin typeface="+mn-lt"/>
                <a:ea typeface="+mn-ea"/>
                <a:cs typeface="+mn-cs"/>
              </a:defRPr>
            </a:pPr>
            <a:endParaRPr lang="en-US"/>
          </a:p>
        </c:txPr>
        <c:crossAx val="1181811471"/>
        <c:crosses val="autoZero"/>
        <c:auto val="1"/>
        <c:lblAlgn val="ctr"/>
        <c:lblOffset val="100"/>
        <c:noMultiLvlLbl val="0"/>
      </c:catAx>
      <c:valAx>
        <c:axId val="1181811471"/>
        <c:scaling>
          <c:logBase val="2"/>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700" b="1" i="0" u="none" strike="noStrike" kern="1200" baseline="0">
                    <a:solidFill>
                      <a:schemeClr val="tx1">
                        <a:lumMod val="65000"/>
                        <a:lumOff val="35000"/>
                      </a:schemeClr>
                    </a:solidFill>
                    <a:latin typeface="+mn-lt"/>
                    <a:ea typeface="+mn-ea"/>
                    <a:cs typeface="+mn-cs"/>
                  </a:defRPr>
                </a:pPr>
                <a:r>
                  <a:rPr lang="en-IN" sz="2700" b="1" dirty="0">
                    <a:solidFill>
                      <a:schemeClr val="tx1"/>
                    </a:solidFill>
                  </a:rPr>
                  <a:t>Speedup</a:t>
                </a:r>
                <a:r>
                  <a:rPr lang="en-IN" sz="2700" b="1" baseline="0" dirty="0">
                    <a:solidFill>
                      <a:schemeClr val="tx1"/>
                    </a:solidFill>
                  </a:rPr>
                  <a:t> over CAP-fs</a:t>
                </a:r>
                <a:endParaRPr lang="en-IN" sz="2700" b="1" dirty="0">
                  <a:solidFill>
                    <a:schemeClr val="tx1"/>
                  </a:solidFill>
                </a:endParaRPr>
              </a:p>
            </c:rich>
          </c:tx>
          <c:layout>
            <c:manualLayout>
              <c:xMode val="edge"/>
              <c:yMode val="edge"/>
              <c:x val="1.0416668375437725E-3"/>
              <c:y val="4.1561416691397936E-2"/>
            </c:manualLayout>
          </c:layout>
          <c:overlay val="0"/>
          <c:spPr>
            <a:noFill/>
            <a:ln>
              <a:noFill/>
            </a:ln>
            <a:effectLst/>
          </c:spPr>
          <c:txPr>
            <a:bodyPr rot="-5400000" spcFirstLastPara="1" vertOverflow="ellipsis" vert="horz" wrap="square" anchor="ctr" anchorCtr="1"/>
            <a:lstStyle/>
            <a:p>
              <a:pPr>
                <a:defRPr sz="27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lnSpc>
                <a:spcPts val="2900"/>
              </a:lnSpc>
              <a:defRPr sz="3000" b="1" i="0" u="none" strike="noStrike" kern="1200" baseline="0">
                <a:solidFill>
                  <a:schemeClr val="tx1"/>
                </a:solidFill>
                <a:latin typeface="+mn-lt"/>
                <a:ea typeface="+mn-ea"/>
                <a:cs typeface="+mn-cs"/>
              </a:defRPr>
            </a:pPr>
            <a:endParaRPr lang="en-US"/>
          </a:p>
        </c:txPr>
        <c:crossAx val="1181793999"/>
        <c:crosses val="autoZero"/>
        <c:crossBetween val="between"/>
        <c:majorUnit val="2"/>
        <c:minorUnit val="2"/>
      </c:valAx>
      <c:spPr>
        <a:noFill/>
        <a:ln>
          <a:noFill/>
        </a:ln>
        <a:effectLst/>
      </c:spPr>
    </c:plotArea>
    <c:legend>
      <c:legendPos val="t"/>
      <c:legendEntry>
        <c:idx val="2"/>
        <c:delete val="1"/>
      </c:legendEntry>
      <c:layout>
        <c:manualLayout>
          <c:xMode val="edge"/>
          <c:yMode val="edge"/>
          <c:x val="0.20426410761154856"/>
          <c:y val="0"/>
          <c:w val="0.56448589238845148"/>
          <c:h val="0.14327335095714297"/>
        </c:manualLayout>
      </c:layout>
      <c:overlay val="1"/>
      <c:spPr>
        <a:noFill/>
        <a:ln>
          <a:noFill/>
        </a:ln>
        <a:effectLst/>
      </c:spPr>
      <c:txPr>
        <a:bodyPr rot="0" spcFirstLastPara="1" vertOverflow="ellipsis" vert="horz" wrap="square" anchor="ctr" anchorCtr="1"/>
        <a:lstStyle/>
        <a:p>
          <a:pPr>
            <a:defRPr sz="2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783964467188689E-2"/>
          <c:y val="0.14531643093483537"/>
          <c:w val="0.90521603553281127"/>
          <c:h val="0.54641211407369705"/>
        </c:manualLayout>
      </c:layout>
      <c:barChart>
        <c:barDir val="col"/>
        <c:grouping val="clustered"/>
        <c:varyColors val="0"/>
        <c:ser>
          <c:idx val="2"/>
          <c:order val="1"/>
          <c:tx>
            <c:strRef>
              <c:f>Sheet1!$B$1</c:f>
              <c:strCache>
                <c:ptCount val="1"/>
                <c:pt idx="0">
                  <c:v>CAP-mm</c:v>
                </c:pt>
              </c:strCache>
            </c:strRef>
          </c:tx>
          <c:spPr>
            <a:solidFill>
              <a:schemeClr val="accent1">
                <a:lumMod val="60000"/>
                <a:lumOff val="40000"/>
              </a:schemeClr>
            </a:solidFill>
            <a:ln>
              <a:solidFill>
                <a:schemeClr val="tx1"/>
              </a:solidFill>
            </a:ln>
            <a:effectLst/>
          </c:spPr>
          <c:invertIfNegative val="0"/>
          <c:cat>
            <c:strRef>
              <c:f>(Sheet1!$A$2:$A$5,Sheet1!$A$6:$A$12)</c:f>
              <c:strCache>
                <c:ptCount val="11"/>
                <c:pt idx="0">
                  <c:v>gpKVS</c:v>
                </c:pt>
                <c:pt idx="1">
                  <c:v>gpKVS</c:v>
                </c:pt>
                <c:pt idx="2">
                  <c:v>GPU-DB</c:v>
                </c:pt>
                <c:pt idx="3">
                  <c:v>GPU-DB</c:v>
                </c:pt>
                <c:pt idx="4">
                  <c:v>DNN</c:v>
                </c:pt>
                <c:pt idx="5">
                  <c:v>CFD</c:v>
                </c:pt>
                <c:pt idx="6">
                  <c:v>BLK</c:v>
                </c:pt>
                <c:pt idx="7">
                  <c:v>HS</c:v>
                </c:pt>
                <c:pt idx="8">
                  <c:v>BFS</c:v>
                </c:pt>
                <c:pt idx="9">
                  <c:v>SRAD</c:v>
                </c:pt>
                <c:pt idx="10">
                  <c:v>PS</c:v>
                </c:pt>
              </c:strCache>
              <c:extLst/>
            </c:strRef>
          </c:cat>
          <c:val>
            <c:numRef>
              <c:f>(Sheet1!$B$2:$B$5,Sheet1!$B$6:$B$12)</c:f>
              <c:numCache>
                <c:formatCode>General</c:formatCode>
                <c:ptCount val="11"/>
                <c:pt idx="0">
                  <c:v>1.9295199999999999</c:v>
                </c:pt>
                <c:pt idx="1">
                  <c:v>1.85412</c:v>
                </c:pt>
                <c:pt idx="2">
                  <c:v>1.47149</c:v>
                </c:pt>
                <c:pt idx="3">
                  <c:v>1.4458299999999999</c:v>
                </c:pt>
                <c:pt idx="4">
                  <c:v>1.5649999999999999</c:v>
                </c:pt>
                <c:pt idx="5">
                  <c:v>1.4330000000000001</c:v>
                </c:pt>
                <c:pt idx="6">
                  <c:v>1.5329999999999999</c:v>
                </c:pt>
                <c:pt idx="7">
                  <c:v>1.86</c:v>
                </c:pt>
                <c:pt idx="8">
                  <c:v>1.2</c:v>
                </c:pt>
                <c:pt idx="9">
                  <c:v>1.5940000000000001</c:v>
                </c:pt>
                <c:pt idx="10">
                  <c:v>1.2974027029999999</c:v>
                </c:pt>
              </c:numCache>
              <c:extLst/>
            </c:numRef>
          </c:val>
          <c:extLst>
            <c:ext xmlns:c16="http://schemas.microsoft.com/office/drawing/2014/chart" uri="{C3380CC4-5D6E-409C-BE32-E72D297353CC}">
              <c16:uniqueId val="{00000000-54B1-4D53-9E6B-3AE9D213B906}"/>
            </c:ext>
          </c:extLst>
        </c:ser>
        <c:ser>
          <c:idx val="0"/>
          <c:order val="2"/>
          <c:tx>
            <c:strRef>
              <c:f>Sheet1!$C$1</c:f>
              <c:strCache>
                <c:ptCount val="1"/>
                <c:pt idx="0">
                  <c:v>GPM</c:v>
                </c:pt>
              </c:strCache>
            </c:strRef>
          </c:tx>
          <c:spPr>
            <a:solidFill>
              <a:srgbClr val="FFC000"/>
            </a:solidFill>
            <a:ln>
              <a:solidFill>
                <a:schemeClr val="tx1">
                  <a:lumMod val="95000"/>
                  <a:lumOff val="5000"/>
                </a:schemeClr>
              </a:solidFill>
            </a:ln>
            <a:effectLst/>
          </c:spPr>
          <c:invertIfNegative val="0"/>
          <c:cat>
            <c:strRef>
              <c:f>(Sheet1!$A$2:$A$5,Sheet1!$A$6:$A$12)</c:f>
              <c:strCache>
                <c:ptCount val="11"/>
                <c:pt idx="0">
                  <c:v>gpKVS</c:v>
                </c:pt>
                <c:pt idx="1">
                  <c:v>gpKVS</c:v>
                </c:pt>
                <c:pt idx="2">
                  <c:v>GPU-DB</c:v>
                </c:pt>
                <c:pt idx="3">
                  <c:v>GPU-DB</c:v>
                </c:pt>
                <c:pt idx="4">
                  <c:v>DNN</c:v>
                </c:pt>
                <c:pt idx="5">
                  <c:v>CFD</c:v>
                </c:pt>
                <c:pt idx="6">
                  <c:v>BLK</c:v>
                </c:pt>
                <c:pt idx="7">
                  <c:v>HS</c:v>
                </c:pt>
                <c:pt idx="8">
                  <c:v>BFS</c:v>
                </c:pt>
                <c:pt idx="9">
                  <c:v>SRAD</c:v>
                </c:pt>
                <c:pt idx="10">
                  <c:v>PS</c:v>
                </c:pt>
              </c:strCache>
              <c:extLst/>
            </c:strRef>
          </c:cat>
          <c:val>
            <c:numRef>
              <c:f>(Sheet1!$C$2:$C$5,Sheet1!$C$6:$C$12)</c:f>
              <c:numCache>
                <c:formatCode>General</c:formatCode>
                <c:ptCount val="11"/>
                <c:pt idx="0">
                  <c:v>8.2269900000000007</c:v>
                </c:pt>
                <c:pt idx="1">
                  <c:v>7.26572</c:v>
                </c:pt>
                <c:pt idx="2">
                  <c:v>5.2614700000000001</c:v>
                </c:pt>
                <c:pt idx="3">
                  <c:v>3.7063100000000002</c:v>
                </c:pt>
                <c:pt idx="4">
                  <c:v>15.997999999999999</c:v>
                </c:pt>
                <c:pt idx="5">
                  <c:v>17.257999999999999</c:v>
                </c:pt>
                <c:pt idx="6">
                  <c:v>11.003</c:v>
                </c:pt>
                <c:pt idx="7">
                  <c:v>17.96</c:v>
                </c:pt>
                <c:pt idx="8">
                  <c:v>84.697000000000003</c:v>
                </c:pt>
                <c:pt idx="9">
                  <c:v>5.9880000000000004</c:v>
                </c:pt>
                <c:pt idx="10">
                  <c:v>5.0250000000000004</c:v>
                </c:pt>
              </c:numCache>
              <c:extLst/>
            </c:numRef>
          </c:val>
          <c:extLst>
            <c:ext xmlns:c16="http://schemas.microsoft.com/office/drawing/2014/chart" uri="{C3380CC4-5D6E-409C-BE32-E72D297353CC}">
              <c16:uniqueId val="{00000001-54B1-4D53-9E6B-3AE9D213B906}"/>
            </c:ext>
          </c:extLst>
        </c:ser>
        <c:ser>
          <c:idx val="3"/>
          <c:order val="3"/>
          <c:tx>
            <c:strRef>
              <c:f>Sheet1!$E$1</c:f>
              <c:strCache>
                <c:ptCount val="1"/>
                <c:pt idx="0">
                  <c:v>GPUfs</c:v>
                </c:pt>
              </c:strCache>
            </c:strRef>
          </c:tx>
          <c:spPr>
            <a:solidFill>
              <a:schemeClr val="accent5">
                <a:lumMod val="50000"/>
              </a:schemeClr>
            </a:solidFill>
            <a:ln>
              <a:solidFill>
                <a:schemeClr val="tx1"/>
              </a:solidFill>
            </a:ln>
            <a:effectLst/>
          </c:spPr>
          <c:invertIfNegative val="0"/>
          <c:cat>
            <c:strRef>
              <c:f>(Sheet1!$A$2:$A$5,Sheet1!$A$6:$A$12)</c:f>
              <c:strCache>
                <c:ptCount val="11"/>
                <c:pt idx="0">
                  <c:v>gpKVS</c:v>
                </c:pt>
                <c:pt idx="1">
                  <c:v>gpKVS</c:v>
                </c:pt>
                <c:pt idx="2">
                  <c:v>GPU-DB</c:v>
                </c:pt>
                <c:pt idx="3">
                  <c:v>GPU-DB</c:v>
                </c:pt>
                <c:pt idx="4">
                  <c:v>DNN</c:v>
                </c:pt>
                <c:pt idx="5">
                  <c:v>CFD</c:v>
                </c:pt>
                <c:pt idx="6">
                  <c:v>BLK</c:v>
                </c:pt>
                <c:pt idx="7">
                  <c:v>HS</c:v>
                </c:pt>
                <c:pt idx="8">
                  <c:v>BFS</c:v>
                </c:pt>
                <c:pt idx="9">
                  <c:v>SRAD</c:v>
                </c:pt>
                <c:pt idx="10">
                  <c:v>PS</c:v>
                </c:pt>
              </c:strCache>
              <c:extLst/>
            </c:strRef>
          </c:cat>
          <c:val>
            <c:numRef>
              <c:f>(Sheet1!$E$2:$E$5,Sheet1!$E$6:$E$12)</c:f>
              <c:numCache>
                <c:formatCode>General</c:formatCode>
                <c:ptCount val="11"/>
                <c:pt idx="0">
                  <c:v>0</c:v>
                </c:pt>
                <c:pt idx="2">
                  <c:v>0</c:v>
                </c:pt>
                <c:pt idx="3">
                  <c:v>0</c:v>
                </c:pt>
                <c:pt idx="4">
                  <c:v>0.14436830219999999</c:v>
                </c:pt>
                <c:pt idx="5">
                  <c:v>0.72005962869999995</c:v>
                </c:pt>
                <c:pt idx="6">
                  <c:v>0</c:v>
                </c:pt>
                <c:pt idx="7">
                  <c:v>0</c:v>
                </c:pt>
                <c:pt idx="8">
                  <c:v>0</c:v>
                </c:pt>
                <c:pt idx="9">
                  <c:v>0.12245088849999999</c:v>
                </c:pt>
                <c:pt idx="10">
                  <c:v>0</c:v>
                </c:pt>
              </c:numCache>
              <c:extLst/>
            </c:numRef>
          </c:val>
          <c:extLst>
            <c:ext xmlns:c16="http://schemas.microsoft.com/office/drawing/2014/chart" uri="{C3380CC4-5D6E-409C-BE32-E72D297353CC}">
              <c16:uniqueId val="{00000002-54B1-4D53-9E6B-3AE9D213B906}"/>
            </c:ext>
          </c:extLst>
        </c:ser>
        <c:dLbls>
          <c:showLegendKey val="0"/>
          <c:showVal val="0"/>
          <c:showCatName val="0"/>
          <c:showSerName val="0"/>
          <c:showPercent val="0"/>
          <c:showBubbleSize val="0"/>
        </c:dLbls>
        <c:gapWidth val="165"/>
        <c:axId val="1144298559"/>
        <c:axId val="1144286495"/>
        <c:extLst>
          <c:ext xmlns:c15="http://schemas.microsoft.com/office/drawing/2012/chart" uri="{02D57815-91ED-43cb-92C2-25804820EDAC}">
            <c15:filteredBarSeries>
              <c15:ser>
                <c:idx val="1"/>
                <c:order val="0"/>
                <c:tx>
                  <c:strRef>
                    <c:extLst>
                      <c:ext uri="{02D57815-91ED-43cb-92C2-25804820EDAC}">
                        <c15:formulaRef>
                          <c15:sqref>Sheet1!$D$1</c15:sqref>
                        </c15:formulaRef>
                      </c:ext>
                    </c:extLst>
                    <c:strCache>
                      <c:ptCount val="1"/>
                      <c:pt idx="0">
                        <c:v>Column1</c:v>
                      </c:pt>
                    </c:strCache>
                  </c:strRef>
                </c:tx>
                <c:spPr>
                  <a:solidFill>
                    <a:schemeClr val="bg1">
                      <a:lumMod val="85000"/>
                    </a:schemeClr>
                  </a:solidFill>
                  <a:ln>
                    <a:solidFill>
                      <a:schemeClr val="tx1"/>
                    </a:solidFill>
                  </a:ln>
                  <a:effectLst/>
                </c:spPr>
                <c:invertIfNegative val="0"/>
                <c:cat>
                  <c:strRef>
                    <c:extLst>
                      <c:ext uri="{02D57815-91ED-43cb-92C2-25804820EDAC}">
                        <c15:formulaRef>
                          <c15:sqref>(Sheet1!$A$2:$A$5,Sheet1!$A$6:$A$12)</c15:sqref>
                        </c15:formulaRef>
                      </c:ext>
                    </c:extLst>
                    <c:strCache>
                      <c:ptCount val="11"/>
                      <c:pt idx="0">
                        <c:v>gpKVS</c:v>
                      </c:pt>
                      <c:pt idx="1">
                        <c:v>gpKVS</c:v>
                      </c:pt>
                      <c:pt idx="2">
                        <c:v>GPU-DB</c:v>
                      </c:pt>
                      <c:pt idx="3">
                        <c:v>GPU-DB</c:v>
                      </c:pt>
                      <c:pt idx="4">
                        <c:v>DNN</c:v>
                      </c:pt>
                      <c:pt idx="5">
                        <c:v>CFD</c:v>
                      </c:pt>
                      <c:pt idx="6">
                        <c:v>BLK</c:v>
                      </c:pt>
                      <c:pt idx="7">
                        <c:v>HS</c:v>
                      </c:pt>
                      <c:pt idx="8">
                        <c:v>BFS</c:v>
                      </c:pt>
                      <c:pt idx="9">
                        <c:v>SRAD</c:v>
                      </c:pt>
                      <c:pt idx="10">
                        <c:v>PS</c:v>
                      </c:pt>
                    </c:strCache>
                  </c:strRef>
                </c:cat>
                <c:val>
                  <c:numRef>
                    <c:extLst>
                      <c:ext uri="{02D57815-91ED-43cb-92C2-25804820EDAC}">
                        <c15:formulaRef>
                          <c15:sqref>(Sheet1!$D$2:$D$5,Sheet1!$D$6:$D$12)</c15:sqref>
                        </c15:formulaRef>
                      </c:ext>
                    </c:extLst>
                    <c:numCache>
                      <c:formatCode>General</c:formatCode>
                      <c:ptCount val="11"/>
                    </c:numCache>
                  </c:numRef>
                </c:val>
                <c:extLst>
                  <c:ext xmlns:c16="http://schemas.microsoft.com/office/drawing/2014/chart" uri="{C3380CC4-5D6E-409C-BE32-E72D297353CC}">
                    <c16:uniqueId val="{00000003-54B1-4D53-9E6B-3AE9D213B906}"/>
                  </c:ext>
                </c:extLst>
              </c15:ser>
            </c15:filteredBarSeries>
          </c:ext>
        </c:extLst>
      </c:barChart>
      <c:catAx>
        <c:axId val="1144298559"/>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144286495"/>
        <c:crosses val="autoZero"/>
        <c:auto val="1"/>
        <c:lblAlgn val="ctr"/>
        <c:lblOffset val="100"/>
        <c:noMultiLvlLbl val="0"/>
      </c:catAx>
      <c:valAx>
        <c:axId val="1144286495"/>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solidFill>
              <a:schemeClr val="tx1"/>
            </a:solidFill>
          </a:ln>
          <a:effectLst/>
        </c:spPr>
        <c:txPr>
          <a:bodyPr rot="0" spcFirstLastPara="1" vertOverflow="ellipsis" wrap="square" anchor="ctr" anchorCtr="0"/>
          <a:lstStyle/>
          <a:p>
            <a:pPr>
              <a:defRPr sz="2600" b="1" i="0" u="none" strike="noStrike" kern="1200" baseline="0">
                <a:solidFill>
                  <a:schemeClr val="tx1"/>
                </a:solidFill>
                <a:latin typeface="+mn-lt"/>
                <a:ea typeface="+mn-ea"/>
                <a:cs typeface="+mn-cs"/>
              </a:defRPr>
            </a:pPr>
            <a:endParaRPr lang="en-US"/>
          </a:p>
        </c:txPr>
        <c:crossAx val="1144298559"/>
        <c:crosses val="autoZero"/>
        <c:crossBetween val="between"/>
        <c:majorUnit val="2"/>
      </c:valAx>
      <c:spPr>
        <a:noFill/>
        <a:ln w="12700">
          <a:noFill/>
        </a:ln>
        <a:effectLst/>
      </c:spPr>
    </c:plotArea>
    <c:legend>
      <c:legendPos val="l"/>
      <c:layout>
        <c:manualLayout>
          <c:xMode val="edge"/>
          <c:yMode val="edge"/>
          <c:x val="0.20729164966439881"/>
          <c:y val="4.8236275128939396E-2"/>
          <c:w val="0.56913906093019517"/>
          <c:h val="0.12990148103262275"/>
        </c:manualLayout>
      </c:layout>
      <c:overlay val="0"/>
      <c:spPr>
        <a:noFill/>
        <a:ln>
          <a:noFill/>
        </a:ln>
        <a:effectLst/>
      </c:spPr>
      <c:txPr>
        <a:bodyPr rot="0" spcFirstLastPara="1" vertOverflow="ellipsis" vert="horz" wrap="square" anchor="ctr" anchorCtr="1"/>
        <a:lstStyle/>
        <a:p>
          <a:pPr algn="just">
            <a:defRPr sz="28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0.2752</cdr:x>
      <cdr:y>0.33579</cdr:y>
    </cdr:from>
    <cdr:to>
      <cdr:x>0.35378</cdr:x>
      <cdr:y>0.42032</cdr:y>
    </cdr:to>
    <cdr:sp macro="" textlink="">
      <cdr:nvSpPr>
        <cdr:cNvPr id="4" name="TextBox 3">
          <a:extLst xmlns:a="http://schemas.openxmlformats.org/drawingml/2006/main">
            <a:ext uri="{FF2B5EF4-FFF2-40B4-BE49-F238E27FC236}">
              <a16:creationId xmlns:a16="http://schemas.microsoft.com/office/drawing/2014/main" id="{A4C21EFA-C4F9-40A9-9C81-DD7B555F4CFA}"/>
            </a:ext>
          </a:extLst>
        </cdr:cNvPr>
        <cdr:cNvSpPr txBox="1"/>
      </cdr:nvSpPr>
      <cdr:spPr>
        <a:xfrm xmlns:a="http://schemas.openxmlformats.org/drawingml/2006/main">
          <a:off x="1882516" y="1155688"/>
          <a:ext cx="537530" cy="290927"/>
        </a:xfrm>
        <a:prstGeom xmlns:a="http://schemas.openxmlformats.org/drawingml/2006/main" prst="rect">
          <a:avLst/>
        </a:prstGeom>
        <a:noFill xmlns:a="http://schemas.openxmlformats.org/drawingml/2006/main"/>
      </cdr:spPr>
      <cdr:txBody>
        <a:bodyPr xmlns:a="http://schemas.openxmlformats.org/drawingml/2006/main" vertOverflow="clip" wrap="none" rtlCol="0" anchor="ctr"/>
        <a:lstStyle xmlns:a="http://schemas.openxmlformats.org/drawingml/2006/main"/>
        <a:p xmlns:a="http://schemas.openxmlformats.org/drawingml/2006/main">
          <a:pPr algn="ctr"/>
          <a:r>
            <a:rPr lang="en-IN" sz="2800" b="1" dirty="0"/>
            <a:t>2.7x</a:t>
          </a:r>
        </a:p>
      </cdr:txBody>
    </cdr:sp>
  </cdr:relSizeAnchor>
  <cdr:relSizeAnchor xmlns:cdr="http://schemas.openxmlformats.org/drawingml/2006/chartDrawing">
    <cdr:from>
      <cdr:x>0.69052</cdr:x>
      <cdr:y>0.33579</cdr:y>
    </cdr:from>
    <cdr:to>
      <cdr:x>0.7691</cdr:x>
      <cdr:y>0.42032</cdr:y>
    </cdr:to>
    <cdr:sp macro="" textlink="">
      <cdr:nvSpPr>
        <cdr:cNvPr id="5" name="TextBox 1">
          <a:extLst xmlns:a="http://schemas.openxmlformats.org/drawingml/2006/main">
            <a:ext uri="{FF2B5EF4-FFF2-40B4-BE49-F238E27FC236}">
              <a16:creationId xmlns:a16="http://schemas.microsoft.com/office/drawing/2014/main" id="{B76E3459-06E8-4105-9DA7-7CD844C090EF}"/>
            </a:ext>
          </a:extLst>
        </cdr:cNvPr>
        <cdr:cNvSpPr txBox="1"/>
      </cdr:nvSpPr>
      <cdr:spPr>
        <a:xfrm xmlns:a="http://schemas.openxmlformats.org/drawingml/2006/main">
          <a:off x="4723528" y="1155688"/>
          <a:ext cx="537530" cy="290927"/>
        </a:xfrm>
        <a:prstGeom xmlns:a="http://schemas.openxmlformats.org/drawingml/2006/main" prst="rect">
          <a:avLst/>
        </a:prstGeom>
        <a:noFill xmlns:a="http://schemas.openxmlformats.org/drawingml/2006/main"/>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IN" sz="2800" b="1" dirty="0"/>
            <a:t>5.8x</a:t>
          </a:r>
        </a:p>
      </cdr:txBody>
    </cdr:sp>
  </cdr:relSizeAnchor>
  <cdr:relSizeAnchor xmlns:cdr="http://schemas.openxmlformats.org/drawingml/2006/chartDrawing">
    <cdr:from>
      <cdr:x>0.48805</cdr:x>
      <cdr:y>0.33579</cdr:y>
    </cdr:from>
    <cdr:to>
      <cdr:x>0.56663</cdr:x>
      <cdr:y>0.42032</cdr:y>
    </cdr:to>
    <cdr:sp macro="" textlink="">
      <cdr:nvSpPr>
        <cdr:cNvPr id="6" name="TextBox 1">
          <a:extLst xmlns:a="http://schemas.openxmlformats.org/drawingml/2006/main">
            <a:ext uri="{FF2B5EF4-FFF2-40B4-BE49-F238E27FC236}">
              <a16:creationId xmlns:a16="http://schemas.microsoft.com/office/drawing/2014/main" id="{90293F1D-FD39-4DC3-B5FC-E107430C7D8A}"/>
            </a:ext>
          </a:extLst>
        </cdr:cNvPr>
        <cdr:cNvSpPr txBox="1"/>
      </cdr:nvSpPr>
      <cdr:spPr>
        <a:xfrm xmlns:a="http://schemas.openxmlformats.org/drawingml/2006/main">
          <a:off x="3338525" y="1155688"/>
          <a:ext cx="537529" cy="290927"/>
        </a:xfrm>
        <a:prstGeom xmlns:a="http://schemas.openxmlformats.org/drawingml/2006/main" prst="rect">
          <a:avLst/>
        </a:prstGeom>
        <a:noFill xmlns:a="http://schemas.openxmlformats.org/drawingml/2006/main"/>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IN" sz="2800" b="1" dirty="0"/>
            <a:t>3.1x</a:t>
          </a:r>
        </a:p>
      </cdr:txBody>
    </cdr:sp>
  </cdr:relSizeAnchor>
  <cdr:relSizeAnchor xmlns:cdr="http://schemas.openxmlformats.org/drawingml/2006/chartDrawing">
    <cdr:from>
      <cdr:x>0.13528</cdr:x>
      <cdr:y>0.75025</cdr:y>
    </cdr:from>
    <cdr:to>
      <cdr:x>1</cdr:x>
      <cdr:y>0.98929</cdr:y>
    </cdr:to>
    <cdr:sp macro="" textlink="">
      <cdr:nvSpPr>
        <cdr:cNvPr id="9" name="TextBox 1">
          <a:extLst xmlns:a="http://schemas.openxmlformats.org/drawingml/2006/main">
            <a:ext uri="{FF2B5EF4-FFF2-40B4-BE49-F238E27FC236}">
              <a16:creationId xmlns:a16="http://schemas.microsoft.com/office/drawing/2014/main" id="{905E1B4E-EEB2-47DC-B5B9-0B4A37B54A14}"/>
            </a:ext>
          </a:extLst>
        </cdr:cNvPr>
        <cdr:cNvSpPr txBox="1"/>
      </cdr:nvSpPr>
      <cdr:spPr>
        <a:xfrm xmlns:a="http://schemas.openxmlformats.org/drawingml/2006/main">
          <a:off x="925388" y="2582140"/>
          <a:ext cx="5915150" cy="822713"/>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lnSpc>
              <a:spcPct val="75000"/>
            </a:lnSpc>
          </a:pPr>
          <a:r>
            <a:rPr lang="en-IN" sz="3200" b="1" dirty="0">
              <a:solidFill>
                <a:schemeClr val="tx1"/>
              </a:solidFill>
            </a:rPr>
            <a:t>Intel   </a:t>
          </a:r>
          <a:r>
            <a:rPr lang="en-IN" sz="3200" b="1" dirty="0" err="1">
              <a:solidFill>
                <a:schemeClr val="tx1"/>
              </a:solidFill>
            </a:rPr>
            <a:t>RocksDB</a:t>
          </a:r>
          <a:r>
            <a:rPr lang="en-IN" sz="3200" b="1" dirty="0">
              <a:solidFill>
                <a:schemeClr val="tx1"/>
              </a:solidFill>
            </a:rPr>
            <a:t>  Matrix     </a:t>
          </a:r>
          <a:r>
            <a:rPr lang="en-IN" sz="3200" b="1" dirty="0" err="1">
              <a:solidFill>
                <a:schemeClr val="accent2">
                  <a:lumMod val="75000"/>
                </a:schemeClr>
              </a:solidFill>
            </a:rPr>
            <a:t>gpKVS</a:t>
          </a:r>
          <a:endParaRPr lang="en-IN" sz="3200" b="1" dirty="0">
            <a:solidFill>
              <a:schemeClr val="accent2">
                <a:lumMod val="75000"/>
              </a:schemeClr>
            </a:solidFill>
          </a:endParaRPr>
        </a:p>
        <a:p xmlns:a="http://schemas.openxmlformats.org/drawingml/2006/main">
          <a:pPr algn="r">
            <a:lnSpc>
              <a:spcPct val="75000"/>
            </a:lnSpc>
          </a:pPr>
          <a:r>
            <a:rPr lang="en-IN" sz="3200" b="1" dirty="0">
              <a:solidFill>
                <a:schemeClr val="tx1"/>
              </a:solidFill>
            </a:rPr>
            <a:t>PMKV       PM</a:t>
          </a:r>
          <a:r>
            <a:rPr lang="en-IN" sz="2000" b="1" dirty="0">
              <a:solidFill>
                <a:srgbClr val="C00000"/>
              </a:solidFill>
            </a:rPr>
            <a:t>         </a:t>
          </a:r>
          <a:r>
            <a:rPr lang="en-IN" sz="3200" b="1" dirty="0">
              <a:solidFill>
                <a:srgbClr val="C00000"/>
              </a:solidFill>
            </a:rPr>
            <a:t>    </a:t>
          </a:r>
          <a:r>
            <a:rPr lang="en-IN" sz="3200" b="1" dirty="0">
              <a:solidFill>
                <a:schemeClr val="tx1"/>
              </a:solidFill>
            </a:rPr>
            <a:t>KV</a:t>
          </a:r>
          <a:r>
            <a:rPr lang="en-IN" sz="2000" b="1" dirty="0">
              <a:solidFill>
                <a:schemeClr val="tx1"/>
              </a:solidFill>
            </a:rPr>
            <a:t>  </a:t>
          </a:r>
          <a:r>
            <a:rPr lang="en-IN" sz="2000" b="1" dirty="0">
              <a:solidFill>
                <a:srgbClr val="C00000"/>
              </a:solidFill>
            </a:rPr>
            <a:t>          </a:t>
          </a:r>
          <a:r>
            <a:rPr lang="en-IN" sz="3200" b="1" dirty="0">
              <a:solidFill>
                <a:srgbClr val="C00000"/>
              </a:solidFill>
            </a:rPr>
            <a:t>             </a:t>
          </a:r>
          <a:endParaRPr lang="en-IN" sz="3200" b="1" dirty="0">
            <a:solidFill>
              <a:schemeClr val="accent2">
                <a:lumMod val="75000"/>
              </a:schemeClr>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0.04922</cdr:x>
      <cdr:y>0.82692</cdr:y>
    </cdr:to>
    <cdr:sp macro="" textlink="">
      <cdr:nvSpPr>
        <cdr:cNvPr id="5" name="TextBox 4">
          <a:extLst xmlns:a="http://schemas.openxmlformats.org/drawingml/2006/main">
            <a:ext uri="{FF2B5EF4-FFF2-40B4-BE49-F238E27FC236}">
              <a16:creationId xmlns:a16="http://schemas.microsoft.com/office/drawing/2014/main" id="{A1FAA228-052A-4795-AC29-71DFED2DB802}"/>
            </a:ext>
          </a:extLst>
        </cdr:cNvPr>
        <cdr:cNvSpPr txBox="1"/>
      </cdr:nvSpPr>
      <cdr:spPr>
        <a:xfrm xmlns:a="http://schemas.openxmlformats.org/drawingml/2006/main" rot="16200000">
          <a:off x="-816441" y="798628"/>
          <a:ext cx="2054432" cy="457176"/>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none" rtlCol="0"/>
        <a:lstStyle xmlns:a="http://schemas.openxmlformats.org/drawingml/2006/main"/>
        <a:p xmlns:a="http://schemas.openxmlformats.org/drawingml/2006/main">
          <a:r>
            <a:rPr lang="en-IN" sz="2000" b="1" dirty="0"/>
            <a:t>PCIe BW (in GBPS)</a:t>
          </a:r>
        </a:p>
      </cdr:txBody>
    </cdr:sp>
  </cdr:relSizeAnchor>
  <cdr:relSizeAnchor xmlns:cdr="http://schemas.openxmlformats.org/drawingml/2006/chartDrawing">
    <cdr:from>
      <cdr:x>0.09748</cdr:x>
      <cdr:y>0.7037</cdr:y>
    </cdr:from>
    <cdr:to>
      <cdr:x>0.19025</cdr:x>
      <cdr:y>1</cdr:y>
    </cdr:to>
    <cdr:sp macro="" textlink="">
      <cdr:nvSpPr>
        <cdr:cNvPr id="2" name="TextBox 1">
          <a:extLst xmlns:a="http://schemas.openxmlformats.org/drawingml/2006/main">
            <a:ext uri="{FF2B5EF4-FFF2-40B4-BE49-F238E27FC236}">
              <a16:creationId xmlns:a16="http://schemas.microsoft.com/office/drawing/2014/main" id="{AF3AB31D-1E5F-40DF-AEC6-B23D46663266}"/>
            </a:ext>
          </a:extLst>
        </cdr:cNvPr>
        <cdr:cNvSpPr txBox="1"/>
      </cdr:nvSpPr>
      <cdr:spPr>
        <a:xfrm xmlns:a="http://schemas.openxmlformats.org/drawingml/2006/main">
          <a:off x="1181100" y="2171699"/>
          <a:ext cx="112395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0.10928</cdr:x>
      <cdr:y>0.7037</cdr:y>
    </cdr:from>
    <cdr:to>
      <cdr:x>0.18475</cdr:x>
      <cdr:y>1</cdr:y>
    </cdr:to>
    <cdr:sp macro="" textlink="">
      <cdr:nvSpPr>
        <cdr:cNvPr id="3" name="TextBox 2">
          <a:extLst xmlns:a="http://schemas.openxmlformats.org/drawingml/2006/main">
            <a:ext uri="{FF2B5EF4-FFF2-40B4-BE49-F238E27FC236}">
              <a16:creationId xmlns:a16="http://schemas.microsoft.com/office/drawing/2014/main" id="{B7A00DC9-07BA-4C1E-A41A-747EDC265064}"/>
            </a:ext>
          </a:extLst>
        </cdr:cNvPr>
        <cdr:cNvSpPr txBox="1"/>
      </cdr:nvSpPr>
      <cdr:spPr>
        <a:xfrm xmlns:a="http://schemas.openxmlformats.org/drawingml/2006/main">
          <a:off x="1323975" y="217169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0.11478</cdr:x>
      <cdr:y>0.7037</cdr:y>
    </cdr:from>
    <cdr:to>
      <cdr:x>0.19025</cdr:x>
      <cdr:y>1</cdr:y>
    </cdr:to>
    <cdr:sp macro="" textlink="">
      <cdr:nvSpPr>
        <cdr:cNvPr id="4" name="TextBox 3">
          <a:extLst xmlns:a="http://schemas.openxmlformats.org/drawingml/2006/main">
            <a:ext uri="{FF2B5EF4-FFF2-40B4-BE49-F238E27FC236}">
              <a16:creationId xmlns:a16="http://schemas.microsoft.com/office/drawing/2014/main" id="{AABD7E86-B05C-4F06-9030-B2586DCFAF5D}"/>
            </a:ext>
          </a:extLst>
        </cdr:cNvPr>
        <cdr:cNvSpPr txBox="1"/>
      </cdr:nvSpPr>
      <cdr:spPr>
        <a:xfrm xmlns:a="http://schemas.openxmlformats.org/drawingml/2006/main">
          <a:off x="1390650" y="217169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0.38449</cdr:x>
      <cdr:y>0</cdr:y>
    </cdr:from>
    <cdr:to>
      <cdr:x>0.38449</cdr:x>
      <cdr:y>0.89839</cdr:y>
    </cdr:to>
    <cdr:cxnSp macro="">
      <cdr:nvCxnSpPr>
        <cdr:cNvPr id="9" name="Straight Connector 8">
          <a:extLst xmlns:a="http://schemas.openxmlformats.org/drawingml/2006/main">
            <a:ext uri="{FF2B5EF4-FFF2-40B4-BE49-F238E27FC236}">
              <a16:creationId xmlns:a16="http://schemas.microsoft.com/office/drawing/2014/main" id="{FC99DF67-9328-4F69-AC50-77D30DD2E6F0}"/>
            </a:ext>
          </a:extLst>
        </cdr:cNvPr>
        <cdr:cNvCxnSpPr/>
      </cdr:nvCxnSpPr>
      <cdr:spPr>
        <a:xfrm xmlns:a="http://schemas.openxmlformats.org/drawingml/2006/main">
          <a:off x="4043134" y="0"/>
          <a:ext cx="0" cy="2231995"/>
        </a:xfrm>
        <a:prstGeom xmlns:a="http://schemas.openxmlformats.org/drawingml/2006/main" prst="line">
          <a:avLst/>
        </a:prstGeom>
        <a:ln xmlns:a="http://schemas.openxmlformats.org/drawingml/2006/main" w="34925">
          <a:solidFill>
            <a:schemeClr val="bg1">
              <a:lumMod val="6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0.66764</cdr:x>
      <cdr:y>0</cdr:y>
    </cdr:from>
    <cdr:to>
      <cdr:x>0.66764</cdr:x>
      <cdr:y>0.89839</cdr:y>
    </cdr:to>
    <cdr:cxnSp macro="">
      <cdr:nvCxnSpPr>
        <cdr:cNvPr id="8" name="Straight Connector 7">
          <a:extLst xmlns:a="http://schemas.openxmlformats.org/drawingml/2006/main">
            <a:ext uri="{FF2B5EF4-FFF2-40B4-BE49-F238E27FC236}">
              <a16:creationId xmlns:a16="http://schemas.microsoft.com/office/drawing/2014/main" id="{66CA7959-CBC8-4CB5-B4F4-325F994125F0}"/>
            </a:ext>
          </a:extLst>
        </cdr:cNvPr>
        <cdr:cNvCxnSpPr/>
      </cdr:nvCxnSpPr>
      <cdr:spPr>
        <a:xfrm xmlns:a="http://schemas.openxmlformats.org/drawingml/2006/main">
          <a:off x="7020663" y="0"/>
          <a:ext cx="0" cy="2231995"/>
        </a:xfrm>
        <a:prstGeom xmlns:a="http://schemas.openxmlformats.org/drawingml/2006/main" prst="line">
          <a:avLst/>
        </a:prstGeom>
        <a:ln xmlns:a="http://schemas.openxmlformats.org/drawingml/2006/main" w="34925">
          <a:solidFill>
            <a:schemeClr val="bg1">
              <a:lumMod val="6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0.11442</cdr:x>
      <cdr:y>0.48562</cdr:y>
    </cdr:from>
    <cdr:to>
      <cdr:x>0.17256</cdr:x>
      <cdr:y>0.63052</cdr:y>
    </cdr:to>
    <cdr:sp macro="" textlink="">
      <cdr:nvSpPr>
        <cdr:cNvPr id="6" name="TextBox 5">
          <a:extLst xmlns:a="http://schemas.openxmlformats.org/drawingml/2006/main">
            <a:ext uri="{FF2B5EF4-FFF2-40B4-BE49-F238E27FC236}">
              <a16:creationId xmlns:a16="http://schemas.microsoft.com/office/drawing/2014/main" id="{6F94215F-F4CB-4363-B7F8-A40DD279A180}"/>
            </a:ext>
          </a:extLst>
        </cdr:cNvPr>
        <cdr:cNvSpPr txBox="1"/>
      </cdr:nvSpPr>
      <cdr:spPr>
        <a:xfrm xmlns:a="http://schemas.openxmlformats.org/drawingml/2006/main">
          <a:off x="1062779" y="1206500"/>
          <a:ext cx="540032" cy="359995"/>
        </a:xfrm>
        <a:prstGeom xmlns:a="http://schemas.openxmlformats.org/drawingml/2006/main" prst="rect">
          <a:avLst/>
        </a:prstGeom>
      </cdr:spPr>
      <cdr:txBody>
        <a:bodyPr xmlns:a="http://schemas.openxmlformats.org/drawingml/2006/main" vertOverflow="clip" wrap="none" rtlCol="0" anchor="b"/>
        <a:lstStyle xmlns:a="http://schemas.openxmlformats.org/drawingml/2006/main"/>
        <a:p xmlns:a="http://schemas.openxmlformats.org/drawingml/2006/main">
          <a:pPr algn="ctr"/>
          <a:r>
            <a:rPr lang="en-IN" sz="2400" b="1" dirty="0"/>
            <a:t>1.5</a:t>
          </a:r>
        </a:p>
      </cdr:txBody>
    </cdr:sp>
  </cdr:relSizeAnchor>
  <cdr:relSizeAnchor xmlns:cdr="http://schemas.openxmlformats.org/drawingml/2006/chartDrawing">
    <cdr:from>
      <cdr:x>0.21415</cdr:x>
      <cdr:y>0.42755</cdr:y>
    </cdr:from>
    <cdr:to>
      <cdr:x>0.27229</cdr:x>
      <cdr:y>0.57245</cdr:y>
    </cdr:to>
    <cdr:sp macro="" textlink="">
      <cdr:nvSpPr>
        <cdr:cNvPr id="11" name="TextBox 1">
          <a:extLst xmlns:a="http://schemas.openxmlformats.org/drawingml/2006/main">
            <a:ext uri="{FF2B5EF4-FFF2-40B4-BE49-F238E27FC236}">
              <a16:creationId xmlns:a16="http://schemas.microsoft.com/office/drawing/2014/main" id="{A355742E-6208-4EF0-B7D5-270DCD370716}"/>
            </a:ext>
          </a:extLst>
        </cdr:cNvPr>
        <cdr:cNvSpPr txBox="1"/>
      </cdr:nvSpPr>
      <cdr:spPr>
        <a:xfrm xmlns:a="http://schemas.openxmlformats.org/drawingml/2006/main">
          <a:off x="2251929" y="1062221"/>
          <a:ext cx="611377" cy="359995"/>
        </a:xfrm>
        <a:prstGeom xmlns:a="http://schemas.openxmlformats.org/drawingml/2006/main" prst="rect">
          <a:avLst/>
        </a:prstGeom>
      </cdr:spPr>
      <cdr:txBody>
        <a:bodyPr xmlns:a="http://schemas.openxmlformats.org/drawingml/2006/main" wrap="none" rtlCol="0" anchor="b"/>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IN" sz="2400" b="1" dirty="0"/>
            <a:t>2.6</a:t>
          </a:r>
        </a:p>
      </cdr:txBody>
    </cdr:sp>
  </cdr:relSizeAnchor>
  <cdr:relSizeAnchor xmlns:cdr="http://schemas.openxmlformats.org/drawingml/2006/chartDrawing">
    <cdr:from>
      <cdr:x>0.68556</cdr:x>
      <cdr:y>0.5</cdr:y>
    </cdr:from>
    <cdr:to>
      <cdr:x>0.7437</cdr:x>
      <cdr:y>0.6449</cdr:y>
    </cdr:to>
    <cdr:sp macro="" textlink="">
      <cdr:nvSpPr>
        <cdr:cNvPr id="13" name="TextBox 1">
          <a:extLst xmlns:a="http://schemas.openxmlformats.org/drawingml/2006/main">
            <a:ext uri="{FF2B5EF4-FFF2-40B4-BE49-F238E27FC236}">
              <a16:creationId xmlns:a16="http://schemas.microsoft.com/office/drawing/2014/main" id="{D51FBA14-D617-4949-992F-E3068B70212C}"/>
            </a:ext>
          </a:extLst>
        </cdr:cNvPr>
        <cdr:cNvSpPr txBox="1"/>
      </cdr:nvSpPr>
      <cdr:spPr>
        <a:xfrm xmlns:a="http://schemas.openxmlformats.org/drawingml/2006/main">
          <a:off x="7209126" y="1242219"/>
          <a:ext cx="611377" cy="359995"/>
        </a:xfrm>
        <a:prstGeom xmlns:a="http://schemas.openxmlformats.org/drawingml/2006/main" prst="rect">
          <a:avLst/>
        </a:prstGeom>
      </cdr:spPr>
      <cdr:txBody>
        <a:bodyPr xmlns:a="http://schemas.openxmlformats.org/drawingml/2006/main" wrap="none" rtlCol="0" anchor="b"/>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IN" sz="2400" b="1" dirty="0"/>
            <a:t>0.7</a:t>
          </a:r>
        </a:p>
      </cdr:txBody>
    </cdr:sp>
  </cdr:relSizeAnchor>
</c:userShapes>
</file>

<file path=ppt/drawings/drawing3.xml><?xml version="1.0" encoding="utf-8"?>
<c:userShapes xmlns:c="http://schemas.openxmlformats.org/drawingml/2006/chart">
  <cdr:relSizeAnchor xmlns:cdr="http://schemas.openxmlformats.org/drawingml/2006/chartDrawing">
    <cdr:from>
      <cdr:x>0.46849</cdr:x>
      <cdr:y>0.75041</cdr:y>
    </cdr:from>
    <cdr:to>
      <cdr:x>0.5148</cdr:x>
      <cdr:y>0.8575</cdr:y>
    </cdr:to>
    <cdr:sp macro="" textlink="">
      <cdr:nvSpPr>
        <cdr:cNvPr id="2" name="TextBox 1">
          <a:extLst xmlns:a="http://schemas.openxmlformats.org/drawingml/2006/main">
            <a:ext uri="{FF2B5EF4-FFF2-40B4-BE49-F238E27FC236}">
              <a16:creationId xmlns:a16="http://schemas.microsoft.com/office/drawing/2014/main" id="{C608F56F-3BC0-4A7D-B562-8C78AC12B8D5}"/>
            </a:ext>
          </a:extLst>
        </cdr:cNvPr>
        <cdr:cNvSpPr txBox="1"/>
      </cdr:nvSpPr>
      <cdr:spPr>
        <a:xfrm xmlns:a="http://schemas.openxmlformats.org/drawingml/2006/main">
          <a:off x="5711785" y="3270667"/>
          <a:ext cx="564630" cy="4667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35CF2-F547-43BA-B7DF-E29B872996EE}" type="datetimeFigureOut">
              <a:rPr lang="en-IN" smtClean="0"/>
              <a:t>26-02-2022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B225C-EF73-4F18-8E11-CA5282D1FBEC}" type="slidenum">
              <a:rPr lang="en-IN" smtClean="0"/>
              <a:t>‹#›</a:t>
            </a:fld>
            <a:endParaRPr lang="en-IN"/>
          </a:p>
        </p:txBody>
      </p:sp>
    </p:spTree>
    <p:extLst>
      <p:ext uri="{BB962C8B-B14F-4D97-AF65-F5344CB8AC3E}">
        <p14:creationId xmlns:p14="http://schemas.microsoft.com/office/powerpoint/2010/main" val="4229536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Hello everyone, my name is Shweta Pandey. Today, I will be presenting our work, GPM: Leveraging Persistent Memory from a GPU.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1</a:t>
            </a:fld>
            <a:endParaRPr lang="en-IN"/>
          </a:p>
        </p:txBody>
      </p:sp>
    </p:spTree>
    <p:extLst>
      <p:ext uri="{BB962C8B-B14F-4D97-AF65-F5344CB8AC3E}">
        <p14:creationId xmlns:p14="http://schemas.microsoft.com/office/powerpoint/2010/main" val="3648531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Towards this we make three key contributions - We create GPU with Persistent Memory or GPM in short purely in software, without any new hardware support. We create a benchmark suite </a:t>
            </a:r>
            <a:r>
              <a:rPr lang="en-US" sz="1800" b="0" i="0" dirty="0" err="1">
                <a:solidFill>
                  <a:srgbClr val="000000"/>
                </a:solidFill>
                <a:effectLst/>
                <a:latin typeface="Calibri" panose="020F0502020204030204" pitchFamily="34" charset="0"/>
              </a:rPr>
              <a:t>GPMBench</a:t>
            </a:r>
            <a:r>
              <a:rPr lang="en-US" sz="1800" b="0" i="0" dirty="0">
                <a:solidFill>
                  <a:srgbClr val="000000"/>
                </a:solidFill>
                <a:effectLst/>
                <a:latin typeface="Calibri" panose="020F0502020204030204" pitchFamily="34" charset="0"/>
              </a:rPr>
              <a:t> with 3 categories of applications that can leverage both GPU parallelism and PM persistence. We create a CUDA runtime library </a:t>
            </a:r>
            <a:r>
              <a:rPr lang="en-US" sz="1800" b="0" i="0" dirty="0" err="1">
                <a:solidFill>
                  <a:srgbClr val="000000"/>
                </a:solidFill>
                <a:effectLst/>
                <a:latin typeface="Calibri" panose="020F0502020204030204" pitchFamily="34" charset="0"/>
              </a:rPr>
              <a:t>libGPM</a:t>
            </a:r>
            <a:r>
              <a:rPr lang="en-US" sz="1800" b="0" i="0" dirty="0">
                <a:solidFill>
                  <a:srgbClr val="000000"/>
                </a:solidFill>
                <a:effectLst/>
                <a:latin typeface="Calibri" panose="020F0502020204030204" pitchFamily="34" charset="0"/>
              </a:rPr>
              <a:t> optimized for GPUs that allows GPU programs to easily leverage fine-grain persistence.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We will first discuss how we conjure GPM.  </a:t>
            </a:r>
          </a:p>
          <a:p>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10</a:t>
            </a:fld>
            <a:endParaRPr lang="en-IN"/>
          </a:p>
        </p:txBody>
      </p:sp>
    </p:spTree>
    <p:extLst>
      <p:ext uri="{BB962C8B-B14F-4D97-AF65-F5344CB8AC3E}">
        <p14:creationId xmlns:p14="http://schemas.microsoft.com/office/powerpoint/2010/main" val="2386939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To understand the internals better, we’ll make use of a schematic model of our system. Note that currently no GPU hardware exists with on-board NVM. Instead, the NVM is attached to the CPU and is accessed over the PCIe bus.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11</a:t>
            </a:fld>
            <a:endParaRPr lang="en-IN"/>
          </a:p>
        </p:txBody>
      </p:sp>
    </p:spTree>
    <p:extLst>
      <p:ext uri="{BB962C8B-B14F-4D97-AF65-F5344CB8AC3E}">
        <p14:creationId xmlns:p14="http://schemas.microsoft.com/office/powerpoint/2010/main" val="2053894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We refer to the CPU side DRAM and NVM as host memory and the GPU’s GDDR as the device memory. We will now look at the three steps needed to create GPM.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First, we map parts of the NVM to the GPU’s address space through Nvidia’s unified virtual address space, to allow GPUs direct access to PM via load/store instructions.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12</a:t>
            </a:fld>
            <a:endParaRPr lang="en-IN"/>
          </a:p>
        </p:txBody>
      </p:sp>
    </p:spTree>
    <p:extLst>
      <p:ext uri="{BB962C8B-B14F-4D97-AF65-F5344CB8AC3E}">
        <p14:creationId xmlns:p14="http://schemas.microsoft.com/office/powerpoint/2010/main" val="4114125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Unlike CPUs, today's GPUs are not designed for use with PM and do not have instructions to flush individual cache lines.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However, </a:t>
            </a:r>
            <a:r>
              <a:rPr lang="en-US" sz="1800" b="0" i="0" u="none" strike="noStrike" dirty="0">
                <a:solidFill>
                  <a:srgbClr val="000000"/>
                </a:solidFill>
                <a:effectLst/>
                <a:latin typeface="Calibri" panose="020F0502020204030204" pitchFamily="34" charset="0"/>
              </a:rPr>
              <a:t>system-scoped fences, originally designed for synchronization, flush data to system memory. The host memory, including the NVM, is part of the system memory, and so the fence can be used to flush writes from GPU to the NVM in the host memory to guarantee persistence. </a:t>
            </a:r>
            <a:r>
              <a:rPr lang="en-US" sz="1800" b="0" i="0" dirty="0">
                <a:solidFill>
                  <a:srgbClr val="000000"/>
                </a:solidFill>
                <a:effectLst/>
                <a:latin typeface="Calibri" panose="020F0502020204030204" pitchFamily="34" charset="0"/>
              </a:rPr>
              <a:t>However, a system-scoped </a:t>
            </a:r>
            <a:r>
              <a:rPr lang="en-US" sz="1800" b="0" i="0" dirty="0" err="1">
                <a:solidFill>
                  <a:srgbClr val="000000"/>
                </a:solidFill>
                <a:effectLst/>
                <a:latin typeface="Calibri" panose="020F0502020204030204" pitchFamily="34" charset="0"/>
              </a:rPr>
              <a:t>threadfence</a:t>
            </a:r>
            <a:r>
              <a:rPr lang="en-US" sz="1800" b="0" i="0" dirty="0">
                <a:solidFill>
                  <a:srgbClr val="000000"/>
                </a:solidFill>
                <a:effectLst/>
                <a:latin typeface="Calibri" panose="020F0502020204030204" pitchFamily="34" charset="0"/>
              </a:rPr>
              <a:t> is not sufficient to guarantee persistence.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This is due to a seemingly unrelated feature on Intel servers called data direct IO or DDIO which stops writes from immediately reaching the memory. DDIO was originally designed to improve the DMA access latency of devices. When enabled, writes to the CPU memory from IO devices like network interface cards, GPUs etc. are cached in the CPU’s last level cache. This means for GPM, the fence completes as soon as the writes reach the CPU's volatile LLC and not the persistent memory.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13</a:t>
            </a:fld>
            <a:endParaRPr lang="en-IN"/>
          </a:p>
        </p:txBody>
      </p:sp>
    </p:spTree>
    <p:extLst>
      <p:ext uri="{BB962C8B-B14F-4D97-AF65-F5344CB8AC3E}">
        <p14:creationId xmlns:p14="http://schemas.microsoft.com/office/powerpoint/2010/main" val="3318240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Hence, whenever a persistence guarantee is needed from the GPU, we selectively turn off DDIO, which </a:t>
            </a:r>
            <a:r>
              <a:rPr lang="en-US" sz="1800" b="0" i="0" u="none" strike="noStrike" dirty="0">
                <a:solidFill>
                  <a:srgbClr val="000000"/>
                </a:solidFill>
                <a:effectLst/>
                <a:latin typeface="Calibri" panose="020F0502020204030204" pitchFamily="34" charset="0"/>
              </a:rPr>
              <a:t>ensures that the </a:t>
            </a:r>
            <a:r>
              <a:rPr lang="en-US" sz="1800" b="0" i="0" u="none" strike="noStrike" dirty="0" err="1">
                <a:solidFill>
                  <a:srgbClr val="000000"/>
                </a:solidFill>
                <a:effectLst/>
                <a:latin typeface="Calibri" panose="020F0502020204030204" pitchFamily="34" charset="0"/>
              </a:rPr>
              <a:t>threadfence</a:t>
            </a:r>
            <a:r>
              <a:rPr lang="en-US" sz="1800" b="0" i="0" u="none" strike="noStrike" dirty="0">
                <a:solidFill>
                  <a:srgbClr val="000000"/>
                </a:solidFill>
                <a:effectLst/>
                <a:latin typeface="Calibri" panose="020F0502020204030204" pitchFamily="34" charset="0"/>
              </a:rPr>
              <a:t> completes only when the GPU’s writes reach the NVM. Thus guaranteeing persistence.</a:t>
            </a:r>
            <a:r>
              <a:rPr lang="en-US" sz="1800" b="0" i="0" dirty="0">
                <a:solidFill>
                  <a:srgbClr val="000000"/>
                </a:solidFill>
                <a:effectLst/>
                <a:latin typeface="Calibri" panose="020F0502020204030204" pitchFamily="34" charset="0"/>
              </a:rPr>
              <a:t>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In summary: We build GPM which enables GPU kernels to perform in-place updates to PM data structures and also guarantee persistence wherever the program semantics demand by (1) Mapping parts of NVM to the GPU’s virtual address space using UVA. (2) Ordering writes to PM using system scoped </a:t>
            </a:r>
            <a:r>
              <a:rPr lang="en-US" sz="1800" b="0" i="0" dirty="0" err="1">
                <a:solidFill>
                  <a:srgbClr val="000000"/>
                </a:solidFill>
                <a:effectLst/>
                <a:latin typeface="Calibri" panose="020F0502020204030204" pitchFamily="34" charset="0"/>
              </a:rPr>
              <a:t>threadfence</a:t>
            </a:r>
            <a:r>
              <a:rPr lang="en-US" sz="1800" b="0" i="0" dirty="0">
                <a:solidFill>
                  <a:srgbClr val="000000"/>
                </a:solidFill>
                <a:effectLst/>
                <a:latin typeface="Calibri" panose="020F0502020204030204" pitchFamily="34" charset="0"/>
              </a:rPr>
              <a:t> and (3) Guaranteeing persistence by selectively disabling DDIO.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14</a:t>
            </a:fld>
            <a:endParaRPr lang="en-IN"/>
          </a:p>
        </p:txBody>
      </p:sp>
    </p:spTree>
    <p:extLst>
      <p:ext uri="{BB962C8B-B14F-4D97-AF65-F5344CB8AC3E}">
        <p14:creationId xmlns:p14="http://schemas.microsoft.com/office/powerpoint/2010/main" val="302922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An important aspect to consider is which applications can make use of a system like GPM. For this, we create a benchmark suite: </a:t>
            </a:r>
            <a:r>
              <a:rPr lang="en-US" sz="1800" b="0" i="0" dirty="0" err="1">
                <a:solidFill>
                  <a:srgbClr val="000000"/>
                </a:solidFill>
                <a:effectLst/>
                <a:latin typeface="Calibri" panose="020F0502020204030204" pitchFamily="34" charset="0"/>
              </a:rPr>
              <a:t>GPMBench</a:t>
            </a:r>
            <a:r>
              <a:rPr lang="en-US" sz="1800" b="0" i="0" dirty="0">
                <a:solidFill>
                  <a:srgbClr val="000000"/>
                </a:solidFill>
                <a:effectLst/>
                <a:latin typeface="Calibri" panose="020F0502020204030204" pitchFamily="34" charset="0"/>
              </a:rPr>
              <a:t>.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15</a:t>
            </a:fld>
            <a:endParaRPr lang="en-IN"/>
          </a:p>
        </p:txBody>
      </p:sp>
    </p:spTree>
    <p:extLst>
      <p:ext uri="{BB962C8B-B14F-4D97-AF65-F5344CB8AC3E}">
        <p14:creationId xmlns:p14="http://schemas.microsoft.com/office/powerpoint/2010/main" val="402452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We </a:t>
            </a:r>
            <a:r>
              <a:rPr lang="en-US" sz="1800" b="0" i="0" dirty="0" err="1">
                <a:solidFill>
                  <a:srgbClr val="000000"/>
                </a:solidFill>
                <a:effectLst/>
                <a:latin typeface="Calibri" panose="020F0502020204030204" pitchFamily="34" charset="0"/>
              </a:rPr>
              <a:t>categorise</a:t>
            </a:r>
            <a:r>
              <a:rPr lang="en-US" sz="1800" b="0" i="0" dirty="0">
                <a:solidFill>
                  <a:srgbClr val="000000"/>
                </a:solidFill>
                <a:effectLst/>
                <a:latin typeface="Calibri" panose="020F0502020204030204" pitchFamily="34" charset="0"/>
              </a:rPr>
              <a:t> applications that benefit from in-kernel persistence into three main classes. The first class is transactional applications like </a:t>
            </a:r>
            <a:r>
              <a:rPr lang="en-US" sz="1800" b="0" i="0" dirty="0" err="1">
                <a:solidFill>
                  <a:srgbClr val="000000"/>
                </a:solidFill>
                <a:effectLst/>
                <a:latin typeface="Calibri" panose="020F0502020204030204" pitchFamily="34" charset="0"/>
              </a:rPr>
              <a:t>gpKVS</a:t>
            </a:r>
            <a:r>
              <a:rPr lang="en-US" sz="1800" b="0" i="0" dirty="0">
                <a:solidFill>
                  <a:srgbClr val="000000"/>
                </a:solidFill>
                <a:effectLst/>
                <a:latin typeface="Calibri" panose="020F0502020204030204" pitchFamily="34" charset="0"/>
              </a:rPr>
              <a:t> which we have already discussed. Other applications in this class include GPU-accelerated persistent databases. For these applications the entire data structure (example the KVS or database) resides on the PM, and transactions are used for crash consistent updates. The next class consists of long-running applications like DNN training, </a:t>
            </a:r>
            <a:r>
              <a:rPr lang="en-US" sz="1800" b="0" i="0" u="none" strike="noStrike" dirty="0">
                <a:solidFill>
                  <a:srgbClr val="000000"/>
                </a:solidFill>
                <a:effectLst/>
                <a:latin typeface="Calibri" panose="020F0502020204030204" pitchFamily="34" charset="0"/>
              </a:rPr>
              <a:t>which may run for days</a:t>
            </a:r>
            <a:r>
              <a:rPr lang="en-US" sz="1800" b="0" i="0" u="sng" dirty="0">
                <a:solidFill>
                  <a:srgbClr val="000000"/>
                </a:solidFill>
                <a:effectLst/>
                <a:latin typeface="Calibri" panose="020F0502020204030204" pitchFamily="34" charset="0"/>
              </a:rPr>
              <a:t>,</a:t>
            </a:r>
            <a:r>
              <a:rPr lang="en-US" sz="1800" b="0" i="0" dirty="0">
                <a:solidFill>
                  <a:srgbClr val="000000"/>
                </a:solidFill>
                <a:effectLst/>
                <a:latin typeface="Calibri" panose="020F0502020204030204" pitchFamily="34" charset="0"/>
              </a:rPr>
              <a:t> which are iterative in nature.  Other applications in this class are scientific simulations like computational fluid dynamics. These applications checkpoint their data regularly to avoid significant recompute following a crash </a:t>
            </a:r>
            <a:r>
              <a:rPr lang="en-US" sz="1800" b="0" i="0" u="none" strike="noStrike" dirty="0">
                <a:solidFill>
                  <a:srgbClr val="000000"/>
                </a:solidFill>
                <a:effectLst/>
                <a:latin typeface="Calibri" panose="020F0502020204030204" pitchFamily="34" charset="0"/>
              </a:rPr>
              <a:t>or pre-mature termination</a:t>
            </a:r>
            <a:r>
              <a:rPr lang="en-US" sz="1800" b="0" i="0" dirty="0">
                <a:solidFill>
                  <a:srgbClr val="000000"/>
                </a:solidFill>
                <a:effectLst/>
                <a:latin typeface="Calibri" panose="020F0502020204030204" pitchFamily="34" charset="0"/>
              </a:rPr>
              <a:t>. We finally enable a new class of workloads called native, that perform fine-grain, in-place updates to PM-resident data structures. These include graph processing applications operating on large PM-resident graphs.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These three classes of applications require three types of persistency support. Transactional applications require logging, long-running iterative applications need an easy way to perform checkpointing, while native applications need a basic ability to persist data at a fine grain. </a:t>
            </a:r>
            <a:endParaRPr lang="en-IN" b="0" dirty="0"/>
          </a:p>
        </p:txBody>
      </p:sp>
      <p:sp>
        <p:nvSpPr>
          <p:cNvPr id="4" name="Slide Number Placeholder 3"/>
          <p:cNvSpPr>
            <a:spLocks noGrp="1"/>
          </p:cNvSpPr>
          <p:nvPr>
            <p:ph type="sldNum" sz="quarter" idx="5"/>
          </p:nvPr>
        </p:nvSpPr>
        <p:spPr/>
        <p:txBody>
          <a:bodyPr/>
          <a:lstStyle/>
          <a:p>
            <a:fld id="{A8BB225C-EF73-4F18-8E11-CA5282D1FBEC}" type="slidenum">
              <a:rPr lang="en-IN" smtClean="0"/>
              <a:t>16</a:t>
            </a:fld>
            <a:endParaRPr lang="en-IN"/>
          </a:p>
        </p:txBody>
      </p:sp>
    </p:spTree>
    <p:extLst>
      <p:ext uri="{BB962C8B-B14F-4D97-AF65-F5344CB8AC3E}">
        <p14:creationId xmlns:p14="http://schemas.microsoft.com/office/powerpoint/2010/main" val="1437984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We'll now look at how we provide this persistency support through our runtime library </a:t>
            </a:r>
            <a:r>
              <a:rPr lang="en-US" sz="1800" b="0" i="0" dirty="0" err="1">
                <a:solidFill>
                  <a:srgbClr val="000000"/>
                </a:solidFill>
                <a:effectLst/>
                <a:latin typeface="Calibri" panose="020F0502020204030204" pitchFamily="34" charset="0"/>
              </a:rPr>
              <a:t>libGPM</a:t>
            </a:r>
            <a:r>
              <a:rPr lang="en-US" sz="1800" b="0" i="0" dirty="0">
                <a:solidFill>
                  <a:srgbClr val="000000"/>
                </a:solidFill>
                <a:effectLst/>
                <a:latin typeface="Calibri" panose="020F0502020204030204" pitchFamily="34" charset="0"/>
              </a:rPr>
              <a:t>.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17</a:t>
            </a:fld>
            <a:endParaRPr lang="en-IN"/>
          </a:p>
        </p:txBody>
      </p:sp>
    </p:spTree>
    <p:extLst>
      <p:ext uri="{BB962C8B-B14F-4D97-AF65-F5344CB8AC3E}">
        <p14:creationId xmlns:p14="http://schemas.microsoft.com/office/powerpoint/2010/main" val="166688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We create a detailed set of API which abstracts complex logic for persistence from GPU programmers. </a:t>
            </a:r>
            <a:r>
              <a:rPr lang="en-US" sz="1800" b="0" i="0" u="none" strike="noStrike" dirty="0">
                <a:solidFill>
                  <a:srgbClr val="000000"/>
                </a:solidFill>
                <a:effectLst/>
                <a:latin typeface="Calibri" panose="020F0502020204030204" pitchFamily="34" charset="0"/>
              </a:rPr>
              <a:t>You don’t need to read this table as the full details are in the paper.</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These API are split into three categories, reflecting the classes of applications mentioned previously. Our library provides GPU and NVM optimized interfaces for logging, checkpointing and persistency primitives.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Due to this interface, only a few lines of code changes is needed in the GPU kernel. This interface also encapsulates many GPU-optimized innovations.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talk we focus on GPU-optimized logging, but the rest can be found in the paper. </a:t>
            </a:r>
            <a:endParaRPr lang="en-US" b="0" i="0" dirty="0">
              <a:solidFill>
                <a:srgbClr val="000000"/>
              </a:solidFill>
              <a:effectLst/>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18</a:t>
            </a:fld>
            <a:endParaRPr lang="en-IN"/>
          </a:p>
        </p:txBody>
      </p:sp>
    </p:spTree>
    <p:extLst>
      <p:ext uri="{BB962C8B-B14F-4D97-AF65-F5344CB8AC3E}">
        <p14:creationId xmlns:p14="http://schemas.microsoft.com/office/powerpoint/2010/main" val="3961050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The cornerstone of </a:t>
            </a:r>
            <a:r>
              <a:rPr lang="en-US" sz="1800" b="0" i="0" dirty="0" err="1">
                <a:solidFill>
                  <a:srgbClr val="000000"/>
                </a:solidFill>
                <a:effectLst/>
                <a:latin typeface="Calibri" panose="020F0502020204030204" pitchFamily="34" charset="0"/>
              </a:rPr>
              <a:t>libGPM</a:t>
            </a:r>
            <a:r>
              <a:rPr lang="en-US" sz="1800" b="0" i="0" dirty="0">
                <a:solidFill>
                  <a:srgbClr val="000000"/>
                </a:solidFill>
                <a:effectLst/>
                <a:latin typeface="Calibri" panose="020F0502020204030204" pitchFamily="34" charset="0"/>
              </a:rPr>
              <a:t> is GPU-optimized write-ahead logging. We will first discuss how logging is conventionally performed in multi-threaded applications.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The most basic approach is to have a single log file and a single lock guarding it. Different threads that wish to perform write-ahead logging need to take the lock before inserting data. This approach doesn't scale well as it creates serialization among potentially thousands of threads that perform logging. </a:t>
            </a:r>
            <a:endParaRPr lang="en-US" b="0" i="0" dirty="0">
              <a:solidFill>
                <a:srgbClr val="000000"/>
              </a:solidFill>
              <a:effectLst/>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19</a:t>
            </a:fld>
            <a:endParaRPr lang="en-IN"/>
          </a:p>
        </p:txBody>
      </p:sp>
    </p:spTree>
    <p:extLst>
      <p:ext uri="{BB962C8B-B14F-4D97-AF65-F5344CB8AC3E}">
        <p14:creationId xmlns:p14="http://schemas.microsoft.com/office/powerpoint/2010/main" val="229055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Let me start with a brief summary of what we will be covering in this talk. Currently, the use of persistent memory is restricted to CPUs. Our work helps enable GPUs to harness persistent memory without needing any new hardware. We demonstrate three classes of GPU applications that could benefit from the use of persistent memory. In addition, we create a GPU runtime to help make writing recoverable kernels easier.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2</a:t>
            </a:fld>
            <a:endParaRPr lang="en-IN"/>
          </a:p>
        </p:txBody>
      </p:sp>
    </p:spTree>
    <p:extLst>
      <p:ext uri="{BB962C8B-B14F-4D97-AF65-F5344CB8AC3E}">
        <p14:creationId xmlns:p14="http://schemas.microsoft.com/office/powerpoint/2010/main" val="3198137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To optimize logging for multi-threaded applications, sharded multiple logs are used, where each thread can write to their own private shard of the log without needing locks. While this works well for multi-core applications, it doesn't scale well for the GPU's architecture consisting of thousands of concurrent threads arranged in a hierarchy.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20</a:t>
            </a:fld>
            <a:endParaRPr lang="en-IN"/>
          </a:p>
        </p:txBody>
      </p:sp>
    </p:spTree>
    <p:extLst>
      <p:ext uri="{BB962C8B-B14F-4D97-AF65-F5344CB8AC3E}">
        <p14:creationId xmlns:p14="http://schemas.microsoft.com/office/powerpoint/2010/main" val="3195976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We instead propose a GPU optimized logging that reflects the GPU's thread hierarchy in the log structure. Each grid shares a single log that all threads in the grid write to. The log is distributed among the thread hierarchy, providing a unique offset in the log where threads can insert data.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For example, each </a:t>
            </a:r>
            <a:r>
              <a:rPr lang="en-US" sz="1800" b="0" i="0" dirty="0" err="1">
                <a:solidFill>
                  <a:srgbClr val="000000"/>
                </a:solidFill>
                <a:effectLst/>
                <a:latin typeface="Calibri" panose="020F0502020204030204" pitchFamily="34" charset="0"/>
              </a:rPr>
              <a:t>threadblock</a:t>
            </a:r>
            <a:r>
              <a:rPr lang="en-US" sz="1800" b="0" i="0" dirty="0">
                <a:solidFill>
                  <a:srgbClr val="000000"/>
                </a:solidFill>
                <a:effectLst/>
                <a:latin typeface="Calibri" panose="020F0502020204030204" pitchFamily="34" charset="0"/>
              </a:rPr>
              <a:t> has a unique offset within the log where they can insert data.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Similarly, within this offset, each warp has a unique offset where it can insert data. In this way the hierarchy of the GPU threads is reflected in the log and data is inserted into the log without any locks. We will now look at how threads within a warp insert data.  </a:t>
            </a:r>
            <a:endParaRPr lang="en-US" b="0" i="0" dirty="0">
              <a:solidFill>
                <a:srgbClr val="000000"/>
              </a:solidFill>
              <a:effectLst/>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21</a:t>
            </a:fld>
            <a:endParaRPr lang="en-IN"/>
          </a:p>
        </p:txBody>
      </p:sp>
    </p:spTree>
    <p:extLst>
      <p:ext uri="{BB962C8B-B14F-4D97-AF65-F5344CB8AC3E}">
        <p14:creationId xmlns:p14="http://schemas.microsoft.com/office/powerpoint/2010/main" val="1816623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Our second innovation is that we take advantage of GPUs hardware coalescing. </a:t>
            </a:r>
            <a:r>
              <a:rPr lang="en-US" sz="1800" b="0" i="0" dirty="0" err="1">
                <a:solidFill>
                  <a:srgbClr val="000000"/>
                </a:solidFill>
                <a:effectLst/>
                <a:latin typeface="Calibri" panose="020F0502020204030204" pitchFamily="34" charset="0"/>
              </a:rPr>
              <a:t>Cachelines</a:t>
            </a:r>
            <a:r>
              <a:rPr lang="en-US" sz="1800" b="0" i="0" dirty="0">
                <a:solidFill>
                  <a:srgbClr val="000000"/>
                </a:solidFill>
                <a:effectLst/>
                <a:latin typeface="Calibri" panose="020F0502020204030204" pitchFamily="34" charset="0"/>
              </a:rPr>
              <a:t> in GPUs are typically 128 bytes long and each warp contains 32 threads.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We split the entry being inserted into the log into 4 byte chunks. </a:t>
            </a:r>
            <a:endParaRPr lang="en-US" b="0" i="0" dirty="0">
              <a:solidFill>
                <a:srgbClr val="000000"/>
              </a:solidFill>
              <a:effectLst/>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22</a:t>
            </a:fld>
            <a:endParaRPr lang="en-IN"/>
          </a:p>
        </p:txBody>
      </p:sp>
    </p:spTree>
    <p:extLst>
      <p:ext uri="{BB962C8B-B14F-4D97-AF65-F5344CB8AC3E}">
        <p14:creationId xmlns:p14="http://schemas.microsoft.com/office/powerpoint/2010/main" val="2012257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These 4 byte chunks are then written into the log in parallel by all 32 threads within a warp. This allows the GPU hardware to coalesce parallel writes into a single 128-byte write operation. We refer to this GPU optimized logging as hierarchical coalesced logging or HCL. HCL makes use of two properties that allow it to bring significant performance benefit. First, as each thread has a unique position in the log to insert its data, it removes the need for locks. Second, it uses 128-byte writes to take advantage of hardware coalescing.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23</a:t>
            </a:fld>
            <a:endParaRPr lang="en-IN"/>
          </a:p>
        </p:txBody>
      </p:sp>
    </p:spTree>
    <p:extLst>
      <p:ext uri="{BB962C8B-B14F-4D97-AF65-F5344CB8AC3E}">
        <p14:creationId xmlns:p14="http://schemas.microsoft.com/office/powerpoint/2010/main" val="1173823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On a microbenchmark we found that HCL scales well with an increase in the number of threads compared to using a distributed log. On </a:t>
            </a:r>
            <a:r>
              <a:rPr lang="en-US" sz="1800" b="0" i="0" u="none" dirty="0">
                <a:solidFill>
                  <a:srgbClr val="000000"/>
                </a:solidFill>
                <a:effectLst/>
                <a:latin typeface="Calibri" panose="020F0502020204030204" pitchFamily="34" charset="0"/>
              </a:rPr>
              <a:t>the x-axis we are increasing number of threads, while the Y-axis shows latency, where lower is better. The orange line shows distributed logging while the blue line shows HCL.  </a:t>
            </a:r>
          </a:p>
          <a:p>
            <a:endParaRPr lang="en-US" sz="1800" b="0" i="0" u="none"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HCL provides around 3x speedup over conventional logging. Now we shall look at our experimental platform and the results obtained. </a:t>
            </a:r>
            <a:endParaRPr lang="en-IN" u="none" dirty="0"/>
          </a:p>
        </p:txBody>
      </p:sp>
      <p:sp>
        <p:nvSpPr>
          <p:cNvPr id="4" name="Slide Number Placeholder 3"/>
          <p:cNvSpPr>
            <a:spLocks noGrp="1"/>
          </p:cNvSpPr>
          <p:nvPr>
            <p:ph type="sldNum" sz="quarter" idx="5"/>
          </p:nvPr>
        </p:nvSpPr>
        <p:spPr/>
        <p:txBody>
          <a:bodyPr/>
          <a:lstStyle/>
          <a:p>
            <a:fld id="{A8BB225C-EF73-4F18-8E11-CA5282D1FBEC}" type="slidenum">
              <a:rPr lang="en-IN" smtClean="0"/>
              <a:t>24</a:t>
            </a:fld>
            <a:endParaRPr lang="en-IN"/>
          </a:p>
        </p:txBody>
      </p:sp>
    </p:spTree>
    <p:extLst>
      <p:ext uri="{BB962C8B-B14F-4D97-AF65-F5344CB8AC3E}">
        <p14:creationId xmlns:p14="http://schemas.microsoft.com/office/powerpoint/2010/main" val="1823875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This table shows the details of our evaluation platform. This platform uses real hardware available on the market today. Notably, we use Intel Xeon CPU with Intel Optane and a NVIDIA Titan RTX GPU.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25</a:t>
            </a:fld>
            <a:endParaRPr lang="en-IN"/>
          </a:p>
        </p:txBody>
      </p:sp>
    </p:spTree>
    <p:extLst>
      <p:ext uri="{BB962C8B-B14F-4D97-AF65-F5344CB8AC3E}">
        <p14:creationId xmlns:p14="http://schemas.microsoft.com/office/powerpoint/2010/main" val="2368040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These are the specific applications contained in </a:t>
            </a:r>
            <a:r>
              <a:rPr lang="en-US" sz="1800" b="0" i="0" dirty="0" err="1">
                <a:solidFill>
                  <a:srgbClr val="000000"/>
                </a:solidFill>
                <a:effectLst/>
                <a:latin typeface="Calibri" panose="020F0502020204030204" pitchFamily="34" charset="0"/>
              </a:rPr>
              <a:t>GPMBench</a:t>
            </a:r>
            <a:r>
              <a:rPr lang="en-US" sz="1800" b="0" i="0" dirty="0">
                <a:solidFill>
                  <a:srgbClr val="000000"/>
                </a:solidFill>
                <a:effectLst/>
                <a:latin typeface="Calibri" panose="020F0502020204030204" pitchFamily="34" charset="0"/>
              </a:rPr>
              <a:t>, divided into the three categories. In total, we performed our evaluation on 9 applications across these 3 categories.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26</a:t>
            </a:fld>
            <a:endParaRPr lang="en-IN"/>
          </a:p>
        </p:txBody>
      </p:sp>
    </p:spTree>
    <p:extLst>
      <p:ext uri="{BB962C8B-B14F-4D97-AF65-F5344CB8AC3E}">
        <p14:creationId xmlns:p14="http://schemas.microsoft.com/office/powerpoint/2010/main" val="3649703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Our baseline is CAP, where data is transferred in bulk from the GPU to the CPU and is then persisted.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For applications like </a:t>
            </a:r>
            <a:r>
              <a:rPr lang="en-US" sz="1800" b="0" i="0" dirty="0" err="1">
                <a:solidFill>
                  <a:srgbClr val="000000"/>
                </a:solidFill>
                <a:effectLst/>
                <a:latin typeface="Calibri" panose="020F0502020204030204" pitchFamily="34" charset="0"/>
              </a:rPr>
              <a:t>gpKVS</a:t>
            </a:r>
            <a:r>
              <a:rPr lang="en-US" sz="1800" b="0" i="0" dirty="0">
                <a:solidFill>
                  <a:srgbClr val="000000"/>
                </a:solidFill>
                <a:effectLst/>
                <a:latin typeface="Calibri" panose="020F0502020204030204" pitchFamily="34" charset="0"/>
              </a:rPr>
              <a:t> and </a:t>
            </a:r>
            <a:r>
              <a:rPr lang="en-US" sz="1800" b="0" i="0" dirty="0" err="1">
                <a:solidFill>
                  <a:srgbClr val="000000"/>
                </a:solidFill>
                <a:effectLst/>
                <a:latin typeface="Calibri" panose="020F0502020204030204" pitchFamily="34" charset="0"/>
              </a:rPr>
              <a:t>gpDB</a:t>
            </a:r>
            <a:r>
              <a:rPr lang="en-US" sz="1800" b="0" i="0" dirty="0">
                <a:solidFill>
                  <a:srgbClr val="000000"/>
                </a:solidFill>
                <a:effectLst/>
                <a:latin typeface="Calibri" panose="020F0502020204030204" pitchFamily="34" charset="0"/>
              </a:rPr>
              <a:t>, the speedup mainly arises from the reduced amount of data that needs to be persisted. For example, only individual key-value pairs need be persisted instead of the entire KVS.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BFS speeds up for a similar reason as in each iteration only a sparse set of updated visited nodes need be persisted instead of the entire vertex list.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Checkpointing workloads benefit from direct access to PM removing expensive data movement through the CPU.  </a:t>
            </a:r>
            <a:endParaRPr lang="en-US" b="0" i="0" dirty="0">
              <a:solidFill>
                <a:srgbClr val="000000"/>
              </a:solidFill>
              <a:effectLst/>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27</a:t>
            </a:fld>
            <a:endParaRPr lang="en-IN"/>
          </a:p>
        </p:txBody>
      </p:sp>
    </p:spTree>
    <p:extLst>
      <p:ext uri="{BB962C8B-B14F-4D97-AF65-F5344CB8AC3E}">
        <p14:creationId xmlns:p14="http://schemas.microsoft.com/office/powerpoint/2010/main" val="218732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To summarize, we find that GPUs can make use of the persistence that NVMs provide. Towards this, we propose GPM to allow GPUs to leverage the persistence offered by PM. Our contributions include creating GPM with in-kernel, fine-grained persistence in current hardware. Showing the importance of PM for GPU apps with a benchmark suite </a:t>
            </a:r>
            <a:r>
              <a:rPr lang="en-US" sz="1800" b="0" i="0" dirty="0" err="1">
                <a:solidFill>
                  <a:srgbClr val="000000"/>
                </a:solidFill>
                <a:effectLst/>
                <a:latin typeface="Calibri" panose="020F0502020204030204" pitchFamily="34" charset="0"/>
              </a:rPr>
              <a:t>GPMBench</a:t>
            </a:r>
            <a:r>
              <a:rPr lang="en-US" sz="1800" b="0" i="0" dirty="0">
                <a:solidFill>
                  <a:srgbClr val="000000"/>
                </a:solidFill>
                <a:effectLst/>
                <a:latin typeface="Calibri" panose="020F0502020204030204" pitchFamily="34" charset="0"/>
              </a:rPr>
              <a:t> and Building a GPM runtime, </a:t>
            </a:r>
            <a:r>
              <a:rPr lang="en-US" sz="1800" b="0" i="0" dirty="0" err="1">
                <a:solidFill>
                  <a:srgbClr val="000000"/>
                </a:solidFill>
                <a:effectLst/>
                <a:latin typeface="Calibri" panose="020F0502020204030204" pitchFamily="34" charset="0"/>
              </a:rPr>
              <a:t>libGPM</a:t>
            </a:r>
            <a:r>
              <a:rPr lang="en-US" sz="1800" b="0" i="0" dirty="0">
                <a:solidFill>
                  <a:srgbClr val="000000"/>
                </a:solidFill>
                <a:effectLst/>
                <a:latin typeface="Calibri" panose="020F0502020204030204" pitchFamily="34" charset="0"/>
              </a:rPr>
              <a:t>, allowing programmers to easily use GPM. Our artifact is open-source and has received all three badges in artifact evaluation.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Thank you. I will be happy to take questions now.  </a:t>
            </a:r>
            <a:endParaRPr lang="en-US" b="0" i="0" dirty="0">
              <a:solidFill>
                <a:srgbClr val="000000"/>
              </a:solidFill>
              <a:effectLst/>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EB7D174E-3964-4C6F-90E6-AD4DA8E83D4E}" type="slidenum">
              <a:rPr lang="en-US" smtClean="0"/>
              <a:t>28</a:t>
            </a:fld>
            <a:endParaRPr lang="en-US"/>
          </a:p>
        </p:txBody>
      </p:sp>
    </p:spTree>
    <p:extLst>
      <p:ext uri="{BB962C8B-B14F-4D97-AF65-F5344CB8AC3E}">
        <p14:creationId xmlns:p14="http://schemas.microsoft.com/office/powerpoint/2010/main" val="3269431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GPM is not only beneficial for applications on today’s platform, but also holds significant promise for the upcoming </a:t>
            </a:r>
            <a:r>
              <a:rPr lang="en-US" sz="1800" b="0" i="0" u="none" strike="noStrike" dirty="0" err="1">
                <a:solidFill>
                  <a:srgbClr val="000000"/>
                </a:solidFill>
                <a:effectLst/>
                <a:latin typeface="Calibri" panose="020F0502020204030204" pitchFamily="34" charset="0"/>
              </a:rPr>
              <a:t>eADR</a:t>
            </a:r>
            <a:r>
              <a:rPr lang="en-US" sz="1800" b="0" i="0" u="none" strike="noStrike" dirty="0">
                <a:solidFill>
                  <a:srgbClr val="000000"/>
                </a:solidFill>
                <a:effectLst/>
                <a:latin typeface="Calibri" panose="020F0502020204030204" pitchFamily="34" charset="0"/>
              </a:rPr>
              <a:t> feature.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u="none" strike="noStrike" dirty="0">
                <a:solidFill>
                  <a:srgbClr val="000000"/>
                </a:solidFill>
                <a:effectLst/>
                <a:latin typeface="Calibri" panose="020F0502020204030204" pitchFamily="34" charset="0"/>
              </a:rPr>
              <a:t>EADR stands for extended ADR and extends the “power fail protected domain” to also include the caches. This implied that data is guaranteed to be persistent as soon as it reaches the caches.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30</a:t>
            </a:fld>
            <a:endParaRPr lang="en-IN"/>
          </a:p>
        </p:txBody>
      </p:sp>
    </p:spTree>
    <p:extLst>
      <p:ext uri="{BB962C8B-B14F-4D97-AF65-F5344CB8AC3E}">
        <p14:creationId xmlns:p14="http://schemas.microsoft.com/office/powerpoint/2010/main" val="402074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Non-volatile memories or NVMs promise to blur the long-held distinction between storage and memory. Intel Optane is the first commercially available form of NVM. They offer byte-addressability and fine-grained persistence at near DRAM performance.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In this talk we will refer to byte-addressable NVM as Persistent Memory or PM.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3</a:t>
            </a:fld>
            <a:endParaRPr lang="en-IN"/>
          </a:p>
        </p:txBody>
      </p:sp>
    </p:spTree>
    <p:extLst>
      <p:ext uri="{BB962C8B-B14F-4D97-AF65-F5344CB8AC3E}">
        <p14:creationId xmlns:p14="http://schemas.microsoft.com/office/powerpoint/2010/main" val="1594911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For CAP systems, </a:t>
            </a:r>
            <a:r>
              <a:rPr lang="en-US" sz="1800" b="0" i="0" u="none" strike="noStrike" dirty="0" err="1">
                <a:solidFill>
                  <a:srgbClr val="000000"/>
                </a:solidFill>
                <a:effectLst/>
                <a:latin typeface="Calibri" panose="020F0502020204030204" pitchFamily="34" charset="0"/>
              </a:rPr>
              <a:t>eADR</a:t>
            </a:r>
            <a:r>
              <a:rPr lang="en-US" sz="1800" b="0" i="0" u="none" strike="noStrike" dirty="0">
                <a:solidFill>
                  <a:srgbClr val="000000"/>
                </a:solidFill>
                <a:effectLst/>
                <a:latin typeface="Calibri" panose="020F0502020204030204" pitchFamily="34" charset="0"/>
              </a:rPr>
              <a:t> eliminates the need to flush caches, however, the CPU still needs a fence instruction to order the data and guarantee persistence. </a:t>
            </a:r>
            <a:r>
              <a:rPr lang="en-US" sz="1800" b="0" i="0" dirty="0">
                <a:solidFill>
                  <a:srgbClr val="000000"/>
                </a:solidFill>
                <a:effectLst/>
                <a:latin typeface="Calibri" panose="020F0502020204030204" pitchFamily="34" charset="0"/>
              </a:rPr>
              <a:t>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31</a:t>
            </a:fld>
            <a:endParaRPr lang="en-IN"/>
          </a:p>
        </p:txBody>
      </p:sp>
    </p:spTree>
    <p:extLst>
      <p:ext uri="{BB962C8B-B14F-4D97-AF65-F5344CB8AC3E}">
        <p14:creationId xmlns:p14="http://schemas.microsoft.com/office/powerpoint/2010/main" val="3514232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For GPM, DDIO remains enabled even when persistence is required, and a </a:t>
            </a:r>
            <a:r>
              <a:rPr lang="en-US" sz="1800" b="0" i="0" u="none" strike="noStrike" dirty="0" err="1">
                <a:solidFill>
                  <a:srgbClr val="000000"/>
                </a:solidFill>
                <a:effectLst/>
                <a:latin typeface="Calibri" panose="020F0502020204030204" pitchFamily="34" charset="0"/>
              </a:rPr>
              <a:t>threadfence</a:t>
            </a:r>
            <a:r>
              <a:rPr lang="en-US" sz="1800" b="0" i="0" u="none" strike="noStrike" dirty="0">
                <a:solidFill>
                  <a:srgbClr val="000000"/>
                </a:solidFill>
                <a:effectLst/>
                <a:latin typeface="Calibri" panose="020F0502020204030204" pitchFamily="34" charset="0"/>
              </a:rPr>
              <a:t> operation can complete as soon as the data reaches the CPU’s LLC. </a:t>
            </a:r>
            <a:r>
              <a:rPr lang="en-US" sz="1800" b="0" i="0" dirty="0">
                <a:solidFill>
                  <a:srgbClr val="000000"/>
                </a:solidFill>
                <a:effectLst/>
                <a:latin typeface="Calibri" panose="020F0502020204030204" pitchFamily="34" charset="0"/>
              </a:rPr>
              <a:t>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32</a:t>
            </a:fld>
            <a:endParaRPr lang="en-IN"/>
          </a:p>
        </p:txBody>
      </p:sp>
    </p:spTree>
    <p:extLst>
      <p:ext uri="{BB962C8B-B14F-4D97-AF65-F5344CB8AC3E}">
        <p14:creationId xmlns:p14="http://schemas.microsoft.com/office/powerpoint/2010/main" val="981810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We now show the benefits of </a:t>
            </a:r>
            <a:r>
              <a:rPr lang="en-US" sz="1800" b="0" i="0" u="none" strike="noStrike" dirty="0" err="1">
                <a:solidFill>
                  <a:srgbClr val="000000"/>
                </a:solidFill>
                <a:effectLst/>
                <a:latin typeface="Calibri" panose="020F0502020204030204" pitchFamily="34" charset="0"/>
              </a:rPr>
              <a:t>eADR</a:t>
            </a:r>
            <a:r>
              <a:rPr lang="en-US" sz="1800" b="0" i="0" u="none" strike="noStrike" dirty="0">
                <a:solidFill>
                  <a:srgbClr val="000000"/>
                </a:solidFill>
                <a:effectLst/>
                <a:latin typeface="Calibri" panose="020F0502020204030204" pitchFamily="34" charset="0"/>
              </a:rPr>
              <a:t> to both CAP and GPM. CAP systems see limited benefits with </a:t>
            </a:r>
            <a:r>
              <a:rPr lang="en-US" sz="1800" b="0" i="0" u="none" strike="noStrike" dirty="0" err="1">
                <a:solidFill>
                  <a:srgbClr val="000000"/>
                </a:solidFill>
                <a:effectLst/>
                <a:latin typeface="Calibri" panose="020F0502020204030204" pitchFamily="34" charset="0"/>
              </a:rPr>
              <a:t>eADR</a:t>
            </a:r>
            <a:r>
              <a:rPr lang="en-US" sz="1800" b="0" i="0" u="none" strike="noStrike" dirty="0">
                <a:solidFill>
                  <a:srgbClr val="000000"/>
                </a:solidFill>
                <a:effectLst/>
                <a:latin typeface="Calibri" panose="020F0502020204030204" pitchFamily="34" charset="0"/>
              </a:rPr>
              <a:t>. This is because, although </a:t>
            </a:r>
            <a:r>
              <a:rPr lang="en-US" sz="1800" b="0" i="0" u="none" strike="noStrike" dirty="0" err="1">
                <a:solidFill>
                  <a:srgbClr val="000000"/>
                </a:solidFill>
                <a:effectLst/>
                <a:latin typeface="Calibri" panose="020F0502020204030204" pitchFamily="34" charset="0"/>
              </a:rPr>
              <a:t>eADR</a:t>
            </a:r>
            <a:r>
              <a:rPr lang="en-US" sz="1800" b="0" i="0" u="none" strike="noStrike" dirty="0">
                <a:solidFill>
                  <a:srgbClr val="000000"/>
                </a:solidFill>
                <a:effectLst/>
                <a:latin typeface="Calibri" panose="020F0502020204030204" pitchFamily="34" charset="0"/>
              </a:rPr>
              <a:t> eliminates the need for flushing data from the CPU, most of the time in CAP is spent in transferring data from GPU to CPU and not in persisting data.</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u="none" strike="noStrike" dirty="0">
                <a:solidFill>
                  <a:srgbClr val="000000"/>
                </a:solidFill>
                <a:effectLst/>
                <a:latin typeface="Calibri" panose="020F0502020204030204" pitchFamily="34" charset="0"/>
              </a:rPr>
              <a:t>For GPM, the applications which frequently persist their data, example those due to logging, benefit the most since fences complete as soon as data reaches LLC.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u="none" strike="noStrike" dirty="0">
                <a:solidFill>
                  <a:srgbClr val="000000"/>
                </a:solidFill>
                <a:effectLst/>
                <a:latin typeface="Calibri" panose="020F0502020204030204" pitchFamily="34" charset="0"/>
              </a:rPr>
              <a:t>In contrast, checkpointing requires a single persist after writing the entire checkpoint and, thus, is mostly agnostic to </a:t>
            </a:r>
            <a:r>
              <a:rPr lang="en-US" sz="1800" b="0" i="0" u="none" strike="noStrike" dirty="0" err="1">
                <a:solidFill>
                  <a:srgbClr val="000000"/>
                </a:solidFill>
                <a:effectLst/>
                <a:latin typeface="Calibri" panose="020F0502020204030204" pitchFamily="34" charset="0"/>
              </a:rPr>
              <a:t>eADR</a:t>
            </a:r>
            <a:r>
              <a:rPr lang="en-US" sz="1800" b="0" i="0" u="none" strike="noStrike" dirty="0">
                <a:solidFill>
                  <a:srgbClr val="000000"/>
                </a:solidFill>
                <a:effectLst/>
                <a:latin typeface="Calibri" panose="020F0502020204030204" pitchFamily="34" charset="0"/>
              </a:rPr>
              <a:t>. We observe that GPM with </a:t>
            </a:r>
            <a:r>
              <a:rPr lang="en-US" sz="1800" b="0" i="0" u="none" strike="noStrike" dirty="0" err="1">
                <a:solidFill>
                  <a:srgbClr val="000000"/>
                </a:solidFill>
                <a:effectLst/>
                <a:latin typeface="Calibri" panose="020F0502020204030204" pitchFamily="34" charset="0"/>
              </a:rPr>
              <a:t>eADR</a:t>
            </a:r>
            <a:r>
              <a:rPr lang="en-US" sz="1800" b="0" i="0" u="none" strike="noStrike" dirty="0">
                <a:solidFill>
                  <a:srgbClr val="000000"/>
                </a:solidFill>
                <a:effectLst/>
                <a:latin typeface="Calibri" panose="020F0502020204030204" pitchFamily="34" charset="0"/>
              </a:rPr>
              <a:t> is 24 times faster than CAP with </a:t>
            </a:r>
            <a:r>
              <a:rPr lang="en-US" sz="1800" b="0" i="0" u="none" strike="noStrike" dirty="0" err="1">
                <a:solidFill>
                  <a:srgbClr val="000000"/>
                </a:solidFill>
                <a:effectLst/>
                <a:latin typeface="Calibri" panose="020F0502020204030204" pitchFamily="34" charset="0"/>
              </a:rPr>
              <a:t>eADR</a:t>
            </a:r>
            <a:r>
              <a:rPr lang="en-US" sz="1800" b="0" i="0" u="none" strike="noStrike" dirty="0">
                <a:solidFill>
                  <a:srgbClr val="000000"/>
                </a:solidFill>
                <a:effectLst/>
                <a:latin typeface="Calibri" panose="020F0502020204030204" pitchFamily="34" charset="0"/>
              </a:rPr>
              <a:t> on average. This is because GPM's advantages of leveraging GPU's parallelism in writing to PM and avoiding extraneous data movement is unaffected by </a:t>
            </a:r>
            <a:r>
              <a:rPr lang="en-US" sz="1800" b="0" i="0" u="none" strike="noStrike" dirty="0" err="1">
                <a:solidFill>
                  <a:srgbClr val="000000"/>
                </a:solidFill>
                <a:effectLst/>
                <a:latin typeface="Calibri" panose="020F0502020204030204" pitchFamily="34" charset="0"/>
              </a:rPr>
              <a:t>eADR</a:t>
            </a:r>
            <a:r>
              <a:rPr lang="en-US" sz="1800" b="0" i="0" u="none" strike="noStrike" dirty="0">
                <a:solidFill>
                  <a:srgbClr val="000000"/>
                </a:solidFill>
                <a:effectLst/>
                <a:latin typeface="Calibri" panose="020F0502020204030204" pitchFamily="34" charset="0"/>
              </a:rPr>
              <a:t>. At the same time, the fact that </a:t>
            </a:r>
            <a:r>
              <a:rPr lang="en-US" sz="1800" b="0" i="0" u="none" strike="noStrike" dirty="0" err="1">
                <a:solidFill>
                  <a:srgbClr val="000000"/>
                </a:solidFill>
                <a:effectLst/>
                <a:latin typeface="Calibri" panose="020F0502020204030204" pitchFamily="34" charset="0"/>
              </a:rPr>
              <a:t>eADR</a:t>
            </a:r>
            <a:r>
              <a:rPr lang="en-US" sz="1800" b="0" i="0" u="none" strike="noStrike" dirty="0">
                <a:solidFill>
                  <a:srgbClr val="000000"/>
                </a:solidFill>
                <a:effectLst/>
                <a:latin typeface="Calibri" panose="020F0502020204030204" pitchFamily="34" charset="0"/>
              </a:rPr>
              <a:t> allows GPM to guarantee persistence even with DDIO enabled improves the performance significantly. Please check the full paper for more evaluation.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33</a:t>
            </a:fld>
            <a:endParaRPr lang="en-IN"/>
          </a:p>
        </p:txBody>
      </p:sp>
    </p:spTree>
    <p:extLst>
      <p:ext uri="{BB962C8B-B14F-4D97-AF65-F5344CB8AC3E}">
        <p14:creationId xmlns:p14="http://schemas.microsoft.com/office/powerpoint/2010/main" val="4247794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38</a:t>
            </a:fld>
            <a:endParaRPr lang="en-IN"/>
          </a:p>
        </p:txBody>
      </p:sp>
    </p:spTree>
    <p:extLst>
      <p:ext uri="{BB962C8B-B14F-4D97-AF65-F5344CB8AC3E}">
        <p14:creationId xmlns:p14="http://schemas.microsoft.com/office/powerpoint/2010/main" val="2148884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Years of research on persistent memory has enabled a large collection of applications that benefit from it. These include applications like persistent key-value stores and data analytics among many others. GPUs are a key compute platform today but are deprived of direct access to persistent memory. In our work, we address this by enabling fine-grained, in-kernel persistence from GPU kernels. </a:t>
            </a:r>
            <a:endParaRPr lang="en-IN"/>
          </a:p>
        </p:txBody>
      </p:sp>
      <p:sp>
        <p:nvSpPr>
          <p:cNvPr id="4" name="Slide Number Placeholder 3"/>
          <p:cNvSpPr>
            <a:spLocks noGrp="1"/>
          </p:cNvSpPr>
          <p:nvPr>
            <p:ph type="sldNum" sz="quarter" idx="5"/>
          </p:nvPr>
        </p:nvSpPr>
        <p:spPr/>
        <p:txBody>
          <a:bodyPr/>
          <a:lstStyle/>
          <a:p>
            <a:fld id="{A8BB225C-EF73-4F18-8E11-CA5282D1FBEC}" type="slidenum">
              <a:rPr lang="en-IN" smtClean="0"/>
              <a:t>4</a:t>
            </a:fld>
            <a:endParaRPr lang="en-IN"/>
          </a:p>
        </p:txBody>
      </p:sp>
    </p:spTree>
    <p:extLst>
      <p:ext uri="{BB962C8B-B14F-4D97-AF65-F5344CB8AC3E}">
        <p14:creationId xmlns:p14="http://schemas.microsoft.com/office/powerpoint/2010/main" val="46881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An important question is whether there are any applications that can benefit from both the fine-grained persistence of PM, and parallelism of GPUs. We find that there are many such applications. Consider persistent key-value stores or </a:t>
            </a:r>
            <a:r>
              <a:rPr lang="en-US" sz="1800" b="0" i="0" dirty="0" err="1">
                <a:solidFill>
                  <a:srgbClr val="000000"/>
                </a:solidFill>
                <a:effectLst/>
                <a:latin typeface="Calibri" panose="020F0502020204030204" pitchFamily="34" charset="0"/>
              </a:rPr>
              <a:t>pKVS</a:t>
            </a:r>
            <a:r>
              <a:rPr lang="en-US" sz="1800" b="0" i="0" dirty="0">
                <a:solidFill>
                  <a:srgbClr val="000000"/>
                </a:solidFill>
                <a:effectLst/>
                <a:latin typeface="Calibri" panose="020F0502020204030204" pitchFamily="34" charset="0"/>
              </a:rPr>
              <a:t> which are the backbone of large-scale social network sites and search engines. These applications rely on p</a:t>
            </a:r>
            <a:r>
              <a:rPr lang="en-US" sz="1800" b="0" i="0" u="none" strike="noStrike" dirty="0">
                <a:solidFill>
                  <a:srgbClr val="000000"/>
                </a:solidFill>
                <a:effectLst/>
                <a:latin typeface="Calibri" panose="020F0502020204030204" pitchFamily="34" charset="0"/>
              </a:rPr>
              <a:t>ersistence for fault tolerance. A significant amount of research revolves around improving the performance of persistent key value stores.</a:t>
            </a:r>
            <a:r>
              <a:rPr lang="en-US" sz="1800" b="0" i="0" dirty="0">
                <a:solidFill>
                  <a:srgbClr val="000000"/>
                </a:solidFill>
                <a:effectLst/>
                <a:latin typeface="Calibri" panose="020F0502020204030204" pitchFamily="34" charset="0"/>
              </a:rPr>
              <a:t>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On the other hand, researchers have used GPUs to increase the throughput of get and put operations on regular key-value stores. </a:t>
            </a:r>
          </a:p>
          <a:p>
            <a:endParaRPr lang="en-US" sz="1800" b="0" i="0"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Enabling in-kernel GPU persistence allows us to bring these two together, allowing applications to benefit from both the persistence of PM and the parallelism of GPUs.</a:t>
            </a:r>
            <a:r>
              <a:rPr lang="en-US" sz="1800" b="0" i="0" dirty="0">
                <a:solidFill>
                  <a:srgbClr val="000000"/>
                </a:solidFill>
                <a:effectLst/>
                <a:latin typeface="Calibri" panose="020F0502020204030204" pitchFamily="34" charset="0"/>
              </a:rPr>
              <a:t> We allow GPUs to accelerate persistent KVS for the first time and refer it as GPU-accelerated persistent KVS or </a:t>
            </a:r>
            <a:r>
              <a:rPr lang="en-US" sz="1800" b="0" i="0" dirty="0" err="1">
                <a:solidFill>
                  <a:srgbClr val="000000"/>
                </a:solidFill>
                <a:effectLst/>
                <a:latin typeface="Calibri" panose="020F0502020204030204" pitchFamily="34" charset="0"/>
              </a:rPr>
              <a:t>gpKVS</a:t>
            </a:r>
            <a:r>
              <a:rPr lang="en-US" sz="1800" b="0" i="0" dirty="0">
                <a:solidFill>
                  <a:srgbClr val="000000"/>
                </a:solidFill>
                <a:effectLst/>
                <a:latin typeface="Calibri" panose="020F0502020204030204" pitchFamily="34" charset="0"/>
              </a:rPr>
              <a:t>. Now the question is, what does </a:t>
            </a:r>
            <a:r>
              <a:rPr lang="en-US" sz="1800" b="0" i="0" dirty="0" err="1">
                <a:solidFill>
                  <a:srgbClr val="000000"/>
                </a:solidFill>
                <a:effectLst/>
                <a:latin typeface="Calibri" panose="020F0502020204030204" pitchFamily="34" charset="0"/>
              </a:rPr>
              <a:t>gpKVS</a:t>
            </a:r>
            <a:r>
              <a:rPr lang="en-US" sz="1800" b="0" i="0" dirty="0">
                <a:solidFill>
                  <a:srgbClr val="000000"/>
                </a:solidFill>
                <a:effectLst/>
                <a:latin typeface="Calibri" panose="020F0502020204030204" pitchFamily="34" charset="0"/>
              </a:rPr>
              <a:t> provide over existing </a:t>
            </a:r>
            <a:r>
              <a:rPr lang="en-US" sz="1800" b="0" i="0" dirty="0" err="1">
                <a:solidFill>
                  <a:srgbClr val="000000"/>
                </a:solidFill>
                <a:effectLst/>
                <a:latin typeface="Calibri" panose="020F0502020204030204" pitchFamily="34" charset="0"/>
              </a:rPr>
              <a:t>pKVS</a:t>
            </a:r>
            <a:r>
              <a:rPr lang="en-US" sz="1800" b="0" i="0" dirty="0">
                <a:solidFill>
                  <a:srgbClr val="000000"/>
                </a:solidFill>
                <a:effectLst/>
                <a:latin typeface="Calibri" panose="020F0502020204030204" pitchFamily="34" charset="0"/>
              </a:rPr>
              <a:t>?    </a:t>
            </a:r>
          </a:p>
          <a:p>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5</a:t>
            </a:fld>
            <a:endParaRPr lang="en-IN"/>
          </a:p>
        </p:txBody>
      </p:sp>
    </p:spTree>
    <p:extLst>
      <p:ext uri="{BB962C8B-B14F-4D97-AF65-F5344CB8AC3E}">
        <p14:creationId xmlns:p14="http://schemas.microsoft.com/office/powerpoint/2010/main" val="297805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We find that </a:t>
            </a:r>
            <a:r>
              <a:rPr lang="en-US" sz="1800" b="0" i="0" dirty="0" err="1">
                <a:solidFill>
                  <a:srgbClr val="000000"/>
                </a:solidFill>
                <a:effectLst/>
                <a:latin typeface="Calibri" panose="020F0502020204030204" pitchFamily="34" charset="0"/>
              </a:rPr>
              <a:t>gpKVS</a:t>
            </a:r>
            <a:r>
              <a:rPr lang="en-US" sz="1800" b="0" i="0" dirty="0">
                <a:solidFill>
                  <a:srgbClr val="000000"/>
                </a:solidFill>
                <a:effectLst/>
                <a:latin typeface="Calibri" panose="020F0502020204030204" pitchFamily="34" charset="0"/>
              </a:rPr>
              <a:t> outperforms both commercial PM-optimized state-of-the-art </a:t>
            </a:r>
            <a:r>
              <a:rPr lang="en-US" sz="1800" b="0" i="0" dirty="0" err="1">
                <a:solidFill>
                  <a:srgbClr val="000000"/>
                </a:solidFill>
                <a:effectLst/>
                <a:latin typeface="Calibri" panose="020F0502020204030204" pitchFamily="34" charset="0"/>
              </a:rPr>
              <a:t>pKVS</a:t>
            </a:r>
            <a:r>
              <a:rPr lang="en-US" sz="1800" b="0" i="0" dirty="0">
                <a:solidFill>
                  <a:srgbClr val="000000"/>
                </a:solidFill>
                <a:effectLst/>
                <a:latin typeface="Calibri" panose="020F0502020204030204" pitchFamily="34" charset="0"/>
              </a:rPr>
              <a:t> like </a:t>
            </a:r>
            <a:r>
              <a:rPr lang="en-US" sz="1800" b="0" i="0" dirty="0" err="1">
                <a:solidFill>
                  <a:srgbClr val="000000"/>
                </a:solidFill>
                <a:effectLst/>
                <a:latin typeface="Calibri" panose="020F0502020204030204" pitchFamily="34" charset="0"/>
              </a:rPr>
              <a:t>RocksDB</a:t>
            </a:r>
            <a:r>
              <a:rPr lang="en-US" sz="1800" b="0" i="0" dirty="0">
                <a:solidFill>
                  <a:srgbClr val="000000"/>
                </a:solidFill>
                <a:effectLst/>
                <a:latin typeface="Calibri" panose="020F0502020204030204" pitchFamily="34" charset="0"/>
              </a:rPr>
              <a:t>, Intel </a:t>
            </a:r>
            <a:r>
              <a:rPr lang="en-US" sz="1800" b="0" i="0" dirty="0" err="1">
                <a:solidFill>
                  <a:srgbClr val="000000"/>
                </a:solidFill>
                <a:effectLst/>
                <a:latin typeface="Calibri" panose="020F0502020204030204" pitchFamily="34" charset="0"/>
              </a:rPr>
              <a:t>PmemKV</a:t>
            </a:r>
            <a:r>
              <a:rPr lang="en-US" sz="1800" b="0" i="0" dirty="0">
                <a:solidFill>
                  <a:srgbClr val="000000"/>
                </a:solidFill>
                <a:effectLst/>
                <a:latin typeface="Calibri" panose="020F0502020204030204" pitchFamily="34" charset="0"/>
              </a:rPr>
              <a:t> and academic </a:t>
            </a:r>
            <a:r>
              <a:rPr lang="en-US" sz="1800" b="0" i="0" dirty="0" err="1">
                <a:solidFill>
                  <a:srgbClr val="000000"/>
                </a:solidFill>
                <a:effectLst/>
                <a:latin typeface="Calibri" panose="020F0502020204030204" pitchFamily="34" charset="0"/>
              </a:rPr>
              <a:t>pKVS</a:t>
            </a:r>
            <a:r>
              <a:rPr lang="en-US" sz="1800" b="0" i="0" dirty="0">
                <a:solidFill>
                  <a:srgbClr val="000000"/>
                </a:solidFill>
                <a:effectLst/>
                <a:latin typeface="Calibri" panose="020F0502020204030204" pitchFamily="34" charset="0"/>
              </a:rPr>
              <a:t> like </a:t>
            </a:r>
            <a:r>
              <a:rPr lang="en-US" sz="1800" b="0" i="0" dirty="0" err="1">
                <a:solidFill>
                  <a:srgbClr val="000000"/>
                </a:solidFill>
                <a:effectLst/>
                <a:latin typeface="Calibri" panose="020F0502020204030204" pitchFamily="34" charset="0"/>
              </a:rPr>
              <a:t>MatrixKV</a:t>
            </a:r>
            <a:r>
              <a:rPr lang="en-US" sz="1800" b="0" i="0" dirty="0">
                <a:solidFill>
                  <a:srgbClr val="000000"/>
                </a:solidFill>
                <a:effectLst/>
                <a:latin typeface="Calibri" panose="020F0502020204030204" pitchFamily="34" charset="0"/>
              </a:rPr>
              <a:t> by multiple folds. We achieve this speedup while providing the same persistence guarantees as the CPU-based counterparts. Now we will take a look at</a:t>
            </a:r>
            <a:r>
              <a:rPr lang="en-US" sz="1800" b="0" i="0" u="none" strike="noStrike" dirty="0">
                <a:solidFill>
                  <a:srgbClr val="000000"/>
                </a:solidFill>
                <a:effectLst/>
                <a:latin typeface="Calibri" panose="020F0502020204030204" pitchFamily="34" charset="0"/>
              </a:rPr>
              <a:t> what we do today on a system that has both Optane NVM and a GPU.</a:t>
            </a:r>
            <a:r>
              <a:rPr lang="en-US" sz="1800" b="0" i="0" dirty="0">
                <a:solidFill>
                  <a:srgbClr val="000000"/>
                </a:solidFill>
                <a:effectLst/>
                <a:latin typeface="Calibri" panose="020F0502020204030204" pitchFamily="34" charset="0"/>
              </a:rPr>
              <a:t>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6</a:t>
            </a:fld>
            <a:endParaRPr lang="en-IN"/>
          </a:p>
        </p:txBody>
      </p:sp>
    </p:spTree>
    <p:extLst>
      <p:ext uri="{BB962C8B-B14F-4D97-AF65-F5344CB8AC3E}">
        <p14:creationId xmlns:p14="http://schemas.microsoft.com/office/powerpoint/2010/main" val="747530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Today, even on a system sporting both a GPU and Persistent Memory, a GPU kernel does not persist the results of its computation directly on the PM. Instead, it relies on the CPU to do so. We call such a system CPU-assisted Persistence or CAP. </a:t>
            </a:r>
          </a:p>
          <a:p>
            <a:endParaRPr lang="en-US" sz="1800" b="0" i="0" dirty="0">
              <a:solidFill>
                <a:srgbClr val="000000"/>
              </a:solidFill>
              <a:effectLst/>
              <a:latin typeface="Calibri" panose="020F0502020204030204" pitchFamily="34" charset="0"/>
            </a:endParaRPr>
          </a:p>
          <a:p>
            <a:r>
              <a:rPr lang="en-US" sz="1800" b="0" i="0" dirty="0">
                <a:solidFill>
                  <a:srgbClr val="FF0000"/>
                </a:solidFill>
                <a:effectLst/>
                <a:latin typeface="Calibri" panose="020F0502020204030204" pitchFamily="34" charset="0"/>
              </a:rPr>
              <a:t>Take the example of </a:t>
            </a:r>
            <a:r>
              <a:rPr lang="en-US" sz="1800" b="0" i="0" dirty="0" err="1">
                <a:solidFill>
                  <a:srgbClr val="FF0000"/>
                </a:solidFill>
                <a:effectLst/>
                <a:latin typeface="Calibri" panose="020F0502020204030204" pitchFamily="34" charset="0"/>
              </a:rPr>
              <a:t>gpKVS</a:t>
            </a:r>
            <a:r>
              <a:rPr lang="en-US" sz="1800" b="0" i="0" dirty="0">
                <a:solidFill>
                  <a:srgbClr val="FF0000"/>
                </a:solidFill>
                <a:effectLst/>
                <a:latin typeface="Calibri" panose="020F0502020204030204" pitchFamily="34" charset="0"/>
              </a:rPr>
              <a:t>. The GPU performs batched SET operations. </a:t>
            </a:r>
            <a:endParaRPr lang="en-US" sz="1800" b="0" i="0" dirty="0">
              <a:solidFill>
                <a:srgbClr val="000000"/>
              </a:solidFill>
              <a:effectLst/>
              <a:latin typeface="Calibri" panose="020F0502020204030204" pitchFamily="34" charset="0"/>
            </a:endParaRPr>
          </a:p>
          <a:p>
            <a:endParaRPr lang="en-US" sz="1800" b="0" i="0" dirty="0">
              <a:solidFill>
                <a:srgbClr val="000000"/>
              </a:solidFill>
              <a:effectLst/>
              <a:latin typeface="Calibri" panose="020F0502020204030204" pitchFamily="34" charset="0"/>
            </a:endParaRPr>
          </a:p>
          <a:p>
            <a:r>
              <a:rPr lang="en-US" sz="1800" b="0" i="0" dirty="0">
                <a:solidFill>
                  <a:srgbClr val="FF0000"/>
                </a:solidFill>
                <a:effectLst/>
                <a:latin typeface="Calibri" panose="020F0502020204030204" pitchFamily="34" charset="0"/>
              </a:rPr>
              <a:t>It then transfers the entire key value store to the CPU to be persisted.  </a:t>
            </a:r>
            <a:endParaRPr lang="en-US" sz="1800" b="0" i="0" dirty="0">
              <a:solidFill>
                <a:srgbClr val="000000"/>
              </a:solidFill>
              <a:effectLst/>
              <a:latin typeface="Calibri" panose="020F0502020204030204" pitchFamily="34" charset="0"/>
            </a:endParaRPr>
          </a:p>
          <a:p>
            <a:endParaRPr lang="en-US" sz="1800" b="0" i="0" dirty="0">
              <a:solidFill>
                <a:srgbClr val="000000"/>
              </a:solidFill>
              <a:effectLst/>
              <a:latin typeface="Calibri" panose="020F0502020204030204" pitchFamily="34" charset="0"/>
            </a:endParaRPr>
          </a:p>
          <a:p>
            <a:r>
              <a:rPr lang="en-US" sz="1800" b="0" i="0" dirty="0">
                <a:solidFill>
                  <a:srgbClr val="FF0000"/>
                </a:solidFill>
                <a:effectLst/>
                <a:latin typeface="Calibri" panose="020F0502020204030204" pitchFamily="34" charset="0"/>
              </a:rPr>
              <a:t>Persistence is guaranteed by the CPU flushing and fencing data from the caches. This is needed to ensure recoverability in the presence of volatile caches. However, this system exhibits unnecessary data movement and serialization by the CPU while guaranteeing persistence.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7</a:t>
            </a:fld>
            <a:endParaRPr lang="en-IN"/>
          </a:p>
        </p:txBody>
      </p:sp>
    </p:spTree>
    <p:extLst>
      <p:ext uri="{BB962C8B-B14F-4D97-AF65-F5344CB8AC3E}">
        <p14:creationId xmlns:p14="http://schemas.microsoft.com/office/powerpoint/2010/main" val="310951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effectLst/>
                <a:latin typeface="Calibri" panose="020F0502020204030204" pitchFamily="34" charset="0"/>
              </a:rPr>
              <a:t>To overcome this, our goal is to expose PM directly to GPU kernels and enable in-kernel persistence. This will allow GPU kernels to directly persist results of their computation without needing CPU assistance.  </a:t>
            </a:r>
            <a:endParaRPr lang="en-US" sz="1800" b="1" i="0" dirty="0">
              <a:effectLst/>
              <a:latin typeface="Calibri" panose="020F0502020204030204" pitchFamily="34" charset="0"/>
            </a:endParaRPr>
          </a:p>
          <a:p>
            <a:endParaRPr lang="en-US" sz="1800" b="1" i="0" dirty="0">
              <a:effectLst/>
              <a:latin typeface="Calibri" panose="020F0502020204030204" pitchFamily="34" charset="0"/>
            </a:endParaRPr>
          </a:p>
          <a:p>
            <a:r>
              <a:rPr lang="en-US" sz="1800" b="0" i="0" dirty="0">
                <a:effectLst/>
                <a:latin typeface="Calibri" panose="020F0502020204030204" pitchFamily="34" charset="0"/>
              </a:rPr>
              <a:t>For an application like </a:t>
            </a:r>
            <a:r>
              <a:rPr lang="en-US" sz="1800" b="0" i="0" dirty="0" err="1">
                <a:effectLst/>
                <a:latin typeface="Calibri" panose="020F0502020204030204" pitchFamily="34" charset="0"/>
              </a:rPr>
              <a:t>gpKVS</a:t>
            </a:r>
            <a:r>
              <a:rPr lang="en-US" sz="1800" b="0" i="0" dirty="0">
                <a:effectLst/>
                <a:latin typeface="Calibri" panose="020F0502020204030204" pitchFamily="34" charset="0"/>
              </a:rPr>
              <a:t>, the GPU is able to perform both the batched set operation and guarantee persistence without relying on the CPU.  </a:t>
            </a:r>
            <a:endParaRPr lang="en-IN" dirty="0"/>
          </a:p>
        </p:txBody>
      </p:sp>
      <p:sp>
        <p:nvSpPr>
          <p:cNvPr id="4" name="Slide Number Placeholder 3"/>
          <p:cNvSpPr>
            <a:spLocks noGrp="1"/>
          </p:cNvSpPr>
          <p:nvPr>
            <p:ph type="sldNum" sz="quarter" idx="5"/>
          </p:nvPr>
        </p:nvSpPr>
        <p:spPr/>
        <p:txBody>
          <a:bodyPr/>
          <a:lstStyle/>
          <a:p>
            <a:fld id="{A8BB225C-EF73-4F18-8E11-CA5282D1FBEC}" type="slidenum">
              <a:rPr lang="en-IN" smtClean="0"/>
              <a:t>8</a:t>
            </a:fld>
            <a:endParaRPr lang="en-IN"/>
          </a:p>
        </p:txBody>
      </p:sp>
    </p:spTree>
    <p:extLst>
      <p:ext uri="{BB962C8B-B14F-4D97-AF65-F5344CB8AC3E}">
        <p14:creationId xmlns:p14="http://schemas.microsoft.com/office/powerpoint/2010/main" val="1412200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effectLst/>
                <a:latin typeface="Calibri" panose="020F0502020204030204" pitchFamily="34" charset="0"/>
              </a:rPr>
              <a:t>In-kernel persistence provides several benefits. First, it eases programmability, as programmers do not have to split the kernel whenever persistence is needed and can embed the logic for persisting data in the GPU kernel itself.  </a:t>
            </a:r>
          </a:p>
          <a:p>
            <a:endParaRPr lang="en-US" sz="1800" b="0" i="0" dirty="0">
              <a:effectLst/>
              <a:latin typeface="Calibri" panose="020F0502020204030204" pitchFamily="34" charset="0"/>
            </a:endParaRPr>
          </a:p>
          <a:p>
            <a:r>
              <a:rPr lang="en-US" sz="1800" b="0" i="0" dirty="0">
                <a:effectLst/>
                <a:latin typeface="Calibri" panose="020F0502020204030204" pitchFamily="34" charset="0"/>
              </a:rPr>
              <a:t>Second, by relying on the CPU to persist the results of the GPU’s computation, we lose the benefit of the GPU’s massive parallelism when persisting results. To demonstrate this, we create a microbenchmark that writes and persists 1GB of data, from the GPU on the PM. We vary the number of CPU and GPU threads persisting these results and find that where multiple CPU threads could only provide 1.47x speedup over single-threaded CAP, GPUs can speed it up by up to 4x. Hence in-kernel persistence can significantly optimize data persistence from a GPU.  </a:t>
            </a:r>
          </a:p>
          <a:p>
            <a:endParaRPr lang="en-US" sz="1800" b="0" i="0" dirty="0">
              <a:effectLst/>
              <a:latin typeface="Calibri" panose="020F0502020204030204" pitchFamily="34" charset="0"/>
            </a:endParaRPr>
          </a:p>
          <a:p>
            <a:r>
              <a:rPr lang="en-US" sz="1800" b="0" i="0" dirty="0">
                <a:effectLst/>
                <a:latin typeface="Calibri" panose="020F0502020204030204" pitchFamily="34" charset="0"/>
              </a:rPr>
              <a:t>We also note that there are several applications in which the GPU only updates a small portion of the data, but this portion is not known </a:t>
            </a:r>
            <a:r>
              <a:rPr lang="en-US" sz="1800" b="0" i="0" u="none" strike="noStrike" dirty="0">
                <a:effectLst/>
                <a:latin typeface="Calibri" panose="020F0502020204030204" pitchFamily="34" charset="0"/>
              </a:rPr>
              <a:t>until the computation on the GPU is performed</a:t>
            </a:r>
            <a:r>
              <a:rPr lang="en-US" sz="1800" b="0" i="0" dirty="0">
                <a:effectLst/>
                <a:latin typeface="Calibri" panose="020F0502020204030204" pitchFamily="34" charset="0"/>
              </a:rPr>
              <a:t>. Consider the case of </a:t>
            </a:r>
            <a:r>
              <a:rPr lang="en-US" sz="1800" b="0" i="0" dirty="0" err="1">
                <a:effectLst/>
                <a:latin typeface="Calibri" panose="020F0502020204030204" pitchFamily="34" charset="0"/>
              </a:rPr>
              <a:t>gpKVS</a:t>
            </a:r>
            <a:r>
              <a:rPr lang="en-US" sz="1800" b="0" i="0" dirty="0">
                <a:effectLst/>
                <a:latin typeface="Calibri" panose="020F0502020204030204" pitchFamily="34" charset="0"/>
              </a:rPr>
              <a:t>, where only a few key-value pairs of a large persistent key value store may be updated. Under CAP, we will have to move the </a:t>
            </a:r>
            <a:r>
              <a:rPr lang="en-US" sz="1800" b="0" i="1" dirty="0">
                <a:effectLst/>
                <a:latin typeface="Calibri" panose="020F0502020204030204" pitchFamily="34" charset="0"/>
              </a:rPr>
              <a:t>entire </a:t>
            </a:r>
            <a:r>
              <a:rPr lang="en-US" sz="1800" b="0" i="0" dirty="0">
                <a:effectLst/>
                <a:latin typeface="Calibri" panose="020F0502020204030204" pitchFamily="34" charset="0"/>
              </a:rPr>
              <a:t>key value store to the CPU since the CPU is not aware of which pairs were updated. The GPU then relies on the CPU to persist it. By allowing in-kernel persistence, we can move and persist only the key-value pairs that are updated. Hence, reducing extraneous data movement.  </a:t>
            </a:r>
            <a:endParaRPr lang="en-IN" sz="1800" b="0" i="0" dirty="0">
              <a:effectLst/>
              <a:latin typeface="Calibri" panose="020F0502020204030204" pitchFamily="34" charset="0"/>
            </a:endParaRPr>
          </a:p>
          <a:p>
            <a:endParaRPr lang="en-IN" sz="1800" b="0" i="0" dirty="0">
              <a:effectLst/>
              <a:latin typeface="Calibri" panose="020F0502020204030204" pitchFamily="34" charset="0"/>
            </a:endParaRPr>
          </a:p>
          <a:p>
            <a:r>
              <a:rPr lang="en-US" sz="1800" b="0" i="0" dirty="0">
                <a:effectLst/>
                <a:latin typeface="Calibri" panose="020F0502020204030204" pitchFamily="34" charset="0"/>
              </a:rPr>
              <a:t>Direct access to PM allows a GPU application to perform in-place updates through load/store instructions on the PM-resident data structures reducing the cost of updates and data movement to the PM.  </a:t>
            </a:r>
          </a:p>
        </p:txBody>
      </p:sp>
      <p:sp>
        <p:nvSpPr>
          <p:cNvPr id="4" name="Slide Number Placeholder 3"/>
          <p:cNvSpPr>
            <a:spLocks noGrp="1"/>
          </p:cNvSpPr>
          <p:nvPr>
            <p:ph type="sldNum" sz="quarter" idx="5"/>
          </p:nvPr>
        </p:nvSpPr>
        <p:spPr/>
        <p:txBody>
          <a:bodyPr/>
          <a:lstStyle/>
          <a:p>
            <a:fld id="{A8BB225C-EF73-4F18-8E11-CA5282D1FBEC}" type="slidenum">
              <a:rPr lang="en-IN" smtClean="0"/>
              <a:t>9</a:t>
            </a:fld>
            <a:endParaRPr lang="en-IN"/>
          </a:p>
        </p:txBody>
      </p:sp>
    </p:spTree>
    <p:extLst>
      <p:ext uri="{BB962C8B-B14F-4D97-AF65-F5344CB8AC3E}">
        <p14:creationId xmlns:p14="http://schemas.microsoft.com/office/powerpoint/2010/main" val="19868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335C-964B-42A1-9539-5855DD593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D6D02-96D0-4B3C-A1F3-17A94B43D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BDCB5E-DBE6-4ABA-8C1E-0DDE138685AB}"/>
              </a:ext>
            </a:extLst>
          </p:cNvPr>
          <p:cNvSpPr>
            <a:spLocks noGrp="1"/>
          </p:cNvSpPr>
          <p:nvPr>
            <p:ph type="dt" sz="half" idx="10"/>
          </p:nvPr>
        </p:nvSpPr>
        <p:spPr/>
        <p:txBody>
          <a:bodyPr/>
          <a:lstStyle/>
          <a:p>
            <a:fld id="{6953E6F9-BA5E-4A2B-9F6D-AD8B9037C19D}" type="datetime1">
              <a:rPr lang="en-US" smtClean="0"/>
              <a:t>2/26/2022</a:t>
            </a:fld>
            <a:endParaRPr lang="en-US"/>
          </a:p>
        </p:txBody>
      </p:sp>
      <p:sp>
        <p:nvSpPr>
          <p:cNvPr id="5" name="Footer Placeholder 4">
            <a:extLst>
              <a:ext uri="{FF2B5EF4-FFF2-40B4-BE49-F238E27FC236}">
                <a16:creationId xmlns:a16="http://schemas.microsoft.com/office/drawing/2014/main" id="{659FDB57-CE62-44D9-A5A7-B55DFF4A2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CE7C5-D467-4E50-B11B-34143C3E510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354645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B589-774F-44E5-BAC0-81E3B40D59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D6A7C-59C0-470E-883E-A1614348C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F4291-3CB1-4988-91F0-4AE787709A02}"/>
              </a:ext>
            </a:extLst>
          </p:cNvPr>
          <p:cNvSpPr>
            <a:spLocks noGrp="1"/>
          </p:cNvSpPr>
          <p:nvPr>
            <p:ph type="dt" sz="half" idx="10"/>
          </p:nvPr>
        </p:nvSpPr>
        <p:spPr/>
        <p:txBody>
          <a:bodyPr/>
          <a:lstStyle/>
          <a:p>
            <a:fld id="{0066B6FE-326F-4C03-AF98-F1F94BD8C8EE}" type="datetime1">
              <a:rPr lang="en-US" smtClean="0"/>
              <a:t>2/26/2022</a:t>
            </a:fld>
            <a:endParaRPr lang="en-US"/>
          </a:p>
        </p:txBody>
      </p:sp>
      <p:sp>
        <p:nvSpPr>
          <p:cNvPr id="5" name="Footer Placeholder 4">
            <a:extLst>
              <a:ext uri="{FF2B5EF4-FFF2-40B4-BE49-F238E27FC236}">
                <a16:creationId xmlns:a16="http://schemas.microsoft.com/office/drawing/2014/main" id="{23E9851C-EAAD-41C1-8AE2-9C1B99E40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FC25E-56AC-43E9-89FF-D5FDE8CCD731}"/>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2551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0AE56-0A2B-401F-806C-1574886904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B6784-148B-47D0-922F-098355BF09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0D1CA-B0E7-44D8-8A37-D4066ACBBF83}"/>
              </a:ext>
            </a:extLst>
          </p:cNvPr>
          <p:cNvSpPr>
            <a:spLocks noGrp="1"/>
          </p:cNvSpPr>
          <p:nvPr>
            <p:ph type="dt" sz="half" idx="10"/>
          </p:nvPr>
        </p:nvSpPr>
        <p:spPr/>
        <p:txBody>
          <a:bodyPr/>
          <a:lstStyle/>
          <a:p>
            <a:fld id="{E9CC1B5F-288D-4F07-8CE7-2DF9E22E736F}" type="datetime1">
              <a:rPr lang="en-US" smtClean="0"/>
              <a:t>2/26/2022</a:t>
            </a:fld>
            <a:endParaRPr lang="en-US"/>
          </a:p>
        </p:txBody>
      </p:sp>
      <p:sp>
        <p:nvSpPr>
          <p:cNvPr id="5" name="Footer Placeholder 4">
            <a:extLst>
              <a:ext uri="{FF2B5EF4-FFF2-40B4-BE49-F238E27FC236}">
                <a16:creationId xmlns:a16="http://schemas.microsoft.com/office/drawing/2014/main" id="{FF051927-4E08-4536-9170-2A6D5FF75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CB515-899B-4B72-B877-653021A349E0}"/>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881793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335C-964B-42A1-9539-5855DD593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D6D02-96D0-4B3C-A1F3-17A94B43D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BDCB5E-DBE6-4ABA-8C1E-0DDE138685AB}"/>
              </a:ext>
            </a:extLst>
          </p:cNvPr>
          <p:cNvSpPr>
            <a:spLocks noGrp="1"/>
          </p:cNvSpPr>
          <p:nvPr>
            <p:ph type="dt" sz="half" idx="10"/>
          </p:nvPr>
        </p:nvSpPr>
        <p:spPr/>
        <p:txBody>
          <a:bodyPr/>
          <a:lstStyle/>
          <a:p>
            <a:fld id="{283A5A97-47C5-4598-ADE9-01D9BEA64D8C}" type="datetime1">
              <a:rPr lang="en-US" smtClean="0"/>
              <a:t>2/26/2022</a:t>
            </a:fld>
            <a:endParaRPr lang="en-US"/>
          </a:p>
        </p:txBody>
      </p:sp>
      <p:sp>
        <p:nvSpPr>
          <p:cNvPr id="5" name="Footer Placeholder 4">
            <a:extLst>
              <a:ext uri="{FF2B5EF4-FFF2-40B4-BE49-F238E27FC236}">
                <a16:creationId xmlns:a16="http://schemas.microsoft.com/office/drawing/2014/main" id="{659FDB57-CE62-44D9-A5A7-B55DFF4A2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CE7C5-D467-4E50-B11B-34143C3E510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472419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7AB4-8EBC-43E6-9D69-CD2DA1C8DFB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A31A2517-FCB4-4D88-80FC-438B5D87C0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00346-3D9D-4AF9-A052-2414BBEFDD47}"/>
              </a:ext>
            </a:extLst>
          </p:cNvPr>
          <p:cNvSpPr>
            <a:spLocks noGrp="1"/>
          </p:cNvSpPr>
          <p:nvPr>
            <p:ph type="dt" sz="half" idx="10"/>
          </p:nvPr>
        </p:nvSpPr>
        <p:spPr/>
        <p:txBody>
          <a:bodyPr/>
          <a:lstStyle/>
          <a:p>
            <a:fld id="{C29BC9D4-E854-4D3A-9DB3-81D4016EEB5B}" type="datetime1">
              <a:rPr lang="en-US" smtClean="0"/>
              <a:t>2/26/2022</a:t>
            </a:fld>
            <a:endParaRPr lang="en-US"/>
          </a:p>
        </p:txBody>
      </p:sp>
      <p:sp>
        <p:nvSpPr>
          <p:cNvPr id="5" name="Footer Placeholder 4">
            <a:extLst>
              <a:ext uri="{FF2B5EF4-FFF2-40B4-BE49-F238E27FC236}">
                <a16:creationId xmlns:a16="http://schemas.microsoft.com/office/drawing/2014/main" id="{623ACC4A-E4BD-461A-8291-C1DB00859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F05F2-113C-4AEF-996E-1CD11623AED4}"/>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3495720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A4B-353A-462B-98C9-F553526BB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C630B-6073-4410-BF35-FF06B98B1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70B54-0049-48AF-B2F6-BE6A9DF75EB1}"/>
              </a:ext>
            </a:extLst>
          </p:cNvPr>
          <p:cNvSpPr>
            <a:spLocks noGrp="1"/>
          </p:cNvSpPr>
          <p:nvPr>
            <p:ph type="dt" sz="half" idx="10"/>
          </p:nvPr>
        </p:nvSpPr>
        <p:spPr/>
        <p:txBody>
          <a:bodyPr/>
          <a:lstStyle/>
          <a:p>
            <a:fld id="{F280B9C6-B700-484F-BCC5-8708CAA08BF1}" type="datetime1">
              <a:rPr lang="en-US" smtClean="0"/>
              <a:t>2/26/2022</a:t>
            </a:fld>
            <a:endParaRPr lang="en-US"/>
          </a:p>
        </p:txBody>
      </p:sp>
      <p:sp>
        <p:nvSpPr>
          <p:cNvPr id="5" name="Footer Placeholder 4">
            <a:extLst>
              <a:ext uri="{FF2B5EF4-FFF2-40B4-BE49-F238E27FC236}">
                <a16:creationId xmlns:a16="http://schemas.microsoft.com/office/drawing/2014/main" id="{9F6D132F-7EEC-45D7-9EE7-5F6DEA7A9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29DAE-BDAA-44EF-8623-5542AA28BBFB}"/>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535482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B52A-53E8-4E45-A103-A816993A69CE}"/>
              </a:ext>
            </a:extLst>
          </p:cNvPr>
          <p:cNvSpPr>
            <a:spLocks noGrp="1"/>
          </p:cNvSpPr>
          <p:nvPr>
            <p:ph type="title"/>
          </p:nvPr>
        </p:nvSpPr>
        <p:spPr/>
        <p:txBody>
          <a:bodyPr/>
          <a:lstStyle>
            <a:lvl1pPr algn="ctr">
              <a:defRPr>
                <a:solidFill>
                  <a:srgbClr val="000088"/>
                </a:solidFill>
                <a:latin typeface="Verdana" panose="020B0604030504040204" pitchFamily="34" charset="0"/>
                <a:ea typeface="Verdan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7994E8BD-8F05-42A9-904B-87B374EB77DE}"/>
              </a:ext>
            </a:extLst>
          </p:cNvPr>
          <p:cNvSpPr>
            <a:spLocks noGrp="1"/>
          </p:cNvSpPr>
          <p:nvPr>
            <p:ph sz="half" idx="1"/>
          </p:nvPr>
        </p:nvSpPr>
        <p:spPr>
          <a:xfrm>
            <a:off x="838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C9446-6984-44D3-8DBA-27EACD932E8F}"/>
              </a:ext>
            </a:extLst>
          </p:cNvPr>
          <p:cNvSpPr>
            <a:spLocks noGrp="1"/>
          </p:cNvSpPr>
          <p:nvPr>
            <p:ph sz="half" idx="2"/>
          </p:nvPr>
        </p:nvSpPr>
        <p:spPr>
          <a:xfrm>
            <a:off x="6172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76D24-5A59-4350-B074-E6D7C047138D}"/>
              </a:ext>
            </a:extLst>
          </p:cNvPr>
          <p:cNvSpPr>
            <a:spLocks noGrp="1"/>
          </p:cNvSpPr>
          <p:nvPr>
            <p:ph type="dt" sz="half" idx="10"/>
          </p:nvPr>
        </p:nvSpPr>
        <p:spPr/>
        <p:txBody>
          <a:bodyPr/>
          <a:lstStyle/>
          <a:p>
            <a:fld id="{22B88D4D-92B4-41DE-9081-99FAB4D8B5F4}" type="datetime1">
              <a:rPr lang="en-US" smtClean="0"/>
              <a:t>2/26/2022</a:t>
            </a:fld>
            <a:endParaRPr lang="en-US"/>
          </a:p>
        </p:txBody>
      </p:sp>
      <p:sp>
        <p:nvSpPr>
          <p:cNvPr id="6" name="Footer Placeholder 5">
            <a:extLst>
              <a:ext uri="{FF2B5EF4-FFF2-40B4-BE49-F238E27FC236}">
                <a16:creationId xmlns:a16="http://schemas.microsoft.com/office/drawing/2014/main" id="{7951B8EC-B7CF-494B-B6F7-40F60232F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FF5D9-7242-4161-81AD-F237964768D8}"/>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4200227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FF80-AB04-4B7D-B528-34C5A928DE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6C13D8-F030-4274-A8D2-8B0291A60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CF5CC-5813-484A-AE03-68D6249CBD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D17F2-315F-48F7-97B1-195D2B949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468551-20E5-4673-BB75-E0BFE281E2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11514-DA1B-411A-B6FF-30BCF4EA7294}"/>
              </a:ext>
            </a:extLst>
          </p:cNvPr>
          <p:cNvSpPr>
            <a:spLocks noGrp="1"/>
          </p:cNvSpPr>
          <p:nvPr>
            <p:ph type="dt" sz="half" idx="10"/>
          </p:nvPr>
        </p:nvSpPr>
        <p:spPr/>
        <p:txBody>
          <a:bodyPr/>
          <a:lstStyle/>
          <a:p>
            <a:fld id="{6688DEE4-097F-4033-9486-D46B4699BF41}" type="datetime1">
              <a:rPr lang="en-US" smtClean="0"/>
              <a:t>2/26/2022</a:t>
            </a:fld>
            <a:endParaRPr lang="en-US"/>
          </a:p>
        </p:txBody>
      </p:sp>
      <p:sp>
        <p:nvSpPr>
          <p:cNvPr id="8" name="Footer Placeholder 7">
            <a:extLst>
              <a:ext uri="{FF2B5EF4-FFF2-40B4-BE49-F238E27FC236}">
                <a16:creationId xmlns:a16="http://schemas.microsoft.com/office/drawing/2014/main" id="{46DB893A-4E10-4F15-B4AF-E32647C105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883170-5873-4B9E-A738-030557B8A7C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950544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AFCF-C156-42B5-9129-0830FFBEB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29CFF-7FE6-4D00-85A8-FECA22DC03CE}"/>
              </a:ext>
            </a:extLst>
          </p:cNvPr>
          <p:cNvSpPr>
            <a:spLocks noGrp="1"/>
          </p:cNvSpPr>
          <p:nvPr>
            <p:ph type="dt" sz="half" idx="10"/>
          </p:nvPr>
        </p:nvSpPr>
        <p:spPr/>
        <p:txBody>
          <a:bodyPr/>
          <a:lstStyle/>
          <a:p>
            <a:fld id="{BBAE11D2-7C60-47B1-9135-796027B4D8C1}" type="datetime1">
              <a:rPr lang="en-US" smtClean="0"/>
              <a:t>2/26/2022</a:t>
            </a:fld>
            <a:endParaRPr lang="en-US"/>
          </a:p>
        </p:txBody>
      </p:sp>
      <p:sp>
        <p:nvSpPr>
          <p:cNvPr id="4" name="Footer Placeholder 3">
            <a:extLst>
              <a:ext uri="{FF2B5EF4-FFF2-40B4-BE49-F238E27FC236}">
                <a16:creationId xmlns:a16="http://schemas.microsoft.com/office/drawing/2014/main" id="{BD8D4379-90B3-4B7B-8536-346ADD5E9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019D5B-E54D-42C2-B3EF-CB2CE7F74A06}"/>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354503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16EB3-2F16-4898-985A-87957FB8A423}"/>
              </a:ext>
            </a:extLst>
          </p:cNvPr>
          <p:cNvSpPr>
            <a:spLocks noGrp="1"/>
          </p:cNvSpPr>
          <p:nvPr>
            <p:ph type="dt" sz="half" idx="10"/>
          </p:nvPr>
        </p:nvSpPr>
        <p:spPr/>
        <p:txBody>
          <a:bodyPr/>
          <a:lstStyle/>
          <a:p>
            <a:fld id="{0B5ABE13-E1A4-4249-A5DB-D08AE8AEA7BF}" type="datetime1">
              <a:rPr lang="en-US" smtClean="0"/>
              <a:t>2/26/2022</a:t>
            </a:fld>
            <a:endParaRPr lang="en-US"/>
          </a:p>
        </p:txBody>
      </p:sp>
      <p:sp>
        <p:nvSpPr>
          <p:cNvPr id="3" name="Footer Placeholder 2">
            <a:extLst>
              <a:ext uri="{FF2B5EF4-FFF2-40B4-BE49-F238E27FC236}">
                <a16:creationId xmlns:a16="http://schemas.microsoft.com/office/drawing/2014/main" id="{743A9FD2-5377-4C32-B77B-D43A5DC186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F733B9-9507-42E1-95E2-A53FDB7B7A9F}"/>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2597302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9081-5F67-4E45-9429-325DE7385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E0619-A4C3-41A5-A4B5-A317638E8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151671-B1C6-4CA6-BA60-EA31168B7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33B8C-14E6-45D3-B5B0-C463A2F07DAA}"/>
              </a:ext>
            </a:extLst>
          </p:cNvPr>
          <p:cNvSpPr>
            <a:spLocks noGrp="1"/>
          </p:cNvSpPr>
          <p:nvPr>
            <p:ph type="dt" sz="half" idx="10"/>
          </p:nvPr>
        </p:nvSpPr>
        <p:spPr/>
        <p:txBody>
          <a:bodyPr/>
          <a:lstStyle/>
          <a:p>
            <a:fld id="{BCC9611C-BC8A-4547-AFA4-68EE22183DA1}" type="datetime1">
              <a:rPr lang="en-US" smtClean="0"/>
              <a:t>2/26/2022</a:t>
            </a:fld>
            <a:endParaRPr lang="en-US"/>
          </a:p>
        </p:txBody>
      </p:sp>
      <p:sp>
        <p:nvSpPr>
          <p:cNvPr id="6" name="Footer Placeholder 5">
            <a:extLst>
              <a:ext uri="{FF2B5EF4-FFF2-40B4-BE49-F238E27FC236}">
                <a16:creationId xmlns:a16="http://schemas.microsoft.com/office/drawing/2014/main" id="{3A5DE750-7957-4CC9-B989-549548A59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F2926-DFDB-4B05-8BC0-9F2B219697BD}"/>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26387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7AB4-8EBC-43E6-9D69-CD2DA1C8DFB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A31A2517-FCB4-4D88-80FC-438B5D87C0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00346-3D9D-4AF9-A052-2414BBEFDD47}"/>
              </a:ext>
            </a:extLst>
          </p:cNvPr>
          <p:cNvSpPr>
            <a:spLocks noGrp="1"/>
          </p:cNvSpPr>
          <p:nvPr>
            <p:ph type="dt" sz="half" idx="10"/>
          </p:nvPr>
        </p:nvSpPr>
        <p:spPr/>
        <p:txBody>
          <a:bodyPr/>
          <a:lstStyle/>
          <a:p>
            <a:fld id="{A0F52D9C-1A5B-40F7-B4DE-4F7D83CFF1A3}" type="datetime1">
              <a:rPr lang="en-US" smtClean="0"/>
              <a:t>2/26/2022</a:t>
            </a:fld>
            <a:endParaRPr lang="en-US"/>
          </a:p>
        </p:txBody>
      </p:sp>
      <p:sp>
        <p:nvSpPr>
          <p:cNvPr id="5" name="Footer Placeholder 4">
            <a:extLst>
              <a:ext uri="{FF2B5EF4-FFF2-40B4-BE49-F238E27FC236}">
                <a16:creationId xmlns:a16="http://schemas.microsoft.com/office/drawing/2014/main" id="{623ACC4A-E4BD-461A-8291-C1DB00859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F05F2-113C-4AEF-996E-1CD11623AED4}"/>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22317422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5DF6-7061-4A64-A8DF-D6C8647C6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A9F466-A348-454E-99BF-8483E0289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20EC92-A0BD-431E-A1A8-FFE38E997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7137E-02C5-4EBD-9D1A-54F018C184F0}"/>
              </a:ext>
            </a:extLst>
          </p:cNvPr>
          <p:cNvSpPr>
            <a:spLocks noGrp="1"/>
          </p:cNvSpPr>
          <p:nvPr>
            <p:ph type="dt" sz="half" idx="10"/>
          </p:nvPr>
        </p:nvSpPr>
        <p:spPr/>
        <p:txBody>
          <a:bodyPr/>
          <a:lstStyle/>
          <a:p>
            <a:fld id="{760D0DF3-2B49-4034-9AA6-7BBBB54A226E}" type="datetime1">
              <a:rPr lang="en-US" smtClean="0"/>
              <a:t>2/26/2022</a:t>
            </a:fld>
            <a:endParaRPr lang="en-US"/>
          </a:p>
        </p:txBody>
      </p:sp>
      <p:sp>
        <p:nvSpPr>
          <p:cNvPr id="6" name="Footer Placeholder 5">
            <a:extLst>
              <a:ext uri="{FF2B5EF4-FFF2-40B4-BE49-F238E27FC236}">
                <a16:creationId xmlns:a16="http://schemas.microsoft.com/office/drawing/2014/main" id="{DABCC1C9-C5AA-441F-A7B9-D550178FD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C116C-5840-46EC-98A5-E2DD754C433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404387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B589-774F-44E5-BAC0-81E3B40D59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D6A7C-59C0-470E-883E-A1614348C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F4291-3CB1-4988-91F0-4AE787709A02}"/>
              </a:ext>
            </a:extLst>
          </p:cNvPr>
          <p:cNvSpPr>
            <a:spLocks noGrp="1"/>
          </p:cNvSpPr>
          <p:nvPr>
            <p:ph type="dt" sz="half" idx="10"/>
          </p:nvPr>
        </p:nvSpPr>
        <p:spPr/>
        <p:txBody>
          <a:bodyPr/>
          <a:lstStyle/>
          <a:p>
            <a:fld id="{30B994D6-7C96-4BB8-B1AD-47CEF49BA300}" type="datetime1">
              <a:rPr lang="en-US" smtClean="0"/>
              <a:t>2/26/2022</a:t>
            </a:fld>
            <a:endParaRPr lang="en-US"/>
          </a:p>
        </p:txBody>
      </p:sp>
      <p:sp>
        <p:nvSpPr>
          <p:cNvPr id="5" name="Footer Placeholder 4">
            <a:extLst>
              <a:ext uri="{FF2B5EF4-FFF2-40B4-BE49-F238E27FC236}">
                <a16:creationId xmlns:a16="http://schemas.microsoft.com/office/drawing/2014/main" id="{23E9851C-EAAD-41C1-8AE2-9C1B99E40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FC25E-56AC-43E9-89FF-D5FDE8CCD731}"/>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290587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0AE56-0A2B-401F-806C-1574886904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B6784-148B-47D0-922F-098355BF09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0D1CA-B0E7-44D8-8A37-D4066ACBBF83}"/>
              </a:ext>
            </a:extLst>
          </p:cNvPr>
          <p:cNvSpPr>
            <a:spLocks noGrp="1"/>
          </p:cNvSpPr>
          <p:nvPr>
            <p:ph type="dt" sz="half" idx="10"/>
          </p:nvPr>
        </p:nvSpPr>
        <p:spPr/>
        <p:txBody>
          <a:bodyPr/>
          <a:lstStyle/>
          <a:p>
            <a:fld id="{745AC97D-3CCF-4ED2-A617-46A078325680}" type="datetime1">
              <a:rPr lang="en-US" smtClean="0"/>
              <a:t>2/26/2022</a:t>
            </a:fld>
            <a:endParaRPr lang="en-US"/>
          </a:p>
        </p:txBody>
      </p:sp>
      <p:sp>
        <p:nvSpPr>
          <p:cNvPr id="5" name="Footer Placeholder 4">
            <a:extLst>
              <a:ext uri="{FF2B5EF4-FFF2-40B4-BE49-F238E27FC236}">
                <a16:creationId xmlns:a16="http://schemas.microsoft.com/office/drawing/2014/main" id="{FF051927-4E08-4536-9170-2A6D5FF75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CB515-899B-4B72-B877-653021A349E0}"/>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68883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A4B-353A-462B-98C9-F553526BB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C630B-6073-4410-BF35-FF06B98B1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70B54-0049-48AF-B2F6-BE6A9DF75EB1}"/>
              </a:ext>
            </a:extLst>
          </p:cNvPr>
          <p:cNvSpPr>
            <a:spLocks noGrp="1"/>
          </p:cNvSpPr>
          <p:nvPr>
            <p:ph type="dt" sz="half" idx="10"/>
          </p:nvPr>
        </p:nvSpPr>
        <p:spPr/>
        <p:txBody>
          <a:bodyPr/>
          <a:lstStyle/>
          <a:p>
            <a:fld id="{84076B0D-B0A9-44BB-85AD-795E0CE32CA5}" type="datetime1">
              <a:rPr lang="en-US" smtClean="0"/>
              <a:t>2/26/2022</a:t>
            </a:fld>
            <a:endParaRPr lang="en-US"/>
          </a:p>
        </p:txBody>
      </p:sp>
      <p:sp>
        <p:nvSpPr>
          <p:cNvPr id="5" name="Footer Placeholder 4">
            <a:extLst>
              <a:ext uri="{FF2B5EF4-FFF2-40B4-BE49-F238E27FC236}">
                <a16:creationId xmlns:a16="http://schemas.microsoft.com/office/drawing/2014/main" id="{9F6D132F-7EEC-45D7-9EE7-5F6DEA7A9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29DAE-BDAA-44EF-8623-5542AA28BBFB}"/>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896088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B52A-53E8-4E45-A103-A816993A69CE}"/>
              </a:ext>
            </a:extLst>
          </p:cNvPr>
          <p:cNvSpPr>
            <a:spLocks noGrp="1"/>
          </p:cNvSpPr>
          <p:nvPr>
            <p:ph type="title"/>
          </p:nvPr>
        </p:nvSpPr>
        <p:spPr/>
        <p:txBody>
          <a:bodyPr/>
          <a:lstStyle>
            <a:lvl1pPr algn="ctr">
              <a:defRPr>
                <a:solidFill>
                  <a:srgbClr val="000088"/>
                </a:solidFill>
                <a:latin typeface="Verdana" panose="020B0604030504040204" pitchFamily="34" charset="0"/>
                <a:ea typeface="Verdan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7994E8BD-8F05-42A9-904B-87B374EB77DE}"/>
              </a:ext>
            </a:extLst>
          </p:cNvPr>
          <p:cNvSpPr>
            <a:spLocks noGrp="1"/>
          </p:cNvSpPr>
          <p:nvPr>
            <p:ph sz="half" idx="1"/>
          </p:nvPr>
        </p:nvSpPr>
        <p:spPr>
          <a:xfrm>
            <a:off x="838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C9446-6984-44D3-8DBA-27EACD932E8F}"/>
              </a:ext>
            </a:extLst>
          </p:cNvPr>
          <p:cNvSpPr>
            <a:spLocks noGrp="1"/>
          </p:cNvSpPr>
          <p:nvPr>
            <p:ph sz="half" idx="2"/>
          </p:nvPr>
        </p:nvSpPr>
        <p:spPr>
          <a:xfrm>
            <a:off x="6172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76D24-5A59-4350-B074-E6D7C047138D}"/>
              </a:ext>
            </a:extLst>
          </p:cNvPr>
          <p:cNvSpPr>
            <a:spLocks noGrp="1"/>
          </p:cNvSpPr>
          <p:nvPr>
            <p:ph type="dt" sz="half" idx="10"/>
          </p:nvPr>
        </p:nvSpPr>
        <p:spPr/>
        <p:txBody>
          <a:bodyPr/>
          <a:lstStyle/>
          <a:p>
            <a:fld id="{F61A614E-B6C5-4E7E-B0E7-1C9EF88F1155}" type="datetime1">
              <a:rPr lang="en-US" smtClean="0"/>
              <a:t>2/26/2022</a:t>
            </a:fld>
            <a:endParaRPr lang="en-US"/>
          </a:p>
        </p:txBody>
      </p:sp>
      <p:sp>
        <p:nvSpPr>
          <p:cNvPr id="6" name="Footer Placeholder 5">
            <a:extLst>
              <a:ext uri="{FF2B5EF4-FFF2-40B4-BE49-F238E27FC236}">
                <a16:creationId xmlns:a16="http://schemas.microsoft.com/office/drawing/2014/main" id="{7951B8EC-B7CF-494B-B6F7-40F60232F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FF5D9-7242-4161-81AD-F237964768D8}"/>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30358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FF80-AB04-4B7D-B528-34C5A928DE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6C13D8-F030-4274-A8D2-8B0291A60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CF5CC-5813-484A-AE03-68D6249CBD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D17F2-315F-48F7-97B1-195D2B949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468551-20E5-4673-BB75-E0BFE281E2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11514-DA1B-411A-B6FF-30BCF4EA7294}"/>
              </a:ext>
            </a:extLst>
          </p:cNvPr>
          <p:cNvSpPr>
            <a:spLocks noGrp="1"/>
          </p:cNvSpPr>
          <p:nvPr>
            <p:ph type="dt" sz="half" idx="10"/>
          </p:nvPr>
        </p:nvSpPr>
        <p:spPr/>
        <p:txBody>
          <a:bodyPr/>
          <a:lstStyle/>
          <a:p>
            <a:fld id="{B5D733DA-1E25-4D9E-885F-9C00C815E68F}" type="datetime1">
              <a:rPr lang="en-US" smtClean="0"/>
              <a:t>2/26/2022</a:t>
            </a:fld>
            <a:endParaRPr lang="en-US"/>
          </a:p>
        </p:txBody>
      </p:sp>
      <p:sp>
        <p:nvSpPr>
          <p:cNvPr id="8" name="Footer Placeholder 7">
            <a:extLst>
              <a:ext uri="{FF2B5EF4-FFF2-40B4-BE49-F238E27FC236}">
                <a16:creationId xmlns:a16="http://schemas.microsoft.com/office/drawing/2014/main" id="{46DB893A-4E10-4F15-B4AF-E32647C105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883170-5873-4B9E-A738-030557B8A7C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213753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AFCF-C156-42B5-9129-0830FFBEB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29CFF-7FE6-4D00-85A8-FECA22DC03CE}"/>
              </a:ext>
            </a:extLst>
          </p:cNvPr>
          <p:cNvSpPr>
            <a:spLocks noGrp="1"/>
          </p:cNvSpPr>
          <p:nvPr>
            <p:ph type="dt" sz="half" idx="10"/>
          </p:nvPr>
        </p:nvSpPr>
        <p:spPr/>
        <p:txBody>
          <a:bodyPr/>
          <a:lstStyle/>
          <a:p>
            <a:fld id="{8C7F824F-26DB-4CED-87EC-14D76D38D42F}" type="datetime1">
              <a:rPr lang="en-US" smtClean="0"/>
              <a:t>2/26/2022</a:t>
            </a:fld>
            <a:endParaRPr lang="en-US"/>
          </a:p>
        </p:txBody>
      </p:sp>
      <p:sp>
        <p:nvSpPr>
          <p:cNvPr id="4" name="Footer Placeholder 3">
            <a:extLst>
              <a:ext uri="{FF2B5EF4-FFF2-40B4-BE49-F238E27FC236}">
                <a16:creationId xmlns:a16="http://schemas.microsoft.com/office/drawing/2014/main" id="{BD8D4379-90B3-4B7B-8536-346ADD5E9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019D5B-E54D-42C2-B3EF-CB2CE7F74A06}"/>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40051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16EB3-2F16-4898-985A-87957FB8A423}"/>
              </a:ext>
            </a:extLst>
          </p:cNvPr>
          <p:cNvSpPr>
            <a:spLocks noGrp="1"/>
          </p:cNvSpPr>
          <p:nvPr>
            <p:ph type="dt" sz="half" idx="10"/>
          </p:nvPr>
        </p:nvSpPr>
        <p:spPr/>
        <p:txBody>
          <a:bodyPr/>
          <a:lstStyle/>
          <a:p>
            <a:fld id="{E7CC52D8-A209-4E2C-8A4D-0ACBC6144A92}" type="datetime1">
              <a:rPr lang="en-US" smtClean="0"/>
              <a:t>2/26/2022</a:t>
            </a:fld>
            <a:endParaRPr lang="en-US"/>
          </a:p>
        </p:txBody>
      </p:sp>
      <p:sp>
        <p:nvSpPr>
          <p:cNvPr id="3" name="Footer Placeholder 2">
            <a:extLst>
              <a:ext uri="{FF2B5EF4-FFF2-40B4-BE49-F238E27FC236}">
                <a16:creationId xmlns:a16="http://schemas.microsoft.com/office/drawing/2014/main" id="{743A9FD2-5377-4C32-B77B-D43A5DC186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F733B9-9507-42E1-95E2-A53FDB7B7A9F}"/>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301540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9081-5F67-4E45-9429-325DE7385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E0619-A4C3-41A5-A4B5-A317638E8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151671-B1C6-4CA6-BA60-EA31168B7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33B8C-14E6-45D3-B5B0-C463A2F07DAA}"/>
              </a:ext>
            </a:extLst>
          </p:cNvPr>
          <p:cNvSpPr>
            <a:spLocks noGrp="1"/>
          </p:cNvSpPr>
          <p:nvPr>
            <p:ph type="dt" sz="half" idx="10"/>
          </p:nvPr>
        </p:nvSpPr>
        <p:spPr/>
        <p:txBody>
          <a:bodyPr/>
          <a:lstStyle/>
          <a:p>
            <a:fld id="{E887A17D-5245-4437-A3DA-17CA8C31CFF7}" type="datetime1">
              <a:rPr lang="en-US" smtClean="0"/>
              <a:t>2/26/2022</a:t>
            </a:fld>
            <a:endParaRPr lang="en-US"/>
          </a:p>
        </p:txBody>
      </p:sp>
      <p:sp>
        <p:nvSpPr>
          <p:cNvPr id="6" name="Footer Placeholder 5">
            <a:extLst>
              <a:ext uri="{FF2B5EF4-FFF2-40B4-BE49-F238E27FC236}">
                <a16:creationId xmlns:a16="http://schemas.microsoft.com/office/drawing/2014/main" id="{3A5DE750-7957-4CC9-B989-549548A59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F2926-DFDB-4B05-8BC0-9F2B219697BD}"/>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301715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5DF6-7061-4A64-A8DF-D6C8647C6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A9F466-A348-454E-99BF-8483E0289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20EC92-A0BD-431E-A1A8-FFE38E997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7137E-02C5-4EBD-9D1A-54F018C184F0}"/>
              </a:ext>
            </a:extLst>
          </p:cNvPr>
          <p:cNvSpPr>
            <a:spLocks noGrp="1"/>
          </p:cNvSpPr>
          <p:nvPr>
            <p:ph type="dt" sz="half" idx="10"/>
          </p:nvPr>
        </p:nvSpPr>
        <p:spPr/>
        <p:txBody>
          <a:bodyPr/>
          <a:lstStyle/>
          <a:p>
            <a:fld id="{663B1831-9201-49CE-B152-2627361BFC82}" type="datetime1">
              <a:rPr lang="en-US" smtClean="0"/>
              <a:t>2/26/2022</a:t>
            </a:fld>
            <a:endParaRPr lang="en-US"/>
          </a:p>
        </p:txBody>
      </p:sp>
      <p:sp>
        <p:nvSpPr>
          <p:cNvPr id="6" name="Footer Placeholder 5">
            <a:extLst>
              <a:ext uri="{FF2B5EF4-FFF2-40B4-BE49-F238E27FC236}">
                <a16:creationId xmlns:a16="http://schemas.microsoft.com/office/drawing/2014/main" id="{DABCC1C9-C5AA-441F-A7B9-D550178FD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C116C-5840-46EC-98A5-E2DD754C433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249136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95BF2-0BD8-4DED-8762-EAB5BA0FE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C0B9E1-4864-4A05-BEBD-59E5D84A4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DECA7-4AE6-496A-B14C-2227233F1676}"/>
              </a:ext>
            </a:extLst>
          </p:cNvPr>
          <p:cNvSpPr>
            <a:spLocks noGrp="1"/>
          </p:cNvSpPr>
          <p:nvPr>
            <p:ph type="dt" sz="half" idx="2"/>
          </p:nvPr>
        </p:nvSpPr>
        <p:spPr>
          <a:xfrm>
            <a:off x="8610600" y="638382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5F091-76F9-4FAD-A5F9-AA97B48903A0}" type="datetime1">
              <a:rPr lang="en-US" smtClean="0"/>
              <a:t>2/26/2022</a:t>
            </a:fld>
            <a:endParaRPr lang="en-US"/>
          </a:p>
        </p:txBody>
      </p:sp>
      <p:sp>
        <p:nvSpPr>
          <p:cNvPr id="5" name="Footer Placeholder 4">
            <a:extLst>
              <a:ext uri="{FF2B5EF4-FFF2-40B4-BE49-F238E27FC236}">
                <a16:creationId xmlns:a16="http://schemas.microsoft.com/office/drawing/2014/main" id="{0028EB8B-D532-49A9-9BA1-A8B22C9DC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0C683-766F-4DC4-BE86-BDBA7E664DCC}"/>
              </a:ext>
            </a:extLst>
          </p:cNvPr>
          <p:cNvSpPr>
            <a:spLocks noGrp="1"/>
          </p:cNvSpPr>
          <p:nvPr>
            <p:ph type="sldNum" sz="quarter" idx="4"/>
          </p:nvPr>
        </p:nvSpPr>
        <p:spPr>
          <a:xfrm>
            <a:off x="838200" y="6413558"/>
            <a:ext cx="2743200" cy="365125"/>
          </a:xfrm>
          <a:prstGeom prst="rect">
            <a:avLst/>
          </a:prstGeom>
        </p:spPr>
        <p:txBody>
          <a:bodyPr vert="horz" lIns="91440" tIns="45720" rIns="91440" bIns="45720" rtlCol="0" anchor="ctr"/>
          <a:lstStyle>
            <a:lvl1pPr algn="l">
              <a:defRPr sz="1200" b="1">
                <a:solidFill>
                  <a:srgbClr val="000088"/>
                </a:solidFill>
              </a:defRPr>
            </a:lvl1pPr>
          </a:lstStyle>
          <a:p>
            <a:fld id="{54A9233F-6CA2-476F-8FB8-EFB5D52F48CF}" type="slidenum">
              <a:rPr lang="en-US" smtClean="0"/>
              <a:pPr/>
              <a:t>‹#›</a:t>
            </a:fld>
            <a:endParaRPr lang="en-US"/>
          </a:p>
        </p:txBody>
      </p:sp>
    </p:spTree>
    <p:extLst>
      <p:ext uri="{BB962C8B-B14F-4D97-AF65-F5344CB8AC3E}">
        <p14:creationId xmlns:p14="http://schemas.microsoft.com/office/powerpoint/2010/main" val="3288398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4000" kern="1200">
          <a:solidFill>
            <a:srgbClr val="000088"/>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95BF2-0BD8-4DED-8762-EAB5BA0FE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C0B9E1-4864-4A05-BEBD-59E5D84A4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DECA7-4AE6-496A-B14C-2227233F1676}"/>
              </a:ext>
            </a:extLst>
          </p:cNvPr>
          <p:cNvSpPr>
            <a:spLocks noGrp="1"/>
          </p:cNvSpPr>
          <p:nvPr>
            <p:ph type="dt" sz="half" idx="2"/>
          </p:nvPr>
        </p:nvSpPr>
        <p:spPr>
          <a:xfrm>
            <a:off x="8610600" y="638382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26DA5-C5C0-46C0-BDA2-B87C1D57E251}" type="datetime1">
              <a:rPr lang="en-US" smtClean="0"/>
              <a:t>2/26/2022</a:t>
            </a:fld>
            <a:endParaRPr lang="en-US"/>
          </a:p>
        </p:txBody>
      </p:sp>
      <p:sp>
        <p:nvSpPr>
          <p:cNvPr id="5" name="Footer Placeholder 4">
            <a:extLst>
              <a:ext uri="{FF2B5EF4-FFF2-40B4-BE49-F238E27FC236}">
                <a16:creationId xmlns:a16="http://schemas.microsoft.com/office/drawing/2014/main" id="{0028EB8B-D532-49A9-9BA1-A8B22C9DC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0C683-766F-4DC4-BE86-BDBA7E664DCC}"/>
              </a:ext>
            </a:extLst>
          </p:cNvPr>
          <p:cNvSpPr>
            <a:spLocks noGrp="1"/>
          </p:cNvSpPr>
          <p:nvPr>
            <p:ph type="sldNum" sz="quarter" idx="4"/>
          </p:nvPr>
        </p:nvSpPr>
        <p:spPr>
          <a:xfrm>
            <a:off x="838200" y="6413558"/>
            <a:ext cx="2743200" cy="365125"/>
          </a:xfrm>
          <a:prstGeom prst="rect">
            <a:avLst/>
          </a:prstGeom>
        </p:spPr>
        <p:txBody>
          <a:bodyPr vert="horz" lIns="91440" tIns="45720" rIns="91440" bIns="45720" rtlCol="0" anchor="ctr"/>
          <a:lstStyle>
            <a:lvl1pPr algn="l">
              <a:defRPr sz="1200" b="1">
                <a:solidFill>
                  <a:srgbClr val="000088"/>
                </a:solidFill>
              </a:defRPr>
            </a:lvl1pPr>
          </a:lstStyle>
          <a:p>
            <a:fld id="{54A9233F-6CA2-476F-8FB8-EFB5D52F48CF}" type="slidenum">
              <a:rPr lang="en-US" smtClean="0"/>
              <a:pPr/>
              <a:t>‹#›</a:t>
            </a:fld>
            <a:endParaRPr lang="en-US"/>
          </a:p>
        </p:txBody>
      </p:sp>
    </p:spTree>
    <p:extLst>
      <p:ext uri="{BB962C8B-B14F-4D97-AF65-F5344CB8AC3E}">
        <p14:creationId xmlns:p14="http://schemas.microsoft.com/office/powerpoint/2010/main" val="104659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000" kern="1200">
          <a:solidFill>
            <a:srgbClr val="000088"/>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sl.csa.iisc.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0.jpeg"/><Relationship Id="rId5" Type="http://schemas.openxmlformats.org/officeDocument/2006/relationships/image" Target="../media/image11.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13.png"/><Relationship Id="rId5" Type="http://schemas.openxmlformats.org/officeDocument/2006/relationships/image" Target="../media/image21.jpeg"/><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csl-iisc/GPM-ASPLOS22" TargetMode="External"/><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9.jpeg"/><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45E5-658E-42D9-9CFB-365BBF87A388}"/>
              </a:ext>
            </a:extLst>
          </p:cNvPr>
          <p:cNvSpPr>
            <a:spLocks noGrp="1"/>
          </p:cNvSpPr>
          <p:nvPr>
            <p:ph type="ctrTitle"/>
          </p:nvPr>
        </p:nvSpPr>
        <p:spPr/>
        <p:txBody>
          <a:bodyPr>
            <a:normAutofit/>
          </a:bodyPr>
          <a:lstStyle/>
          <a:p>
            <a:r>
              <a:rPr lang="en-IN" sz="4400">
                <a:latin typeface="Verdana"/>
                <a:ea typeface="Verdana"/>
              </a:rPr>
              <a:t>GPM: Leveraging Persistent Memory from a GPU</a:t>
            </a:r>
          </a:p>
        </p:txBody>
      </p:sp>
      <p:sp>
        <p:nvSpPr>
          <p:cNvPr id="3" name="Subtitle 2">
            <a:extLst>
              <a:ext uri="{FF2B5EF4-FFF2-40B4-BE49-F238E27FC236}">
                <a16:creationId xmlns:a16="http://schemas.microsoft.com/office/drawing/2014/main" id="{B1ABAA54-7642-4E6F-943E-19FB1DF1B258}"/>
              </a:ext>
            </a:extLst>
          </p:cNvPr>
          <p:cNvSpPr>
            <a:spLocks noGrp="1"/>
          </p:cNvSpPr>
          <p:nvPr>
            <p:ph type="subTitle" idx="1"/>
          </p:nvPr>
        </p:nvSpPr>
        <p:spPr/>
        <p:txBody>
          <a:bodyPr/>
          <a:lstStyle/>
          <a:p>
            <a:r>
              <a:rPr lang="en-IN" u="sng" dirty="0"/>
              <a:t>Shweta Pandey</a:t>
            </a:r>
            <a:r>
              <a:rPr lang="en-IN" dirty="0"/>
              <a:t>*, Aditya K Kamath*, </a:t>
            </a:r>
            <a:r>
              <a:rPr lang="en-IN" dirty="0" err="1"/>
              <a:t>Arkaprava</a:t>
            </a:r>
            <a:r>
              <a:rPr lang="en-IN" dirty="0"/>
              <a:t> </a:t>
            </a:r>
            <a:r>
              <a:rPr lang="en-IN" dirty="0" err="1"/>
              <a:t>Basu</a:t>
            </a:r>
            <a:r>
              <a:rPr lang="en-IN" dirty="0"/>
              <a:t> </a:t>
            </a:r>
          </a:p>
        </p:txBody>
      </p:sp>
      <p:sp>
        <p:nvSpPr>
          <p:cNvPr id="5" name="TextBox 4">
            <a:extLst>
              <a:ext uri="{FF2B5EF4-FFF2-40B4-BE49-F238E27FC236}">
                <a16:creationId xmlns:a16="http://schemas.microsoft.com/office/drawing/2014/main" id="{93679F67-3305-45C6-8DF0-5C5A0151FA52}"/>
              </a:ext>
            </a:extLst>
          </p:cNvPr>
          <p:cNvSpPr txBox="1"/>
          <p:nvPr/>
        </p:nvSpPr>
        <p:spPr>
          <a:xfrm>
            <a:off x="3966899" y="4429184"/>
            <a:ext cx="4135582" cy="523220"/>
          </a:xfrm>
          <a:prstGeom prst="rect">
            <a:avLst/>
          </a:prstGeom>
          <a:noFill/>
        </p:spPr>
        <p:txBody>
          <a:bodyPr wrap="square" lIns="91440" tIns="45720" rIns="91440" bIns="45720" anchor="t">
            <a:spAutoFit/>
          </a:bodyPr>
          <a:lstStyle/>
          <a:p>
            <a:pPr algn="ctr"/>
            <a:r>
              <a:rPr lang="en-IN" sz="2800" b="1">
                <a:hlinkClick r:id="rId3"/>
              </a:rPr>
              <a:t>https://csl.csa.iisc.ac.in/</a:t>
            </a:r>
            <a:r>
              <a:rPr lang="en-IN" sz="2800" b="1"/>
              <a:t> </a:t>
            </a:r>
          </a:p>
        </p:txBody>
      </p:sp>
      <p:sp>
        <p:nvSpPr>
          <p:cNvPr id="6" name="TextBox 5">
            <a:extLst>
              <a:ext uri="{FF2B5EF4-FFF2-40B4-BE49-F238E27FC236}">
                <a16:creationId xmlns:a16="http://schemas.microsoft.com/office/drawing/2014/main" id="{FE751A3F-D4C1-4F47-BA34-9899EC4D3811}"/>
              </a:ext>
            </a:extLst>
          </p:cNvPr>
          <p:cNvSpPr txBox="1"/>
          <p:nvPr/>
        </p:nvSpPr>
        <p:spPr>
          <a:xfrm>
            <a:off x="8637886" y="6065242"/>
            <a:ext cx="3554114" cy="369332"/>
          </a:xfrm>
          <a:prstGeom prst="rect">
            <a:avLst/>
          </a:prstGeom>
          <a:noFill/>
        </p:spPr>
        <p:txBody>
          <a:bodyPr wrap="none" rtlCol="0">
            <a:spAutoFit/>
          </a:bodyPr>
          <a:lstStyle/>
          <a:p>
            <a:r>
              <a:rPr lang="en-IN">
                <a:solidFill>
                  <a:srgbClr val="000088"/>
                </a:solidFill>
              </a:rPr>
              <a:t>* Both authors contributed equally </a:t>
            </a:r>
          </a:p>
        </p:txBody>
      </p:sp>
    </p:spTree>
    <p:extLst>
      <p:ext uri="{BB962C8B-B14F-4D97-AF65-F5344CB8AC3E}">
        <p14:creationId xmlns:p14="http://schemas.microsoft.com/office/powerpoint/2010/main" val="427769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D554-F72F-4D41-925B-0BD3FB35DCA6}"/>
              </a:ext>
            </a:extLst>
          </p:cNvPr>
          <p:cNvSpPr>
            <a:spLocks noGrp="1"/>
          </p:cNvSpPr>
          <p:nvPr>
            <p:ph type="title"/>
          </p:nvPr>
        </p:nvSpPr>
        <p:spPr/>
        <p:txBody>
          <a:bodyPr/>
          <a:lstStyle/>
          <a:p>
            <a:r>
              <a:rPr lang="en-IN" u="sng">
                <a:cs typeface="Calibri"/>
              </a:rPr>
              <a:t>G</a:t>
            </a:r>
            <a:r>
              <a:rPr lang="en-IN">
                <a:cs typeface="Calibri"/>
              </a:rPr>
              <a:t>PU with </a:t>
            </a:r>
            <a:r>
              <a:rPr lang="en-IN" u="sng">
                <a:cs typeface="Calibri"/>
              </a:rPr>
              <a:t>P</a:t>
            </a:r>
            <a:r>
              <a:rPr lang="en-IN">
                <a:cs typeface="Calibri"/>
              </a:rPr>
              <a:t>ersistent </a:t>
            </a:r>
            <a:r>
              <a:rPr lang="en-IN" u="sng">
                <a:cs typeface="Calibri"/>
              </a:rPr>
              <a:t>M</a:t>
            </a:r>
            <a:r>
              <a:rPr lang="en-IN">
                <a:cs typeface="Calibri"/>
              </a:rPr>
              <a:t>emory: GPM</a:t>
            </a:r>
            <a:endParaRPr lang="en-US"/>
          </a:p>
        </p:txBody>
      </p:sp>
      <p:sp>
        <p:nvSpPr>
          <p:cNvPr id="4" name="Content Placeholder 3">
            <a:extLst>
              <a:ext uri="{FF2B5EF4-FFF2-40B4-BE49-F238E27FC236}">
                <a16:creationId xmlns:a16="http://schemas.microsoft.com/office/drawing/2014/main" id="{2FCB58C1-3019-4E6B-87BC-FD43F6B5418E}"/>
              </a:ext>
            </a:extLst>
          </p:cNvPr>
          <p:cNvSpPr>
            <a:spLocks noGrp="1"/>
          </p:cNvSpPr>
          <p:nvPr>
            <p:ph idx="1"/>
          </p:nvPr>
        </p:nvSpPr>
        <p:spPr>
          <a:xfrm>
            <a:off x="1569027" y="1825625"/>
            <a:ext cx="9784772" cy="4351338"/>
          </a:xfrm>
        </p:spPr>
        <p:txBody>
          <a:bodyPr vert="horz" lIns="91440" tIns="45720" rIns="91440" bIns="45720" rtlCol="0" anchor="t">
            <a:normAutofit/>
          </a:bodyPr>
          <a:lstStyle/>
          <a:p>
            <a:pPr marL="0" indent="0">
              <a:buNone/>
            </a:pPr>
            <a:r>
              <a:rPr lang="en-IN">
                <a:cs typeface="Calibri"/>
              </a:rPr>
              <a:t>Create GPM </a:t>
            </a:r>
            <a:r>
              <a:rPr lang="en-IN" u="sng">
                <a:cs typeface="Calibri"/>
              </a:rPr>
              <a:t>with current hardware</a:t>
            </a:r>
          </a:p>
          <a:p>
            <a:pPr lvl="1"/>
            <a:endParaRPr lang="en-IN">
              <a:cs typeface="Calibri"/>
            </a:endParaRPr>
          </a:p>
          <a:p>
            <a:pPr marL="0" indent="0">
              <a:buNone/>
            </a:pPr>
            <a:r>
              <a:rPr lang="en-IN">
                <a:cs typeface="Calibri"/>
              </a:rPr>
              <a:t>Use cases for GPM: </a:t>
            </a:r>
            <a:r>
              <a:rPr lang="en-IN" err="1">
                <a:cs typeface="Calibri"/>
              </a:rPr>
              <a:t>GPMBench</a:t>
            </a:r>
            <a:br>
              <a:rPr lang="en-IN">
                <a:cs typeface="Calibri"/>
              </a:rPr>
            </a:br>
            <a:endParaRPr lang="en-IN">
              <a:cs typeface="Calibri"/>
            </a:endParaRPr>
          </a:p>
          <a:p>
            <a:pPr marL="0" indent="0">
              <a:buNone/>
            </a:pPr>
            <a:r>
              <a:rPr lang="en-IN">
                <a:cs typeface="Calibri"/>
              </a:rPr>
              <a:t>Runtime library for GPM: </a:t>
            </a:r>
            <a:r>
              <a:rPr lang="en-IN" err="1">
                <a:cs typeface="Calibri"/>
              </a:rPr>
              <a:t>LibGPM</a:t>
            </a:r>
            <a:endParaRPr lang="en-IN">
              <a:cs typeface="Calibri"/>
            </a:endParaRPr>
          </a:p>
        </p:txBody>
      </p:sp>
      <p:sp>
        <p:nvSpPr>
          <p:cNvPr id="3" name="Arrow: Down 2">
            <a:extLst>
              <a:ext uri="{FF2B5EF4-FFF2-40B4-BE49-F238E27FC236}">
                <a16:creationId xmlns:a16="http://schemas.microsoft.com/office/drawing/2014/main" id="{78D6DB34-F0A0-4D9A-878E-EC80D9F9E4F2}"/>
              </a:ext>
            </a:extLst>
          </p:cNvPr>
          <p:cNvSpPr/>
          <p:nvPr/>
        </p:nvSpPr>
        <p:spPr>
          <a:xfrm rot="16200000">
            <a:off x="168620" y="1657004"/>
            <a:ext cx="393540" cy="730780"/>
          </a:xfrm>
          <a:prstGeom prst="down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Oval 4">
            <a:extLst>
              <a:ext uri="{FF2B5EF4-FFF2-40B4-BE49-F238E27FC236}">
                <a16:creationId xmlns:a16="http://schemas.microsoft.com/office/drawing/2014/main" id="{215E2733-9BAA-4F27-8827-AAF5C817F3C4}"/>
              </a:ext>
            </a:extLst>
          </p:cNvPr>
          <p:cNvSpPr/>
          <p:nvPr/>
        </p:nvSpPr>
        <p:spPr>
          <a:xfrm>
            <a:off x="946426" y="1773013"/>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1</a:t>
            </a:r>
          </a:p>
        </p:txBody>
      </p:sp>
      <p:sp>
        <p:nvSpPr>
          <p:cNvPr id="6" name="Oval 5">
            <a:extLst>
              <a:ext uri="{FF2B5EF4-FFF2-40B4-BE49-F238E27FC236}">
                <a16:creationId xmlns:a16="http://schemas.microsoft.com/office/drawing/2014/main" id="{F0D80D2A-64F1-4834-84EF-8507E152C422}"/>
              </a:ext>
            </a:extLst>
          </p:cNvPr>
          <p:cNvSpPr/>
          <p:nvPr/>
        </p:nvSpPr>
        <p:spPr>
          <a:xfrm>
            <a:off x="946426" y="2684199"/>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2</a:t>
            </a:r>
          </a:p>
        </p:txBody>
      </p:sp>
      <p:sp>
        <p:nvSpPr>
          <p:cNvPr id="7" name="Oval 6">
            <a:extLst>
              <a:ext uri="{FF2B5EF4-FFF2-40B4-BE49-F238E27FC236}">
                <a16:creationId xmlns:a16="http://schemas.microsoft.com/office/drawing/2014/main" id="{910589AE-BF9E-4D6D-B265-62ADA4EC620C}"/>
              </a:ext>
            </a:extLst>
          </p:cNvPr>
          <p:cNvSpPr/>
          <p:nvPr/>
        </p:nvSpPr>
        <p:spPr>
          <a:xfrm>
            <a:off x="946426" y="3595385"/>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3</a:t>
            </a:r>
          </a:p>
        </p:txBody>
      </p:sp>
      <p:pic>
        <p:nvPicPr>
          <p:cNvPr id="8" name="Picture 6" descr="✓ Hand drawn golden paint splatter set. Gold ink drip stamp. Liquid  graffiti drops. Vector isolated illustration. Stock Photos">
            <a:extLst>
              <a:ext uri="{FF2B5EF4-FFF2-40B4-BE49-F238E27FC236}">
                <a16:creationId xmlns:a16="http://schemas.microsoft.com/office/drawing/2014/main" id="{100DE4F4-04F5-4C54-B595-544BE9F670C9}"/>
              </a:ext>
            </a:extLst>
          </p:cNvPr>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416125" y="2086824"/>
            <a:ext cx="1693511" cy="1693511"/>
          </a:xfrm>
          <a:prstGeom prst="rect">
            <a:avLst/>
          </a:prstGeom>
          <a:extLst>
            <a:ext uri="{909E8E84-426E-40DD-AFC4-6F175D3DCCD1}">
              <a14:hiddenFill xmlns:a14="http://schemas.microsoft.com/office/drawing/2010/main">
                <a:solidFill>
                  <a:srgbClr val="FFFFFF"/>
                </a:solidFill>
              </a14:hiddenFill>
            </a:ext>
          </a:extLst>
        </p:spPr>
      </p:pic>
      <p:sp>
        <p:nvSpPr>
          <p:cNvPr id="11" name="Slide Number Placeholder 3">
            <a:extLst>
              <a:ext uri="{FF2B5EF4-FFF2-40B4-BE49-F238E27FC236}">
                <a16:creationId xmlns:a16="http://schemas.microsoft.com/office/drawing/2014/main" id="{EAB4C3FF-E83E-47C2-853A-8D7DA98BAB25}"/>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10</a:t>
            </a:fld>
            <a:endParaRPr lang="en-US"/>
          </a:p>
        </p:txBody>
      </p:sp>
    </p:spTree>
    <p:custDataLst>
      <p:tags r:id="rId1"/>
    </p:custDataLst>
    <p:extLst>
      <p:ext uri="{BB962C8B-B14F-4D97-AF65-F5344CB8AC3E}">
        <p14:creationId xmlns:p14="http://schemas.microsoft.com/office/powerpoint/2010/main" val="377833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2" end="2"/>
                                            </p:txEl>
                                          </p:spTgt>
                                        </p:tgtEl>
                                        <p:attrNameLst>
                                          <p:attrName>style.color</p:attrName>
                                        </p:attrNameLst>
                                      </p:cBhvr>
                                      <p:to>
                                        <a:schemeClr val="bg2"/>
                                      </p:to>
                                    </p:animClr>
                                    <p:animClr clrSpc="rgb" dir="cw">
                                      <p:cBhvr>
                                        <p:cTn id="7" dur="500" fill="hold"/>
                                        <p:tgtEl>
                                          <p:spTgt spid="4">
                                            <p:txEl>
                                              <p:pRg st="2" end="2"/>
                                            </p:txEl>
                                          </p:spTgt>
                                        </p:tgtEl>
                                        <p:attrNameLst>
                                          <p:attrName>fillcolor</p:attrName>
                                        </p:attrNameLst>
                                      </p:cBhvr>
                                      <p:to>
                                        <a:schemeClr val="bg2"/>
                                      </p:to>
                                    </p:animClr>
                                    <p:set>
                                      <p:cBhvr>
                                        <p:cTn id="8" dur="500" fill="hold"/>
                                        <p:tgtEl>
                                          <p:spTgt spid="4">
                                            <p:txEl>
                                              <p:pRg st="2" end="2"/>
                                            </p:txEl>
                                          </p:spTgt>
                                        </p:tgtEl>
                                        <p:attrNameLst>
                                          <p:attrName>fill.type</p:attrName>
                                        </p:attrNameLst>
                                      </p:cBhvr>
                                      <p:to>
                                        <p:strVal val="solid"/>
                                      </p:to>
                                    </p:set>
                                    <p:set>
                                      <p:cBhvr>
                                        <p:cTn id="9" dur="500" fill="hold"/>
                                        <p:tgtEl>
                                          <p:spTgt spid="4">
                                            <p:txEl>
                                              <p:pRg st="2" end="2"/>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4">
                                            <p:txEl>
                                              <p:pRg st="3" end="3"/>
                                            </p:txEl>
                                          </p:spTgt>
                                        </p:tgtEl>
                                        <p:attrNameLst>
                                          <p:attrName>style.color</p:attrName>
                                        </p:attrNameLst>
                                      </p:cBhvr>
                                      <p:to>
                                        <a:schemeClr val="bg2"/>
                                      </p:to>
                                    </p:animClr>
                                    <p:animClr clrSpc="rgb" dir="cw">
                                      <p:cBhvr>
                                        <p:cTn id="12" dur="500" fill="hold"/>
                                        <p:tgtEl>
                                          <p:spTgt spid="4">
                                            <p:txEl>
                                              <p:pRg st="3" end="3"/>
                                            </p:txEl>
                                          </p:spTgt>
                                        </p:tgtEl>
                                        <p:attrNameLst>
                                          <p:attrName>fillcolor</p:attrName>
                                        </p:attrNameLst>
                                      </p:cBhvr>
                                      <p:to>
                                        <a:schemeClr val="bg2"/>
                                      </p:to>
                                    </p:animClr>
                                    <p:set>
                                      <p:cBhvr>
                                        <p:cTn id="13" dur="500" fill="hold"/>
                                        <p:tgtEl>
                                          <p:spTgt spid="4">
                                            <p:txEl>
                                              <p:pRg st="3" end="3"/>
                                            </p:txEl>
                                          </p:spTgt>
                                        </p:tgtEl>
                                        <p:attrNameLst>
                                          <p:attrName>fill.type</p:attrName>
                                        </p:attrNameLst>
                                      </p:cBhvr>
                                      <p:to>
                                        <p:strVal val="solid"/>
                                      </p:to>
                                    </p:set>
                                    <p:set>
                                      <p:cBhvr>
                                        <p:cTn id="14" dur="500" fill="hold"/>
                                        <p:tgtEl>
                                          <p:spTgt spid="4">
                                            <p:txEl>
                                              <p:pRg st="3" end="3"/>
                                            </p:txEl>
                                          </p:spTgt>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9" presetClass="emph" presetSubtype="0" fill="hold" grpId="0" nodeType="withEffect">
                                  <p:stCondLst>
                                    <p:cond delay="0"/>
                                  </p:stCondLst>
                                  <p:childTnLst>
                                    <p:animClr clrSpc="rgb" dir="cw">
                                      <p:cBhvr override="childStyle">
                                        <p:cTn id="18" dur="500" fill="hold"/>
                                        <p:tgtEl>
                                          <p:spTgt spid="6"/>
                                        </p:tgtEl>
                                        <p:attrNameLst>
                                          <p:attrName>style.color</p:attrName>
                                        </p:attrNameLst>
                                      </p:cBhvr>
                                      <p:to>
                                        <a:srgbClr val="E7E6E6"/>
                                      </p:to>
                                    </p:animClr>
                                    <p:animClr clrSpc="rgb" dir="cw">
                                      <p:cBhvr>
                                        <p:cTn id="19" dur="500" fill="hold"/>
                                        <p:tgtEl>
                                          <p:spTgt spid="6"/>
                                        </p:tgtEl>
                                        <p:attrNameLst>
                                          <p:attrName>fillcolor</p:attrName>
                                        </p:attrNameLst>
                                      </p:cBhvr>
                                      <p:to>
                                        <a:srgbClr val="E7E6E6"/>
                                      </p:to>
                                    </p:animClr>
                                    <p:set>
                                      <p:cBhvr>
                                        <p:cTn id="20" dur="500" fill="hold"/>
                                        <p:tgtEl>
                                          <p:spTgt spid="6"/>
                                        </p:tgtEl>
                                        <p:attrNameLst>
                                          <p:attrName>fill.type</p:attrName>
                                        </p:attrNameLst>
                                      </p:cBhvr>
                                      <p:to>
                                        <p:strVal val="solid"/>
                                      </p:to>
                                    </p:set>
                                    <p:set>
                                      <p:cBhvr>
                                        <p:cTn id="21" dur="500" fill="hold"/>
                                        <p:tgtEl>
                                          <p:spTgt spid="6"/>
                                        </p:tgtEl>
                                        <p:attrNameLst>
                                          <p:attrName>fill.on</p:attrName>
                                        </p:attrNameLst>
                                      </p:cBhvr>
                                      <p:to>
                                        <p:strVal val="true"/>
                                      </p:to>
                                    </p:set>
                                  </p:childTnLst>
                                </p:cTn>
                              </p:par>
                              <p:par>
                                <p:cTn id="22" presetID="19" presetClass="emph" presetSubtype="0" fill="hold" grpId="0" nodeType="withEffect">
                                  <p:stCondLst>
                                    <p:cond delay="0"/>
                                  </p:stCondLst>
                                  <p:childTnLst>
                                    <p:animClr clrSpc="rgb" dir="cw">
                                      <p:cBhvr override="childStyle">
                                        <p:cTn id="23" dur="500" fill="hold"/>
                                        <p:tgtEl>
                                          <p:spTgt spid="7"/>
                                        </p:tgtEl>
                                        <p:attrNameLst>
                                          <p:attrName>style.color</p:attrName>
                                        </p:attrNameLst>
                                      </p:cBhvr>
                                      <p:to>
                                        <a:srgbClr val="E7E6E6"/>
                                      </p:to>
                                    </p:animClr>
                                    <p:animClr clrSpc="rgb" dir="cw">
                                      <p:cBhvr>
                                        <p:cTn id="24" dur="500" fill="hold"/>
                                        <p:tgtEl>
                                          <p:spTgt spid="7"/>
                                        </p:tgtEl>
                                        <p:attrNameLst>
                                          <p:attrName>fillcolor</p:attrName>
                                        </p:attrNameLst>
                                      </p:cBhvr>
                                      <p:to>
                                        <a:srgbClr val="E7E6E6"/>
                                      </p:to>
                                    </p:animClr>
                                    <p:set>
                                      <p:cBhvr>
                                        <p:cTn id="25" dur="500" fill="hold"/>
                                        <p:tgtEl>
                                          <p:spTgt spid="7"/>
                                        </p:tgtEl>
                                        <p:attrNameLst>
                                          <p:attrName>fill.type</p:attrName>
                                        </p:attrNameLst>
                                      </p:cBhvr>
                                      <p:to>
                                        <p:strVal val="solid"/>
                                      </p:to>
                                    </p:set>
                                    <p:set>
                                      <p:cBhvr>
                                        <p:cTn id="26" dur="500" fill="hold"/>
                                        <p:tgtEl>
                                          <p:spTgt spid="7"/>
                                        </p:tgtEl>
                                        <p:attrNameLst>
                                          <p:attrName>fill.on</p:attrName>
                                        </p:attrNameLst>
                                      </p:cBhvr>
                                      <p:to>
                                        <p:strVal val="true"/>
                                      </p:to>
                                    </p:set>
                                  </p:childTnLst>
                                </p:cTn>
                              </p:par>
                              <p:par>
                                <p:cTn id="27" presetID="3" presetClass="emph" presetSubtype="2" fill="hold" grpId="1" nodeType="withEffect">
                                  <p:stCondLst>
                                    <p:cond delay="0"/>
                                  </p:stCondLst>
                                  <p:childTnLst>
                                    <p:animClr clrSpc="rgb" dir="cw">
                                      <p:cBhvr override="childStyle">
                                        <p:cTn id="28" dur="500" fill="hold"/>
                                        <p:tgtEl>
                                          <p:spTgt spid="6"/>
                                        </p:tgtEl>
                                        <p:attrNameLst>
                                          <p:attrName>style.color</p:attrName>
                                        </p:attrNameLst>
                                      </p:cBhvr>
                                      <p:to>
                                        <a:schemeClr val="bg1"/>
                                      </p:to>
                                    </p:animClr>
                                  </p:childTnLst>
                                </p:cTn>
                              </p:par>
                              <p:par>
                                <p:cTn id="29" presetID="3" presetClass="emph" presetSubtype="2" fill="hold" grpId="1" nodeType="withEffect">
                                  <p:stCondLst>
                                    <p:cond delay="0"/>
                                  </p:stCondLst>
                                  <p:childTnLst>
                                    <p:animClr clrSpc="rgb" dir="cw">
                                      <p:cBhvr override="childStyle">
                                        <p:cTn id="30" dur="500" fill="hold"/>
                                        <p:tgtEl>
                                          <p:spTgt spid="7"/>
                                        </p:tgtEl>
                                        <p:attrNameLst>
                                          <p:attrName>style.color</p:attrName>
                                        </p:attrNameLst>
                                      </p:cBhvr>
                                      <p:to>
                                        <a:schemeClr val="bg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6" grpId="1"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8B43-F390-4626-9041-6923766F5179}"/>
              </a:ext>
            </a:extLst>
          </p:cNvPr>
          <p:cNvSpPr>
            <a:spLocks noGrp="1"/>
          </p:cNvSpPr>
          <p:nvPr>
            <p:ph type="title"/>
          </p:nvPr>
        </p:nvSpPr>
        <p:spPr/>
        <p:txBody>
          <a:bodyPr/>
          <a:lstStyle/>
          <a:p>
            <a:r>
              <a:rPr lang="en-IN"/>
              <a:t>GPM system model </a:t>
            </a:r>
          </a:p>
        </p:txBody>
      </p:sp>
      <p:sp>
        <p:nvSpPr>
          <p:cNvPr id="4" name="Slide Number Placeholder 3">
            <a:extLst>
              <a:ext uri="{FF2B5EF4-FFF2-40B4-BE49-F238E27FC236}">
                <a16:creationId xmlns:a16="http://schemas.microsoft.com/office/drawing/2014/main" id="{7D2060BF-ADF9-4D9C-AC78-E4B6670A665A}"/>
              </a:ext>
            </a:extLst>
          </p:cNvPr>
          <p:cNvSpPr>
            <a:spLocks noGrp="1"/>
          </p:cNvSpPr>
          <p:nvPr>
            <p:ph type="sldNum" sz="quarter" idx="12"/>
          </p:nvPr>
        </p:nvSpPr>
        <p:spPr/>
        <p:txBody>
          <a:bodyPr/>
          <a:lstStyle/>
          <a:p>
            <a:fld id="{54A9233F-6CA2-476F-8FB8-EFB5D52F48CF}" type="slidenum">
              <a:rPr lang="en-US" smtClean="0"/>
              <a:t>11</a:t>
            </a:fld>
            <a:endParaRPr lang="en-US"/>
          </a:p>
        </p:txBody>
      </p:sp>
      <p:grpSp>
        <p:nvGrpSpPr>
          <p:cNvPr id="23" name="Group 22">
            <a:extLst>
              <a:ext uri="{FF2B5EF4-FFF2-40B4-BE49-F238E27FC236}">
                <a16:creationId xmlns:a16="http://schemas.microsoft.com/office/drawing/2014/main" id="{A5D12998-A345-4DBF-8E99-9C89A7F5C9AD}"/>
              </a:ext>
            </a:extLst>
          </p:cNvPr>
          <p:cNvGrpSpPr/>
          <p:nvPr/>
        </p:nvGrpSpPr>
        <p:grpSpPr>
          <a:xfrm>
            <a:off x="1261876" y="2425482"/>
            <a:ext cx="8667169" cy="3011558"/>
            <a:chOff x="1261876" y="2425482"/>
            <a:chExt cx="8667169" cy="3011558"/>
          </a:xfrm>
        </p:grpSpPr>
        <p:pic>
          <p:nvPicPr>
            <p:cNvPr id="5" name="Picture 2" descr="Buy NVIDIA Graphics Cards | NVIDIA Store">
              <a:extLst>
                <a:ext uri="{FF2B5EF4-FFF2-40B4-BE49-F238E27FC236}">
                  <a16:creationId xmlns:a16="http://schemas.microsoft.com/office/drawing/2014/main" id="{1538EBFA-AF16-4DAD-8C8D-9B834AA336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44" t="17769" r="9601" b="10823"/>
            <a:stretch/>
          </p:blipFill>
          <p:spPr bwMode="auto">
            <a:xfrm>
              <a:off x="7026562" y="2425482"/>
              <a:ext cx="2902483" cy="134245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0220FD0-D528-4019-87F0-B7CA925ECFD9}"/>
                </a:ext>
              </a:extLst>
            </p:cNvPr>
            <p:cNvCxnSpPr>
              <a:cxnSpLocks/>
            </p:cNvCxnSpPr>
            <p:nvPr/>
          </p:nvCxnSpPr>
          <p:spPr>
            <a:xfrm>
              <a:off x="4950372" y="3134439"/>
              <a:ext cx="1728220" cy="10510"/>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315567-899D-4246-8CF2-8FE077130A5E}"/>
                </a:ext>
              </a:extLst>
            </p:cNvPr>
            <p:cNvSpPr txBox="1"/>
            <p:nvPr/>
          </p:nvSpPr>
          <p:spPr>
            <a:xfrm>
              <a:off x="5610600" y="2715262"/>
              <a:ext cx="655949" cy="400110"/>
            </a:xfrm>
            <a:prstGeom prst="rect">
              <a:avLst/>
            </a:prstGeom>
            <a:noFill/>
          </p:spPr>
          <p:txBody>
            <a:bodyPr wrap="none" rtlCol="0">
              <a:spAutoFit/>
            </a:bodyPr>
            <a:lstStyle/>
            <a:p>
              <a:r>
                <a:rPr lang="en-IN" sz="2000" b="1">
                  <a:solidFill>
                    <a:schemeClr val="accent1">
                      <a:lumMod val="50000"/>
                    </a:schemeClr>
                  </a:solidFill>
                </a:rPr>
                <a:t>PCIe</a:t>
              </a:r>
            </a:p>
          </p:txBody>
        </p:sp>
        <p:pic>
          <p:nvPicPr>
            <p:cNvPr id="8" name="Picture 4" descr="Intel Xeon Platinum 8380 2.30GHz Fourty Core Processor, 40C/80T, 11.2GT/s,  60M Cache, Turbo, HT (270W) DDR4-3200 | Dell India">
              <a:extLst>
                <a:ext uri="{FF2B5EF4-FFF2-40B4-BE49-F238E27FC236}">
                  <a16:creationId xmlns:a16="http://schemas.microsoft.com/office/drawing/2014/main" id="{3A276E1B-F2D7-4B50-8216-5BC279F1BA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211" t="19454" r="22970" b="22984"/>
            <a:stretch/>
          </p:blipFill>
          <p:spPr bwMode="auto">
            <a:xfrm>
              <a:off x="3122823" y="2425482"/>
              <a:ext cx="1193259" cy="124576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45A299AA-3BDF-46C7-BCA4-DD243B7BF3E4}"/>
                </a:ext>
              </a:extLst>
            </p:cNvPr>
            <p:cNvCxnSpPr>
              <a:stCxn id="8" idx="2"/>
            </p:cNvCxnSpPr>
            <p:nvPr/>
          </p:nvCxnSpPr>
          <p:spPr>
            <a:xfrm>
              <a:off x="3719453" y="3671249"/>
              <a:ext cx="1721" cy="372759"/>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ADAE8C-3D0F-48AB-8292-F04FB4957DF7}"/>
                </a:ext>
              </a:extLst>
            </p:cNvPr>
            <p:cNvCxnSpPr>
              <a:cxnSpLocks/>
            </p:cNvCxnSpPr>
            <p:nvPr/>
          </p:nvCxnSpPr>
          <p:spPr>
            <a:xfrm flipH="1">
              <a:off x="2242876" y="4049682"/>
              <a:ext cx="0" cy="574121"/>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7B7A60-95B7-46EC-B4B2-0BDB942456C5}"/>
                </a:ext>
              </a:extLst>
            </p:cNvPr>
            <p:cNvCxnSpPr>
              <a:cxnSpLocks/>
            </p:cNvCxnSpPr>
            <p:nvPr/>
          </p:nvCxnSpPr>
          <p:spPr>
            <a:xfrm>
              <a:off x="5091516" y="4020895"/>
              <a:ext cx="0" cy="627712"/>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73FC491-7F7E-4873-B154-4B51437BFB27}"/>
                </a:ext>
              </a:extLst>
            </p:cNvPr>
            <p:cNvCxnSpPr/>
            <p:nvPr/>
          </p:nvCxnSpPr>
          <p:spPr>
            <a:xfrm>
              <a:off x="2232485" y="4055182"/>
              <a:ext cx="2870965" cy="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09731-8696-4615-A095-9591B941D2DB}"/>
                </a:ext>
              </a:extLst>
            </p:cNvPr>
            <p:cNvSpPr txBox="1"/>
            <p:nvPr/>
          </p:nvSpPr>
          <p:spPr>
            <a:xfrm>
              <a:off x="5151896" y="4120816"/>
              <a:ext cx="800219" cy="369332"/>
            </a:xfrm>
            <a:prstGeom prst="rect">
              <a:avLst/>
            </a:prstGeom>
            <a:noFill/>
          </p:spPr>
          <p:txBody>
            <a:bodyPr wrap="none" rtlCol="0">
              <a:spAutoFit/>
            </a:bodyPr>
            <a:lstStyle/>
            <a:p>
              <a:r>
                <a:rPr lang="en-IN" err="1"/>
                <a:t>PMem</a:t>
              </a:r>
              <a:endParaRPr lang="en-IN"/>
            </a:p>
          </p:txBody>
        </p:sp>
        <p:sp>
          <p:nvSpPr>
            <p:cNvPr id="16" name="TextBox 15">
              <a:extLst>
                <a:ext uri="{FF2B5EF4-FFF2-40B4-BE49-F238E27FC236}">
                  <a16:creationId xmlns:a16="http://schemas.microsoft.com/office/drawing/2014/main" id="{5B1F51A1-020B-4281-8189-F30AF75C1637}"/>
                </a:ext>
              </a:extLst>
            </p:cNvPr>
            <p:cNvSpPr txBox="1"/>
            <p:nvPr/>
          </p:nvSpPr>
          <p:spPr>
            <a:xfrm>
              <a:off x="1327165" y="4149603"/>
              <a:ext cx="782587" cy="369332"/>
            </a:xfrm>
            <a:prstGeom prst="rect">
              <a:avLst/>
            </a:prstGeom>
            <a:noFill/>
          </p:spPr>
          <p:txBody>
            <a:bodyPr wrap="none" rtlCol="0">
              <a:spAutoFit/>
            </a:bodyPr>
            <a:lstStyle/>
            <a:p>
              <a:r>
                <a:rPr lang="en-IN"/>
                <a:t>DRAM</a:t>
              </a:r>
            </a:p>
          </p:txBody>
        </p:sp>
        <p:pic>
          <p:nvPicPr>
            <p:cNvPr id="17" name="Picture 2" descr="Intel Optane Persistent Memory 200 Series - DDR-T - Module - NMB1XXD256GPSU4">
              <a:extLst>
                <a:ext uri="{FF2B5EF4-FFF2-40B4-BE49-F238E27FC236}">
                  <a16:creationId xmlns:a16="http://schemas.microsoft.com/office/drawing/2014/main" id="{2DA8B61F-773A-4BF1-8FAE-8F3ED4A3AD3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9" t="34697" r="4469" b="35390"/>
            <a:stretch/>
          </p:blipFill>
          <p:spPr bwMode="auto">
            <a:xfrm>
              <a:off x="4109982" y="4648607"/>
              <a:ext cx="1963068" cy="4836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ntel Optane Persistent Memory 200 Series - DDR-T - Module - NMB1XXD256GPSU4">
              <a:extLst>
                <a:ext uri="{FF2B5EF4-FFF2-40B4-BE49-F238E27FC236}">
                  <a16:creationId xmlns:a16="http://schemas.microsoft.com/office/drawing/2014/main" id="{D8B134BE-F616-4708-BD3F-F23148B335A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9" t="34697" r="4469" b="35390"/>
            <a:stretch/>
          </p:blipFill>
          <p:spPr bwMode="auto">
            <a:xfrm>
              <a:off x="4262382" y="4801007"/>
              <a:ext cx="1963068" cy="48363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ntel Optane Persistent Memory 200 Series - DDR-T - Module - NMB1XXD256GPSU4">
              <a:extLst>
                <a:ext uri="{FF2B5EF4-FFF2-40B4-BE49-F238E27FC236}">
                  <a16:creationId xmlns:a16="http://schemas.microsoft.com/office/drawing/2014/main" id="{66B44E11-D534-4A62-807E-67B26F441A2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9" t="34697" r="4469" b="35390"/>
            <a:stretch/>
          </p:blipFill>
          <p:spPr bwMode="auto">
            <a:xfrm>
              <a:off x="4414782" y="4953407"/>
              <a:ext cx="1963068" cy="48363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DRAM DDR4 DIMM - GOODRAM">
              <a:extLst>
                <a:ext uri="{FF2B5EF4-FFF2-40B4-BE49-F238E27FC236}">
                  <a16:creationId xmlns:a16="http://schemas.microsoft.com/office/drawing/2014/main" id="{84B48788-877B-4748-BEED-FDD3BAA62A2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898" t="33033" r="18523" b="36506"/>
            <a:stretch/>
          </p:blipFill>
          <p:spPr bwMode="auto">
            <a:xfrm>
              <a:off x="1261876" y="4648607"/>
              <a:ext cx="1962000" cy="47293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DRAM DDR4 DIMM - GOODRAM">
              <a:extLst>
                <a:ext uri="{FF2B5EF4-FFF2-40B4-BE49-F238E27FC236}">
                  <a16:creationId xmlns:a16="http://schemas.microsoft.com/office/drawing/2014/main" id="{0C229A1C-A77F-41FC-96E3-A8E961E698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898" t="33033" r="18523" b="36506"/>
            <a:stretch/>
          </p:blipFill>
          <p:spPr bwMode="auto">
            <a:xfrm>
              <a:off x="1473713" y="4785884"/>
              <a:ext cx="1962000" cy="47293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RAM DDR4 DIMM - GOODRAM">
              <a:extLst>
                <a:ext uri="{FF2B5EF4-FFF2-40B4-BE49-F238E27FC236}">
                  <a16:creationId xmlns:a16="http://schemas.microsoft.com/office/drawing/2014/main" id="{06DF8DA5-8E85-418B-AA62-3160037A427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898" t="33033" r="18523" b="36506"/>
            <a:stretch/>
          </p:blipFill>
          <p:spPr bwMode="auto">
            <a:xfrm>
              <a:off x="1667123" y="4953712"/>
              <a:ext cx="1962000" cy="4729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7CE5708D-F1D1-49F7-A89D-E1D2E22B69CF}"/>
              </a:ext>
            </a:extLst>
          </p:cNvPr>
          <p:cNvGrpSpPr/>
          <p:nvPr/>
        </p:nvGrpSpPr>
        <p:grpSpPr>
          <a:xfrm>
            <a:off x="1968270" y="1588533"/>
            <a:ext cx="6447692" cy="3838111"/>
            <a:chOff x="3157050" y="1617470"/>
            <a:chExt cx="6447692" cy="3838111"/>
          </a:xfrm>
        </p:grpSpPr>
        <p:sp>
          <p:nvSpPr>
            <p:cNvPr id="54" name="Rectangle: Rounded Corners 53">
              <a:extLst>
                <a:ext uri="{FF2B5EF4-FFF2-40B4-BE49-F238E27FC236}">
                  <a16:creationId xmlns:a16="http://schemas.microsoft.com/office/drawing/2014/main" id="{EEFC140A-1E0B-4805-8471-379496D243B4}"/>
                </a:ext>
              </a:extLst>
            </p:cNvPr>
            <p:cNvSpPr/>
            <p:nvPr/>
          </p:nvSpPr>
          <p:spPr>
            <a:xfrm>
              <a:off x="3157050" y="2091799"/>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5" name="Rectangle: Rounded Corners 54">
              <a:extLst>
                <a:ext uri="{FF2B5EF4-FFF2-40B4-BE49-F238E27FC236}">
                  <a16:creationId xmlns:a16="http://schemas.microsoft.com/office/drawing/2014/main" id="{D417896C-7B76-40DB-A30B-0A05758F5ECB}"/>
                </a:ext>
              </a:extLst>
            </p:cNvPr>
            <p:cNvSpPr/>
            <p:nvPr/>
          </p:nvSpPr>
          <p:spPr>
            <a:xfrm>
              <a:off x="6788638" y="2106860"/>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Rectangle: Rounded Corners 24">
              <a:extLst>
                <a:ext uri="{FF2B5EF4-FFF2-40B4-BE49-F238E27FC236}">
                  <a16:creationId xmlns:a16="http://schemas.microsoft.com/office/drawing/2014/main" id="{084C908D-F753-4719-9DEB-F6EEA0215CAE}"/>
                </a:ext>
              </a:extLst>
            </p:cNvPr>
            <p:cNvSpPr/>
            <p:nvPr/>
          </p:nvSpPr>
          <p:spPr>
            <a:xfrm>
              <a:off x="7426251" y="2212603"/>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26" name="Rectangle: Rounded Corners 25">
              <a:extLst>
                <a:ext uri="{FF2B5EF4-FFF2-40B4-BE49-F238E27FC236}">
                  <a16:creationId xmlns:a16="http://schemas.microsoft.com/office/drawing/2014/main" id="{A724881C-50E9-4B88-A6B1-10AF4BA4E259}"/>
                </a:ext>
              </a:extLst>
            </p:cNvPr>
            <p:cNvSpPr/>
            <p:nvPr/>
          </p:nvSpPr>
          <p:spPr>
            <a:xfrm>
              <a:off x="7499192" y="2274178"/>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27" name="Rectangle: Rounded Corners 26">
              <a:extLst>
                <a:ext uri="{FF2B5EF4-FFF2-40B4-BE49-F238E27FC236}">
                  <a16:creationId xmlns:a16="http://schemas.microsoft.com/office/drawing/2014/main" id="{C829427D-F4D7-46F2-914C-DBDDAA443169}"/>
                </a:ext>
              </a:extLst>
            </p:cNvPr>
            <p:cNvSpPr/>
            <p:nvPr/>
          </p:nvSpPr>
          <p:spPr>
            <a:xfrm>
              <a:off x="7603156" y="2366790"/>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28" name="Rectangle: Rounded Corners 27">
              <a:extLst>
                <a:ext uri="{FF2B5EF4-FFF2-40B4-BE49-F238E27FC236}">
                  <a16:creationId xmlns:a16="http://schemas.microsoft.com/office/drawing/2014/main" id="{85C8E131-B299-4BCA-A0D8-8BB718BD492C}"/>
                </a:ext>
              </a:extLst>
            </p:cNvPr>
            <p:cNvSpPr/>
            <p:nvPr/>
          </p:nvSpPr>
          <p:spPr>
            <a:xfrm>
              <a:off x="3901250" y="2383936"/>
              <a:ext cx="985735"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Core</a:t>
              </a:r>
              <a:endParaRPr lang="en-IN">
                <a:solidFill>
                  <a:schemeClr val="tx1"/>
                </a:solidFill>
              </a:endParaRPr>
            </a:p>
          </p:txBody>
        </p:sp>
        <p:sp>
          <p:nvSpPr>
            <p:cNvPr id="29" name="Rectangle 28">
              <a:extLst>
                <a:ext uri="{FF2B5EF4-FFF2-40B4-BE49-F238E27FC236}">
                  <a16:creationId xmlns:a16="http://schemas.microsoft.com/office/drawing/2014/main" id="{7F788DCF-811F-490A-859F-93DFB18EA15E}"/>
                </a:ext>
              </a:extLst>
            </p:cNvPr>
            <p:cNvSpPr/>
            <p:nvPr/>
          </p:nvSpPr>
          <p:spPr>
            <a:xfrm>
              <a:off x="3797487" y="3319714"/>
              <a:ext cx="1193260" cy="4717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LLC</a:t>
              </a:r>
            </a:p>
          </p:txBody>
        </p:sp>
        <p:sp>
          <p:nvSpPr>
            <p:cNvPr id="30" name="Rectangle: Rounded Corners 29">
              <a:extLst>
                <a:ext uri="{FF2B5EF4-FFF2-40B4-BE49-F238E27FC236}">
                  <a16:creationId xmlns:a16="http://schemas.microsoft.com/office/drawing/2014/main" id="{78C7B5FD-4D32-43E0-AE59-2E3A7B9E5A59}"/>
                </a:ext>
              </a:extLst>
            </p:cNvPr>
            <p:cNvSpPr/>
            <p:nvPr/>
          </p:nvSpPr>
          <p:spPr>
            <a:xfrm>
              <a:off x="3262467" y="4225701"/>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31" name="Rectangle: Rounded Corners 30">
              <a:extLst>
                <a:ext uri="{FF2B5EF4-FFF2-40B4-BE49-F238E27FC236}">
                  <a16:creationId xmlns:a16="http://schemas.microsoft.com/office/drawing/2014/main" id="{71917104-286A-46BB-AAFF-4F7CFB970CEB}"/>
                </a:ext>
              </a:extLst>
            </p:cNvPr>
            <p:cNvSpPr/>
            <p:nvPr/>
          </p:nvSpPr>
          <p:spPr>
            <a:xfrm>
              <a:off x="4501120" y="4225700"/>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32" name="Rectangle 31">
              <a:extLst>
                <a:ext uri="{FF2B5EF4-FFF2-40B4-BE49-F238E27FC236}">
                  <a16:creationId xmlns:a16="http://schemas.microsoft.com/office/drawing/2014/main" id="{2D636579-604B-4268-ABE9-8AF8C9F52F17}"/>
                </a:ext>
              </a:extLst>
            </p:cNvPr>
            <p:cNvSpPr/>
            <p:nvPr/>
          </p:nvSpPr>
          <p:spPr>
            <a:xfrm>
              <a:off x="3262467" y="4983790"/>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DRAM</a:t>
              </a:r>
            </a:p>
          </p:txBody>
        </p:sp>
        <p:sp>
          <p:nvSpPr>
            <p:cNvPr id="33" name="Rectangle 32">
              <a:extLst>
                <a:ext uri="{FF2B5EF4-FFF2-40B4-BE49-F238E27FC236}">
                  <a16:creationId xmlns:a16="http://schemas.microsoft.com/office/drawing/2014/main" id="{8C21D279-0E7E-418B-A753-BEB5BD1CD693}"/>
                </a:ext>
              </a:extLst>
            </p:cNvPr>
            <p:cNvSpPr/>
            <p:nvPr/>
          </p:nvSpPr>
          <p:spPr>
            <a:xfrm>
              <a:off x="4509227" y="4983790"/>
              <a:ext cx="1044000" cy="4717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bg1"/>
                  </a:solidFill>
                </a:rPr>
                <a:t>NVM</a:t>
              </a:r>
            </a:p>
          </p:txBody>
        </p:sp>
        <p:cxnSp>
          <p:nvCxnSpPr>
            <p:cNvPr id="34" name="Straight Arrow Connector 33">
              <a:extLst>
                <a:ext uri="{FF2B5EF4-FFF2-40B4-BE49-F238E27FC236}">
                  <a16:creationId xmlns:a16="http://schemas.microsoft.com/office/drawing/2014/main" id="{2CDF93E4-B29A-4DF5-B1B1-F73EB8692953}"/>
                </a:ext>
              </a:extLst>
            </p:cNvPr>
            <p:cNvCxnSpPr>
              <a:stCxn id="28" idx="2"/>
              <a:endCxn id="29" idx="0"/>
            </p:cNvCxnSpPr>
            <p:nvPr/>
          </p:nvCxnSpPr>
          <p:spPr>
            <a:xfrm flipH="1">
              <a:off x="4394117" y="2887936"/>
              <a:ext cx="1" cy="4317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D43D148-3080-467F-A70F-0AFC18B0EC52}"/>
                </a:ext>
              </a:extLst>
            </p:cNvPr>
            <p:cNvCxnSpPr>
              <a:cxnSpLocks/>
            </p:cNvCxnSpPr>
            <p:nvPr/>
          </p:nvCxnSpPr>
          <p:spPr>
            <a:xfrm>
              <a:off x="3768306" y="4697492"/>
              <a:ext cx="0" cy="276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1B434B0-1E85-4F99-939D-EA704CCC876B}"/>
                </a:ext>
              </a:extLst>
            </p:cNvPr>
            <p:cNvCxnSpPr>
              <a:cxnSpLocks/>
            </p:cNvCxnSpPr>
            <p:nvPr/>
          </p:nvCxnSpPr>
          <p:spPr>
            <a:xfrm>
              <a:off x="5011825" y="4697491"/>
              <a:ext cx="0" cy="2767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E9FDB6E-B95C-43CE-AA39-30C938B6C6BF}"/>
                </a:ext>
              </a:extLst>
            </p:cNvPr>
            <p:cNvCxnSpPr>
              <a:cxnSpLocks/>
            </p:cNvCxnSpPr>
            <p:nvPr/>
          </p:nvCxnSpPr>
          <p:spPr>
            <a:xfrm>
              <a:off x="3739122" y="4011697"/>
              <a:ext cx="126777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0C5A264-B1E1-4E68-B03C-3181C497CED0}"/>
                </a:ext>
              </a:extLst>
            </p:cNvPr>
            <p:cNvCxnSpPr>
              <a:stCxn id="29" idx="2"/>
            </p:cNvCxnSpPr>
            <p:nvPr/>
          </p:nvCxnSpPr>
          <p:spPr>
            <a:xfrm>
              <a:off x="4394117" y="379150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1746EC-C693-49BE-9512-049E1AE00A2D}"/>
                </a:ext>
              </a:extLst>
            </p:cNvPr>
            <p:cNvCxnSpPr>
              <a:cxnSpLocks/>
            </p:cNvCxnSpPr>
            <p:nvPr/>
          </p:nvCxnSpPr>
          <p:spPr>
            <a:xfrm flipH="1" flipV="1">
              <a:off x="3739122" y="4005508"/>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9077356-B9C3-46C7-B890-692F78AA3D45}"/>
                </a:ext>
              </a:extLst>
            </p:cNvPr>
            <p:cNvCxnSpPr>
              <a:cxnSpLocks/>
            </p:cNvCxnSpPr>
            <p:nvPr/>
          </p:nvCxnSpPr>
          <p:spPr>
            <a:xfrm flipH="1" flipV="1">
              <a:off x="5011825" y="4005508"/>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638C554-0519-4D1B-8284-04819451DB1E}"/>
                </a:ext>
              </a:extLst>
            </p:cNvPr>
            <p:cNvSpPr/>
            <p:nvPr/>
          </p:nvSpPr>
          <p:spPr>
            <a:xfrm>
              <a:off x="7212403" y="3207048"/>
              <a:ext cx="17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Interconnect</a:t>
              </a:r>
            </a:p>
          </p:txBody>
        </p:sp>
        <p:sp>
          <p:nvSpPr>
            <p:cNvPr id="42" name="Rectangle: Rounded Corners 41">
              <a:extLst>
                <a:ext uri="{FF2B5EF4-FFF2-40B4-BE49-F238E27FC236}">
                  <a16:creationId xmlns:a16="http://schemas.microsoft.com/office/drawing/2014/main" id="{E292CBB5-EEB5-4AC5-9A3A-7E42CF16169E}"/>
                </a:ext>
              </a:extLst>
            </p:cNvPr>
            <p:cNvSpPr/>
            <p:nvPr/>
          </p:nvSpPr>
          <p:spPr>
            <a:xfrm>
              <a:off x="6838439" y="4103918"/>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0 </a:t>
              </a:r>
            </a:p>
          </p:txBody>
        </p:sp>
        <p:sp>
          <p:nvSpPr>
            <p:cNvPr id="43" name="Rectangle: Rounded Corners 42">
              <a:extLst>
                <a:ext uri="{FF2B5EF4-FFF2-40B4-BE49-F238E27FC236}">
                  <a16:creationId xmlns:a16="http://schemas.microsoft.com/office/drawing/2014/main" id="{EF717C8B-4EE0-45B1-9DE2-12DD24DA87ED}"/>
                </a:ext>
              </a:extLst>
            </p:cNvPr>
            <p:cNvSpPr/>
            <p:nvPr/>
          </p:nvSpPr>
          <p:spPr>
            <a:xfrm>
              <a:off x="8408745" y="4103918"/>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N </a:t>
              </a:r>
            </a:p>
          </p:txBody>
        </p:sp>
        <p:cxnSp>
          <p:nvCxnSpPr>
            <p:cNvPr id="44" name="Straight Arrow Connector 43">
              <a:extLst>
                <a:ext uri="{FF2B5EF4-FFF2-40B4-BE49-F238E27FC236}">
                  <a16:creationId xmlns:a16="http://schemas.microsoft.com/office/drawing/2014/main" id="{7530D5AA-195B-4B8A-BBB9-4746E8BA0AA6}"/>
                </a:ext>
              </a:extLst>
            </p:cNvPr>
            <p:cNvCxnSpPr>
              <a:cxnSpLocks/>
              <a:endCxn id="41" idx="0"/>
            </p:cNvCxnSpPr>
            <p:nvPr/>
          </p:nvCxnSpPr>
          <p:spPr>
            <a:xfrm>
              <a:off x="8094403" y="2868967"/>
              <a:ext cx="0" cy="338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1D785EA-7997-40CF-AD48-5D7E4E41084B}"/>
                </a:ext>
              </a:extLst>
            </p:cNvPr>
            <p:cNvCxnSpPr>
              <a:cxnSpLocks/>
            </p:cNvCxnSpPr>
            <p:nvPr/>
          </p:nvCxnSpPr>
          <p:spPr>
            <a:xfrm>
              <a:off x="7408279" y="3889915"/>
              <a:ext cx="1576822"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7B93F8E-B460-452A-A9F2-D69BE39E7D0A}"/>
                </a:ext>
              </a:extLst>
            </p:cNvPr>
            <p:cNvCxnSpPr/>
            <p:nvPr/>
          </p:nvCxnSpPr>
          <p:spPr>
            <a:xfrm>
              <a:off x="8126466" y="3670029"/>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229250-CF6F-47CE-AE45-1DB07C1460DF}"/>
                </a:ext>
              </a:extLst>
            </p:cNvPr>
            <p:cNvCxnSpPr>
              <a:cxnSpLocks/>
            </p:cNvCxnSpPr>
            <p:nvPr/>
          </p:nvCxnSpPr>
          <p:spPr>
            <a:xfrm flipH="1" flipV="1">
              <a:off x="7408279" y="3889915"/>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FDDC620-A7FD-406B-B952-2C68C7A75DB6}"/>
                </a:ext>
              </a:extLst>
            </p:cNvPr>
            <p:cNvCxnSpPr>
              <a:cxnSpLocks/>
            </p:cNvCxnSpPr>
            <p:nvPr/>
          </p:nvCxnSpPr>
          <p:spPr>
            <a:xfrm flipH="1" flipV="1">
              <a:off x="8985101" y="3883726"/>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3C34A36-D892-468C-A16C-8C9FB2536CD5}"/>
                </a:ext>
              </a:extLst>
            </p:cNvPr>
            <p:cNvSpPr/>
            <p:nvPr/>
          </p:nvSpPr>
          <p:spPr>
            <a:xfrm>
              <a:off x="6892439" y="4983790"/>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sp>
          <p:nvSpPr>
            <p:cNvPr id="50" name="Rectangle 49">
              <a:extLst>
                <a:ext uri="{FF2B5EF4-FFF2-40B4-BE49-F238E27FC236}">
                  <a16:creationId xmlns:a16="http://schemas.microsoft.com/office/drawing/2014/main" id="{ABA33CCC-0D9F-4C3F-B2D7-CBD0C6155E9F}"/>
                </a:ext>
              </a:extLst>
            </p:cNvPr>
            <p:cNvSpPr/>
            <p:nvPr/>
          </p:nvSpPr>
          <p:spPr>
            <a:xfrm>
              <a:off x="8462745" y="4983790"/>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cxnSp>
          <p:nvCxnSpPr>
            <p:cNvPr id="51" name="Straight Arrow Connector 50">
              <a:extLst>
                <a:ext uri="{FF2B5EF4-FFF2-40B4-BE49-F238E27FC236}">
                  <a16:creationId xmlns:a16="http://schemas.microsoft.com/office/drawing/2014/main" id="{5BC28AA2-E5BD-43EE-ACA3-D27DB59EA3E7}"/>
                </a:ext>
              </a:extLst>
            </p:cNvPr>
            <p:cNvCxnSpPr>
              <a:stCxn id="49" idx="0"/>
              <a:endCxn id="42" idx="2"/>
            </p:cNvCxnSpPr>
            <p:nvPr/>
          </p:nvCxnSpPr>
          <p:spPr>
            <a:xfrm flipV="1">
              <a:off x="7414439" y="4736924"/>
              <a:ext cx="0" cy="2468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88D4DC1-87B7-4CD9-A186-255385B1EDA2}"/>
                </a:ext>
              </a:extLst>
            </p:cNvPr>
            <p:cNvCxnSpPr>
              <a:stCxn id="50" idx="0"/>
              <a:endCxn id="43" idx="2"/>
            </p:cNvCxnSpPr>
            <p:nvPr/>
          </p:nvCxnSpPr>
          <p:spPr>
            <a:xfrm flipV="1">
              <a:off x="8984745" y="4736924"/>
              <a:ext cx="0" cy="2468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724CA187-2EF9-4F55-941E-5D7D192AA3E8}"/>
                </a:ext>
              </a:extLst>
            </p:cNvPr>
            <p:cNvSpPr/>
            <p:nvPr/>
          </p:nvSpPr>
          <p:spPr>
            <a:xfrm>
              <a:off x="5077963" y="2801227"/>
              <a:ext cx="808061" cy="6892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IO </a:t>
              </a:r>
              <a:br>
                <a:rPr lang="en-IN" sz="2400">
                  <a:solidFill>
                    <a:schemeClr val="tx1"/>
                  </a:solidFill>
                </a:rPr>
              </a:br>
              <a:r>
                <a:rPr lang="en-IN" sz="2400">
                  <a:solidFill>
                    <a:schemeClr val="tx1"/>
                  </a:solidFill>
                </a:rPr>
                <a:t>Hub </a:t>
              </a:r>
              <a:endParaRPr lang="en-IN">
                <a:solidFill>
                  <a:schemeClr val="tx1"/>
                </a:solidFill>
              </a:endParaRPr>
            </a:p>
          </p:txBody>
        </p:sp>
        <p:sp>
          <p:nvSpPr>
            <p:cNvPr id="56" name="TextBox 55">
              <a:extLst>
                <a:ext uri="{FF2B5EF4-FFF2-40B4-BE49-F238E27FC236}">
                  <a16:creationId xmlns:a16="http://schemas.microsoft.com/office/drawing/2014/main" id="{4042DF9F-7239-4E4C-886E-2BB099131447}"/>
                </a:ext>
              </a:extLst>
            </p:cNvPr>
            <p:cNvSpPr txBox="1"/>
            <p:nvPr/>
          </p:nvSpPr>
          <p:spPr>
            <a:xfrm>
              <a:off x="4280643" y="1641528"/>
              <a:ext cx="772969" cy="461665"/>
            </a:xfrm>
            <a:prstGeom prst="rect">
              <a:avLst/>
            </a:prstGeom>
            <a:noFill/>
          </p:spPr>
          <p:txBody>
            <a:bodyPr wrap="none" rtlCol="0">
              <a:spAutoFit/>
            </a:bodyPr>
            <a:lstStyle/>
            <a:p>
              <a:r>
                <a:rPr lang="en-IN" sz="2400" dirty="0"/>
                <a:t>CPU </a:t>
              </a:r>
            </a:p>
          </p:txBody>
        </p:sp>
        <p:sp>
          <p:nvSpPr>
            <p:cNvPr id="57" name="TextBox 56">
              <a:extLst>
                <a:ext uri="{FF2B5EF4-FFF2-40B4-BE49-F238E27FC236}">
                  <a16:creationId xmlns:a16="http://schemas.microsoft.com/office/drawing/2014/main" id="{B4A54561-095D-4B09-A696-388B195F611C}"/>
                </a:ext>
              </a:extLst>
            </p:cNvPr>
            <p:cNvSpPr txBox="1"/>
            <p:nvPr/>
          </p:nvSpPr>
          <p:spPr>
            <a:xfrm>
              <a:off x="7793321" y="1617470"/>
              <a:ext cx="803425" cy="461665"/>
            </a:xfrm>
            <a:prstGeom prst="rect">
              <a:avLst/>
            </a:prstGeom>
            <a:noFill/>
          </p:spPr>
          <p:txBody>
            <a:bodyPr wrap="none" rtlCol="0">
              <a:spAutoFit/>
            </a:bodyPr>
            <a:lstStyle/>
            <a:p>
              <a:r>
                <a:rPr lang="en-IN" sz="2400"/>
                <a:t>GPU </a:t>
              </a:r>
            </a:p>
          </p:txBody>
        </p:sp>
        <p:cxnSp>
          <p:nvCxnSpPr>
            <p:cNvPr id="58" name="Straight Arrow Connector 57">
              <a:extLst>
                <a:ext uri="{FF2B5EF4-FFF2-40B4-BE49-F238E27FC236}">
                  <a16:creationId xmlns:a16="http://schemas.microsoft.com/office/drawing/2014/main" id="{F3664618-15F1-47ED-B7AC-973260901115}"/>
                </a:ext>
              </a:extLst>
            </p:cNvPr>
            <p:cNvCxnSpPr>
              <a:cxnSpLocks/>
              <a:stCxn id="54" idx="3"/>
              <a:endCxn id="55" idx="1"/>
            </p:cNvCxnSpPr>
            <p:nvPr/>
          </p:nvCxnSpPr>
          <p:spPr>
            <a:xfrm>
              <a:off x="5973154" y="3433204"/>
              <a:ext cx="8154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DDEBF37-8FC8-44AF-8F7B-063B4D3B75C6}"/>
                </a:ext>
              </a:extLst>
            </p:cNvPr>
            <p:cNvSpPr txBox="1"/>
            <p:nvPr/>
          </p:nvSpPr>
          <p:spPr>
            <a:xfrm>
              <a:off x="6085312" y="3048155"/>
              <a:ext cx="646331" cy="400110"/>
            </a:xfrm>
            <a:prstGeom prst="rect">
              <a:avLst/>
            </a:prstGeom>
            <a:noFill/>
          </p:spPr>
          <p:txBody>
            <a:bodyPr wrap="none" rtlCol="0">
              <a:spAutoFit/>
            </a:bodyPr>
            <a:lstStyle/>
            <a:p>
              <a:r>
                <a:rPr lang="en-IN" sz="2000"/>
                <a:t>PCIe</a:t>
              </a:r>
            </a:p>
          </p:txBody>
        </p:sp>
      </p:grpSp>
      <p:sp>
        <p:nvSpPr>
          <p:cNvPr id="60" name="Content Placeholder 4">
            <a:extLst>
              <a:ext uri="{FF2B5EF4-FFF2-40B4-BE49-F238E27FC236}">
                <a16:creationId xmlns:a16="http://schemas.microsoft.com/office/drawing/2014/main" id="{EDB6F6C5-9BDE-4536-AB80-2B62A4270AD8}"/>
              </a:ext>
            </a:extLst>
          </p:cNvPr>
          <p:cNvSpPr txBox="1">
            <a:spLocks/>
          </p:cNvSpPr>
          <p:nvPr/>
        </p:nvSpPr>
        <p:spPr>
          <a:xfrm>
            <a:off x="0" y="5866021"/>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ea typeface="+mn-lt"/>
                <a:cs typeface="+mn-lt"/>
              </a:rPr>
              <a:t>NVM is attached to the CPU, is accessed by GPU through PCIe</a:t>
            </a:r>
            <a:endParaRPr lang="en-IN" dirty="0">
              <a:cs typeface="Calibri"/>
            </a:endParaRPr>
          </a:p>
        </p:txBody>
      </p:sp>
    </p:spTree>
    <p:custDataLst>
      <p:tags r:id="rId1"/>
    </p:custDataLst>
    <p:extLst>
      <p:ext uri="{BB962C8B-B14F-4D97-AF65-F5344CB8AC3E}">
        <p14:creationId xmlns:p14="http://schemas.microsoft.com/office/powerpoint/2010/main" val="377553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nodeType="withEffect">
                                  <p:stCondLst>
                                    <p:cond delay="0"/>
                                  </p:stCondLst>
                                  <p:childTnLst>
                                    <p:animEffect transition="out" filter="wipe(left)">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Rounded Corners 93">
            <a:extLst>
              <a:ext uri="{FF2B5EF4-FFF2-40B4-BE49-F238E27FC236}">
                <a16:creationId xmlns:a16="http://schemas.microsoft.com/office/drawing/2014/main" id="{0BC3844E-BA6D-4CCD-96AA-19F147D08AD3}"/>
              </a:ext>
            </a:extLst>
          </p:cNvPr>
          <p:cNvSpPr/>
          <p:nvPr/>
        </p:nvSpPr>
        <p:spPr>
          <a:xfrm>
            <a:off x="5618608" y="206676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3" name="Rectangle: Rounded Corners 92">
            <a:extLst>
              <a:ext uri="{FF2B5EF4-FFF2-40B4-BE49-F238E27FC236}">
                <a16:creationId xmlns:a16="http://schemas.microsoft.com/office/drawing/2014/main" id="{0C8FA364-5559-48CF-B92D-40FC62960F98}"/>
              </a:ext>
            </a:extLst>
          </p:cNvPr>
          <p:cNvSpPr/>
          <p:nvPr/>
        </p:nvSpPr>
        <p:spPr>
          <a:xfrm>
            <a:off x="1987020" y="206676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2" name="Rectangle: Rounded Corners 111">
            <a:extLst>
              <a:ext uri="{FF2B5EF4-FFF2-40B4-BE49-F238E27FC236}">
                <a16:creationId xmlns:a16="http://schemas.microsoft.com/office/drawing/2014/main" id="{90FED2C9-05CC-4055-8EF9-E7A218FEE3A6}"/>
              </a:ext>
            </a:extLst>
          </p:cNvPr>
          <p:cNvSpPr/>
          <p:nvPr/>
        </p:nvSpPr>
        <p:spPr>
          <a:xfrm>
            <a:off x="3224087" y="4876098"/>
            <a:ext cx="5277784" cy="648000"/>
          </a:xfrm>
          <a:prstGeom prst="roundRect">
            <a:avLst/>
          </a:prstGeom>
          <a:pattFill prst="ltUpDiag">
            <a:fgClr>
              <a:srgbClr val="0070C0"/>
            </a:fgClr>
            <a:bgClr>
              <a:schemeClr val="bg1"/>
            </a:bgClr>
          </a:patt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itle 3">
            <a:extLst>
              <a:ext uri="{FF2B5EF4-FFF2-40B4-BE49-F238E27FC236}">
                <a16:creationId xmlns:a16="http://schemas.microsoft.com/office/drawing/2014/main" id="{A7675E91-02BC-455E-92E9-BD2645B86CE3}"/>
              </a:ext>
            </a:extLst>
          </p:cNvPr>
          <p:cNvSpPr>
            <a:spLocks noGrp="1"/>
          </p:cNvSpPr>
          <p:nvPr>
            <p:ph type="title"/>
          </p:nvPr>
        </p:nvSpPr>
        <p:spPr/>
        <p:txBody>
          <a:bodyPr/>
          <a:lstStyle/>
          <a:p>
            <a:r>
              <a:rPr lang="en-IN"/>
              <a:t>Mapping NVM onto GPU address space</a:t>
            </a:r>
          </a:p>
        </p:txBody>
      </p:sp>
      <p:sp>
        <p:nvSpPr>
          <p:cNvPr id="64" name="Rectangle: Rounded Corners 63">
            <a:extLst>
              <a:ext uri="{FF2B5EF4-FFF2-40B4-BE49-F238E27FC236}">
                <a16:creationId xmlns:a16="http://schemas.microsoft.com/office/drawing/2014/main" id="{6181812A-D1FA-41F9-A55F-928EFBF4746B}"/>
              </a:ext>
            </a:extLst>
          </p:cNvPr>
          <p:cNvSpPr/>
          <p:nvPr/>
        </p:nvSpPr>
        <p:spPr>
          <a:xfrm>
            <a:off x="6256221" y="2157090"/>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65" name="Rectangle: Rounded Corners 64">
            <a:extLst>
              <a:ext uri="{FF2B5EF4-FFF2-40B4-BE49-F238E27FC236}">
                <a16:creationId xmlns:a16="http://schemas.microsoft.com/office/drawing/2014/main" id="{D5448D27-3E4F-462E-A2CB-B99C6C78E872}"/>
              </a:ext>
            </a:extLst>
          </p:cNvPr>
          <p:cNvSpPr/>
          <p:nvPr/>
        </p:nvSpPr>
        <p:spPr>
          <a:xfrm>
            <a:off x="6329162" y="2218665"/>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66" name="Rectangle: Rounded Corners 65">
            <a:extLst>
              <a:ext uri="{FF2B5EF4-FFF2-40B4-BE49-F238E27FC236}">
                <a16:creationId xmlns:a16="http://schemas.microsoft.com/office/drawing/2014/main" id="{64A61367-8680-4ADA-80D6-F1E0D93B9C14}"/>
              </a:ext>
            </a:extLst>
          </p:cNvPr>
          <p:cNvSpPr/>
          <p:nvPr/>
        </p:nvSpPr>
        <p:spPr>
          <a:xfrm>
            <a:off x="6433126" y="2311277"/>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67" name="Rectangle: Rounded Corners 66">
            <a:extLst>
              <a:ext uri="{FF2B5EF4-FFF2-40B4-BE49-F238E27FC236}">
                <a16:creationId xmlns:a16="http://schemas.microsoft.com/office/drawing/2014/main" id="{96A2D56B-6198-461B-9B16-1C1DFA57A217}"/>
              </a:ext>
            </a:extLst>
          </p:cNvPr>
          <p:cNvSpPr/>
          <p:nvPr/>
        </p:nvSpPr>
        <p:spPr>
          <a:xfrm>
            <a:off x="2731220" y="2358903"/>
            <a:ext cx="985735"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Core</a:t>
            </a:r>
            <a:endParaRPr lang="en-IN">
              <a:solidFill>
                <a:schemeClr val="tx1"/>
              </a:solidFill>
            </a:endParaRPr>
          </a:p>
        </p:txBody>
      </p:sp>
      <p:sp>
        <p:nvSpPr>
          <p:cNvPr id="68" name="Rectangle 67">
            <a:extLst>
              <a:ext uri="{FF2B5EF4-FFF2-40B4-BE49-F238E27FC236}">
                <a16:creationId xmlns:a16="http://schemas.microsoft.com/office/drawing/2014/main" id="{17374967-E9C3-48C3-87F4-C595CC1FFA72}"/>
              </a:ext>
            </a:extLst>
          </p:cNvPr>
          <p:cNvSpPr/>
          <p:nvPr/>
        </p:nvSpPr>
        <p:spPr>
          <a:xfrm>
            <a:off x="2627457" y="3294681"/>
            <a:ext cx="1193260" cy="4717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LLC</a:t>
            </a:r>
          </a:p>
        </p:txBody>
      </p:sp>
      <p:sp>
        <p:nvSpPr>
          <p:cNvPr id="69" name="Rectangle: Rounded Corners 68">
            <a:extLst>
              <a:ext uri="{FF2B5EF4-FFF2-40B4-BE49-F238E27FC236}">
                <a16:creationId xmlns:a16="http://schemas.microsoft.com/office/drawing/2014/main" id="{42B46430-54E3-45B1-9A96-731F27135958}"/>
              </a:ext>
            </a:extLst>
          </p:cNvPr>
          <p:cNvSpPr/>
          <p:nvPr/>
        </p:nvSpPr>
        <p:spPr>
          <a:xfrm>
            <a:off x="2092437" y="4200668"/>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70" name="Rectangle: Rounded Corners 69">
            <a:extLst>
              <a:ext uri="{FF2B5EF4-FFF2-40B4-BE49-F238E27FC236}">
                <a16:creationId xmlns:a16="http://schemas.microsoft.com/office/drawing/2014/main" id="{FB98FD50-0B71-4C4E-8ACD-A0AD56E21875}"/>
              </a:ext>
            </a:extLst>
          </p:cNvPr>
          <p:cNvSpPr/>
          <p:nvPr/>
        </p:nvSpPr>
        <p:spPr>
          <a:xfrm>
            <a:off x="3331090" y="4200667"/>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71" name="Rectangle 70">
            <a:extLst>
              <a:ext uri="{FF2B5EF4-FFF2-40B4-BE49-F238E27FC236}">
                <a16:creationId xmlns:a16="http://schemas.microsoft.com/office/drawing/2014/main" id="{757833E0-C8C7-43FA-B0C7-0DC89D081AEC}"/>
              </a:ext>
            </a:extLst>
          </p:cNvPr>
          <p:cNvSpPr/>
          <p:nvPr/>
        </p:nvSpPr>
        <p:spPr>
          <a:xfrm>
            <a:off x="2092437" y="4958757"/>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DRAM</a:t>
            </a:r>
          </a:p>
        </p:txBody>
      </p:sp>
      <p:sp>
        <p:nvSpPr>
          <p:cNvPr id="72" name="Rectangle 71">
            <a:extLst>
              <a:ext uri="{FF2B5EF4-FFF2-40B4-BE49-F238E27FC236}">
                <a16:creationId xmlns:a16="http://schemas.microsoft.com/office/drawing/2014/main" id="{BE61AA1B-3792-400F-8CBF-42EB0A20FEC5}"/>
              </a:ext>
            </a:extLst>
          </p:cNvPr>
          <p:cNvSpPr/>
          <p:nvPr/>
        </p:nvSpPr>
        <p:spPr>
          <a:xfrm>
            <a:off x="3339197" y="4958757"/>
            <a:ext cx="1044000" cy="4717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bg1"/>
                </a:solidFill>
              </a:rPr>
              <a:t>NVM</a:t>
            </a:r>
          </a:p>
        </p:txBody>
      </p:sp>
      <p:cxnSp>
        <p:nvCxnSpPr>
          <p:cNvPr id="73" name="Straight Arrow Connector 72">
            <a:extLst>
              <a:ext uri="{FF2B5EF4-FFF2-40B4-BE49-F238E27FC236}">
                <a16:creationId xmlns:a16="http://schemas.microsoft.com/office/drawing/2014/main" id="{09FB375E-50EF-42BC-A983-A92C091E6357}"/>
              </a:ext>
            </a:extLst>
          </p:cNvPr>
          <p:cNvCxnSpPr>
            <a:stCxn id="67" idx="2"/>
            <a:endCxn id="68" idx="0"/>
          </p:cNvCxnSpPr>
          <p:nvPr/>
        </p:nvCxnSpPr>
        <p:spPr>
          <a:xfrm flipH="1">
            <a:off x="3224087" y="2862903"/>
            <a:ext cx="1" cy="4317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D0D213E-1A66-419C-93CB-CFE185A94137}"/>
              </a:ext>
            </a:extLst>
          </p:cNvPr>
          <p:cNvCxnSpPr>
            <a:cxnSpLocks/>
          </p:cNvCxnSpPr>
          <p:nvPr/>
        </p:nvCxnSpPr>
        <p:spPr>
          <a:xfrm>
            <a:off x="2598276" y="4672459"/>
            <a:ext cx="0" cy="276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31EDF32-C46B-407D-BBB9-17A4552B106D}"/>
              </a:ext>
            </a:extLst>
          </p:cNvPr>
          <p:cNvCxnSpPr>
            <a:cxnSpLocks/>
          </p:cNvCxnSpPr>
          <p:nvPr/>
        </p:nvCxnSpPr>
        <p:spPr>
          <a:xfrm>
            <a:off x="3841795" y="4672458"/>
            <a:ext cx="0" cy="2767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5B22C54-AA27-492B-A8AA-0B03F3F5D252}"/>
              </a:ext>
            </a:extLst>
          </p:cNvPr>
          <p:cNvCxnSpPr>
            <a:cxnSpLocks/>
          </p:cNvCxnSpPr>
          <p:nvPr/>
        </p:nvCxnSpPr>
        <p:spPr>
          <a:xfrm>
            <a:off x="2569092" y="3986664"/>
            <a:ext cx="126777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E0A1F4-E10E-4DBC-8483-6A12608C0199}"/>
              </a:ext>
            </a:extLst>
          </p:cNvPr>
          <p:cNvCxnSpPr>
            <a:stCxn id="68" idx="2"/>
          </p:cNvCxnSpPr>
          <p:nvPr/>
        </p:nvCxnSpPr>
        <p:spPr>
          <a:xfrm>
            <a:off x="3224087" y="3766472"/>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EACEB43-F932-4458-BF8D-EFE1CF4B31A1}"/>
              </a:ext>
            </a:extLst>
          </p:cNvPr>
          <p:cNvCxnSpPr>
            <a:cxnSpLocks/>
          </p:cNvCxnSpPr>
          <p:nvPr/>
        </p:nvCxnSpPr>
        <p:spPr>
          <a:xfrm flipH="1" flipV="1">
            <a:off x="2569092" y="3980475"/>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C984ADA-A5B4-453B-BC6B-C46EDAE87259}"/>
              </a:ext>
            </a:extLst>
          </p:cNvPr>
          <p:cNvCxnSpPr>
            <a:cxnSpLocks/>
          </p:cNvCxnSpPr>
          <p:nvPr/>
        </p:nvCxnSpPr>
        <p:spPr>
          <a:xfrm flipH="1" flipV="1">
            <a:off x="3841795" y="398047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5D74E46-19CC-4418-8884-C9888811B969}"/>
              </a:ext>
            </a:extLst>
          </p:cNvPr>
          <p:cNvSpPr/>
          <p:nvPr/>
        </p:nvSpPr>
        <p:spPr>
          <a:xfrm>
            <a:off x="6042373" y="3151535"/>
            <a:ext cx="17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Interconnect</a:t>
            </a:r>
          </a:p>
        </p:txBody>
      </p:sp>
      <p:sp>
        <p:nvSpPr>
          <p:cNvPr id="81" name="Rectangle: Rounded Corners 80">
            <a:extLst>
              <a:ext uri="{FF2B5EF4-FFF2-40B4-BE49-F238E27FC236}">
                <a16:creationId xmlns:a16="http://schemas.microsoft.com/office/drawing/2014/main" id="{E6C902E3-AE3B-47BE-9B14-CA90B2992D57}"/>
              </a:ext>
            </a:extLst>
          </p:cNvPr>
          <p:cNvSpPr/>
          <p:nvPr/>
        </p:nvSpPr>
        <p:spPr>
          <a:xfrm>
            <a:off x="5668409" y="4048405"/>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0 </a:t>
            </a:r>
          </a:p>
        </p:txBody>
      </p:sp>
      <p:sp>
        <p:nvSpPr>
          <p:cNvPr id="82" name="Rectangle: Rounded Corners 81">
            <a:extLst>
              <a:ext uri="{FF2B5EF4-FFF2-40B4-BE49-F238E27FC236}">
                <a16:creationId xmlns:a16="http://schemas.microsoft.com/office/drawing/2014/main" id="{1603C112-DBD6-46A2-A74F-9296C5FBA008}"/>
              </a:ext>
            </a:extLst>
          </p:cNvPr>
          <p:cNvSpPr/>
          <p:nvPr/>
        </p:nvSpPr>
        <p:spPr>
          <a:xfrm>
            <a:off x="7238715" y="4048405"/>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N </a:t>
            </a:r>
          </a:p>
        </p:txBody>
      </p:sp>
      <p:cxnSp>
        <p:nvCxnSpPr>
          <p:cNvPr id="83" name="Straight Arrow Connector 82">
            <a:extLst>
              <a:ext uri="{FF2B5EF4-FFF2-40B4-BE49-F238E27FC236}">
                <a16:creationId xmlns:a16="http://schemas.microsoft.com/office/drawing/2014/main" id="{B96F84A1-5D7C-4180-94FF-930087601430}"/>
              </a:ext>
            </a:extLst>
          </p:cNvPr>
          <p:cNvCxnSpPr>
            <a:cxnSpLocks/>
            <a:endCxn id="80" idx="0"/>
          </p:cNvCxnSpPr>
          <p:nvPr/>
        </p:nvCxnSpPr>
        <p:spPr>
          <a:xfrm>
            <a:off x="6924373" y="2813454"/>
            <a:ext cx="0" cy="338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7D4FE21-2F06-4622-B87D-8407B8173AD4}"/>
              </a:ext>
            </a:extLst>
          </p:cNvPr>
          <p:cNvCxnSpPr>
            <a:cxnSpLocks/>
          </p:cNvCxnSpPr>
          <p:nvPr/>
        </p:nvCxnSpPr>
        <p:spPr>
          <a:xfrm>
            <a:off x="6238249" y="3834402"/>
            <a:ext cx="1576822"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CD321C6-499D-4DAE-8D06-B61BDAF3AC07}"/>
              </a:ext>
            </a:extLst>
          </p:cNvPr>
          <p:cNvCxnSpPr/>
          <p:nvPr/>
        </p:nvCxnSpPr>
        <p:spPr>
          <a:xfrm>
            <a:off x="6956436" y="3614516"/>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6498F07-E21C-42D8-B1EB-AFB30B243097}"/>
              </a:ext>
            </a:extLst>
          </p:cNvPr>
          <p:cNvCxnSpPr>
            <a:cxnSpLocks/>
          </p:cNvCxnSpPr>
          <p:nvPr/>
        </p:nvCxnSpPr>
        <p:spPr>
          <a:xfrm flipH="1" flipV="1">
            <a:off x="6238249" y="3834402"/>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BA8DDAF-8072-4681-A40E-660F6D939A16}"/>
              </a:ext>
            </a:extLst>
          </p:cNvPr>
          <p:cNvCxnSpPr>
            <a:cxnSpLocks/>
          </p:cNvCxnSpPr>
          <p:nvPr/>
        </p:nvCxnSpPr>
        <p:spPr>
          <a:xfrm flipH="1" flipV="1">
            <a:off x="7815071" y="3828213"/>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EAC2A47C-77C7-47C9-B407-B05740E7D94C}"/>
              </a:ext>
            </a:extLst>
          </p:cNvPr>
          <p:cNvSpPr/>
          <p:nvPr/>
        </p:nvSpPr>
        <p:spPr>
          <a:xfrm>
            <a:off x="5722409" y="4958757"/>
            <a:ext cx="1044000" cy="4717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sp>
        <p:nvSpPr>
          <p:cNvPr id="89" name="Rectangle 88">
            <a:extLst>
              <a:ext uri="{FF2B5EF4-FFF2-40B4-BE49-F238E27FC236}">
                <a16:creationId xmlns:a16="http://schemas.microsoft.com/office/drawing/2014/main" id="{2E6D9390-5146-41CE-ADB2-57A1C9A6FFA7}"/>
              </a:ext>
            </a:extLst>
          </p:cNvPr>
          <p:cNvSpPr/>
          <p:nvPr/>
        </p:nvSpPr>
        <p:spPr>
          <a:xfrm>
            <a:off x="7292715" y="4958757"/>
            <a:ext cx="1044000" cy="4717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cxnSp>
        <p:nvCxnSpPr>
          <p:cNvPr id="90" name="Straight Arrow Connector 89">
            <a:extLst>
              <a:ext uri="{FF2B5EF4-FFF2-40B4-BE49-F238E27FC236}">
                <a16:creationId xmlns:a16="http://schemas.microsoft.com/office/drawing/2014/main" id="{4F37E48D-7812-4682-9388-8F4497C2B888}"/>
              </a:ext>
            </a:extLst>
          </p:cNvPr>
          <p:cNvCxnSpPr>
            <a:stCxn id="88" idx="0"/>
            <a:endCxn id="81" idx="2"/>
          </p:cNvCxnSpPr>
          <p:nvPr/>
        </p:nvCxnSpPr>
        <p:spPr>
          <a:xfrm flipV="1">
            <a:off x="6244409" y="4681411"/>
            <a:ext cx="0" cy="2773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2F3143A-DD23-4C12-A435-448C437C082D}"/>
              </a:ext>
            </a:extLst>
          </p:cNvPr>
          <p:cNvCxnSpPr>
            <a:stCxn id="89" idx="0"/>
            <a:endCxn id="82" idx="2"/>
          </p:cNvCxnSpPr>
          <p:nvPr/>
        </p:nvCxnSpPr>
        <p:spPr>
          <a:xfrm flipV="1">
            <a:off x="7814715" y="4681411"/>
            <a:ext cx="0" cy="2773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AD93A1BD-DD96-4DB8-A1F3-45AA688E47F8}"/>
              </a:ext>
            </a:extLst>
          </p:cNvPr>
          <p:cNvSpPr/>
          <p:nvPr/>
        </p:nvSpPr>
        <p:spPr>
          <a:xfrm>
            <a:off x="3907933" y="2776194"/>
            <a:ext cx="808061" cy="6892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IO </a:t>
            </a:r>
            <a:br>
              <a:rPr lang="en-IN" sz="2400">
                <a:solidFill>
                  <a:schemeClr val="tx1"/>
                </a:solidFill>
              </a:rPr>
            </a:br>
            <a:r>
              <a:rPr lang="en-IN" sz="2400">
                <a:solidFill>
                  <a:schemeClr val="tx1"/>
                </a:solidFill>
              </a:rPr>
              <a:t>Hub </a:t>
            </a:r>
            <a:endParaRPr lang="en-IN">
              <a:solidFill>
                <a:schemeClr val="tx1"/>
              </a:solidFill>
            </a:endParaRPr>
          </a:p>
        </p:txBody>
      </p:sp>
      <p:sp>
        <p:nvSpPr>
          <p:cNvPr id="95" name="TextBox 94">
            <a:extLst>
              <a:ext uri="{FF2B5EF4-FFF2-40B4-BE49-F238E27FC236}">
                <a16:creationId xmlns:a16="http://schemas.microsoft.com/office/drawing/2014/main" id="{326D0B80-8D5E-48F0-99D1-29B6605E8A5C}"/>
              </a:ext>
            </a:extLst>
          </p:cNvPr>
          <p:cNvSpPr txBox="1"/>
          <p:nvPr/>
        </p:nvSpPr>
        <p:spPr>
          <a:xfrm>
            <a:off x="2959218" y="1598867"/>
            <a:ext cx="772969" cy="461665"/>
          </a:xfrm>
          <a:prstGeom prst="rect">
            <a:avLst/>
          </a:prstGeom>
          <a:noFill/>
        </p:spPr>
        <p:txBody>
          <a:bodyPr wrap="none" rtlCol="0">
            <a:spAutoFit/>
          </a:bodyPr>
          <a:lstStyle/>
          <a:p>
            <a:r>
              <a:rPr lang="en-IN" sz="2400"/>
              <a:t>CPU </a:t>
            </a:r>
          </a:p>
        </p:txBody>
      </p:sp>
      <p:sp>
        <p:nvSpPr>
          <p:cNvPr id="96" name="TextBox 95">
            <a:extLst>
              <a:ext uri="{FF2B5EF4-FFF2-40B4-BE49-F238E27FC236}">
                <a16:creationId xmlns:a16="http://schemas.microsoft.com/office/drawing/2014/main" id="{4D9B978D-9E0F-4AB1-BFCF-F445B4C8EC6C}"/>
              </a:ext>
            </a:extLst>
          </p:cNvPr>
          <p:cNvSpPr txBox="1"/>
          <p:nvPr/>
        </p:nvSpPr>
        <p:spPr>
          <a:xfrm>
            <a:off x="6605284" y="1598867"/>
            <a:ext cx="803425" cy="461665"/>
          </a:xfrm>
          <a:prstGeom prst="rect">
            <a:avLst/>
          </a:prstGeom>
          <a:noFill/>
        </p:spPr>
        <p:txBody>
          <a:bodyPr wrap="none" rtlCol="0">
            <a:spAutoFit/>
          </a:bodyPr>
          <a:lstStyle/>
          <a:p>
            <a:r>
              <a:rPr lang="en-IN" sz="2400" dirty="0"/>
              <a:t>GPU </a:t>
            </a:r>
          </a:p>
        </p:txBody>
      </p:sp>
      <p:cxnSp>
        <p:nvCxnSpPr>
          <p:cNvPr id="110" name="Straight Arrow Connector 109">
            <a:extLst>
              <a:ext uri="{FF2B5EF4-FFF2-40B4-BE49-F238E27FC236}">
                <a16:creationId xmlns:a16="http://schemas.microsoft.com/office/drawing/2014/main" id="{34305F44-4E3C-41D8-AE71-6C9C0D534FD2}"/>
              </a:ext>
            </a:extLst>
          </p:cNvPr>
          <p:cNvCxnSpPr>
            <a:stCxn id="93" idx="3"/>
            <a:endCxn id="94" idx="1"/>
          </p:cNvCxnSpPr>
          <p:nvPr/>
        </p:nvCxnSpPr>
        <p:spPr>
          <a:xfrm>
            <a:off x="4803124" y="3408171"/>
            <a:ext cx="8154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1F274761-EAEA-4ABB-AA3F-335B2ED09A75}"/>
              </a:ext>
            </a:extLst>
          </p:cNvPr>
          <p:cNvSpPr txBox="1"/>
          <p:nvPr/>
        </p:nvSpPr>
        <p:spPr>
          <a:xfrm>
            <a:off x="4915282" y="3023122"/>
            <a:ext cx="646331" cy="400110"/>
          </a:xfrm>
          <a:prstGeom prst="rect">
            <a:avLst/>
          </a:prstGeom>
          <a:noFill/>
        </p:spPr>
        <p:txBody>
          <a:bodyPr wrap="none" rtlCol="0">
            <a:spAutoFit/>
          </a:bodyPr>
          <a:lstStyle/>
          <a:p>
            <a:r>
              <a:rPr lang="en-IN" sz="2000"/>
              <a:t>PCIe</a:t>
            </a:r>
          </a:p>
        </p:txBody>
      </p:sp>
      <p:sp>
        <p:nvSpPr>
          <p:cNvPr id="113" name="TextBox 112">
            <a:extLst>
              <a:ext uri="{FF2B5EF4-FFF2-40B4-BE49-F238E27FC236}">
                <a16:creationId xmlns:a16="http://schemas.microsoft.com/office/drawing/2014/main" id="{131F84CB-053F-41A7-A7E4-410ED78E5796}"/>
              </a:ext>
            </a:extLst>
          </p:cNvPr>
          <p:cNvSpPr txBox="1"/>
          <p:nvPr/>
        </p:nvSpPr>
        <p:spPr>
          <a:xfrm>
            <a:off x="3541095" y="5549131"/>
            <a:ext cx="4654537" cy="461665"/>
          </a:xfrm>
          <a:prstGeom prst="rect">
            <a:avLst/>
          </a:prstGeom>
        </p:spPr>
        <p:txBody>
          <a:bodyPr vert="horz" lIns="91440" tIns="45720" rIns="91440" bIns="45720" rtlCol="0" anchor="t">
            <a:normAutofit/>
          </a:bodyPr>
          <a:lstStyle>
            <a:defPPr>
              <a:defRPr lang="en-US"/>
            </a:defPPr>
            <a:lvl1pPr indent="0" algn="ctr">
              <a:lnSpc>
                <a:spcPct val="90000"/>
              </a:lnSpc>
              <a:spcBef>
                <a:spcPts val="1000"/>
              </a:spcBef>
              <a:buFont typeface="Arial" panose="020B0604020202020204" pitchFamily="34" charset="0"/>
              <a:buNone/>
              <a:defRPr sz="2800">
                <a:solidFill>
                  <a:srgbClr val="000088"/>
                </a:solidFill>
                <a:ea typeface="+mn-lt"/>
                <a:cs typeface="+mn-lt"/>
              </a:defRPr>
            </a:lvl1pPr>
            <a:lvl2pPr marL="685800" indent="-228600">
              <a:lnSpc>
                <a:spcPct val="90000"/>
              </a:lnSpc>
              <a:spcBef>
                <a:spcPts val="500"/>
              </a:spcBef>
              <a:buFont typeface="Arial" panose="020B0604020202020204" pitchFamily="34" charset="0"/>
              <a:buChar char="•"/>
              <a:defRPr sz="2400">
                <a:solidFill>
                  <a:srgbClr val="000088"/>
                </a:solidFill>
              </a:defRPr>
            </a:lvl2pPr>
            <a:lvl3pPr marL="1143000" indent="-228600">
              <a:lnSpc>
                <a:spcPct val="90000"/>
              </a:lnSpc>
              <a:spcBef>
                <a:spcPts val="500"/>
              </a:spcBef>
              <a:buFont typeface="Arial" panose="020B0604020202020204" pitchFamily="34" charset="0"/>
              <a:buChar char="•"/>
              <a:defRPr sz="2000">
                <a:solidFill>
                  <a:srgbClr val="000088"/>
                </a:solidFill>
              </a:defRPr>
            </a:lvl3pPr>
            <a:lvl4pPr marL="1600200" indent="-228600">
              <a:lnSpc>
                <a:spcPct val="90000"/>
              </a:lnSpc>
              <a:spcBef>
                <a:spcPts val="500"/>
              </a:spcBef>
              <a:buFont typeface="Arial" panose="020B0604020202020204" pitchFamily="34" charset="0"/>
              <a:buChar char="•"/>
              <a:defRPr>
                <a:solidFill>
                  <a:srgbClr val="000088"/>
                </a:solidFill>
              </a:defRPr>
            </a:lvl4pPr>
            <a:lvl5pPr marL="2057400" indent="-228600">
              <a:lnSpc>
                <a:spcPct val="90000"/>
              </a:lnSpc>
              <a:spcBef>
                <a:spcPts val="500"/>
              </a:spcBef>
              <a:buFont typeface="Arial" panose="020B0604020202020204" pitchFamily="34" charset="0"/>
              <a:buChar char="•"/>
              <a:defRPr>
                <a:solidFill>
                  <a:srgbClr val="00008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sz="2400" dirty="0"/>
              <a:t>Unified Virtual Address (UVA) space</a:t>
            </a:r>
          </a:p>
        </p:txBody>
      </p:sp>
      <p:sp>
        <p:nvSpPr>
          <p:cNvPr id="42" name="TextBox 41">
            <a:extLst>
              <a:ext uri="{FF2B5EF4-FFF2-40B4-BE49-F238E27FC236}">
                <a16:creationId xmlns:a16="http://schemas.microsoft.com/office/drawing/2014/main" id="{0489F322-6893-40DF-AAC6-F75027D8C6C2}"/>
              </a:ext>
            </a:extLst>
          </p:cNvPr>
          <p:cNvSpPr txBox="1"/>
          <p:nvPr/>
        </p:nvSpPr>
        <p:spPr>
          <a:xfrm>
            <a:off x="9629968" y="1742295"/>
            <a:ext cx="2109937" cy="461665"/>
          </a:xfrm>
          <a:prstGeom prst="rect">
            <a:avLst/>
          </a:prstGeom>
          <a:noFill/>
        </p:spPr>
        <p:txBody>
          <a:bodyPr wrap="none" rtlCol="0">
            <a:spAutoFit/>
          </a:bodyPr>
          <a:lstStyle/>
          <a:p>
            <a:r>
              <a:rPr lang="en-IN" sz="2400"/>
              <a:t>GPU page table</a:t>
            </a:r>
          </a:p>
        </p:txBody>
      </p:sp>
      <p:cxnSp>
        <p:nvCxnSpPr>
          <p:cNvPr id="5" name="Connector: Elbow 4">
            <a:extLst>
              <a:ext uri="{FF2B5EF4-FFF2-40B4-BE49-F238E27FC236}">
                <a16:creationId xmlns:a16="http://schemas.microsoft.com/office/drawing/2014/main" id="{929145DE-0AD7-416B-84B7-C38B65E059E3}"/>
              </a:ext>
            </a:extLst>
          </p:cNvPr>
          <p:cNvCxnSpPr>
            <a:cxnSpLocks/>
          </p:cNvCxnSpPr>
          <p:nvPr/>
        </p:nvCxnSpPr>
        <p:spPr>
          <a:xfrm rot="5400000">
            <a:off x="3880635" y="3205413"/>
            <a:ext cx="1926067" cy="1561488"/>
          </a:xfrm>
          <a:prstGeom prst="bentConnector3">
            <a:avLst>
              <a:gd name="adj1" fmla="val 1924"/>
            </a:avLst>
          </a:prstGeom>
          <a:ln w="38100" cap="flat">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26F1FA1-4C79-42B5-8712-7E834A8DC806}"/>
              </a:ext>
            </a:extLst>
          </p:cNvPr>
          <p:cNvGrpSpPr/>
          <p:nvPr/>
        </p:nvGrpSpPr>
        <p:grpSpPr>
          <a:xfrm>
            <a:off x="10206448" y="2351270"/>
            <a:ext cx="720000" cy="364847"/>
            <a:chOff x="10206448" y="2351270"/>
            <a:chExt cx="720000" cy="364847"/>
          </a:xfrm>
        </p:grpSpPr>
        <p:sp>
          <p:nvSpPr>
            <p:cNvPr id="8" name="Rectangle 7">
              <a:extLst>
                <a:ext uri="{FF2B5EF4-FFF2-40B4-BE49-F238E27FC236}">
                  <a16:creationId xmlns:a16="http://schemas.microsoft.com/office/drawing/2014/main" id="{5CBCE776-A3AC-45FF-8320-1058DA016D04}"/>
                </a:ext>
              </a:extLst>
            </p:cNvPr>
            <p:cNvSpPr/>
            <p:nvPr/>
          </p:nvSpPr>
          <p:spPr>
            <a:xfrm>
              <a:off x="10206448" y="2351270"/>
              <a:ext cx="72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1" name="Straight Connector 10">
              <a:extLst>
                <a:ext uri="{FF2B5EF4-FFF2-40B4-BE49-F238E27FC236}">
                  <a16:creationId xmlns:a16="http://schemas.microsoft.com/office/drawing/2014/main" id="{0D88853F-BA47-4521-88F5-47FD678F7465}"/>
                </a:ext>
              </a:extLst>
            </p:cNvPr>
            <p:cNvCxnSpPr>
              <a:cxnSpLocks/>
            </p:cNvCxnSpPr>
            <p:nvPr/>
          </p:nvCxnSpPr>
          <p:spPr>
            <a:xfrm>
              <a:off x="10346635" y="2356117"/>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A364D2C-BD07-44B5-95D9-6E4D3D491604}"/>
                </a:ext>
              </a:extLst>
            </p:cNvPr>
            <p:cNvCxnSpPr>
              <a:cxnSpLocks/>
            </p:cNvCxnSpPr>
            <p:nvPr/>
          </p:nvCxnSpPr>
          <p:spPr>
            <a:xfrm>
              <a:off x="10495722" y="2356117"/>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35D5E5C-3412-427B-96FE-B2B3E3598A3C}"/>
                </a:ext>
              </a:extLst>
            </p:cNvPr>
            <p:cNvCxnSpPr>
              <a:cxnSpLocks/>
            </p:cNvCxnSpPr>
            <p:nvPr/>
          </p:nvCxnSpPr>
          <p:spPr>
            <a:xfrm>
              <a:off x="10644809" y="2356117"/>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CE77BCA-598C-4CD3-BCB6-BB065B5E3A62}"/>
                </a:ext>
              </a:extLst>
            </p:cNvPr>
            <p:cNvCxnSpPr>
              <a:cxnSpLocks/>
            </p:cNvCxnSpPr>
            <p:nvPr/>
          </p:nvCxnSpPr>
          <p:spPr>
            <a:xfrm>
              <a:off x="10793896" y="2356117"/>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B684EEEB-5D1C-48C9-A507-62228A5860EB}"/>
              </a:ext>
            </a:extLst>
          </p:cNvPr>
          <p:cNvGrpSpPr/>
          <p:nvPr/>
        </p:nvGrpSpPr>
        <p:grpSpPr>
          <a:xfrm>
            <a:off x="9742624" y="3010735"/>
            <a:ext cx="720000" cy="364847"/>
            <a:chOff x="9742624" y="3030445"/>
            <a:chExt cx="720000" cy="364847"/>
          </a:xfrm>
        </p:grpSpPr>
        <p:sp>
          <p:nvSpPr>
            <p:cNvPr id="102" name="Rectangle 101">
              <a:extLst>
                <a:ext uri="{FF2B5EF4-FFF2-40B4-BE49-F238E27FC236}">
                  <a16:creationId xmlns:a16="http://schemas.microsoft.com/office/drawing/2014/main" id="{AA6FEC76-CA74-42C8-9491-9EEDE2072544}"/>
                </a:ext>
              </a:extLst>
            </p:cNvPr>
            <p:cNvSpPr/>
            <p:nvPr/>
          </p:nvSpPr>
          <p:spPr>
            <a:xfrm>
              <a:off x="9742624" y="3030445"/>
              <a:ext cx="72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03" name="Straight Connector 102">
              <a:extLst>
                <a:ext uri="{FF2B5EF4-FFF2-40B4-BE49-F238E27FC236}">
                  <a16:creationId xmlns:a16="http://schemas.microsoft.com/office/drawing/2014/main" id="{3E7B45F5-3509-4021-8F9D-D40840C24D20}"/>
                </a:ext>
              </a:extLst>
            </p:cNvPr>
            <p:cNvCxnSpPr>
              <a:cxnSpLocks/>
            </p:cNvCxnSpPr>
            <p:nvPr/>
          </p:nvCxnSpPr>
          <p:spPr>
            <a:xfrm>
              <a:off x="9882811" y="3035292"/>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E860249-757C-4220-AEDA-4F8E6909CAF8}"/>
                </a:ext>
              </a:extLst>
            </p:cNvPr>
            <p:cNvCxnSpPr>
              <a:cxnSpLocks/>
            </p:cNvCxnSpPr>
            <p:nvPr/>
          </p:nvCxnSpPr>
          <p:spPr>
            <a:xfrm>
              <a:off x="10031898" y="3035292"/>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6A0F1F0-DF3E-4162-8776-455B907C1B46}"/>
                </a:ext>
              </a:extLst>
            </p:cNvPr>
            <p:cNvCxnSpPr>
              <a:cxnSpLocks/>
            </p:cNvCxnSpPr>
            <p:nvPr/>
          </p:nvCxnSpPr>
          <p:spPr>
            <a:xfrm>
              <a:off x="10180985" y="3035292"/>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E8D947E-9C07-412B-BBE0-791014943C10}"/>
                </a:ext>
              </a:extLst>
            </p:cNvPr>
            <p:cNvCxnSpPr>
              <a:cxnSpLocks/>
            </p:cNvCxnSpPr>
            <p:nvPr/>
          </p:nvCxnSpPr>
          <p:spPr>
            <a:xfrm>
              <a:off x="10330072" y="3035292"/>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A9C384B2-B285-4045-9F82-BFC196157446}"/>
              </a:ext>
            </a:extLst>
          </p:cNvPr>
          <p:cNvGrpSpPr/>
          <p:nvPr/>
        </p:nvGrpSpPr>
        <p:grpSpPr>
          <a:xfrm>
            <a:off x="10793393" y="3010735"/>
            <a:ext cx="720000" cy="364847"/>
            <a:chOff x="10793393" y="3025598"/>
            <a:chExt cx="720000" cy="364847"/>
          </a:xfrm>
        </p:grpSpPr>
        <p:sp>
          <p:nvSpPr>
            <p:cNvPr id="107" name="Rectangle 106">
              <a:extLst>
                <a:ext uri="{FF2B5EF4-FFF2-40B4-BE49-F238E27FC236}">
                  <a16:creationId xmlns:a16="http://schemas.microsoft.com/office/drawing/2014/main" id="{9EFEB5EE-982C-4FA6-AB05-267984D5ED2C}"/>
                </a:ext>
              </a:extLst>
            </p:cNvPr>
            <p:cNvSpPr/>
            <p:nvPr/>
          </p:nvSpPr>
          <p:spPr>
            <a:xfrm>
              <a:off x="10793393" y="3025598"/>
              <a:ext cx="72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08" name="Straight Connector 107">
              <a:extLst>
                <a:ext uri="{FF2B5EF4-FFF2-40B4-BE49-F238E27FC236}">
                  <a16:creationId xmlns:a16="http://schemas.microsoft.com/office/drawing/2014/main" id="{5965F624-7785-47B2-88A0-2021F640703F}"/>
                </a:ext>
              </a:extLst>
            </p:cNvPr>
            <p:cNvCxnSpPr>
              <a:cxnSpLocks/>
            </p:cNvCxnSpPr>
            <p:nvPr/>
          </p:nvCxnSpPr>
          <p:spPr>
            <a:xfrm>
              <a:off x="10933580" y="3030445"/>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2D934B1-9FEC-4DF1-A5BD-523F8B56E4F7}"/>
                </a:ext>
              </a:extLst>
            </p:cNvPr>
            <p:cNvCxnSpPr>
              <a:cxnSpLocks/>
            </p:cNvCxnSpPr>
            <p:nvPr/>
          </p:nvCxnSpPr>
          <p:spPr>
            <a:xfrm>
              <a:off x="11082667" y="3030445"/>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7800958-A675-4A4F-8BED-45D06D7F0AD2}"/>
                </a:ext>
              </a:extLst>
            </p:cNvPr>
            <p:cNvCxnSpPr>
              <a:cxnSpLocks/>
            </p:cNvCxnSpPr>
            <p:nvPr/>
          </p:nvCxnSpPr>
          <p:spPr>
            <a:xfrm>
              <a:off x="11231754" y="3030445"/>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1D996B8-CA92-446C-B963-DD1B1FE69D44}"/>
                </a:ext>
              </a:extLst>
            </p:cNvPr>
            <p:cNvCxnSpPr>
              <a:cxnSpLocks/>
            </p:cNvCxnSpPr>
            <p:nvPr/>
          </p:nvCxnSpPr>
          <p:spPr>
            <a:xfrm>
              <a:off x="11380841" y="3030445"/>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7772DCE-5FDC-4912-BEAF-3F5ADAACDCBD}"/>
              </a:ext>
            </a:extLst>
          </p:cNvPr>
          <p:cNvGrpSpPr/>
          <p:nvPr/>
        </p:nvGrpSpPr>
        <p:grpSpPr>
          <a:xfrm>
            <a:off x="9409591" y="3665182"/>
            <a:ext cx="720000" cy="364847"/>
            <a:chOff x="9409591" y="3665182"/>
            <a:chExt cx="720000" cy="364847"/>
          </a:xfrm>
        </p:grpSpPr>
        <p:sp>
          <p:nvSpPr>
            <p:cNvPr id="116" name="Rectangle 115">
              <a:extLst>
                <a:ext uri="{FF2B5EF4-FFF2-40B4-BE49-F238E27FC236}">
                  <a16:creationId xmlns:a16="http://schemas.microsoft.com/office/drawing/2014/main" id="{DB6FB131-D464-4D7D-AF18-56DB4AF3913F}"/>
                </a:ext>
              </a:extLst>
            </p:cNvPr>
            <p:cNvSpPr/>
            <p:nvPr/>
          </p:nvSpPr>
          <p:spPr>
            <a:xfrm>
              <a:off x="9409591" y="3665182"/>
              <a:ext cx="72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17" name="Straight Connector 116">
              <a:extLst>
                <a:ext uri="{FF2B5EF4-FFF2-40B4-BE49-F238E27FC236}">
                  <a16:creationId xmlns:a16="http://schemas.microsoft.com/office/drawing/2014/main" id="{1CC4F145-65BD-4C4C-98C2-70DEB6001B87}"/>
                </a:ext>
              </a:extLst>
            </p:cNvPr>
            <p:cNvCxnSpPr>
              <a:cxnSpLocks/>
            </p:cNvCxnSpPr>
            <p:nvPr/>
          </p:nvCxnSpPr>
          <p:spPr>
            <a:xfrm>
              <a:off x="9549778" y="3670029"/>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B9E8544-F8B1-41ED-8969-63341242D8C9}"/>
                </a:ext>
              </a:extLst>
            </p:cNvPr>
            <p:cNvCxnSpPr>
              <a:cxnSpLocks/>
            </p:cNvCxnSpPr>
            <p:nvPr/>
          </p:nvCxnSpPr>
          <p:spPr>
            <a:xfrm>
              <a:off x="9698865" y="3670029"/>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9CDF486-7AA1-4D83-AA31-9FB3561B6E48}"/>
                </a:ext>
              </a:extLst>
            </p:cNvPr>
            <p:cNvCxnSpPr>
              <a:cxnSpLocks/>
            </p:cNvCxnSpPr>
            <p:nvPr/>
          </p:nvCxnSpPr>
          <p:spPr>
            <a:xfrm>
              <a:off x="9847952" y="3670029"/>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FCDACF2-5D09-4274-AA4B-AB41BF57EA87}"/>
                </a:ext>
              </a:extLst>
            </p:cNvPr>
            <p:cNvCxnSpPr>
              <a:cxnSpLocks/>
            </p:cNvCxnSpPr>
            <p:nvPr/>
          </p:nvCxnSpPr>
          <p:spPr>
            <a:xfrm>
              <a:off x="9997039" y="3670029"/>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62FEFA11-9EFB-4998-BD74-7C78D3DA10A0}"/>
              </a:ext>
            </a:extLst>
          </p:cNvPr>
          <p:cNvGrpSpPr/>
          <p:nvPr/>
        </p:nvGrpSpPr>
        <p:grpSpPr>
          <a:xfrm>
            <a:off x="10390758" y="3670201"/>
            <a:ext cx="720000" cy="364847"/>
            <a:chOff x="10390758" y="3670201"/>
            <a:chExt cx="720000" cy="364847"/>
          </a:xfrm>
        </p:grpSpPr>
        <p:sp>
          <p:nvSpPr>
            <p:cNvPr id="121" name="Rectangle 120">
              <a:extLst>
                <a:ext uri="{FF2B5EF4-FFF2-40B4-BE49-F238E27FC236}">
                  <a16:creationId xmlns:a16="http://schemas.microsoft.com/office/drawing/2014/main" id="{1AEA086A-3619-4C20-A884-9075E3980647}"/>
                </a:ext>
              </a:extLst>
            </p:cNvPr>
            <p:cNvSpPr/>
            <p:nvPr/>
          </p:nvSpPr>
          <p:spPr>
            <a:xfrm>
              <a:off x="10390758" y="3670201"/>
              <a:ext cx="72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22" name="Straight Connector 121">
              <a:extLst>
                <a:ext uri="{FF2B5EF4-FFF2-40B4-BE49-F238E27FC236}">
                  <a16:creationId xmlns:a16="http://schemas.microsoft.com/office/drawing/2014/main" id="{FC571480-214F-447A-B8D7-C6F3FFFB03C7}"/>
                </a:ext>
              </a:extLst>
            </p:cNvPr>
            <p:cNvCxnSpPr>
              <a:cxnSpLocks/>
            </p:cNvCxnSpPr>
            <p:nvPr/>
          </p:nvCxnSpPr>
          <p:spPr>
            <a:xfrm>
              <a:off x="10530945" y="3675048"/>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277A2F7-15E7-4C6D-ACFC-2DA31330974C}"/>
                </a:ext>
              </a:extLst>
            </p:cNvPr>
            <p:cNvCxnSpPr>
              <a:cxnSpLocks/>
            </p:cNvCxnSpPr>
            <p:nvPr/>
          </p:nvCxnSpPr>
          <p:spPr>
            <a:xfrm>
              <a:off x="10680032" y="3675048"/>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0E88F95-C0FC-4A38-B48B-28C8A1793B7D}"/>
                </a:ext>
              </a:extLst>
            </p:cNvPr>
            <p:cNvCxnSpPr>
              <a:cxnSpLocks/>
            </p:cNvCxnSpPr>
            <p:nvPr/>
          </p:nvCxnSpPr>
          <p:spPr>
            <a:xfrm>
              <a:off x="10829119" y="3675048"/>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7CBEA95-C2C4-4114-A336-8F42457A637A}"/>
                </a:ext>
              </a:extLst>
            </p:cNvPr>
            <p:cNvCxnSpPr>
              <a:cxnSpLocks/>
            </p:cNvCxnSpPr>
            <p:nvPr/>
          </p:nvCxnSpPr>
          <p:spPr>
            <a:xfrm>
              <a:off x="10978206" y="3675048"/>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AB6CFD49-60C2-4B79-858D-321F129BDFBA}"/>
              </a:ext>
            </a:extLst>
          </p:cNvPr>
          <p:cNvGrpSpPr/>
          <p:nvPr/>
        </p:nvGrpSpPr>
        <p:grpSpPr>
          <a:xfrm>
            <a:off x="11339328" y="3660335"/>
            <a:ext cx="720000" cy="364847"/>
            <a:chOff x="11339328" y="3660335"/>
            <a:chExt cx="720000" cy="364847"/>
          </a:xfrm>
        </p:grpSpPr>
        <p:sp>
          <p:nvSpPr>
            <p:cNvPr id="126" name="Rectangle 125">
              <a:extLst>
                <a:ext uri="{FF2B5EF4-FFF2-40B4-BE49-F238E27FC236}">
                  <a16:creationId xmlns:a16="http://schemas.microsoft.com/office/drawing/2014/main" id="{9150AE9B-D175-46B4-BE97-F24C4CE939F8}"/>
                </a:ext>
              </a:extLst>
            </p:cNvPr>
            <p:cNvSpPr/>
            <p:nvPr/>
          </p:nvSpPr>
          <p:spPr>
            <a:xfrm>
              <a:off x="11339328" y="3660335"/>
              <a:ext cx="72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27" name="Straight Connector 126">
              <a:extLst>
                <a:ext uri="{FF2B5EF4-FFF2-40B4-BE49-F238E27FC236}">
                  <a16:creationId xmlns:a16="http://schemas.microsoft.com/office/drawing/2014/main" id="{097F3AFD-3D65-419A-8B87-6CEC7D055EBE}"/>
                </a:ext>
              </a:extLst>
            </p:cNvPr>
            <p:cNvCxnSpPr>
              <a:cxnSpLocks/>
            </p:cNvCxnSpPr>
            <p:nvPr/>
          </p:nvCxnSpPr>
          <p:spPr>
            <a:xfrm>
              <a:off x="11479515" y="3665182"/>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C5D3FC9-942C-49E2-A323-473D4C3F67EF}"/>
                </a:ext>
              </a:extLst>
            </p:cNvPr>
            <p:cNvCxnSpPr>
              <a:cxnSpLocks/>
            </p:cNvCxnSpPr>
            <p:nvPr/>
          </p:nvCxnSpPr>
          <p:spPr>
            <a:xfrm>
              <a:off x="11628602" y="3665182"/>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BAB0960-10D5-4A7A-9251-6DAB1A76E656}"/>
                </a:ext>
              </a:extLst>
            </p:cNvPr>
            <p:cNvCxnSpPr>
              <a:cxnSpLocks/>
            </p:cNvCxnSpPr>
            <p:nvPr/>
          </p:nvCxnSpPr>
          <p:spPr>
            <a:xfrm>
              <a:off x="11777689" y="3665182"/>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4A7951D-3F2F-4B6A-B09B-61C57EE5E40C}"/>
                </a:ext>
              </a:extLst>
            </p:cNvPr>
            <p:cNvCxnSpPr>
              <a:cxnSpLocks/>
            </p:cNvCxnSpPr>
            <p:nvPr/>
          </p:nvCxnSpPr>
          <p:spPr>
            <a:xfrm>
              <a:off x="11926776" y="3665182"/>
              <a:ext cx="0" cy="360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35" name="Rectangle 134">
            <a:extLst>
              <a:ext uri="{FF2B5EF4-FFF2-40B4-BE49-F238E27FC236}">
                <a16:creationId xmlns:a16="http://schemas.microsoft.com/office/drawing/2014/main" id="{559AA03A-92A4-48DD-992C-DE68FD04A1B8}"/>
              </a:ext>
            </a:extLst>
          </p:cNvPr>
          <p:cNvSpPr/>
          <p:nvPr/>
        </p:nvSpPr>
        <p:spPr>
          <a:xfrm>
            <a:off x="10206015" y="2353694"/>
            <a:ext cx="135532" cy="34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0" name="Straight Arrow Connector 19">
            <a:extLst>
              <a:ext uri="{FF2B5EF4-FFF2-40B4-BE49-F238E27FC236}">
                <a16:creationId xmlns:a16="http://schemas.microsoft.com/office/drawing/2014/main" id="{7F1EF7DA-AD5F-46A5-9AED-431CF32ACA06}"/>
              </a:ext>
            </a:extLst>
          </p:cNvPr>
          <p:cNvCxnSpPr>
            <a:cxnSpLocks/>
            <a:stCxn id="135" idx="2"/>
            <a:endCxn id="102" idx="0"/>
          </p:cNvCxnSpPr>
          <p:nvPr/>
        </p:nvCxnSpPr>
        <p:spPr>
          <a:xfrm flipH="1">
            <a:off x="10102624" y="2695694"/>
            <a:ext cx="171157" cy="315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4AE5D2-0B0C-489B-A311-C92C0E9DCA1F}"/>
              </a:ext>
            </a:extLst>
          </p:cNvPr>
          <p:cNvCxnSpPr>
            <a:cxnSpLocks/>
            <a:endCxn id="107" idx="0"/>
          </p:cNvCxnSpPr>
          <p:nvPr/>
        </p:nvCxnSpPr>
        <p:spPr>
          <a:xfrm>
            <a:off x="10567722" y="2711270"/>
            <a:ext cx="585671" cy="299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FDCFA3-B35B-41DE-93F6-BC617CB9D149}"/>
              </a:ext>
            </a:extLst>
          </p:cNvPr>
          <p:cNvCxnSpPr>
            <a:cxnSpLocks/>
          </p:cNvCxnSpPr>
          <p:nvPr/>
        </p:nvCxnSpPr>
        <p:spPr>
          <a:xfrm flipH="1">
            <a:off x="9781534" y="3377691"/>
            <a:ext cx="165659" cy="280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9C2494B-30CB-4432-BEFD-989C29DFC069}"/>
              </a:ext>
            </a:extLst>
          </p:cNvPr>
          <p:cNvCxnSpPr>
            <a:cxnSpLocks/>
          </p:cNvCxnSpPr>
          <p:nvPr/>
        </p:nvCxnSpPr>
        <p:spPr>
          <a:xfrm flipH="1">
            <a:off x="10752033" y="3365888"/>
            <a:ext cx="256863" cy="299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37CF6A0-F86C-44EC-BBEE-DC0E6DE0B940}"/>
              </a:ext>
            </a:extLst>
          </p:cNvPr>
          <p:cNvCxnSpPr>
            <a:cxnSpLocks/>
          </p:cNvCxnSpPr>
          <p:nvPr/>
        </p:nvCxnSpPr>
        <p:spPr>
          <a:xfrm>
            <a:off x="11436021" y="3367726"/>
            <a:ext cx="411153" cy="292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0642D9BB-1978-4537-AE7A-141FFB2F6097}"/>
              </a:ext>
            </a:extLst>
          </p:cNvPr>
          <p:cNvSpPr/>
          <p:nvPr/>
        </p:nvSpPr>
        <p:spPr>
          <a:xfrm>
            <a:off x="10500041" y="2364423"/>
            <a:ext cx="135532" cy="34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9" name="Rectangle 138">
            <a:extLst>
              <a:ext uri="{FF2B5EF4-FFF2-40B4-BE49-F238E27FC236}">
                <a16:creationId xmlns:a16="http://schemas.microsoft.com/office/drawing/2014/main" id="{11D8F7B3-DEBA-4CBA-B94E-77F832861495}"/>
              </a:ext>
            </a:extLst>
          </p:cNvPr>
          <p:cNvSpPr/>
          <p:nvPr/>
        </p:nvSpPr>
        <p:spPr>
          <a:xfrm>
            <a:off x="9889589" y="3019735"/>
            <a:ext cx="135532" cy="34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0" name="Rectangle 139">
            <a:extLst>
              <a:ext uri="{FF2B5EF4-FFF2-40B4-BE49-F238E27FC236}">
                <a16:creationId xmlns:a16="http://schemas.microsoft.com/office/drawing/2014/main" id="{EECDCE29-0D54-4596-AC68-CE2493012DAC}"/>
              </a:ext>
            </a:extLst>
          </p:cNvPr>
          <p:cNvSpPr/>
          <p:nvPr/>
        </p:nvSpPr>
        <p:spPr>
          <a:xfrm>
            <a:off x="10940393" y="3022159"/>
            <a:ext cx="135532" cy="34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1" name="Rectangle 140">
            <a:extLst>
              <a:ext uri="{FF2B5EF4-FFF2-40B4-BE49-F238E27FC236}">
                <a16:creationId xmlns:a16="http://schemas.microsoft.com/office/drawing/2014/main" id="{A4B0305F-4782-4F5C-BEE0-E90ABFC6E165}"/>
              </a:ext>
            </a:extLst>
          </p:cNvPr>
          <p:cNvSpPr/>
          <p:nvPr/>
        </p:nvSpPr>
        <p:spPr>
          <a:xfrm>
            <a:off x="11378025" y="3015582"/>
            <a:ext cx="135532" cy="34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2" name="Rectangle 141">
            <a:extLst>
              <a:ext uri="{FF2B5EF4-FFF2-40B4-BE49-F238E27FC236}">
                <a16:creationId xmlns:a16="http://schemas.microsoft.com/office/drawing/2014/main" id="{1161C7EC-AF23-4E2D-8845-D2A38344702A}"/>
              </a:ext>
            </a:extLst>
          </p:cNvPr>
          <p:cNvSpPr/>
          <p:nvPr/>
        </p:nvSpPr>
        <p:spPr>
          <a:xfrm>
            <a:off x="10683958" y="3679029"/>
            <a:ext cx="135532" cy="34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3" name="Rectangle 142">
            <a:extLst>
              <a:ext uri="{FF2B5EF4-FFF2-40B4-BE49-F238E27FC236}">
                <a16:creationId xmlns:a16="http://schemas.microsoft.com/office/drawing/2014/main" id="{DAC9EF9C-067C-4B3E-82ED-BA14F7F81EB4}"/>
              </a:ext>
            </a:extLst>
          </p:cNvPr>
          <p:cNvSpPr/>
          <p:nvPr/>
        </p:nvSpPr>
        <p:spPr>
          <a:xfrm>
            <a:off x="9707344" y="3669335"/>
            <a:ext cx="135532" cy="34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4" name="Rectangle 143">
            <a:extLst>
              <a:ext uri="{FF2B5EF4-FFF2-40B4-BE49-F238E27FC236}">
                <a16:creationId xmlns:a16="http://schemas.microsoft.com/office/drawing/2014/main" id="{461FA292-19AE-49A5-A338-DC7084CDD286}"/>
              </a:ext>
            </a:extLst>
          </p:cNvPr>
          <p:cNvSpPr/>
          <p:nvPr/>
        </p:nvSpPr>
        <p:spPr>
          <a:xfrm>
            <a:off x="11784467" y="3663508"/>
            <a:ext cx="135532" cy="34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Rectangle: Rounded Corners 1">
            <a:extLst>
              <a:ext uri="{FF2B5EF4-FFF2-40B4-BE49-F238E27FC236}">
                <a16:creationId xmlns:a16="http://schemas.microsoft.com/office/drawing/2014/main" id="{A2A3E8B6-B8D4-4997-84C8-E40763A97D7E}"/>
              </a:ext>
            </a:extLst>
          </p:cNvPr>
          <p:cNvSpPr/>
          <p:nvPr/>
        </p:nvSpPr>
        <p:spPr>
          <a:xfrm>
            <a:off x="1987020" y="4876098"/>
            <a:ext cx="2483820" cy="648000"/>
          </a:xfrm>
          <a:prstGeom prst="roundRect">
            <a:avLst/>
          </a:prstGeom>
          <a:noFill/>
          <a:ln w="381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7" name="Rectangle: Rounded Corners 96">
            <a:extLst>
              <a:ext uri="{FF2B5EF4-FFF2-40B4-BE49-F238E27FC236}">
                <a16:creationId xmlns:a16="http://schemas.microsoft.com/office/drawing/2014/main" id="{FA18C0FB-2C12-4CDF-9E4F-C24652E2F4EB}"/>
              </a:ext>
            </a:extLst>
          </p:cNvPr>
          <p:cNvSpPr/>
          <p:nvPr/>
        </p:nvSpPr>
        <p:spPr>
          <a:xfrm>
            <a:off x="5578499" y="4864462"/>
            <a:ext cx="2923372" cy="648000"/>
          </a:xfrm>
          <a:prstGeom prst="roundRect">
            <a:avLst/>
          </a:prstGeom>
          <a:noFill/>
          <a:ln w="381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TextBox 2">
            <a:extLst>
              <a:ext uri="{FF2B5EF4-FFF2-40B4-BE49-F238E27FC236}">
                <a16:creationId xmlns:a16="http://schemas.microsoft.com/office/drawing/2014/main" id="{55D8464B-8C08-445B-9555-889884499731}"/>
              </a:ext>
            </a:extLst>
          </p:cNvPr>
          <p:cNvSpPr txBox="1"/>
          <p:nvPr/>
        </p:nvSpPr>
        <p:spPr>
          <a:xfrm>
            <a:off x="2319716" y="5533664"/>
            <a:ext cx="2022748" cy="461665"/>
          </a:xfrm>
          <a:prstGeom prst="rect">
            <a:avLst/>
          </a:prstGeom>
          <a:noFill/>
        </p:spPr>
        <p:txBody>
          <a:bodyPr wrap="square" rtlCol="0">
            <a:spAutoFit/>
          </a:bodyPr>
          <a:lstStyle/>
          <a:p>
            <a:r>
              <a:rPr lang="en-US" sz="2400" dirty="0">
                <a:solidFill>
                  <a:srgbClr val="000088"/>
                </a:solidFill>
                <a:ea typeface="+mn-lt"/>
                <a:cs typeface="+mn-lt"/>
              </a:rPr>
              <a:t>Host Memory</a:t>
            </a:r>
            <a:r>
              <a:rPr lang="en-US" dirty="0"/>
              <a:t> </a:t>
            </a:r>
            <a:endParaRPr lang="en-IN" dirty="0"/>
          </a:p>
        </p:txBody>
      </p:sp>
      <p:sp>
        <p:nvSpPr>
          <p:cNvPr id="98" name="TextBox 97">
            <a:extLst>
              <a:ext uri="{FF2B5EF4-FFF2-40B4-BE49-F238E27FC236}">
                <a16:creationId xmlns:a16="http://schemas.microsoft.com/office/drawing/2014/main" id="{57D3BC78-39E8-46C9-B8F8-0D88455BC719}"/>
              </a:ext>
            </a:extLst>
          </p:cNvPr>
          <p:cNvSpPr txBox="1"/>
          <p:nvPr/>
        </p:nvSpPr>
        <p:spPr>
          <a:xfrm>
            <a:off x="5950893" y="5501271"/>
            <a:ext cx="2483819" cy="461665"/>
          </a:xfrm>
          <a:prstGeom prst="rect">
            <a:avLst/>
          </a:prstGeom>
          <a:noFill/>
        </p:spPr>
        <p:txBody>
          <a:bodyPr wrap="square" rtlCol="0">
            <a:spAutoFit/>
          </a:bodyPr>
          <a:lstStyle/>
          <a:p>
            <a:r>
              <a:rPr lang="en-US" sz="2400" dirty="0">
                <a:solidFill>
                  <a:srgbClr val="000088"/>
                </a:solidFill>
                <a:ea typeface="+mn-lt"/>
                <a:cs typeface="+mn-lt"/>
              </a:rPr>
              <a:t>Device Memory</a:t>
            </a:r>
            <a:endParaRPr lang="en-IN" dirty="0"/>
          </a:p>
        </p:txBody>
      </p:sp>
      <p:sp>
        <p:nvSpPr>
          <p:cNvPr id="131" name="Slide Number Placeholder 3">
            <a:extLst>
              <a:ext uri="{FF2B5EF4-FFF2-40B4-BE49-F238E27FC236}">
                <a16:creationId xmlns:a16="http://schemas.microsoft.com/office/drawing/2014/main" id="{BE4E961F-637E-420C-8EA7-B3AD5DCC3602}"/>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12</a:t>
            </a:fld>
            <a:endParaRPr lang="en-US"/>
          </a:p>
        </p:txBody>
      </p:sp>
    </p:spTree>
    <p:custDataLst>
      <p:tags r:id="rId1"/>
    </p:custDataLst>
    <p:extLst>
      <p:ext uri="{BB962C8B-B14F-4D97-AF65-F5344CB8AC3E}">
        <p14:creationId xmlns:p14="http://schemas.microsoft.com/office/powerpoint/2010/main" val="351726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98"/>
                                        </p:tgtEl>
                                      </p:cBhvr>
                                    </p:animEffect>
                                    <p:set>
                                      <p:cBhvr>
                                        <p:cTn id="15" dur="1" fill="hold">
                                          <p:stCondLst>
                                            <p:cond delay="499"/>
                                          </p:stCondLst>
                                        </p:cTn>
                                        <p:tgtEl>
                                          <p:spTgt spid="98"/>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97"/>
                                        </p:tgtEl>
                                      </p:cBhvr>
                                    </p:animEffect>
                                    <p:set>
                                      <p:cBhvr>
                                        <p:cTn id="18" dur="1" fill="hold">
                                          <p:stCondLst>
                                            <p:cond delay="499"/>
                                          </p:stCondLst>
                                        </p:cTn>
                                        <p:tgtEl>
                                          <p:spTgt spid="9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135"/>
                                        </p:tgtEl>
                                        <p:attrNameLst>
                                          <p:attrName>style.visibility</p:attrName>
                                        </p:attrNameLst>
                                      </p:cBhvr>
                                      <p:to>
                                        <p:strVal val="visible"/>
                                      </p:to>
                                    </p:set>
                                    <p:animEffect transition="in" filter="fade">
                                      <p:cBhvr>
                                        <p:cTn id="23" dur="500"/>
                                        <p:tgtEl>
                                          <p:spTgt spid="1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8"/>
                                        </p:tgtEl>
                                        <p:attrNameLst>
                                          <p:attrName>style.visibility</p:attrName>
                                        </p:attrNameLst>
                                      </p:cBhvr>
                                      <p:to>
                                        <p:strVal val="visible"/>
                                      </p:to>
                                    </p:set>
                                    <p:animEffect transition="in" filter="fade">
                                      <p:cBhvr>
                                        <p:cTn id="26" dur="500"/>
                                        <p:tgtEl>
                                          <p:spTgt spid="1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0"/>
                                        </p:tgtEl>
                                        <p:attrNameLst>
                                          <p:attrName>style.visibility</p:attrName>
                                        </p:attrNameLst>
                                      </p:cBhvr>
                                      <p:to>
                                        <p:strVal val="visible"/>
                                      </p:to>
                                    </p:set>
                                    <p:animEffect transition="in" filter="fade">
                                      <p:cBhvr>
                                        <p:cTn id="29" dur="500"/>
                                        <p:tgtEl>
                                          <p:spTgt spid="1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fade">
                                      <p:cBhvr>
                                        <p:cTn id="32" dur="500"/>
                                        <p:tgtEl>
                                          <p:spTgt spid="14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3"/>
                                        </p:tgtEl>
                                        <p:attrNameLst>
                                          <p:attrName>style.visibility</p:attrName>
                                        </p:attrNameLst>
                                      </p:cBhvr>
                                      <p:to>
                                        <p:strVal val="visible"/>
                                      </p:to>
                                    </p:set>
                                    <p:animEffect transition="in" filter="fade">
                                      <p:cBhvr>
                                        <p:cTn id="35" dur="500"/>
                                        <p:tgtEl>
                                          <p:spTgt spid="14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9"/>
                                        </p:tgtEl>
                                        <p:attrNameLst>
                                          <p:attrName>style.visibility</p:attrName>
                                        </p:attrNameLst>
                                      </p:cBhvr>
                                      <p:to>
                                        <p:strVal val="visible"/>
                                      </p:to>
                                    </p:set>
                                    <p:animEffect transition="in" filter="fade">
                                      <p:cBhvr>
                                        <p:cTn id="38" dur="500"/>
                                        <p:tgtEl>
                                          <p:spTgt spid="1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2"/>
                                        </p:tgtEl>
                                        <p:attrNameLst>
                                          <p:attrName>style.visibility</p:attrName>
                                        </p:attrNameLst>
                                      </p:cBhvr>
                                      <p:to>
                                        <p:strVal val="visible"/>
                                      </p:to>
                                    </p:set>
                                    <p:animEffect transition="in" filter="fade">
                                      <p:cBhvr>
                                        <p:cTn id="41" dur="500"/>
                                        <p:tgtEl>
                                          <p:spTgt spid="1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4"/>
                                        </p:tgtEl>
                                        <p:attrNameLst>
                                          <p:attrName>style.visibility</p:attrName>
                                        </p:attrNameLst>
                                      </p:cBhvr>
                                      <p:to>
                                        <p:strVal val="visible"/>
                                      </p:to>
                                    </p:set>
                                    <p:animEffect transition="in" filter="fade">
                                      <p:cBhvr>
                                        <p:cTn id="44" dur="500"/>
                                        <p:tgtEl>
                                          <p:spTgt spid="14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wipe(left)">
                                      <p:cBhvr>
                                        <p:cTn id="4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p:bldP spid="135" grpId="0" animBg="1"/>
      <p:bldP spid="138" grpId="0" animBg="1"/>
      <p:bldP spid="139" grpId="0" animBg="1"/>
      <p:bldP spid="140" grpId="0" animBg="1"/>
      <p:bldP spid="141" grpId="0" animBg="1"/>
      <p:bldP spid="142" grpId="0" animBg="1"/>
      <p:bldP spid="143" grpId="0" animBg="1"/>
      <p:bldP spid="144" grpId="0" animBg="1"/>
      <p:bldP spid="2" grpId="0" animBg="1"/>
      <p:bldP spid="97" grpId="0" animBg="1"/>
      <p:bldP spid="3"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Rounded Corners 93">
            <a:extLst>
              <a:ext uri="{FF2B5EF4-FFF2-40B4-BE49-F238E27FC236}">
                <a16:creationId xmlns:a16="http://schemas.microsoft.com/office/drawing/2014/main" id="{0BC3844E-BA6D-4CCD-96AA-19F147D08AD3}"/>
              </a:ext>
            </a:extLst>
          </p:cNvPr>
          <p:cNvSpPr/>
          <p:nvPr/>
        </p:nvSpPr>
        <p:spPr>
          <a:xfrm>
            <a:off x="5620238" y="206676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4" name="Rectangle: Rounded Corners 63">
            <a:extLst>
              <a:ext uri="{FF2B5EF4-FFF2-40B4-BE49-F238E27FC236}">
                <a16:creationId xmlns:a16="http://schemas.microsoft.com/office/drawing/2014/main" id="{6181812A-D1FA-41F9-A55F-928EFBF4746B}"/>
              </a:ext>
            </a:extLst>
          </p:cNvPr>
          <p:cNvSpPr/>
          <p:nvPr/>
        </p:nvSpPr>
        <p:spPr>
          <a:xfrm>
            <a:off x="6257851" y="2157599"/>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65" name="Rectangle: Rounded Corners 64">
            <a:extLst>
              <a:ext uri="{FF2B5EF4-FFF2-40B4-BE49-F238E27FC236}">
                <a16:creationId xmlns:a16="http://schemas.microsoft.com/office/drawing/2014/main" id="{D5448D27-3E4F-462E-A2CB-B99C6C78E872}"/>
              </a:ext>
            </a:extLst>
          </p:cNvPr>
          <p:cNvSpPr/>
          <p:nvPr/>
        </p:nvSpPr>
        <p:spPr>
          <a:xfrm>
            <a:off x="6330792" y="2219174"/>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68" name="Rectangle: Rounded Corners 67">
            <a:extLst>
              <a:ext uri="{FF2B5EF4-FFF2-40B4-BE49-F238E27FC236}">
                <a16:creationId xmlns:a16="http://schemas.microsoft.com/office/drawing/2014/main" id="{99D047C7-2616-4851-AFC7-374BDFC479B4}"/>
              </a:ext>
            </a:extLst>
          </p:cNvPr>
          <p:cNvSpPr/>
          <p:nvPr/>
        </p:nvSpPr>
        <p:spPr>
          <a:xfrm>
            <a:off x="6267175" y="2165777"/>
            <a:ext cx="982494" cy="504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SM</a:t>
            </a:r>
          </a:p>
        </p:txBody>
      </p:sp>
      <p:sp>
        <p:nvSpPr>
          <p:cNvPr id="67" name="Rectangle: Rounded Corners 66">
            <a:extLst>
              <a:ext uri="{FF2B5EF4-FFF2-40B4-BE49-F238E27FC236}">
                <a16:creationId xmlns:a16="http://schemas.microsoft.com/office/drawing/2014/main" id="{6B0F7ED2-67D0-43B7-BF98-8B4AFEA18FD5}"/>
              </a:ext>
            </a:extLst>
          </p:cNvPr>
          <p:cNvSpPr/>
          <p:nvPr/>
        </p:nvSpPr>
        <p:spPr>
          <a:xfrm>
            <a:off x="6352388" y="2222003"/>
            <a:ext cx="982494" cy="504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SM</a:t>
            </a:r>
          </a:p>
        </p:txBody>
      </p:sp>
      <p:sp>
        <p:nvSpPr>
          <p:cNvPr id="114" name="Rectangle: Rounded Corners 113">
            <a:extLst>
              <a:ext uri="{FF2B5EF4-FFF2-40B4-BE49-F238E27FC236}">
                <a16:creationId xmlns:a16="http://schemas.microsoft.com/office/drawing/2014/main" id="{42603BE9-E193-4A2A-9941-8A32532994E8}"/>
              </a:ext>
            </a:extLst>
          </p:cNvPr>
          <p:cNvSpPr/>
          <p:nvPr/>
        </p:nvSpPr>
        <p:spPr>
          <a:xfrm>
            <a:off x="1987020" y="206676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Title 3">
            <a:extLst>
              <a:ext uri="{FF2B5EF4-FFF2-40B4-BE49-F238E27FC236}">
                <a16:creationId xmlns:a16="http://schemas.microsoft.com/office/drawing/2014/main" id="{A7675E91-02BC-455E-92E9-BD2645B86CE3}"/>
              </a:ext>
            </a:extLst>
          </p:cNvPr>
          <p:cNvSpPr>
            <a:spLocks noGrp="1"/>
          </p:cNvSpPr>
          <p:nvPr>
            <p:ph type="title"/>
          </p:nvPr>
        </p:nvSpPr>
        <p:spPr/>
        <p:txBody>
          <a:bodyPr/>
          <a:lstStyle/>
          <a:p>
            <a:r>
              <a:rPr lang="en-IN"/>
              <a:t>In-place updates to PM data structures </a:t>
            </a:r>
          </a:p>
        </p:txBody>
      </p:sp>
      <p:sp>
        <p:nvSpPr>
          <p:cNvPr id="66" name="Rectangle: Rounded Corners 65">
            <a:extLst>
              <a:ext uri="{FF2B5EF4-FFF2-40B4-BE49-F238E27FC236}">
                <a16:creationId xmlns:a16="http://schemas.microsoft.com/office/drawing/2014/main" id="{64A61367-8680-4ADA-80D6-F1E0D93B9C14}"/>
              </a:ext>
            </a:extLst>
          </p:cNvPr>
          <p:cNvSpPr/>
          <p:nvPr/>
        </p:nvSpPr>
        <p:spPr>
          <a:xfrm>
            <a:off x="6434756" y="2311786"/>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80" name="Rectangle 79">
            <a:extLst>
              <a:ext uri="{FF2B5EF4-FFF2-40B4-BE49-F238E27FC236}">
                <a16:creationId xmlns:a16="http://schemas.microsoft.com/office/drawing/2014/main" id="{25D74E46-19CC-4418-8884-C9888811B969}"/>
              </a:ext>
            </a:extLst>
          </p:cNvPr>
          <p:cNvSpPr/>
          <p:nvPr/>
        </p:nvSpPr>
        <p:spPr>
          <a:xfrm>
            <a:off x="6044003" y="3152044"/>
            <a:ext cx="17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Interconnect</a:t>
            </a:r>
          </a:p>
        </p:txBody>
      </p:sp>
      <p:sp>
        <p:nvSpPr>
          <p:cNvPr id="81" name="Rectangle: Rounded Corners 80">
            <a:extLst>
              <a:ext uri="{FF2B5EF4-FFF2-40B4-BE49-F238E27FC236}">
                <a16:creationId xmlns:a16="http://schemas.microsoft.com/office/drawing/2014/main" id="{E6C902E3-AE3B-47BE-9B14-CA90B2992D57}"/>
              </a:ext>
            </a:extLst>
          </p:cNvPr>
          <p:cNvSpPr/>
          <p:nvPr/>
        </p:nvSpPr>
        <p:spPr>
          <a:xfrm>
            <a:off x="5670039" y="4048914"/>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0 </a:t>
            </a:r>
          </a:p>
        </p:txBody>
      </p:sp>
      <p:sp>
        <p:nvSpPr>
          <p:cNvPr id="82" name="Rectangle: Rounded Corners 81">
            <a:extLst>
              <a:ext uri="{FF2B5EF4-FFF2-40B4-BE49-F238E27FC236}">
                <a16:creationId xmlns:a16="http://schemas.microsoft.com/office/drawing/2014/main" id="{1603C112-DBD6-46A2-A74F-9296C5FBA008}"/>
              </a:ext>
            </a:extLst>
          </p:cNvPr>
          <p:cNvSpPr/>
          <p:nvPr/>
        </p:nvSpPr>
        <p:spPr>
          <a:xfrm>
            <a:off x="7240345" y="4048914"/>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N </a:t>
            </a:r>
          </a:p>
        </p:txBody>
      </p:sp>
      <p:cxnSp>
        <p:nvCxnSpPr>
          <p:cNvPr id="83" name="Straight Arrow Connector 82">
            <a:extLst>
              <a:ext uri="{FF2B5EF4-FFF2-40B4-BE49-F238E27FC236}">
                <a16:creationId xmlns:a16="http://schemas.microsoft.com/office/drawing/2014/main" id="{B96F84A1-5D7C-4180-94FF-930087601430}"/>
              </a:ext>
            </a:extLst>
          </p:cNvPr>
          <p:cNvCxnSpPr>
            <a:cxnSpLocks/>
            <a:endCxn id="80" idx="0"/>
          </p:cNvCxnSpPr>
          <p:nvPr/>
        </p:nvCxnSpPr>
        <p:spPr>
          <a:xfrm>
            <a:off x="6926003" y="2813963"/>
            <a:ext cx="0" cy="338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7D4FE21-2F06-4622-B87D-8407B8173AD4}"/>
              </a:ext>
            </a:extLst>
          </p:cNvPr>
          <p:cNvCxnSpPr>
            <a:cxnSpLocks/>
          </p:cNvCxnSpPr>
          <p:nvPr/>
        </p:nvCxnSpPr>
        <p:spPr>
          <a:xfrm>
            <a:off x="6239879" y="3834911"/>
            <a:ext cx="1576822"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CD321C6-499D-4DAE-8D06-B61BDAF3AC07}"/>
              </a:ext>
            </a:extLst>
          </p:cNvPr>
          <p:cNvCxnSpPr/>
          <p:nvPr/>
        </p:nvCxnSpPr>
        <p:spPr>
          <a:xfrm>
            <a:off x="6958066" y="361502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6498F07-E21C-42D8-B1EB-AFB30B243097}"/>
              </a:ext>
            </a:extLst>
          </p:cNvPr>
          <p:cNvCxnSpPr>
            <a:cxnSpLocks/>
          </p:cNvCxnSpPr>
          <p:nvPr/>
        </p:nvCxnSpPr>
        <p:spPr>
          <a:xfrm flipH="1" flipV="1">
            <a:off x="6239879" y="3834911"/>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BA8DDAF-8072-4681-A40E-660F6D939A16}"/>
              </a:ext>
            </a:extLst>
          </p:cNvPr>
          <p:cNvCxnSpPr>
            <a:cxnSpLocks/>
          </p:cNvCxnSpPr>
          <p:nvPr/>
        </p:nvCxnSpPr>
        <p:spPr>
          <a:xfrm flipH="1" flipV="1">
            <a:off x="7816701" y="3828722"/>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EAC2A47C-77C7-47C9-B407-B05740E7D94C}"/>
              </a:ext>
            </a:extLst>
          </p:cNvPr>
          <p:cNvSpPr/>
          <p:nvPr/>
        </p:nvSpPr>
        <p:spPr>
          <a:xfrm>
            <a:off x="5724039" y="496942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sp>
        <p:nvSpPr>
          <p:cNvPr id="89" name="Rectangle 88">
            <a:extLst>
              <a:ext uri="{FF2B5EF4-FFF2-40B4-BE49-F238E27FC236}">
                <a16:creationId xmlns:a16="http://schemas.microsoft.com/office/drawing/2014/main" id="{2E6D9390-5146-41CE-ADB2-57A1C9A6FFA7}"/>
              </a:ext>
            </a:extLst>
          </p:cNvPr>
          <p:cNvSpPr/>
          <p:nvPr/>
        </p:nvSpPr>
        <p:spPr>
          <a:xfrm>
            <a:off x="7294345" y="496942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cxnSp>
        <p:nvCxnSpPr>
          <p:cNvPr id="90" name="Straight Arrow Connector 89">
            <a:extLst>
              <a:ext uri="{FF2B5EF4-FFF2-40B4-BE49-F238E27FC236}">
                <a16:creationId xmlns:a16="http://schemas.microsoft.com/office/drawing/2014/main" id="{4F37E48D-7812-4682-9388-8F4497C2B888}"/>
              </a:ext>
            </a:extLst>
          </p:cNvPr>
          <p:cNvCxnSpPr>
            <a:stCxn id="88" idx="0"/>
            <a:endCxn id="81" idx="2"/>
          </p:cNvCxnSpPr>
          <p:nvPr/>
        </p:nvCxnSpPr>
        <p:spPr>
          <a:xfrm flipV="1">
            <a:off x="6246039" y="4681920"/>
            <a:ext cx="0" cy="2875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2F3143A-DD23-4C12-A435-448C437C082D}"/>
              </a:ext>
            </a:extLst>
          </p:cNvPr>
          <p:cNvCxnSpPr>
            <a:stCxn id="89" idx="0"/>
            <a:endCxn id="82" idx="2"/>
          </p:cNvCxnSpPr>
          <p:nvPr/>
        </p:nvCxnSpPr>
        <p:spPr>
          <a:xfrm flipV="1">
            <a:off x="7816345" y="4681920"/>
            <a:ext cx="0" cy="2875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D9B978D-9E0F-4AB1-BFCF-F445B4C8EC6C}"/>
              </a:ext>
            </a:extLst>
          </p:cNvPr>
          <p:cNvSpPr txBox="1"/>
          <p:nvPr/>
        </p:nvSpPr>
        <p:spPr>
          <a:xfrm>
            <a:off x="6626578" y="1598867"/>
            <a:ext cx="803425" cy="461665"/>
          </a:xfrm>
          <a:prstGeom prst="rect">
            <a:avLst/>
          </a:prstGeom>
          <a:noFill/>
        </p:spPr>
        <p:txBody>
          <a:bodyPr wrap="none" rtlCol="0">
            <a:spAutoFit/>
          </a:bodyPr>
          <a:lstStyle/>
          <a:p>
            <a:r>
              <a:rPr lang="en-IN" sz="2400"/>
              <a:t>GPU </a:t>
            </a:r>
          </a:p>
        </p:txBody>
      </p:sp>
      <p:cxnSp>
        <p:nvCxnSpPr>
          <p:cNvPr id="110" name="Straight Arrow Connector 109">
            <a:extLst>
              <a:ext uri="{FF2B5EF4-FFF2-40B4-BE49-F238E27FC236}">
                <a16:creationId xmlns:a16="http://schemas.microsoft.com/office/drawing/2014/main" id="{34305F44-4E3C-41D8-AE71-6C9C0D534FD2}"/>
              </a:ext>
            </a:extLst>
          </p:cNvPr>
          <p:cNvCxnSpPr>
            <a:cxnSpLocks/>
            <a:endCxn id="94" idx="1"/>
          </p:cNvCxnSpPr>
          <p:nvPr/>
        </p:nvCxnSpPr>
        <p:spPr>
          <a:xfrm flipV="1">
            <a:off x="4804754" y="3408171"/>
            <a:ext cx="815484" cy="541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1F274761-EAEA-4ABB-AA3F-335B2ED09A75}"/>
              </a:ext>
            </a:extLst>
          </p:cNvPr>
          <p:cNvSpPr txBox="1"/>
          <p:nvPr/>
        </p:nvSpPr>
        <p:spPr>
          <a:xfrm>
            <a:off x="4916912" y="3033791"/>
            <a:ext cx="646331" cy="400110"/>
          </a:xfrm>
          <a:prstGeom prst="rect">
            <a:avLst/>
          </a:prstGeom>
          <a:noFill/>
        </p:spPr>
        <p:txBody>
          <a:bodyPr wrap="none" rtlCol="0">
            <a:spAutoFit/>
          </a:bodyPr>
          <a:lstStyle/>
          <a:p>
            <a:r>
              <a:rPr lang="en-IN" sz="2000"/>
              <a:t>PCIe</a:t>
            </a:r>
          </a:p>
        </p:txBody>
      </p:sp>
      <p:sp>
        <p:nvSpPr>
          <p:cNvPr id="40" name="TextBox 39">
            <a:extLst>
              <a:ext uri="{FF2B5EF4-FFF2-40B4-BE49-F238E27FC236}">
                <a16:creationId xmlns:a16="http://schemas.microsoft.com/office/drawing/2014/main" id="{51377D5C-843A-41D8-B2A9-82FC9AB433B4}"/>
              </a:ext>
            </a:extLst>
          </p:cNvPr>
          <p:cNvSpPr txBox="1"/>
          <p:nvPr/>
        </p:nvSpPr>
        <p:spPr>
          <a:xfrm>
            <a:off x="9243170" y="2068308"/>
            <a:ext cx="2239652" cy="707886"/>
          </a:xfrm>
          <a:prstGeom prst="rect">
            <a:avLst/>
          </a:prstGeom>
          <a:noFill/>
        </p:spPr>
        <p:txBody>
          <a:bodyPr wrap="none" rtlCol="0">
            <a:spAutoFit/>
          </a:bodyPr>
          <a:lstStyle/>
          <a:p>
            <a:r>
              <a:rPr lang="en-IN" sz="2000" b="1" dirty="0">
                <a:solidFill>
                  <a:srgbClr val="000088"/>
                </a:solidFill>
              </a:rPr>
              <a:t>set(key, value)</a:t>
            </a:r>
          </a:p>
          <a:p>
            <a:r>
              <a:rPr lang="en-IN" sz="2000" b="1" dirty="0">
                <a:solidFill>
                  <a:srgbClr val="000088"/>
                </a:solidFill>
              </a:rPr>
              <a:t>__</a:t>
            </a:r>
            <a:r>
              <a:rPr lang="en-IN" sz="2000" b="1" dirty="0" err="1">
                <a:solidFill>
                  <a:srgbClr val="000088"/>
                </a:solidFill>
              </a:rPr>
              <a:t>threadfence_sys</a:t>
            </a:r>
            <a:r>
              <a:rPr lang="en-IN" sz="2000" b="1" dirty="0">
                <a:solidFill>
                  <a:srgbClr val="000088"/>
                </a:solidFill>
              </a:rPr>
              <a:t> </a:t>
            </a:r>
          </a:p>
        </p:txBody>
      </p:sp>
      <p:sp>
        <p:nvSpPr>
          <p:cNvPr id="48" name="Rectangle: Rounded Corners 47">
            <a:extLst>
              <a:ext uri="{FF2B5EF4-FFF2-40B4-BE49-F238E27FC236}">
                <a16:creationId xmlns:a16="http://schemas.microsoft.com/office/drawing/2014/main" id="{56D8C785-FE21-49E3-A55E-908A709A3B5C}"/>
              </a:ext>
            </a:extLst>
          </p:cNvPr>
          <p:cNvSpPr/>
          <p:nvPr/>
        </p:nvSpPr>
        <p:spPr>
          <a:xfrm>
            <a:off x="6434859" y="2315517"/>
            <a:ext cx="982494" cy="504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SM</a:t>
            </a:r>
          </a:p>
        </p:txBody>
      </p:sp>
      <p:sp>
        <p:nvSpPr>
          <p:cNvPr id="47" name="Content Placeholder 4">
            <a:extLst>
              <a:ext uri="{FF2B5EF4-FFF2-40B4-BE49-F238E27FC236}">
                <a16:creationId xmlns:a16="http://schemas.microsoft.com/office/drawing/2014/main" id="{CC2F4BE1-F416-42CA-8F1A-033531C32233}"/>
              </a:ext>
            </a:extLst>
          </p:cNvPr>
          <p:cNvSpPr txBox="1">
            <a:spLocks/>
          </p:cNvSpPr>
          <p:nvPr/>
        </p:nvSpPr>
        <p:spPr>
          <a:xfrm>
            <a:off x="-10688" y="5862215"/>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The system-scope </a:t>
            </a:r>
            <a:r>
              <a:rPr lang="en-IN" dirty="0" err="1"/>
              <a:t>threadfence</a:t>
            </a:r>
            <a:r>
              <a:rPr lang="en-IN" dirty="0"/>
              <a:t> pushes data from GPU to the CPU’s LLC </a:t>
            </a:r>
          </a:p>
        </p:txBody>
      </p:sp>
      <p:sp>
        <p:nvSpPr>
          <p:cNvPr id="98" name="Rectangle: Rounded Corners 97">
            <a:extLst>
              <a:ext uri="{FF2B5EF4-FFF2-40B4-BE49-F238E27FC236}">
                <a16:creationId xmlns:a16="http://schemas.microsoft.com/office/drawing/2014/main" id="{7F8B9F0C-911C-4E9D-94DE-C82AAF95B8BD}"/>
              </a:ext>
            </a:extLst>
          </p:cNvPr>
          <p:cNvSpPr/>
          <p:nvPr/>
        </p:nvSpPr>
        <p:spPr>
          <a:xfrm>
            <a:off x="2731220" y="2358903"/>
            <a:ext cx="985735"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Core</a:t>
            </a:r>
            <a:endParaRPr lang="en-IN">
              <a:solidFill>
                <a:schemeClr val="tx1"/>
              </a:solidFill>
            </a:endParaRPr>
          </a:p>
        </p:txBody>
      </p:sp>
      <p:sp>
        <p:nvSpPr>
          <p:cNvPr id="99" name="Rectangle 98">
            <a:extLst>
              <a:ext uri="{FF2B5EF4-FFF2-40B4-BE49-F238E27FC236}">
                <a16:creationId xmlns:a16="http://schemas.microsoft.com/office/drawing/2014/main" id="{C58E2CC3-7E12-4426-BC5F-57AB1168B5D7}"/>
              </a:ext>
            </a:extLst>
          </p:cNvPr>
          <p:cNvSpPr/>
          <p:nvPr/>
        </p:nvSpPr>
        <p:spPr>
          <a:xfrm>
            <a:off x="2627457" y="3294681"/>
            <a:ext cx="1193260" cy="4717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LLC</a:t>
            </a:r>
          </a:p>
        </p:txBody>
      </p:sp>
      <p:sp>
        <p:nvSpPr>
          <p:cNvPr id="100" name="Rectangle: Rounded Corners 99">
            <a:extLst>
              <a:ext uri="{FF2B5EF4-FFF2-40B4-BE49-F238E27FC236}">
                <a16:creationId xmlns:a16="http://schemas.microsoft.com/office/drawing/2014/main" id="{3B27F17B-89D6-4EA5-B418-8905917C1908}"/>
              </a:ext>
            </a:extLst>
          </p:cNvPr>
          <p:cNvSpPr/>
          <p:nvPr/>
        </p:nvSpPr>
        <p:spPr>
          <a:xfrm>
            <a:off x="2092437" y="4200668"/>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101" name="Rectangle: Rounded Corners 100">
            <a:extLst>
              <a:ext uri="{FF2B5EF4-FFF2-40B4-BE49-F238E27FC236}">
                <a16:creationId xmlns:a16="http://schemas.microsoft.com/office/drawing/2014/main" id="{297276C8-1C81-4537-AC88-3EC078D102B9}"/>
              </a:ext>
            </a:extLst>
          </p:cNvPr>
          <p:cNvSpPr/>
          <p:nvPr/>
        </p:nvSpPr>
        <p:spPr>
          <a:xfrm>
            <a:off x="3331090" y="4200667"/>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102" name="Rectangle 101">
            <a:extLst>
              <a:ext uri="{FF2B5EF4-FFF2-40B4-BE49-F238E27FC236}">
                <a16:creationId xmlns:a16="http://schemas.microsoft.com/office/drawing/2014/main" id="{65481FE2-31E5-49B5-9A3A-A98B3C13AAB1}"/>
              </a:ext>
            </a:extLst>
          </p:cNvPr>
          <p:cNvSpPr/>
          <p:nvPr/>
        </p:nvSpPr>
        <p:spPr>
          <a:xfrm>
            <a:off x="2092437" y="4958757"/>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DRAM</a:t>
            </a:r>
          </a:p>
        </p:txBody>
      </p:sp>
      <p:sp>
        <p:nvSpPr>
          <p:cNvPr id="103" name="Rectangle 102">
            <a:extLst>
              <a:ext uri="{FF2B5EF4-FFF2-40B4-BE49-F238E27FC236}">
                <a16:creationId xmlns:a16="http://schemas.microsoft.com/office/drawing/2014/main" id="{D40CDB13-1A37-4A0C-99B5-769376F8E7EE}"/>
              </a:ext>
            </a:extLst>
          </p:cNvPr>
          <p:cNvSpPr/>
          <p:nvPr/>
        </p:nvSpPr>
        <p:spPr>
          <a:xfrm>
            <a:off x="3339197" y="4958757"/>
            <a:ext cx="1044000" cy="4717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NVM</a:t>
            </a:r>
          </a:p>
        </p:txBody>
      </p:sp>
      <p:cxnSp>
        <p:nvCxnSpPr>
          <p:cNvPr id="104" name="Straight Arrow Connector 103">
            <a:extLst>
              <a:ext uri="{FF2B5EF4-FFF2-40B4-BE49-F238E27FC236}">
                <a16:creationId xmlns:a16="http://schemas.microsoft.com/office/drawing/2014/main" id="{3D614C0A-0BC4-4A40-96C7-07A25B6F51E0}"/>
              </a:ext>
            </a:extLst>
          </p:cNvPr>
          <p:cNvCxnSpPr>
            <a:stCxn id="98" idx="2"/>
            <a:endCxn id="99" idx="0"/>
          </p:cNvCxnSpPr>
          <p:nvPr/>
        </p:nvCxnSpPr>
        <p:spPr>
          <a:xfrm flipH="1">
            <a:off x="3224087" y="2862903"/>
            <a:ext cx="1" cy="4317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C2B7CD4-C199-46C3-ACB8-D4C298C4A38E}"/>
              </a:ext>
            </a:extLst>
          </p:cNvPr>
          <p:cNvCxnSpPr>
            <a:cxnSpLocks/>
          </p:cNvCxnSpPr>
          <p:nvPr/>
        </p:nvCxnSpPr>
        <p:spPr>
          <a:xfrm>
            <a:off x="2598276" y="4672459"/>
            <a:ext cx="0" cy="276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2FC2937-6063-4C3B-B860-2ED6FA570C9C}"/>
              </a:ext>
            </a:extLst>
          </p:cNvPr>
          <p:cNvCxnSpPr>
            <a:cxnSpLocks/>
          </p:cNvCxnSpPr>
          <p:nvPr/>
        </p:nvCxnSpPr>
        <p:spPr>
          <a:xfrm>
            <a:off x="3841795" y="4672458"/>
            <a:ext cx="0" cy="2767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7834E73-32B0-41C7-BE02-C9ED7A1C8A6B}"/>
              </a:ext>
            </a:extLst>
          </p:cNvPr>
          <p:cNvCxnSpPr>
            <a:cxnSpLocks/>
          </p:cNvCxnSpPr>
          <p:nvPr/>
        </p:nvCxnSpPr>
        <p:spPr>
          <a:xfrm>
            <a:off x="2569092" y="3986664"/>
            <a:ext cx="126777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586312D-D8E0-423A-AE91-2F8C265242C0}"/>
              </a:ext>
            </a:extLst>
          </p:cNvPr>
          <p:cNvCxnSpPr>
            <a:stCxn id="99" idx="2"/>
          </p:cNvCxnSpPr>
          <p:nvPr/>
        </p:nvCxnSpPr>
        <p:spPr>
          <a:xfrm>
            <a:off x="3224087" y="3766472"/>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D94338A-6990-4A4D-8E12-9C4E19FD25AA}"/>
              </a:ext>
            </a:extLst>
          </p:cNvPr>
          <p:cNvCxnSpPr>
            <a:cxnSpLocks/>
          </p:cNvCxnSpPr>
          <p:nvPr/>
        </p:nvCxnSpPr>
        <p:spPr>
          <a:xfrm flipH="1" flipV="1">
            <a:off x="2569092" y="3980475"/>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FF4103D-5F27-4163-ABD1-94214A56ACE7}"/>
              </a:ext>
            </a:extLst>
          </p:cNvPr>
          <p:cNvCxnSpPr>
            <a:cxnSpLocks/>
          </p:cNvCxnSpPr>
          <p:nvPr/>
        </p:nvCxnSpPr>
        <p:spPr>
          <a:xfrm flipH="1" flipV="1">
            <a:off x="3841795" y="398047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194C21A0-DF0E-4B8D-8541-A0C7D520E32C}"/>
              </a:ext>
            </a:extLst>
          </p:cNvPr>
          <p:cNvSpPr/>
          <p:nvPr/>
        </p:nvSpPr>
        <p:spPr>
          <a:xfrm>
            <a:off x="3907933" y="2776194"/>
            <a:ext cx="808061" cy="6892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IO </a:t>
            </a:r>
            <a:br>
              <a:rPr lang="en-IN" sz="2400">
                <a:solidFill>
                  <a:schemeClr val="tx1"/>
                </a:solidFill>
              </a:rPr>
            </a:br>
            <a:r>
              <a:rPr lang="en-IN" sz="2400">
                <a:solidFill>
                  <a:schemeClr val="tx1"/>
                </a:solidFill>
              </a:rPr>
              <a:t>Hub </a:t>
            </a:r>
            <a:endParaRPr lang="en-IN">
              <a:solidFill>
                <a:schemeClr val="tx1"/>
              </a:solidFill>
            </a:endParaRPr>
          </a:p>
        </p:txBody>
      </p:sp>
      <p:sp>
        <p:nvSpPr>
          <p:cNvPr id="115" name="TextBox 114">
            <a:extLst>
              <a:ext uri="{FF2B5EF4-FFF2-40B4-BE49-F238E27FC236}">
                <a16:creationId xmlns:a16="http://schemas.microsoft.com/office/drawing/2014/main" id="{5B46C2DF-191C-4610-BA0C-D36F1429880A}"/>
              </a:ext>
            </a:extLst>
          </p:cNvPr>
          <p:cNvSpPr txBox="1"/>
          <p:nvPr/>
        </p:nvSpPr>
        <p:spPr>
          <a:xfrm>
            <a:off x="3008588" y="1598867"/>
            <a:ext cx="772969" cy="461665"/>
          </a:xfrm>
          <a:prstGeom prst="rect">
            <a:avLst/>
          </a:prstGeom>
          <a:noFill/>
        </p:spPr>
        <p:txBody>
          <a:bodyPr wrap="none" rtlCol="0">
            <a:spAutoFit/>
          </a:bodyPr>
          <a:lstStyle/>
          <a:p>
            <a:r>
              <a:rPr lang="en-IN" sz="2400"/>
              <a:t>CPU </a:t>
            </a:r>
          </a:p>
        </p:txBody>
      </p:sp>
      <p:sp>
        <p:nvSpPr>
          <p:cNvPr id="116" name="Rectangle: Rounded Corners 115">
            <a:extLst>
              <a:ext uri="{FF2B5EF4-FFF2-40B4-BE49-F238E27FC236}">
                <a16:creationId xmlns:a16="http://schemas.microsoft.com/office/drawing/2014/main" id="{40A1581F-9C3B-4333-8469-4152B4757EC5}"/>
              </a:ext>
            </a:extLst>
          </p:cNvPr>
          <p:cNvSpPr/>
          <p:nvPr/>
        </p:nvSpPr>
        <p:spPr>
          <a:xfrm>
            <a:off x="3909565" y="2779841"/>
            <a:ext cx="808061" cy="689287"/>
          </a:xfrm>
          <a:prstGeom prst="round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IO </a:t>
            </a:r>
            <a:br>
              <a:rPr lang="en-IN" sz="2400" b="1" dirty="0">
                <a:solidFill>
                  <a:schemeClr val="bg1"/>
                </a:solidFill>
              </a:rPr>
            </a:br>
            <a:r>
              <a:rPr lang="en-IN" sz="2400" b="1" dirty="0">
                <a:solidFill>
                  <a:schemeClr val="bg1"/>
                </a:solidFill>
              </a:rPr>
              <a:t>Hub </a:t>
            </a:r>
            <a:endParaRPr lang="en-IN" b="1" dirty="0">
              <a:solidFill>
                <a:schemeClr val="bg1"/>
              </a:solidFill>
            </a:endParaRPr>
          </a:p>
        </p:txBody>
      </p:sp>
      <p:grpSp>
        <p:nvGrpSpPr>
          <p:cNvPr id="117" name="Group 116">
            <a:extLst>
              <a:ext uri="{FF2B5EF4-FFF2-40B4-BE49-F238E27FC236}">
                <a16:creationId xmlns:a16="http://schemas.microsoft.com/office/drawing/2014/main" id="{A7616703-F56F-4893-A20E-15F279253F0F}"/>
              </a:ext>
            </a:extLst>
          </p:cNvPr>
          <p:cNvGrpSpPr/>
          <p:nvPr/>
        </p:nvGrpSpPr>
        <p:grpSpPr>
          <a:xfrm>
            <a:off x="7452401" y="1605344"/>
            <a:ext cx="1116000" cy="468000"/>
            <a:chOff x="1885154" y="4354754"/>
            <a:chExt cx="1789966" cy="742950"/>
          </a:xfrm>
        </p:grpSpPr>
        <p:sp>
          <p:nvSpPr>
            <p:cNvPr id="118" name="Freeform: Shape 117">
              <a:extLst>
                <a:ext uri="{FF2B5EF4-FFF2-40B4-BE49-F238E27FC236}">
                  <a16:creationId xmlns:a16="http://schemas.microsoft.com/office/drawing/2014/main" id="{3497BE41-E654-4DB8-90FB-A135398C0769}"/>
                </a:ext>
              </a:extLst>
            </p:cNvPr>
            <p:cNvSpPr/>
            <p:nvPr/>
          </p:nvSpPr>
          <p:spPr>
            <a:xfrm flipH="1">
              <a:off x="2005928" y="4472471"/>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Rectangle 118">
              <a:extLst>
                <a:ext uri="{FF2B5EF4-FFF2-40B4-BE49-F238E27FC236}">
                  <a16:creationId xmlns:a16="http://schemas.microsoft.com/office/drawing/2014/main" id="{B3B92E93-9F78-4356-B068-AE6C1EAF43D6}"/>
                </a:ext>
              </a:extLst>
            </p:cNvPr>
            <p:cNvSpPr/>
            <p:nvPr/>
          </p:nvSpPr>
          <p:spPr>
            <a:xfrm flipH="1">
              <a:off x="1885154" y="4354754"/>
              <a:ext cx="1789966" cy="74295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20" name="Freeform: Shape 119">
              <a:extLst>
                <a:ext uri="{FF2B5EF4-FFF2-40B4-BE49-F238E27FC236}">
                  <a16:creationId xmlns:a16="http://schemas.microsoft.com/office/drawing/2014/main" id="{D697909B-C04B-41C5-B471-48EE2A0A8080}"/>
                </a:ext>
              </a:extLst>
            </p:cNvPr>
            <p:cNvSpPr/>
            <p:nvPr/>
          </p:nvSpPr>
          <p:spPr>
            <a:xfrm flipH="1">
              <a:off x="2219739"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1" name="Freeform: Shape 120">
              <a:extLst>
                <a:ext uri="{FF2B5EF4-FFF2-40B4-BE49-F238E27FC236}">
                  <a16:creationId xmlns:a16="http://schemas.microsoft.com/office/drawing/2014/main" id="{851D82CF-E5A0-4A9C-AA23-D068DA45F170}"/>
                </a:ext>
              </a:extLst>
            </p:cNvPr>
            <p:cNvSpPr/>
            <p:nvPr/>
          </p:nvSpPr>
          <p:spPr>
            <a:xfrm flipH="1">
              <a:off x="2448635"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2" name="Freeform: Shape 121">
              <a:extLst>
                <a:ext uri="{FF2B5EF4-FFF2-40B4-BE49-F238E27FC236}">
                  <a16:creationId xmlns:a16="http://schemas.microsoft.com/office/drawing/2014/main" id="{47A1A0E0-F18D-47AF-A2B3-3A48F3D9EA94}"/>
                </a:ext>
              </a:extLst>
            </p:cNvPr>
            <p:cNvSpPr/>
            <p:nvPr/>
          </p:nvSpPr>
          <p:spPr>
            <a:xfrm flipH="1">
              <a:off x="2690834" y="44628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3" name="Freeform: Shape 122">
              <a:extLst>
                <a:ext uri="{FF2B5EF4-FFF2-40B4-BE49-F238E27FC236}">
                  <a16:creationId xmlns:a16="http://schemas.microsoft.com/office/drawing/2014/main" id="{156642A7-B615-4E8B-9AE2-3BB21936C66A}"/>
                </a:ext>
              </a:extLst>
            </p:cNvPr>
            <p:cNvSpPr/>
            <p:nvPr/>
          </p:nvSpPr>
          <p:spPr>
            <a:xfrm flipH="1">
              <a:off x="2929579" y="446285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4" name="Freeform: Shape 123">
              <a:extLst>
                <a:ext uri="{FF2B5EF4-FFF2-40B4-BE49-F238E27FC236}">
                  <a16:creationId xmlns:a16="http://schemas.microsoft.com/office/drawing/2014/main" id="{BE8BE6C1-8DC8-41C1-82EF-441C41988DB5}"/>
                </a:ext>
              </a:extLst>
            </p:cNvPr>
            <p:cNvSpPr/>
            <p:nvPr/>
          </p:nvSpPr>
          <p:spPr>
            <a:xfrm flipH="1">
              <a:off x="3143753" y="44674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5" name="Freeform: Shape 124">
              <a:extLst>
                <a:ext uri="{FF2B5EF4-FFF2-40B4-BE49-F238E27FC236}">
                  <a16:creationId xmlns:a16="http://schemas.microsoft.com/office/drawing/2014/main" id="{62920F8A-8243-4F89-95B7-CADD391478A3}"/>
                </a:ext>
              </a:extLst>
            </p:cNvPr>
            <p:cNvSpPr/>
            <p:nvPr/>
          </p:nvSpPr>
          <p:spPr>
            <a:xfrm flipH="1">
              <a:off x="3367808" y="4462853"/>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2" name="TextBox 61">
            <a:extLst>
              <a:ext uri="{FF2B5EF4-FFF2-40B4-BE49-F238E27FC236}">
                <a16:creationId xmlns:a16="http://schemas.microsoft.com/office/drawing/2014/main" id="{42296D4B-A697-463F-8343-AE42FC0D2F9A}"/>
              </a:ext>
            </a:extLst>
          </p:cNvPr>
          <p:cNvSpPr txBox="1"/>
          <p:nvPr/>
        </p:nvSpPr>
        <p:spPr>
          <a:xfrm>
            <a:off x="8802665" y="3446685"/>
            <a:ext cx="2943691" cy="461665"/>
          </a:xfrm>
          <a:prstGeom prst="rect">
            <a:avLst/>
          </a:prstGeom>
          <a:noFill/>
        </p:spPr>
        <p:txBody>
          <a:bodyPr wrap="none" rtlCol="0">
            <a:spAutoFit/>
          </a:bodyPr>
          <a:lstStyle/>
          <a:p>
            <a:pPr algn="ctr"/>
            <a:r>
              <a:rPr lang="en-IN" sz="2400" b="1" dirty="0">
                <a:solidFill>
                  <a:srgbClr val="C00000"/>
                </a:solidFill>
              </a:rPr>
              <a:t>DDIO: Data Direct I/O</a:t>
            </a:r>
          </a:p>
        </p:txBody>
      </p:sp>
      <p:sp>
        <p:nvSpPr>
          <p:cNvPr id="63" name="Slide Number Placeholder 3">
            <a:extLst>
              <a:ext uri="{FF2B5EF4-FFF2-40B4-BE49-F238E27FC236}">
                <a16:creationId xmlns:a16="http://schemas.microsoft.com/office/drawing/2014/main" id="{68489268-45CB-440E-8AD8-BBEF63AEE3F3}"/>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13</a:t>
            </a:fld>
            <a:endParaRPr lang="en-US"/>
          </a:p>
        </p:txBody>
      </p:sp>
      <p:sp>
        <p:nvSpPr>
          <p:cNvPr id="69" name="Rectangle 68">
            <a:extLst>
              <a:ext uri="{FF2B5EF4-FFF2-40B4-BE49-F238E27FC236}">
                <a16:creationId xmlns:a16="http://schemas.microsoft.com/office/drawing/2014/main" id="{E8ADE0D1-9F62-45D2-8E8B-80FCC11AC93E}"/>
              </a:ext>
            </a:extLst>
          </p:cNvPr>
          <p:cNvSpPr/>
          <p:nvPr/>
        </p:nvSpPr>
        <p:spPr>
          <a:xfrm>
            <a:off x="2628866" y="3296676"/>
            <a:ext cx="1193260" cy="471791"/>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LLC</a:t>
            </a:r>
          </a:p>
        </p:txBody>
      </p:sp>
      <p:grpSp>
        <p:nvGrpSpPr>
          <p:cNvPr id="57" name="Group 56">
            <a:extLst>
              <a:ext uri="{FF2B5EF4-FFF2-40B4-BE49-F238E27FC236}">
                <a16:creationId xmlns:a16="http://schemas.microsoft.com/office/drawing/2014/main" id="{F7062E1B-C2C6-4419-B90C-367F3B120049}"/>
              </a:ext>
            </a:extLst>
          </p:cNvPr>
          <p:cNvGrpSpPr/>
          <p:nvPr/>
        </p:nvGrpSpPr>
        <p:grpSpPr>
          <a:xfrm>
            <a:off x="7372475" y="2432475"/>
            <a:ext cx="1625395" cy="261063"/>
            <a:chOff x="9458922" y="2715262"/>
            <a:chExt cx="1550342" cy="216000"/>
          </a:xfrm>
        </p:grpSpPr>
        <p:grpSp>
          <p:nvGrpSpPr>
            <p:cNvPr id="58" name="Group 57">
              <a:extLst>
                <a:ext uri="{FF2B5EF4-FFF2-40B4-BE49-F238E27FC236}">
                  <a16:creationId xmlns:a16="http://schemas.microsoft.com/office/drawing/2014/main" id="{EBD1C0DC-A843-4429-93D3-56A1AC94E9DF}"/>
                </a:ext>
              </a:extLst>
            </p:cNvPr>
            <p:cNvGrpSpPr/>
            <p:nvPr/>
          </p:nvGrpSpPr>
          <p:grpSpPr>
            <a:xfrm>
              <a:off x="9458922" y="2715262"/>
              <a:ext cx="1550342" cy="216000"/>
              <a:chOff x="9458922" y="2715262"/>
              <a:chExt cx="1550342" cy="216000"/>
            </a:xfrm>
          </p:grpSpPr>
          <p:sp>
            <p:nvSpPr>
              <p:cNvPr id="60" name="Rectangle 59">
                <a:extLst>
                  <a:ext uri="{FF2B5EF4-FFF2-40B4-BE49-F238E27FC236}">
                    <a16:creationId xmlns:a16="http://schemas.microsoft.com/office/drawing/2014/main" id="{9C32DE07-07F3-4F43-B019-3EA5D8837A9B}"/>
                  </a:ext>
                </a:extLst>
              </p:cNvPr>
              <p:cNvSpPr/>
              <p:nvPr/>
            </p:nvSpPr>
            <p:spPr>
              <a:xfrm>
                <a:off x="9458922" y="2715262"/>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1" name="Rectangle: Single Corner Rounded 60">
                <a:extLst>
                  <a:ext uri="{FF2B5EF4-FFF2-40B4-BE49-F238E27FC236}">
                    <a16:creationId xmlns:a16="http://schemas.microsoft.com/office/drawing/2014/main" id="{5EAD0E1F-C31C-4C84-A495-C8AFC180088F}"/>
                  </a:ext>
                </a:extLst>
              </p:cNvPr>
              <p:cNvSpPr/>
              <p:nvPr/>
            </p:nvSpPr>
            <p:spPr>
              <a:xfrm rot="5400000">
                <a:off x="10474885" y="2396883"/>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cxnSp>
          <p:nvCxnSpPr>
            <p:cNvPr id="59" name="Straight Arrow Connector 58">
              <a:extLst>
                <a:ext uri="{FF2B5EF4-FFF2-40B4-BE49-F238E27FC236}">
                  <a16:creationId xmlns:a16="http://schemas.microsoft.com/office/drawing/2014/main" id="{7313B540-A255-4D12-A624-6B951D1E54EB}"/>
                </a:ext>
              </a:extLst>
            </p:cNvPr>
            <p:cNvCxnSpPr>
              <a:cxnSpLocks/>
            </p:cNvCxnSpPr>
            <p:nvPr/>
          </p:nvCxnSpPr>
          <p:spPr>
            <a:xfrm flipV="1">
              <a:off x="9815853" y="2823262"/>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7507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par>
                                <p:cTn id="18" presetID="50" presetClass="path" presetSubtype="0" accel="50000" decel="50000" fill="hold" nodeType="withEffect">
                                  <p:stCondLst>
                                    <p:cond delay="0"/>
                                  </p:stCondLst>
                                  <p:childTnLst>
                                    <p:animMotion origin="layout" path="M -4.16667E-6 -1.11111E-6 L -0.20143 -1.11111E-6 C -0.2914 -1.11111E-6 -0.40221 0.03773 -0.40221 0.06875 L -0.40221 0.1375 " pathEditMode="relative" rAng="0" ptsTypes="AAAA">
                                      <p:cBhvr>
                                        <p:cTn id="19" dur="2000" fill="hold"/>
                                        <p:tgtEl>
                                          <p:spTgt spid="57"/>
                                        </p:tgtEl>
                                        <p:attrNameLst>
                                          <p:attrName>ppt_x</p:attrName>
                                          <p:attrName>ppt_y</p:attrName>
                                        </p:attrNameLst>
                                      </p:cBhvr>
                                      <p:rCtr x="-20117" y="6875"/>
                                    </p:animMotion>
                                  </p:childTnLst>
                                </p:cTn>
                              </p:par>
                              <p:par>
                                <p:cTn id="20" presetID="1"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40" grpId="0"/>
      <p:bldP spid="48" grpId="0" animBg="1"/>
      <p:bldP spid="47" grpId="0"/>
      <p:bldP spid="116" grpId="0" animBg="1"/>
      <p:bldP spid="62" grpId="0"/>
      <p:bldP spid="6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id="{0C8FA364-5559-48CF-B92D-40FC62960F98}"/>
              </a:ext>
            </a:extLst>
          </p:cNvPr>
          <p:cNvSpPr/>
          <p:nvPr/>
        </p:nvSpPr>
        <p:spPr>
          <a:xfrm>
            <a:off x="1988650" y="206201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4" name="Rectangle: Rounded Corners 93">
            <a:extLst>
              <a:ext uri="{FF2B5EF4-FFF2-40B4-BE49-F238E27FC236}">
                <a16:creationId xmlns:a16="http://schemas.microsoft.com/office/drawing/2014/main" id="{0BC3844E-BA6D-4CCD-96AA-19F147D08AD3}"/>
              </a:ext>
            </a:extLst>
          </p:cNvPr>
          <p:cNvSpPr/>
          <p:nvPr/>
        </p:nvSpPr>
        <p:spPr>
          <a:xfrm>
            <a:off x="5620238" y="206201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Rectangle: Rounded Corners 45">
            <a:extLst>
              <a:ext uri="{FF2B5EF4-FFF2-40B4-BE49-F238E27FC236}">
                <a16:creationId xmlns:a16="http://schemas.microsoft.com/office/drawing/2014/main" id="{D0B2C04C-22BB-4B3F-B6E0-16EBECF29B6C}"/>
              </a:ext>
            </a:extLst>
          </p:cNvPr>
          <p:cNvSpPr/>
          <p:nvPr/>
        </p:nvSpPr>
        <p:spPr>
          <a:xfrm>
            <a:off x="3913274" y="2769682"/>
            <a:ext cx="808061" cy="6892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IO </a:t>
            </a:r>
            <a:br>
              <a:rPr lang="en-IN" sz="2400">
                <a:solidFill>
                  <a:schemeClr val="tx1"/>
                </a:solidFill>
              </a:rPr>
            </a:br>
            <a:r>
              <a:rPr lang="en-IN" sz="2400">
                <a:solidFill>
                  <a:schemeClr val="tx1"/>
                </a:solidFill>
              </a:rPr>
              <a:t>Hub </a:t>
            </a:r>
            <a:endParaRPr lang="en-IN">
              <a:solidFill>
                <a:schemeClr val="tx1"/>
              </a:solidFill>
            </a:endParaRPr>
          </a:p>
        </p:txBody>
      </p:sp>
      <p:sp>
        <p:nvSpPr>
          <p:cNvPr id="4" name="Title 3">
            <a:extLst>
              <a:ext uri="{FF2B5EF4-FFF2-40B4-BE49-F238E27FC236}">
                <a16:creationId xmlns:a16="http://schemas.microsoft.com/office/drawing/2014/main" id="{A7675E91-02BC-455E-92E9-BD2645B86CE3}"/>
              </a:ext>
            </a:extLst>
          </p:cNvPr>
          <p:cNvSpPr>
            <a:spLocks noGrp="1"/>
          </p:cNvSpPr>
          <p:nvPr>
            <p:ph type="title"/>
          </p:nvPr>
        </p:nvSpPr>
        <p:spPr/>
        <p:txBody>
          <a:bodyPr/>
          <a:lstStyle/>
          <a:p>
            <a:r>
              <a:rPr lang="en-IN"/>
              <a:t>Guaranteeing persistence from GPU</a:t>
            </a:r>
          </a:p>
        </p:txBody>
      </p:sp>
      <p:sp>
        <p:nvSpPr>
          <p:cNvPr id="68" name="Rectangle 67">
            <a:extLst>
              <a:ext uri="{FF2B5EF4-FFF2-40B4-BE49-F238E27FC236}">
                <a16:creationId xmlns:a16="http://schemas.microsoft.com/office/drawing/2014/main" id="{17374967-E9C3-48C3-87F4-C595CC1FFA72}"/>
              </a:ext>
            </a:extLst>
          </p:cNvPr>
          <p:cNvSpPr/>
          <p:nvPr/>
        </p:nvSpPr>
        <p:spPr>
          <a:xfrm>
            <a:off x="2629087" y="3295190"/>
            <a:ext cx="1193260" cy="4717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LLC</a:t>
            </a:r>
          </a:p>
        </p:txBody>
      </p:sp>
      <p:sp>
        <p:nvSpPr>
          <p:cNvPr id="69" name="Rectangle: Rounded Corners 68">
            <a:extLst>
              <a:ext uri="{FF2B5EF4-FFF2-40B4-BE49-F238E27FC236}">
                <a16:creationId xmlns:a16="http://schemas.microsoft.com/office/drawing/2014/main" id="{42B46430-54E3-45B1-9A96-731F27135958}"/>
              </a:ext>
            </a:extLst>
          </p:cNvPr>
          <p:cNvSpPr/>
          <p:nvPr/>
        </p:nvSpPr>
        <p:spPr>
          <a:xfrm>
            <a:off x="2094067" y="4201177"/>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70" name="Rectangle: Rounded Corners 69">
            <a:extLst>
              <a:ext uri="{FF2B5EF4-FFF2-40B4-BE49-F238E27FC236}">
                <a16:creationId xmlns:a16="http://schemas.microsoft.com/office/drawing/2014/main" id="{FB98FD50-0B71-4C4E-8ACD-A0AD56E21875}"/>
              </a:ext>
            </a:extLst>
          </p:cNvPr>
          <p:cNvSpPr/>
          <p:nvPr/>
        </p:nvSpPr>
        <p:spPr>
          <a:xfrm>
            <a:off x="3332720" y="4201176"/>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71" name="Rectangle 70">
            <a:extLst>
              <a:ext uri="{FF2B5EF4-FFF2-40B4-BE49-F238E27FC236}">
                <a16:creationId xmlns:a16="http://schemas.microsoft.com/office/drawing/2014/main" id="{757833E0-C8C7-43FA-B0C7-0DC89D081AEC}"/>
              </a:ext>
            </a:extLst>
          </p:cNvPr>
          <p:cNvSpPr/>
          <p:nvPr/>
        </p:nvSpPr>
        <p:spPr>
          <a:xfrm>
            <a:off x="2094067" y="495926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DRAM</a:t>
            </a:r>
          </a:p>
        </p:txBody>
      </p:sp>
      <p:sp>
        <p:nvSpPr>
          <p:cNvPr id="72" name="Rectangle 71">
            <a:extLst>
              <a:ext uri="{FF2B5EF4-FFF2-40B4-BE49-F238E27FC236}">
                <a16:creationId xmlns:a16="http://schemas.microsoft.com/office/drawing/2014/main" id="{BE61AA1B-3792-400F-8CBF-42EB0A20FEC5}"/>
              </a:ext>
            </a:extLst>
          </p:cNvPr>
          <p:cNvSpPr/>
          <p:nvPr/>
        </p:nvSpPr>
        <p:spPr>
          <a:xfrm>
            <a:off x="3340827" y="4959266"/>
            <a:ext cx="1044000" cy="4717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NVM</a:t>
            </a:r>
          </a:p>
        </p:txBody>
      </p:sp>
      <p:cxnSp>
        <p:nvCxnSpPr>
          <p:cNvPr id="73" name="Straight Arrow Connector 72">
            <a:extLst>
              <a:ext uri="{FF2B5EF4-FFF2-40B4-BE49-F238E27FC236}">
                <a16:creationId xmlns:a16="http://schemas.microsoft.com/office/drawing/2014/main" id="{09FB375E-50EF-42BC-A983-A92C091E6357}"/>
              </a:ext>
            </a:extLst>
          </p:cNvPr>
          <p:cNvCxnSpPr>
            <a:cxnSpLocks/>
            <a:endCxn id="68" idx="0"/>
          </p:cNvCxnSpPr>
          <p:nvPr/>
        </p:nvCxnSpPr>
        <p:spPr>
          <a:xfrm flipH="1">
            <a:off x="3225717" y="2863412"/>
            <a:ext cx="1" cy="4317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D0D213E-1A66-419C-93CB-CFE185A94137}"/>
              </a:ext>
            </a:extLst>
          </p:cNvPr>
          <p:cNvCxnSpPr>
            <a:cxnSpLocks/>
          </p:cNvCxnSpPr>
          <p:nvPr/>
        </p:nvCxnSpPr>
        <p:spPr>
          <a:xfrm>
            <a:off x="2599906" y="4672968"/>
            <a:ext cx="0" cy="276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31EDF32-C46B-407D-BBB9-17A4552B106D}"/>
              </a:ext>
            </a:extLst>
          </p:cNvPr>
          <p:cNvCxnSpPr>
            <a:cxnSpLocks/>
          </p:cNvCxnSpPr>
          <p:nvPr/>
        </p:nvCxnSpPr>
        <p:spPr>
          <a:xfrm>
            <a:off x="3843425" y="4672967"/>
            <a:ext cx="0" cy="2767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5B22C54-AA27-492B-A8AA-0B03F3F5D252}"/>
              </a:ext>
            </a:extLst>
          </p:cNvPr>
          <p:cNvCxnSpPr>
            <a:cxnSpLocks/>
          </p:cNvCxnSpPr>
          <p:nvPr/>
        </p:nvCxnSpPr>
        <p:spPr>
          <a:xfrm>
            <a:off x="2570722" y="3987173"/>
            <a:ext cx="126777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E0A1F4-E10E-4DBC-8483-6A12608C0199}"/>
              </a:ext>
            </a:extLst>
          </p:cNvPr>
          <p:cNvCxnSpPr>
            <a:stCxn id="68" idx="2"/>
          </p:cNvCxnSpPr>
          <p:nvPr/>
        </p:nvCxnSpPr>
        <p:spPr>
          <a:xfrm>
            <a:off x="3225717" y="3766981"/>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EACEB43-F932-4458-BF8D-EFE1CF4B31A1}"/>
              </a:ext>
            </a:extLst>
          </p:cNvPr>
          <p:cNvCxnSpPr>
            <a:cxnSpLocks/>
          </p:cNvCxnSpPr>
          <p:nvPr/>
        </p:nvCxnSpPr>
        <p:spPr>
          <a:xfrm flipH="1" flipV="1">
            <a:off x="2570722" y="3980984"/>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C984ADA-A5B4-453B-BC6B-C46EDAE87259}"/>
              </a:ext>
            </a:extLst>
          </p:cNvPr>
          <p:cNvCxnSpPr>
            <a:cxnSpLocks/>
          </p:cNvCxnSpPr>
          <p:nvPr/>
        </p:nvCxnSpPr>
        <p:spPr>
          <a:xfrm flipH="1" flipV="1">
            <a:off x="3843425" y="3980984"/>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5D74E46-19CC-4418-8884-C9888811B969}"/>
              </a:ext>
            </a:extLst>
          </p:cNvPr>
          <p:cNvSpPr/>
          <p:nvPr/>
        </p:nvSpPr>
        <p:spPr>
          <a:xfrm>
            <a:off x="6044003" y="3141884"/>
            <a:ext cx="17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Interconnect</a:t>
            </a:r>
          </a:p>
        </p:txBody>
      </p:sp>
      <p:sp>
        <p:nvSpPr>
          <p:cNvPr id="81" name="Rectangle: Rounded Corners 80">
            <a:extLst>
              <a:ext uri="{FF2B5EF4-FFF2-40B4-BE49-F238E27FC236}">
                <a16:creationId xmlns:a16="http://schemas.microsoft.com/office/drawing/2014/main" id="{E6C902E3-AE3B-47BE-9B14-CA90B2992D57}"/>
              </a:ext>
            </a:extLst>
          </p:cNvPr>
          <p:cNvSpPr/>
          <p:nvPr/>
        </p:nvSpPr>
        <p:spPr>
          <a:xfrm>
            <a:off x="5670039" y="4038754"/>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0 </a:t>
            </a:r>
          </a:p>
        </p:txBody>
      </p:sp>
      <p:sp>
        <p:nvSpPr>
          <p:cNvPr id="82" name="Rectangle: Rounded Corners 81">
            <a:extLst>
              <a:ext uri="{FF2B5EF4-FFF2-40B4-BE49-F238E27FC236}">
                <a16:creationId xmlns:a16="http://schemas.microsoft.com/office/drawing/2014/main" id="{1603C112-DBD6-46A2-A74F-9296C5FBA008}"/>
              </a:ext>
            </a:extLst>
          </p:cNvPr>
          <p:cNvSpPr/>
          <p:nvPr/>
        </p:nvSpPr>
        <p:spPr>
          <a:xfrm>
            <a:off x="7240345" y="4038754"/>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N </a:t>
            </a:r>
          </a:p>
        </p:txBody>
      </p:sp>
      <p:cxnSp>
        <p:nvCxnSpPr>
          <p:cNvPr id="83" name="Straight Arrow Connector 82">
            <a:extLst>
              <a:ext uri="{FF2B5EF4-FFF2-40B4-BE49-F238E27FC236}">
                <a16:creationId xmlns:a16="http://schemas.microsoft.com/office/drawing/2014/main" id="{B96F84A1-5D7C-4180-94FF-930087601430}"/>
              </a:ext>
            </a:extLst>
          </p:cNvPr>
          <p:cNvCxnSpPr>
            <a:cxnSpLocks/>
            <a:endCxn id="80" idx="0"/>
          </p:cNvCxnSpPr>
          <p:nvPr/>
        </p:nvCxnSpPr>
        <p:spPr>
          <a:xfrm>
            <a:off x="6926003" y="2803803"/>
            <a:ext cx="0" cy="338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7D4FE21-2F06-4622-B87D-8407B8173AD4}"/>
              </a:ext>
            </a:extLst>
          </p:cNvPr>
          <p:cNvCxnSpPr>
            <a:cxnSpLocks/>
          </p:cNvCxnSpPr>
          <p:nvPr/>
        </p:nvCxnSpPr>
        <p:spPr>
          <a:xfrm>
            <a:off x="6239879" y="3824751"/>
            <a:ext cx="1576822"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CD321C6-499D-4DAE-8D06-B61BDAF3AC07}"/>
              </a:ext>
            </a:extLst>
          </p:cNvPr>
          <p:cNvCxnSpPr/>
          <p:nvPr/>
        </p:nvCxnSpPr>
        <p:spPr>
          <a:xfrm>
            <a:off x="6958066" y="360486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6498F07-E21C-42D8-B1EB-AFB30B243097}"/>
              </a:ext>
            </a:extLst>
          </p:cNvPr>
          <p:cNvCxnSpPr>
            <a:cxnSpLocks/>
          </p:cNvCxnSpPr>
          <p:nvPr/>
        </p:nvCxnSpPr>
        <p:spPr>
          <a:xfrm flipH="1" flipV="1">
            <a:off x="6239879" y="3824751"/>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BA8DDAF-8072-4681-A40E-660F6D939A16}"/>
              </a:ext>
            </a:extLst>
          </p:cNvPr>
          <p:cNvCxnSpPr>
            <a:cxnSpLocks/>
          </p:cNvCxnSpPr>
          <p:nvPr/>
        </p:nvCxnSpPr>
        <p:spPr>
          <a:xfrm flipH="1" flipV="1">
            <a:off x="7816701" y="3818562"/>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EAC2A47C-77C7-47C9-B407-B05740E7D94C}"/>
              </a:ext>
            </a:extLst>
          </p:cNvPr>
          <p:cNvSpPr/>
          <p:nvPr/>
        </p:nvSpPr>
        <p:spPr>
          <a:xfrm>
            <a:off x="5724039" y="495926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sp>
        <p:nvSpPr>
          <p:cNvPr id="89" name="Rectangle 88">
            <a:extLst>
              <a:ext uri="{FF2B5EF4-FFF2-40B4-BE49-F238E27FC236}">
                <a16:creationId xmlns:a16="http://schemas.microsoft.com/office/drawing/2014/main" id="{2E6D9390-5146-41CE-ADB2-57A1C9A6FFA7}"/>
              </a:ext>
            </a:extLst>
          </p:cNvPr>
          <p:cNvSpPr/>
          <p:nvPr/>
        </p:nvSpPr>
        <p:spPr>
          <a:xfrm>
            <a:off x="7294345" y="495926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cxnSp>
        <p:nvCxnSpPr>
          <p:cNvPr id="90" name="Straight Arrow Connector 89">
            <a:extLst>
              <a:ext uri="{FF2B5EF4-FFF2-40B4-BE49-F238E27FC236}">
                <a16:creationId xmlns:a16="http://schemas.microsoft.com/office/drawing/2014/main" id="{4F37E48D-7812-4682-9388-8F4497C2B888}"/>
              </a:ext>
            </a:extLst>
          </p:cNvPr>
          <p:cNvCxnSpPr>
            <a:stCxn id="88" idx="0"/>
            <a:endCxn id="81" idx="2"/>
          </p:cNvCxnSpPr>
          <p:nvPr/>
        </p:nvCxnSpPr>
        <p:spPr>
          <a:xfrm flipV="1">
            <a:off x="6246039" y="4671760"/>
            <a:ext cx="0" cy="2875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2F3143A-DD23-4C12-A435-448C437C082D}"/>
              </a:ext>
            </a:extLst>
          </p:cNvPr>
          <p:cNvCxnSpPr>
            <a:stCxn id="89" idx="0"/>
            <a:endCxn id="82" idx="2"/>
          </p:cNvCxnSpPr>
          <p:nvPr/>
        </p:nvCxnSpPr>
        <p:spPr>
          <a:xfrm flipV="1">
            <a:off x="7816345" y="4671760"/>
            <a:ext cx="0" cy="2875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326D0B80-8D5E-48F0-99D1-29B6605E8A5C}"/>
              </a:ext>
            </a:extLst>
          </p:cNvPr>
          <p:cNvSpPr txBox="1"/>
          <p:nvPr/>
        </p:nvSpPr>
        <p:spPr>
          <a:xfrm>
            <a:off x="3010218" y="1595484"/>
            <a:ext cx="772969" cy="461665"/>
          </a:xfrm>
          <a:prstGeom prst="rect">
            <a:avLst/>
          </a:prstGeom>
          <a:noFill/>
        </p:spPr>
        <p:txBody>
          <a:bodyPr wrap="none" rtlCol="0">
            <a:spAutoFit/>
          </a:bodyPr>
          <a:lstStyle/>
          <a:p>
            <a:r>
              <a:rPr lang="en-IN" sz="2400"/>
              <a:t>CPU </a:t>
            </a:r>
          </a:p>
        </p:txBody>
      </p:sp>
      <p:sp>
        <p:nvSpPr>
          <p:cNvPr id="96" name="TextBox 95">
            <a:extLst>
              <a:ext uri="{FF2B5EF4-FFF2-40B4-BE49-F238E27FC236}">
                <a16:creationId xmlns:a16="http://schemas.microsoft.com/office/drawing/2014/main" id="{4D9B978D-9E0F-4AB1-BFCF-F445B4C8EC6C}"/>
              </a:ext>
            </a:extLst>
          </p:cNvPr>
          <p:cNvSpPr txBox="1"/>
          <p:nvPr/>
        </p:nvSpPr>
        <p:spPr>
          <a:xfrm>
            <a:off x="6626578" y="1595484"/>
            <a:ext cx="803425" cy="461665"/>
          </a:xfrm>
          <a:prstGeom prst="rect">
            <a:avLst/>
          </a:prstGeom>
          <a:noFill/>
        </p:spPr>
        <p:txBody>
          <a:bodyPr wrap="none" rtlCol="0">
            <a:spAutoFit/>
          </a:bodyPr>
          <a:lstStyle/>
          <a:p>
            <a:r>
              <a:rPr lang="en-IN" sz="2400"/>
              <a:t>GPU </a:t>
            </a:r>
          </a:p>
        </p:txBody>
      </p:sp>
      <p:cxnSp>
        <p:nvCxnSpPr>
          <p:cNvPr id="110" name="Straight Arrow Connector 109">
            <a:extLst>
              <a:ext uri="{FF2B5EF4-FFF2-40B4-BE49-F238E27FC236}">
                <a16:creationId xmlns:a16="http://schemas.microsoft.com/office/drawing/2014/main" id="{34305F44-4E3C-41D8-AE71-6C9C0D534FD2}"/>
              </a:ext>
            </a:extLst>
          </p:cNvPr>
          <p:cNvCxnSpPr>
            <a:stCxn id="93" idx="3"/>
            <a:endCxn id="94" idx="1"/>
          </p:cNvCxnSpPr>
          <p:nvPr/>
        </p:nvCxnSpPr>
        <p:spPr>
          <a:xfrm>
            <a:off x="4804754" y="3403421"/>
            <a:ext cx="8154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1F274761-EAEA-4ABB-AA3F-335B2ED09A75}"/>
              </a:ext>
            </a:extLst>
          </p:cNvPr>
          <p:cNvSpPr txBox="1"/>
          <p:nvPr/>
        </p:nvSpPr>
        <p:spPr>
          <a:xfrm>
            <a:off x="4916912" y="3023631"/>
            <a:ext cx="646331" cy="400110"/>
          </a:xfrm>
          <a:prstGeom prst="rect">
            <a:avLst/>
          </a:prstGeom>
          <a:noFill/>
        </p:spPr>
        <p:txBody>
          <a:bodyPr wrap="none" rtlCol="0">
            <a:spAutoFit/>
          </a:bodyPr>
          <a:lstStyle/>
          <a:p>
            <a:r>
              <a:rPr lang="en-IN" sz="2000"/>
              <a:t>PCIe</a:t>
            </a:r>
          </a:p>
        </p:txBody>
      </p:sp>
      <p:sp>
        <p:nvSpPr>
          <p:cNvPr id="2" name="TextBox 1">
            <a:extLst>
              <a:ext uri="{FF2B5EF4-FFF2-40B4-BE49-F238E27FC236}">
                <a16:creationId xmlns:a16="http://schemas.microsoft.com/office/drawing/2014/main" id="{93C87252-B3FC-4C6B-91A4-CEFBC581B76A}"/>
              </a:ext>
            </a:extLst>
          </p:cNvPr>
          <p:cNvSpPr txBox="1"/>
          <p:nvPr/>
        </p:nvSpPr>
        <p:spPr>
          <a:xfrm>
            <a:off x="2132072" y="5963568"/>
            <a:ext cx="8497647" cy="480131"/>
          </a:xfrm>
          <a:prstGeom prst="rect">
            <a:avLst/>
          </a:prstGeom>
        </p:spPr>
        <p:txBody>
          <a:bodyPr vert="horz" lIns="91440" tIns="45720" rIns="91440" bIns="45720" rtlCol="0" anchor="t">
            <a:normAutofit/>
          </a:bodyPr>
          <a:lstStyle>
            <a:defPPr>
              <a:defRPr lang="en-US"/>
            </a:defPPr>
            <a:lvl1pPr indent="0">
              <a:lnSpc>
                <a:spcPct val="90000"/>
              </a:lnSpc>
              <a:spcBef>
                <a:spcPts val="1000"/>
              </a:spcBef>
              <a:buFont typeface="Arial" panose="020B0604020202020204" pitchFamily="34" charset="0"/>
              <a:buNone/>
              <a:defRPr sz="2800">
                <a:solidFill>
                  <a:srgbClr val="000088"/>
                </a:solidFill>
                <a:ea typeface="+mn-lt"/>
                <a:cs typeface="+mn-lt"/>
              </a:defRPr>
            </a:lvl1pPr>
            <a:lvl2pPr marL="685800" indent="-228600">
              <a:lnSpc>
                <a:spcPct val="90000"/>
              </a:lnSpc>
              <a:spcBef>
                <a:spcPts val="500"/>
              </a:spcBef>
              <a:buFont typeface="Arial" panose="020B0604020202020204" pitchFamily="34" charset="0"/>
              <a:buChar char="•"/>
              <a:defRPr sz="2400">
                <a:solidFill>
                  <a:srgbClr val="000088"/>
                </a:solidFill>
              </a:defRPr>
            </a:lvl2pPr>
            <a:lvl3pPr marL="1143000" indent="-228600">
              <a:lnSpc>
                <a:spcPct val="90000"/>
              </a:lnSpc>
              <a:spcBef>
                <a:spcPts val="500"/>
              </a:spcBef>
              <a:buFont typeface="Arial" panose="020B0604020202020204" pitchFamily="34" charset="0"/>
              <a:buChar char="•"/>
              <a:defRPr sz="2000">
                <a:solidFill>
                  <a:srgbClr val="000088"/>
                </a:solidFill>
              </a:defRPr>
            </a:lvl3pPr>
            <a:lvl4pPr marL="1600200" indent="-228600">
              <a:lnSpc>
                <a:spcPct val="90000"/>
              </a:lnSpc>
              <a:spcBef>
                <a:spcPts val="500"/>
              </a:spcBef>
              <a:buFont typeface="Arial" panose="020B0604020202020204" pitchFamily="34" charset="0"/>
              <a:buChar char="•"/>
              <a:defRPr>
                <a:solidFill>
                  <a:srgbClr val="000088"/>
                </a:solidFill>
              </a:defRPr>
            </a:lvl4pPr>
            <a:lvl5pPr marL="2057400" indent="-228600">
              <a:lnSpc>
                <a:spcPct val="90000"/>
              </a:lnSpc>
              <a:spcBef>
                <a:spcPts val="500"/>
              </a:spcBef>
              <a:buFont typeface="Arial" panose="020B0604020202020204" pitchFamily="34" charset="0"/>
              <a:buChar char="•"/>
              <a:defRPr>
                <a:solidFill>
                  <a:srgbClr val="00008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IN"/>
          </a:p>
        </p:txBody>
      </p:sp>
      <p:sp>
        <p:nvSpPr>
          <p:cNvPr id="5" name="TextBox 4">
            <a:extLst>
              <a:ext uri="{FF2B5EF4-FFF2-40B4-BE49-F238E27FC236}">
                <a16:creationId xmlns:a16="http://schemas.microsoft.com/office/drawing/2014/main" id="{6C221DC8-3269-4E91-9872-E2050EE1AF6A}"/>
              </a:ext>
            </a:extLst>
          </p:cNvPr>
          <p:cNvSpPr txBox="1"/>
          <p:nvPr/>
        </p:nvSpPr>
        <p:spPr>
          <a:xfrm>
            <a:off x="4818186" y="1535324"/>
            <a:ext cx="974947" cy="523220"/>
          </a:xfrm>
          <a:prstGeom prst="rect">
            <a:avLst/>
          </a:prstGeom>
          <a:noFill/>
        </p:spPr>
        <p:txBody>
          <a:bodyPr wrap="none" rtlCol="0">
            <a:spAutoFit/>
          </a:bodyPr>
          <a:lstStyle/>
          <a:p>
            <a:pPr algn="ctr"/>
            <a:r>
              <a:rPr lang="en-IN" sz="2800" b="1" u="sng" dirty="0">
                <a:solidFill>
                  <a:srgbClr val="000088"/>
                </a:solidFill>
              </a:rPr>
              <a:t>DDIO</a:t>
            </a:r>
          </a:p>
        </p:txBody>
      </p:sp>
      <p:sp>
        <p:nvSpPr>
          <p:cNvPr id="48" name="TextBox 47">
            <a:extLst>
              <a:ext uri="{FF2B5EF4-FFF2-40B4-BE49-F238E27FC236}">
                <a16:creationId xmlns:a16="http://schemas.microsoft.com/office/drawing/2014/main" id="{06CA1573-1280-4897-8E13-FD894BE7B234}"/>
              </a:ext>
            </a:extLst>
          </p:cNvPr>
          <p:cNvSpPr txBox="1"/>
          <p:nvPr/>
        </p:nvSpPr>
        <p:spPr>
          <a:xfrm>
            <a:off x="9280738" y="2015288"/>
            <a:ext cx="2239652" cy="707886"/>
          </a:xfrm>
          <a:prstGeom prst="rect">
            <a:avLst/>
          </a:prstGeom>
          <a:noFill/>
        </p:spPr>
        <p:txBody>
          <a:bodyPr wrap="none" lIns="91440" tIns="45720" rIns="91440" bIns="45720" rtlCol="0" anchor="t">
            <a:spAutoFit/>
          </a:bodyPr>
          <a:lstStyle/>
          <a:p>
            <a:r>
              <a:rPr lang="en-IN" sz="2000" b="1" dirty="0">
                <a:solidFill>
                  <a:srgbClr val="000088"/>
                </a:solidFill>
              </a:rPr>
              <a:t>set(key, value)</a:t>
            </a:r>
          </a:p>
          <a:p>
            <a:r>
              <a:rPr lang="en-IN" sz="2000" b="1" dirty="0">
                <a:solidFill>
                  <a:srgbClr val="000088"/>
                </a:solidFill>
              </a:rPr>
              <a:t>__</a:t>
            </a:r>
            <a:r>
              <a:rPr lang="en-IN" sz="2000" b="1" dirty="0" err="1">
                <a:solidFill>
                  <a:srgbClr val="000088"/>
                </a:solidFill>
              </a:rPr>
              <a:t>threadfence_sys</a:t>
            </a:r>
            <a:r>
              <a:rPr lang="en-IN" sz="2000" b="1" dirty="0">
                <a:solidFill>
                  <a:srgbClr val="000088"/>
                </a:solidFill>
              </a:rPr>
              <a:t> </a:t>
            </a:r>
            <a:endParaRPr lang="en-IN" sz="2000" b="1" dirty="0">
              <a:solidFill>
                <a:srgbClr val="000088"/>
              </a:solidFill>
              <a:cs typeface="Calibri"/>
            </a:endParaRPr>
          </a:p>
        </p:txBody>
      </p:sp>
      <p:sp>
        <p:nvSpPr>
          <p:cNvPr id="51" name="Content Placeholder 4">
            <a:extLst>
              <a:ext uri="{FF2B5EF4-FFF2-40B4-BE49-F238E27FC236}">
                <a16:creationId xmlns:a16="http://schemas.microsoft.com/office/drawing/2014/main" id="{57DBA423-E3E8-4F2A-B285-614E41E25E37}"/>
              </a:ext>
            </a:extLst>
          </p:cNvPr>
          <p:cNvSpPr txBox="1">
            <a:spLocks/>
          </p:cNvSpPr>
          <p:nvPr/>
        </p:nvSpPr>
        <p:spPr>
          <a:xfrm>
            <a:off x="-10688" y="5862215"/>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a:t>Turn DDIO off to push the data to the persistent domain</a:t>
            </a:r>
          </a:p>
        </p:txBody>
      </p:sp>
      <p:sp>
        <p:nvSpPr>
          <p:cNvPr id="52" name="Rectangle: Rounded Corners 51">
            <a:extLst>
              <a:ext uri="{FF2B5EF4-FFF2-40B4-BE49-F238E27FC236}">
                <a16:creationId xmlns:a16="http://schemas.microsoft.com/office/drawing/2014/main" id="{B00E57EF-A271-4375-9E18-78F1F164716E}"/>
              </a:ext>
            </a:extLst>
          </p:cNvPr>
          <p:cNvSpPr/>
          <p:nvPr/>
        </p:nvSpPr>
        <p:spPr>
          <a:xfrm>
            <a:off x="2731220" y="2358903"/>
            <a:ext cx="985735"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Core</a:t>
            </a:r>
            <a:endParaRPr lang="en-IN">
              <a:solidFill>
                <a:schemeClr val="tx1"/>
              </a:solidFill>
            </a:endParaRPr>
          </a:p>
        </p:txBody>
      </p:sp>
      <p:sp>
        <p:nvSpPr>
          <p:cNvPr id="112" name="Rectangle: Rounded Corners 111">
            <a:extLst>
              <a:ext uri="{FF2B5EF4-FFF2-40B4-BE49-F238E27FC236}">
                <a16:creationId xmlns:a16="http://schemas.microsoft.com/office/drawing/2014/main" id="{32C34525-20BD-49D2-99FC-D63BE35A3E19}"/>
              </a:ext>
            </a:extLst>
          </p:cNvPr>
          <p:cNvSpPr/>
          <p:nvPr/>
        </p:nvSpPr>
        <p:spPr>
          <a:xfrm>
            <a:off x="6257851" y="2157599"/>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113" name="Rectangle: Rounded Corners 112">
            <a:extLst>
              <a:ext uri="{FF2B5EF4-FFF2-40B4-BE49-F238E27FC236}">
                <a16:creationId xmlns:a16="http://schemas.microsoft.com/office/drawing/2014/main" id="{7B490A82-590E-404C-B3A0-49E6828B954D}"/>
              </a:ext>
            </a:extLst>
          </p:cNvPr>
          <p:cNvSpPr/>
          <p:nvPr/>
        </p:nvSpPr>
        <p:spPr>
          <a:xfrm>
            <a:off x="6330792" y="2219174"/>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114" name="Rectangle: Rounded Corners 113">
            <a:extLst>
              <a:ext uri="{FF2B5EF4-FFF2-40B4-BE49-F238E27FC236}">
                <a16:creationId xmlns:a16="http://schemas.microsoft.com/office/drawing/2014/main" id="{65112380-1A30-47F3-86A4-ABB5054395FD}"/>
              </a:ext>
            </a:extLst>
          </p:cNvPr>
          <p:cNvSpPr/>
          <p:nvPr/>
        </p:nvSpPr>
        <p:spPr>
          <a:xfrm>
            <a:off x="6434859" y="2315517"/>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115" name="Rectangle: Rounded Corners 114">
            <a:extLst>
              <a:ext uri="{FF2B5EF4-FFF2-40B4-BE49-F238E27FC236}">
                <a16:creationId xmlns:a16="http://schemas.microsoft.com/office/drawing/2014/main" id="{2BB2ADC5-6CD0-4700-8AD4-2A97732A4E93}"/>
              </a:ext>
            </a:extLst>
          </p:cNvPr>
          <p:cNvSpPr/>
          <p:nvPr/>
        </p:nvSpPr>
        <p:spPr>
          <a:xfrm>
            <a:off x="6434859" y="2314557"/>
            <a:ext cx="982494" cy="504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SM</a:t>
            </a:r>
          </a:p>
        </p:txBody>
      </p:sp>
      <p:sp>
        <p:nvSpPr>
          <p:cNvPr id="67" name="Cross 66">
            <a:extLst>
              <a:ext uri="{FF2B5EF4-FFF2-40B4-BE49-F238E27FC236}">
                <a16:creationId xmlns:a16="http://schemas.microsoft.com/office/drawing/2014/main" id="{D7086D1A-D639-498C-92F5-DEC43A9C7792}"/>
              </a:ext>
            </a:extLst>
          </p:cNvPr>
          <p:cNvSpPr/>
          <p:nvPr/>
        </p:nvSpPr>
        <p:spPr>
          <a:xfrm rot="2763680">
            <a:off x="5155250" y="1586430"/>
            <a:ext cx="428034" cy="421265"/>
          </a:xfrm>
          <a:prstGeom prst="plus">
            <a:avLst>
              <a:gd name="adj" fmla="val 3654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04" name="Group 103">
            <a:extLst>
              <a:ext uri="{FF2B5EF4-FFF2-40B4-BE49-F238E27FC236}">
                <a16:creationId xmlns:a16="http://schemas.microsoft.com/office/drawing/2014/main" id="{930CD4FE-F094-43CD-B8BA-C571DFE65BEB}"/>
              </a:ext>
            </a:extLst>
          </p:cNvPr>
          <p:cNvGrpSpPr/>
          <p:nvPr/>
        </p:nvGrpSpPr>
        <p:grpSpPr>
          <a:xfrm>
            <a:off x="7452401" y="1605344"/>
            <a:ext cx="1116000" cy="468000"/>
            <a:chOff x="1885154" y="4354754"/>
            <a:chExt cx="1789966" cy="742950"/>
          </a:xfrm>
        </p:grpSpPr>
        <p:sp>
          <p:nvSpPr>
            <p:cNvPr id="105" name="Freeform: Shape 104">
              <a:extLst>
                <a:ext uri="{FF2B5EF4-FFF2-40B4-BE49-F238E27FC236}">
                  <a16:creationId xmlns:a16="http://schemas.microsoft.com/office/drawing/2014/main" id="{26B92284-5A1B-48CC-94A7-6308262B02F3}"/>
                </a:ext>
              </a:extLst>
            </p:cNvPr>
            <p:cNvSpPr/>
            <p:nvPr/>
          </p:nvSpPr>
          <p:spPr>
            <a:xfrm flipH="1">
              <a:off x="2005928" y="4472471"/>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6" name="Rectangle 105">
              <a:extLst>
                <a:ext uri="{FF2B5EF4-FFF2-40B4-BE49-F238E27FC236}">
                  <a16:creationId xmlns:a16="http://schemas.microsoft.com/office/drawing/2014/main" id="{D55A7BC0-0467-4BC0-A773-66D17F13C51B}"/>
                </a:ext>
              </a:extLst>
            </p:cNvPr>
            <p:cNvSpPr/>
            <p:nvPr/>
          </p:nvSpPr>
          <p:spPr>
            <a:xfrm flipH="1">
              <a:off x="1885154" y="4354754"/>
              <a:ext cx="1789966" cy="74295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7" name="Freeform: Shape 106">
              <a:extLst>
                <a:ext uri="{FF2B5EF4-FFF2-40B4-BE49-F238E27FC236}">
                  <a16:creationId xmlns:a16="http://schemas.microsoft.com/office/drawing/2014/main" id="{C79CEDB0-056D-49F3-8914-EE4E8104DF97}"/>
                </a:ext>
              </a:extLst>
            </p:cNvPr>
            <p:cNvSpPr/>
            <p:nvPr/>
          </p:nvSpPr>
          <p:spPr>
            <a:xfrm flipH="1">
              <a:off x="2219739"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Freeform: Shape 115">
              <a:extLst>
                <a:ext uri="{FF2B5EF4-FFF2-40B4-BE49-F238E27FC236}">
                  <a16:creationId xmlns:a16="http://schemas.microsoft.com/office/drawing/2014/main" id="{483F675B-ED86-49DF-89B1-F87462B56B94}"/>
                </a:ext>
              </a:extLst>
            </p:cNvPr>
            <p:cNvSpPr/>
            <p:nvPr/>
          </p:nvSpPr>
          <p:spPr>
            <a:xfrm flipH="1">
              <a:off x="2448635"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7" name="Freeform: Shape 116">
              <a:extLst>
                <a:ext uri="{FF2B5EF4-FFF2-40B4-BE49-F238E27FC236}">
                  <a16:creationId xmlns:a16="http://schemas.microsoft.com/office/drawing/2014/main" id="{E2B9CCA3-753B-4AEE-AE2A-CA8015C95700}"/>
                </a:ext>
              </a:extLst>
            </p:cNvPr>
            <p:cNvSpPr/>
            <p:nvPr/>
          </p:nvSpPr>
          <p:spPr>
            <a:xfrm flipH="1">
              <a:off x="2690834" y="44628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8" name="Freeform: Shape 117">
              <a:extLst>
                <a:ext uri="{FF2B5EF4-FFF2-40B4-BE49-F238E27FC236}">
                  <a16:creationId xmlns:a16="http://schemas.microsoft.com/office/drawing/2014/main" id="{A713B4D7-28A8-448A-8122-6BCD9119BE89}"/>
                </a:ext>
              </a:extLst>
            </p:cNvPr>
            <p:cNvSpPr/>
            <p:nvPr/>
          </p:nvSpPr>
          <p:spPr>
            <a:xfrm flipH="1">
              <a:off x="2929579" y="446285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Freeform: Shape 118">
              <a:extLst>
                <a:ext uri="{FF2B5EF4-FFF2-40B4-BE49-F238E27FC236}">
                  <a16:creationId xmlns:a16="http://schemas.microsoft.com/office/drawing/2014/main" id="{BAF550FD-29B0-47B2-88A5-DE9AA9D97C96}"/>
                </a:ext>
              </a:extLst>
            </p:cNvPr>
            <p:cNvSpPr/>
            <p:nvPr/>
          </p:nvSpPr>
          <p:spPr>
            <a:xfrm flipH="1">
              <a:off x="3143753" y="44674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0" name="Freeform: Shape 119">
              <a:extLst>
                <a:ext uri="{FF2B5EF4-FFF2-40B4-BE49-F238E27FC236}">
                  <a16:creationId xmlns:a16="http://schemas.microsoft.com/office/drawing/2014/main" id="{DF052D6B-FE2C-4F95-B4C0-BBC64664F46E}"/>
                </a:ext>
              </a:extLst>
            </p:cNvPr>
            <p:cNvSpPr/>
            <p:nvPr/>
          </p:nvSpPr>
          <p:spPr>
            <a:xfrm flipH="1">
              <a:off x="3367808" y="4462853"/>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4" name="Slide Number Placeholder 3">
            <a:extLst>
              <a:ext uri="{FF2B5EF4-FFF2-40B4-BE49-F238E27FC236}">
                <a16:creationId xmlns:a16="http://schemas.microsoft.com/office/drawing/2014/main" id="{932196C4-12AF-4308-AE69-4A4D309FF870}"/>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14</a:t>
            </a:fld>
            <a:endParaRPr lang="en-US"/>
          </a:p>
        </p:txBody>
      </p:sp>
      <p:sp>
        <p:nvSpPr>
          <p:cNvPr id="62" name="Rectangle: Rounded Corners 61">
            <a:extLst>
              <a:ext uri="{FF2B5EF4-FFF2-40B4-BE49-F238E27FC236}">
                <a16:creationId xmlns:a16="http://schemas.microsoft.com/office/drawing/2014/main" id="{CBB5F98A-9381-4B00-9E94-9A415726D8AB}"/>
              </a:ext>
            </a:extLst>
          </p:cNvPr>
          <p:cNvSpPr/>
          <p:nvPr/>
        </p:nvSpPr>
        <p:spPr>
          <a:xfrm>
            <a:off x="3909565" y="2779841"/>
            <a:ext cx="808061" cy="689287"/>
          </a:xfrm>
          <a:prstGeom prst="round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IO </a:t>
            </a:r>
            <a:br>
              <a:rPr lang="en-IN" sz="2400" b="1" dirty="0">
                <a:solidFill>
                  <a:schemeClr val="bg1"/>
                </a:solidFill>
              </a:rPr>
            </a:br>
            <a:r>
              <a:rPr lang="en-IN" sz="2400" b="1" dirty="0">
                <a:solidFill>
                  <a:schemeClr val="bg1"/>
                </a:solidFill>
              </a:rPr>
              <a:t>Hub </a:t>
            </a:r>
            <a:endParaRPr lang="en-IN" b="1" dirty="0">
              <a:solidFill>
                <a:schemeClr val="bg1"/>
              </a:solidFill>
            </a:endParaRPr>
          </a:p>
        </p:txBody>
      </p:sp>
      <p:sp>
        <p:nvSpPr>
          <p:cNvPr id="92" name="Rectangle 91">
            <a:extLst>
              <a:ext uri="{FF2B5EF4-FFF2-40B4-BE49-F238E27FC236}">
                <a16:creationId xmlns:a16="http://schemas.microsoft.com/office/drawing/2014/main" id="{DFC0DBC1-C914-444A-9E38-85A08E69AAB3}"/>
              </a:ext>
            </a:extLst>
          </p:cNvPr>
          <p:cNvSpPr/>
          <p:nvPr/>
        </p:nvSpPr>
        <p:spPr>
          <a:xfrm>
            <a:off x="3346608" y="4959266"/>
            <a:ext cx="1044000" cy="4717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NVM</a:t>
            </a:r>
          </a:p>
        </p:txBody>
      </p:sp>
      <p:grpSp>
        <p:nvGrpSpPr>
          <p:cNvPr id="121" name="Group 120">
            <a:extLst>
              <a:ext uri="{FF2B5EF4-FFF2-40B4-BE49-F238E27FC236}">
                <a16:creationId xmlns:a16="http://schemas.microsoft.com/office/drawing/2014/main" id="{365C74AF-0DD5-4354-846C-93733C182BA9}"/>
              </a:ext>
            </a:extLst>
          </p:cNvPr>
          <p:cNvGrpSpPr/>
          <p:nvPr/>
        </p:nvGrpSpPr>
        <p:grpSpPr>
          <a:xfrm>
            <a:off x="7372475" y="2432475"/>
            <a:ext cx="1625395" cy="261063"/>
            <a:chOff x="9458922" y="2715262"/>
            <a:chExt cx="1550342" cy="216000"/>
          </a:xfrm>
        </p:grpSpPr>
        <p:grpSp>
          <p:nvGrpSpPr>
            <p:cNvPr id="122" name="Group 121">
              <a:extLst>
                <a:ext uri="{FF2B5EF4-FFF2-40B4-BE49-F238E27FC236}">
                  <a16:creationId xmlns:a16="http://schemas.microsoft.com/office/drawing/2014/main" id="{58F75712-A065-45DE-B043-892C3F96CF08}"/>
                </a:ext>
              </a:extLst>
            </p:cNvPr>
            <p:cNvGrpSpPr/>
            <p:nvPr/>
          </p:nvGrpSpPr>
          <p:grpSpPr>
            <a:xfrm>
              <a:off x="9458922" y="2715262"/>
              <a:ext cx="1550342" cy="216000"/>
              <a:chOff x="9458922" y="2715262"/>
              <a:chExt cx="1550342" cy="216000"/>
            </a:xfrm>
          </p:grpSpPr>
          <p:sp>
            <p:nvSpPr>
              <p:cNvPr id="124" name="Rectangle 123">
                <a:extLst>
                  <a:ext uri="{FF2B5EF4-FFF2-40B4-BE49-F238E27FC236}">
                    <a16:creationId xmlns:a16="http://schemas.microsoft.com/office/drawing/2014/main" id="{A951F90C-3FF8-4C9F-8A1C-1F3B7AE7F4B1}"/>
                  </a:ext>
                </a:extLst>
              </p:cNvPr>
              <p:cNvSpPr/>
              <p:nvPr/>
            </p:nvSpPr>
            <p:spPr>
              <a:xfrm>
                <a:off x="9458922" y="2715262"/>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5" name="Rectangle: Single Corner Rounded 124">
                <a:extLst>
                  <a:ext uri="{FF2B5EF4-FFF2-40B4-BE49-F238E27FC236}">
                    <a16:creationId xmlns:a16="http://schemas.microsoft.com/office/drawing/2014/main" id="{DCF5B6DB-FA0C-41C8-AAEC-B7A0A7A4D31D}"/>
                  </a:ext>
                </a:extLst>
              </p:cNvPr>
              <p:cNvSpPr/>
              <p:nvPr/>
            </p:nvSpPr>
            <p:spPr>
              <a:xfrm rot="5400000">
                <a:off x="10474885" y="2396883"/>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cxnSp>
          <p:nvCxnSpPr>
            <p:cNvPr id="123" name="Straight Arrow Connector 122">
              <a:extLst>
                <a:ext uri="{FF2B5EF4-FFF2-40B4-BE49-F238E27FC236}">
                  <a16:creationId xmlns:a16="http://schemas.microsoft.com/office/drawing/2014/main" id="{FD2A5153-9C2E-4EE8-ACA1-6A7386F89811}"/>
                </a:ext>
              </a:extLst>
            </p:cNvPr>
            <p:cNvCxnSpPr>
              <a:cxnSpLocks/>
            </p:cNvCxnSpPr>
            <p:nvPr/>
          </p:nvCxnSpPr>
          <p:spPr>
            <a:xfrm flipV="1">
              <a:off x="9815853" y="2823262"/>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B20C853F-3A69-48EC-8B89-8CDB8D621970}"/>
              </a:ext>
            </a:extLst>
          </p:cNvPr>
          <p:cNvCxnSpPr/>
          <p:nvPr/>
        </p:nvCxnSpPr>
        <p:spPr>
          <a:xfrm>
            <a:off x="9487203" y="2583419"/>
            <a:ext cx="1410183" cy="0"/>
          </a:xfrm>
          <a:prstGeom prst="line">
            <a:avLst/>
          </a:prstGeom>
          <a:ln w="76200" cmpd="thickThi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CAD479-5CA9-41F8-8C2F-FE86A8C7B17C}"/>
              </a:ext>
            </a:extLst>
          </p:cNvPr>
          <p:cNvSpPr/>
          <p:nvPr/>
        </p:nvSpPr>
        <p:spPr>
          <a:xfrm>
            <a:off x="838200" y="1512906"/>
            <a:ext cx="11079135" cy="4754753"/>
          </a:xfrm>
          <a:prstGeom prst="roundRect">
            <a:avLst>
              <a:gd name="adj" fmla="val 8390"/>
            </a:avLst>
          </a:prstGeom>
          <a:solidFill>
            <a:schemeClr val="bg1">
              <a:alpha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Rectangle: Rounded Corners 5">
            <a:extLst>
              <a:ext uri="{FF2B5EF4-FFF2-40B4-BE49-F238E27FC236}">
                <a16:creationId xmlns:a16="http://schemas.microsoft.com/office/drawing/2014/main" id="{0CB03D02-0CA2-4D92-B5BC-19847821C5B3}"/>
              </a:ext>
            </a:extLst>
          </p:cNvPr>
          <p:cNvSpPr/>
          <p:nvPr/>
        </p:nvSpPr>
        <p:spPr>
          <a:xfrm>
            <a:off x="1243800" y="2301546"/>
            <a:ext cx="9704399" cy="2239061"/>
          </a:xfrm>
          <a:prstGeom prst="round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pPr>
            <a:r>
              <a:rPr lang="en-IN" sz="2800" u="sng" dirty="0">
                <a:solidFill>
                  <a:schemeClr val="bg1"/>
                </a:solidFill>
              </a:rPr>
              <a:t>GPM achieved by</a:t>
            </a:r>
            <a:endParaRPr lang="en-US" u="sng" dirty="0">
              <a:solidFill>
                <a:schemeClr val="bg1"/>
              </a:solidFill>
              <a:cs typeface="Calibri" panose="020F0502020204030204"/>
            </a:endParaRPr>
          </a:p>
          <a:p>
            <a:r>
              <a:rPr lang="en-IN" sz="2800" dirty="0">
                <a:solidFill>
                  <a:schemeClr val="bg1"/>
                </a:solidFill>
              </a:rPr>
              <a:t>1. Mapping (parts of) NVM onto the GPU’s VA space with UVA. </a:t>
            </a:r>
            <a:br>
              <a:rPr lang="en-IN" sz="2800" dirty="0"/>
            </a:br>
            <a:r>
              <a:rPr lang="en-IN" sz="2800" dirty="0">
                <a:solidFill>
                  <a:schemeClr val="bg1"/>
                </a:solidFill>
              </a:rPr>
              <a:t>2. Ordering data using system-scoped </a:t>
            </a:r>
            <a:r>
              <a:rPr lang="en-IN" sz="2800" dirty="0" err="1">
                <a:solidFill>
                  <a:schemeClr val="bg1"/>
                </a:solidFill>
              </a:rPr>
              <a:t>threadfence</a:t>
            </a:r>
            <a:r>
              <a:rPr lang="en-IN" sz="2800" dirty="0">
                <a:solidFill>
                  <a:schemeClr val="bg1"/>
                </a:solidFill>
              </a:rPr>
              <a:t>.</a:t>
            </a:r>
            <a:br>
              <a:rPr lang="en-IN" sz="2800" dirty="0"/>
            </a:br>
            <a:r>
              <a:rPr lang="en-IN" sz="2800" dirty="0">
                <a:solidFill>
                  <a:schemeClr val="bg1"/>
                </a:solidFill>
              </a:rPr>
              <a:t>3. Guaranteeing persistence by selectively turning DDIO off.         </a:t>
            </a:r>
            <a:endParaRPr lang="en-US" dirty="0">
              <a:solidFill>
                <a:schemeClr val="bg1"/>
              </a:solidFill>
              <a:cs typeface="Calibri" panose="020F0502020204030204"/>
            </a:endParaRPr>
          </a:p>
        </p:txBody>
      </p:sp>
    </p:spTree>
    <p:custDataLst>
      <p:tags r:id="rId1"/>
    </p:custDataLst>
    <p:extLst>
      <p:ext uri="{BB962C8B-B14F-4D97-AF65-F5344CB8AC3E}">
        <p14:creationId xmlns:p14="http://schemas.microsoft.com/office/powerpoint/2010/main" val="406724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par>
                          <p:cTn id="19" fill="hold">
                            <p:stCondLst>
                              <p:cond delay="0"/>
                            </p:stCondLst>
                            <p:childTnLst>
                              <p:par>
                                <p:cTn id="20" presetID="50" presetClass="path" presetSubtype="0" accel="50000" decel="50000" fill="hold" nodeType="afterEffect">
                                  <p:stCondLst>
                                    <p:cond delay="0"/>
                                  </p:stCondLst>
                                  <p:childTnLst>
                                    <p:animMotion origin="layout" path="M -4.16667E-6 -1.11111E-6 L -0.17226 -1.11111E-6 C -0.24934 -1.11111E-6 -0.34427 0.10139 -0.34427 0.18495 L -0.34427 0.37014 " pathEditMode="relative" rAng="0" ptsTypes="AAAA">
                                      <p:cBhvr>
                                        <p:cTn id="21" dur="2000" fill="hold"/>
                                        <p:tgtEl>
                                          <p:spTgt spid="121"/>
                                        </p:tgtEl>
                                        <p:attrNameLst>
                                          <p:attrName>ppt_x</p:attrName>
                                          <p:attrName>ppt_y</p:attrName>
                                        </p:attrNameLst>
                                      </p:cBhvr>
                                      <p:rCtr x="-17214" y="18495"/>
                                    </p:animMotion>
                                  </p:childTnLst>
                                </p:cTn>
                              </p:par>
                              <p:par>
                                <p:cTn id="22" presetID="1" presetClass="entr" presetSubtype="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2"/>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50" presetClass="path" presetSubtype="0" accel="50000" decel="50000" fill="hold" nodeType="withEffect">
                                  <p:stCondLst>
                                    <p:cond delay="0"/>
                                  </p:stCondLst>
                                  <p:childTnLst>
                                    <p:animMotion origin="layout" path="M -0.26784 -3.7037E-7 L -0.38933 -3.7037E-7 C -0.4431 -3.7037E-7 -0.50925 0.0912 -0.50925 0.16736 L -0.50925 0.33819 " pathEditMode="relative" rAng="0" ptsTypes="AAAA">
                                      <p:cBhvr>
                                        <p:cTn id="30" dur="2000" fill="hold"/>
                                        <p:tgtEl>
                                          <p:spTgt spid="65"/>
                                        </p:tgtEl>
                                        <p:attrNameLst>
                                          <p:attrName>ppt_x</p:attrName>
                                          <p:attrName>ppt_y</p:attrName>
                                        </p:attrNameLst>
                                      </p:cBhvr>
                                      <p:rCtr x="-12070" y="16898"/>
                                    </p:animMotion>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8" grpId="0"/>
      <p:bldP spid="51" grpId="0" build="p"/>
      <p:bldP spid="115" grpId="0" animBg="1"/>
      <p:bldP spid="67" grpId="0" animBg="1"/>
      <p:bldP spid="62" grpId="0" animBg="1"/>
      <p:bldP spid="92" grpId="0" animBg="1"/>
      <p:bldP spid="3"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D554-F72F-4D41-925B-0BD3FB35DCA6}"/>
              </a:ext>
            </a:extLst>
          </p:cNvPr>
          <p:cNvSpPr>
            <a:spLocks noGrp="1"/>
          </p:cNvSpPr>
          <p:nvPr>
            <p:ph type="title"/>
          </p:nvPr>
        </p:nvSpPr>
        <p:spPr/>
        <p:txBody>
          <a:bodyPr/>
          <a:lstStyle/>
          <a:p>
            <a:r>
              <a:rPr lang="en-IN" u="sng">
                <a:cs typeface="Calibri"/>
              </a:rPr>
              <a:t>G</a:t>
            </a:r>
            <a:r>
              <a:rPr lang="en-IN">
                <a:cs typeface="Calibri"/>
              </a:rPr>
              <a:t>PU with </a:t>
            </a:r>
            <a:r>
              <a:rPr lang="en-IN" u="sng">
                <a:cs typeface="Calibri"/>
              </a:rPr>
              <a:t>P</a:t>
            </a:r>
            <a:r>
              <a:rPr lang="en-IN">
                <a:cs typeface="Calibri"/>
              </a:rPr>
              <a:t>ersistent </a:t>
            </a:r>
            <a:r>
              <a:rPr lang="en-IN" u="sng">
                <a:cs typeface="Calibri"/>
              </a:rPr>
              <a:t>M</a:t>
            </a:r>
            <a:r>
              <a:rPr lang="en-IN">
                <a:cs typeface="Calibri"/>
              </a:rPr>
              <a:t>emory: GPM</a:t>
            </a:r>
            <a:endParaRPr lang="en-US"/>
          </a:p>
        </p:txBody>
      </p:sp>
      <p:sp>
        <p:nvSpPr>
          <p:cNvPr id="4" name="Content Placeholder 3">
            <a:extLst>
              <a:ext uri="{FF2B5EF4-FFF2-40B4-BE49-F238E27FC236}">
                <a16:creationId xmlns:a16="http://schemas.microsoft.com/office/drawing/2014/main" id="{2FCB58C1-3019-4E6B-87BC-FD43F6B5418E}"/>
              </a:ext>
            </a:extLst>
          </p:cNvPr>
          <p:cNvSpPr>
            <a:spLocks noGrp="1"/>
          </p:cNvSpPr>
          <p:nvPr>
            <p:ph idx="1"/>
          </p:nvPr>
        </p:nvSpPr>
        <p:spPr>
          <a:xfrm>
            <a:off x="1460752" y="1825625"/>
            <a:ext cx="9893047" cy="4351338"/>
          </a:xfrm>
        </p:spPr>
        <p:txBody>
          <a:bodyPr vert="horz" lIns="91440" tIns="45720" rIns="91440" bIns="45720" rtlCol="0" anchor="t">
            <a:normAutofit/>
          </a:bodyPr>
          <a:lstStyle/>
          <a:p>
            <a:pPr marL="0" indent="0">
              <a:buNone/>
            </a:pPr>
            <a:r>
              <a:rPr lang="en-IN">
                <a:cs typeface="Calibri"/>
              </a:rPr>
              <a:t>Create GPM with current hardware</a:t>
            </a:r>
          </a:p>
          <a:p>
            <a:pPr marL="457200" lvl="1" indent="0">
              <a:buNone/>
            </a:pPr>
            <a:endParaRPr lang="en-IN">
              <a:cs typeface="Calibri"/>
            </a:endParaRPr>
          </a:p>
          <a:p>
            <a:pPr marL="0" indent="0">
              <a:buNone/>
            </a:pPr>
            <a:r>
              <a:rPr lang="en-IN">
                <a:cs typeface="Calibri"/>
              </a:rPr>
              <a:t>Use cases for GPM: </a:t>
            </a:r>
            <a:r>
              <a:rPr lang="en-IN" err="1">
                <a:cs typeface="Calibri"/>
              </a:rPr>
              <a:t>GPMBench</a:t>
            </a:r>
            <a:br>
              <a:rPr lang="en-IN">
                <a:cs typeface="Calibri"/>
              </a:rPr>
            </a:br>
            <a:endParaRPr lang="en-IN">
              <a:cs typeface="Calibri"/>
            </a:endParaRPr>
          </a:p>
          <a:p>
            <a:pPr marL="0" indent="0">
              <a:buNone/>
            </a:pPr>
            <a:r>
              <a:rPr lang="en-IN">
                <a:cs typeface="Calibri"/>
              </a:rPr>
              <a:t>Runtime library for GPM: </a:t>
            </a:r>
            <a:r>
              <a:rPr lang="en-IN" err="1">
                <a:cs typeface="Calibri"/>
              </a:rPr>
              <a:t>LibGPM</a:t>
            </a:r>
            <a:endParaRPr lang="en-IN">
              <a:cs typeface="Calibri"/>
            </a:endParaRPr>
          </a:p>
        </p:txBody>
      </p:sp>
      <p:sp>
        <p:nvSpPr>
          <p:cNvPr id="3" name="Arrow: Down 2">
            <a:extLst>
              <a:ext uri="{FF2B5EF4-FFF2-40B4-BE49-F238E27FC236}">
                <a16:creationId xmlns:a16="http://schemas.microsoft.com/office/drawing/2014/main" id="{78D6DB34-F0A0-4D9A-878E-EC80D9F9E4F2}"/>
              </a:ext>
            </a:extLst>
          </p:cNvPr>
          <p:cNvSpPr/>
          <p:nvPr/>
        </p:nvSpPr>
        <p:spPr>
          <a:xfrm rot="16200000">
            <a:off x="168620" y="2659617"/>
            <a:ext cx="393540" cy="730780"/>
          </a:xfrm>
          <a:prstGeom prst="down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Oval 4">
            <a:extLst>
              <a:ext uri="{FF2B5EF4-FFF2-40B4-BE49-F238E27FC236}">
                <a16:creationId xmlns:a16="http://schemas.microsoft.com/office/drawing/2014/main" id="{215E2733-9BAA-4F27-8827-AAF5C817F3C4}"/>
              </a:ext>
            </a:extLst>
          </p:cNvPr>
          <p:cNvSpPr/>
          <p:nvPr/>
        </p:nvSpPr>
        <p:spPr>
          <a:xfrm>
            <a:off x="946425" y="1775556"/>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1</a:t>
            </a:r>
          </a:p>
        </p:txBody>
      </p:sp>
      <p:sp>
        <p:nvSpPr>
          <p:cNvPr id="6" name="Oval 5">
            <a:extLst>
              <a:ext uri="{FF2B5EF4-FFF2-40B4-BE49-F238E27FC236}">
                <a16:creationId xmlns:a16="http://schemas.microsoft.com/office/drawing/2014/main" id="{F0D80D2A-64F1-4834-84EF-8507E152C422}"/>
              </a:ext>
            </a:extLst>
          </p:cNvPr>
          <p:cNvSpPr/>
          <p:nvPr/>
        </p:nvSpPr>
        <p:spPr>
          <a:xfrm>
            <a:off x="946425" y="2723014"/>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2</a:t>
            </a:r>
          </a:p>
        </p:txBody>
      </p:sp>
      <p:sp>
        <p:nvSpPr>
          <p:cNvPr id="7" name="Oval 6">
            <a:extLst>
              <a:ext uri="{FF2B5EF4-FFF2-40B4-BE49-F238E27FC236}">
                <a16:creationId xmlns:a16="http://schemas.microsoft.com/office/drawing/2014/main" id="{910589AE-BF9E-4D6D-B265-62ADA4EC620C}"/>
              </a:ext>
            </a:extLst>
          </p:cNvPr>
          <p:cNvSpPr/>
          <p:nvPr/>
        </p:nvSpPr>
        <p:spPr>
          <a:xfrm>
            <a:off x="946425" y="3624747"/>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3</a:t>
            </a:r>
          </a:p>
        </p:txBody>
      </p:sp>
      <p:pic>
        <p:nvPicPr>
          <p:cNvPr id="9" name="Picture 6" descr="✓ Hand drawn golden paint splatter set. Gold ink drip stamp. Liquid  graffiti drops. Vector isolated illustration. Stock Photos">
            <a:extLst>
              <a:ext uri="{FF2B5EF4-FFF2-40B4-BE49-F238E27FC236}">
                <a16:creationId xmlns:a16="http://schemas.microsoft.com/office/drawing/2014/main" id="{4D43807C-3987-47EE-AB44-3DF70F7C2CC4}"/>
              </a:ext>
            </a:extLst>
          </p:cNvPr>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416125" y="2086824"/>
            <a:ext cx="1693511" cy="1693511"/>
          </a:xfrm>
          <a:prstGeom prst="rect">
            <a:avLst/>
          </a:prstGeom>
          <a:extLst>
            <a:ext uri="{909E8E84-426E-40DD-AFC4-6F175D3DCCD1}">
              <a14:hiddenFill xmlns:a14="http://schemas.microsoft.com/office/drawing/2010/main">
                <a:solidFill>
                  <a:srgbClr val="FFFFFF"/>
                </a:solidFill>
              </a14:hiddenFill>
            </a:ext>
          </a:extLst>
        </p:spPr>
      </p:pic>
      <p:sp>
        <p:nvSpPr>
          <p:cNvPr id="10" name="Slide Number Placeholder 3">
            <a:extLst>
              <a:ext uri="{FF2B5EF4-FFF2-40B4-BE49-F238E27FC236}">
                <a16:creationId xmlns:a16="http://schemas.microsoft.com/office/drawing/2014/main" id="{1971F799-6BE3-424C-BA6B-3805F2C6F60C}"/>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15</a:t>
            </a:fld>
            <a:endParaRPr lang="en-US"/>
          </a:p>
        </p:txBody>
      </p:sp>
    </p:spTree>
    <p:custDataLst>
      <p:tags r:id="rId1"/>
    </p:custDataLst>
    <p:extLst>
      <p:ext uri="{BB962C8B-B14F-4D97-AF65-F5344CB8AC3E}">
        <p14:creationId xmlns:p14="http://schemas.microsoft.com/office/powerpoint/2010/main" val="91311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4">
                                            <p:txEl>
                                              <p:pRg st="3" end="3"/>
                                            </p:txEl>
                                          </p:spTgt>
                                        </p:tgtEl>
                                        <p:attrNameLst>
                                          <p:attrName>style.color</p:attrName>
                                        </p:attrNameLst>
                                      </p:cBhvr>
                                      <p:to>
                                        <a:schemeClr val="bg2"/>
                                      </p:to>
                                    </p:animClr>
                                    <p:animClr clrSpc="rgb" dir="cw">
                                      <p:cBhvr>
                                        <p:cTn id="7" dur="500" fill="hold"/>
                                        <p:tgtEl>
                                          <p:spTgt spid="4">
                                            <p:txEl>
                                              <p:pRg st="3" end="3"/>
                                            </p:txEl>
                                          </p:spTgt>
                                        </p:tgtEl>
                                        <p:attrNameLst>
                                          <p:attrName>fillcolor</p:attrName>
                                        </p:attrNameLst>
                                      </p:cBhvr>
                                      <p:to>
                                        <a:schemeClr val="bg2"/>
                                      </p:to>
                                    </p:animClr>
                                    <p:set>
                                      <p:cBhvr>
                                        <p:cTn id="8" dur="500" fill="hold"/>
                                        <p:tgtEl>
                                          <p:spTgt spid="4">
                                            <p:txEl>
                                              <p:pRg st="3" end="3"/>
                                            </p:txEl>
                                          </p:spTgt>
                                        </p:tgtEl>
                                        <p:attrNameLst>
                                          <p:attrName>fill.type</p:attrName>
                                        </p:attrNameLst>
                                      </p:cBhvr>
                                      <p:to>
                                        <p:strVal val="solid"/>
                                      </p:to>
                                    </p:set>
                                    <p:set>
                                      <p:cBhvr>
                                        <p:cTn id="9" dur="500" fill="hold"/>
                                        <p:tgtEl>
                                          <p:spTgt spid="4">
                                            <p:txEl>
                                              <p:pRg st="3" end="3"/>
                                            </p:txEl>
                                          </p:spTgt>
                                        </p:tgtEl>
                                        <p:attrNameLst>
                                          <p:attrName>fill.on</p:attrName>
                                        </p:attrNameLst>
                                      </p:cBhvr>
                                      <p:to>
                                        <p:strVal val="true"/>
                                      </p:to>
                                    </p:set>
                                  </p:childTnLst>
                                </p:cTn>
                              </p:par>
                              <p:par>
                                <p:cTn id="10" presetID="1"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9" presetClass="emph" presetSubtype="0" fill="hold" nodeType="withEffect">
                                  <p:stCondLst>
                                    <p:cond delay="0"/>
                                  </p:stCondLst>
                                  <p:childTnLst>
                                    <p:animClr clrSpc="rgb" dir="cw">
                                      <p:cBhvr override="childStyle">
                                        <p:cTn id="13" dur="500" fill="hold"/>
                                        <p:tgtEl>
                                          <p:spTgt spid="4">
                                            <p:txEl>
                                              <p:pRg st="0" end="0"/>
                                            </p:txEl>
                                          </p:spTgt>
                                        </p:tgtEl>
                                        <p:attrNameLst>
                                          <p:attrName>style.color</p:attrName>
                                        </p:attrNameLst>
                                      </p:cBhvr>
                                      <p:to>
                                        <a:srgbClr val="E7E6E6"/>
                                      </p:to>
                                    </p:animClr>
                                    <p:animClr clrSpc="rgb" dir="cw">
                                      <p:cBhvr>
                                        <p:cTn id="14" dur="500" fill="hold"/>
                                        <p:tgtEl>
                                          <p:spTgt spid="4">
                                            <p:txEl>
                                              <p:pRg st="0" end="0"/>
                                            </p:txEl>
                                          </p:spTgt>
                                        </p:tgtEl>
                                        <p:attrNameLst>
                                          <p:attrName>fillcolor</p:attrName>
                                        </p:attrNameLst>
                                      </p:cBhvr>
                                      <p:to>
                                        <a:srgbClr val="E7E6E6"/>
                                      </p:to>
                                    </p:animClr>
                                    <p:set>
                                      <p:cBhvr>
                                        <p:cTn id="15" dur="500" fill="hold"/>
                                        <p:tgtEl>
                                          <p:spTgt spid="4">
                                            <p:txEl>
                                              <p:pRg st="0" end="0"/>
                                            </p:txEl>
                                          </p:spTgt>
                                        </p:tgtEl>
                                        <p:attrNameLst>
                                          <p:attrName>fill.type</p:attrName>
                                        </p:attrNameLst>
                                      </p:cBhvr>
                                      <p:to>
                                        <p:strVal val="solid"/>
                                      </p:to>
                                    </p:set>
                                    <p:set>
                                      <p:cBhvr>
                                        <p:cTn id="16" dur="500" fill="hold"/>
                                        <p:tgtEl>
                                          <p:spTgt spid="4">
                                            <p:txEl>
                                              <p:pRg st="0" end="0"/>
                                            </p:txEl>
                                          </p:spTgt>
                                        </p:tgtEl>
                                        <p:attrNameLst>
                                          <p:attrName>fill.on</p:attrName>
                                        </p:attrNameLst>
                                      </p:cBhvr>
                                      <p:to>
                                        <p:strVal val="true"/>
                                      </p:to>
                                    </p:set>
                                  </p:childTnLst>
                                </p:cTn>
                              </p:par>
                              <p:par>
                                <p:cTn id="17" presetID="19" presetClass="emph" presetSubtype="0" fill="hold" grpId="0" nodeType="withEffect">
                                  <p:stCondLst>
                                    <p:cond delay="0"/>
                                  </p:stCondLst>
                                  <p:childTnLst>
                                    <p:animClr clrSpc="rgb" dir="cw">
                                      <p:cBhvr override="childStyle">
                                        <p:cTn id="18" dur="500" fill="hold"/>
                                        <p:tgtEl>
                                          <p:spTgt spid="5"/>
                                        </p:tgtEl>
                                        <p:attrNameLst>
                                          <p:attrName>style.color</p:attrName>
                                        </p:attrNameLst>
                                      </p:cBhvr>
                                      <p:to>
                                        <a:srgbClr val="E7E6E6"/>
                                      </p:to>
                                    </p:animClr>
                                    <p:animClr clrSpc="rgb" dir="cw">
                                      <p:cBhvr>
                                        <p:cTn id="19" dur="500" fill="hold"/>
                                        <p:tgtEl>
                                          <p:spTgt spid="5"/>
                                        </p:tgtEl>
                                        <p:attrNameLst>
                                          <p:attrName>fillcolor</p:attrName>
                                        </p:attrNameLst>
                                      </p:cBhvr>
                                      <p:to>
                                        <a:srgbClr val="E7E6E6"/>
                                      </p:to>
                                    </p:animClr>
                                    <p:set>
                                      <p:cBhvr>
                                        <p:cTn id="20" dur="500" fill="hold"/>
                                        <p:tgtEl>
                                          <p:spTgt spid="5"/>
                                        </p:tgtEl>
                                        <p:attrNameLst>
                                          <p:attrName>fill.type</p:attrName>
                                        </p:attrNameLst>
                                      </p:cBhvr>
                                      <p:to>
                                        <p:strVal val="solid"/>
                                      </p:to>
                                    </p:set>
                                    <p:set>
                                      <p:cBhvr>
                                        <p:cTn id="21" dur="500" fill="hold"/>
                                        <p:tgtEl>
                                          <p:spTgt spid="5"/>
                                        </p:tgtEl>
                                        <p:attrNameLst>
                                          <p:attrName>fill.on</p:attrName>
                                        </p:attrNameLst>
                                      </p:cBhvr>
                                      <p:to>
                                        <p:strVal val="true"/>
                                      </p:to>
                                    </p:set>
                                  </p:childTnLst>
                                </p:cTn>
                              </p:par>
                              <p:par>
                                <p:cTn id="22" presetID="19" presetClass="emph" presetSubtype="0" fill="hold" grpId="0" nodeType="withEffect">
                                  <p:stCondLst>
                                    <p:cond delay="0"/>
                                  </p:stCondLst>
                                  <p:childTnLst>
                                    <p:animClr clrSpc="rgb" dir="cw">
                                      <p:cBhvr override="childStyle">
                                        <p:cTn id="23" dur="500" fill="hold"/>
                                        <p:tgtEl>
                                          <p:spTgt spid="7"/>
                                        </p:tgtEl>
                                        <p:attrNameLst>
                                          <p:attrName>style.color</p:attrName>
                                        </p:attrNameLst>
                                      </p:cBhvr>
                                      <p:to>
                                        <a:srgbClr val="E7E6E6"/>
                                      </p:to>
                                    </p:animClr>
                                    <p:animClr clrSpc="rgb" dir="cw">
                                      <p:cBhvr>
                                        <p:cTn id="24" dur="500" fill="hold"/>
                                        <p:tgtEl>
                                          <p:spTgt spid="7"/>
                                        </p:tgtEl>
                                        <p:attrNameLst>
                                          <p:attrName>fillcolor</p:attrName>
                                        </p:attrNameLst>
                                      </p:cBhvr>
                                      <p:to>
                                        <a:srgbClr val="E7E6E6"/>
                                      </p:to>
                                    </p:animClr>
                                    <p:set>
                                      <p:cBhvr>
                                        <p:cTn id="25" dur="500" fill="hold"/>
                                        <p:tgtEl>
                                          <p:spTgt spid="7"/>
                                        </p:tgtEl>
                                        <p:attrNameLst>
                                          <p:attrName>fill.type</p:attrName>
                                        </p:attrNameLst>
                                      </p:cBhvr>
                                      <p:to>
                                        <p:strVal val="solid"/>
                                      </p:to>
                                    </p:set>
                                    <p:set>
                                      <p:cBhvr>
                                        <p:cTn id="26" dur="500" fill="hold"/>
                                        <p:tgtEl>
                                          <p:spTgt spid="7"/>
                                        </p:tgtEl>
                                        <p:attrNameLst>
                                          <p:attrName>fill.on</p:attrName>
                                        </p:attrNameLst>
                                      </p:cBhvr>
                                      <p:to>
                                        <p:strVal val="true"/>
                                      </p:to>
                                    </p:set>
                                  </p:childTnLst>
                                </p:cTn>
                              </p:par>
                              <p:par>
                                <p:cTn id="27" presetID="3" presetClass="emph" presetSubtype="2" fill="hold" grpId="1" nodeType="withEffect">
                                  <p:stCondLst>
                                    <p:cond delay="0"/>
                                  </p:stCondLst>
                                  <p:childTnLst>
                                    <p:animClr clrSpc="rgb" dir="cw">
                                      <p:cBhvr override="childStyle">
                                        <p:cTn id="28" dur="500" fill="hold"/>
                                        <p:tgtEl>
                                          <p:spTgt spid="5"/>
                                        </p:tgtEl>
                                        <p:attrNameLst>
                                          <p:attrName>style.color</p:attrName>
                                        </p:attrNameLst>
                                      </p:cBhvr>
                                      <p:to>
                                        <a:schemeClr val="bg1"/>
                                      </p:to>
                                    </p:animClr>
                                  </p:childTnLst>
                                </p:cTn>
                              </p:par>
                              <p:par>
                                <p:cTn id="29" presetID="3" presetClass="emph" presetSubtype="2" fill="hold" grpId="1" nodeType="withEffect">
                                  <p:stCondLst>
                                    <p:cond delay="0"/>
                                  </p:stCondLst>
                                  <p:childTnLst>
                                    <p:animClr clrSpc="rgb" dir="cw">
                                      <p:cBhvr override="childStyle">
                                        <p:cTn id="30" dur="500" fill="hold"/>
                                        <p:tgtEl>
                                          <p:spTgt spid="7"/>
                                        </p:tgtEl>
                                        <p:attrNameLst>
                                          <p:attrName>style.color</p:attrName>
                                        </p:attrNameLst>
                                      </p:cBhvr>
                                      <p:to>
                                        <a:schemeClr val="bg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5" grpId="1" animBg="1"/>
      <p:bldP spid="7" grpId="0"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CB27-E059-4A36-9027-4AF4F2927BFF}"/>
              </a:ext>
            </a:extLst>
          </p:cNvPr>
          <p:cNvSpPr>
            <a:spLocks noGrp="1"/>
          </p:cNvSpPr>
          <p:nvPr>
            <p:ph type="title"/>
          </p:nvPr>
        </p:nvSpPr>
        <p:spPr/>
        <p:txBody>
          <a:bodyPr>
            <a:normAutofit/>
          </a:bodyPr>
          <a:lstStyle/>
          <a:p>
            <a:r>
              <a:rPr lang="en-IN" err="1"/>
              <a:t>GPMBench</a:t>
            </a:r>
            <a:r>
              <a:rPr lang="en-IN"/>
              <a:t>: Three application classes</a:t>
            </a:r>
          </a:p>
        </p:txBody>
      </p:sp>
      <p:sp>
        <p:nvSpPr>
          <p:cNvPr id="4" name="Slide Number Placeholder 3">
            <a:extLst>
              <a:ext uri="{FF2B5EF4-FFF2-40B4-BE49-F238E27FC236}">
                <a16:creationId xmlns:a16="http://schemas.microsoft.com/office/drawing/2014/main" id="{0433D95C-10D8-4C37-B0BD-E17D172450B9}"/>
              </a:ext>
            </a:extLst>
          </p:cNvPr>
          <p:cNvSpPr>
            <a:spLocks noGrp="1"/>
          </p:cNvSpPr>
          <p:nvPr>
            <p:ph type="sldNum" sz="quarter" idx="12"/>
          </p:nvPr>
        </p:nvSpPr>
        <p:spPr/>
        <p:txBody>
          <a:bodyPr/>
          <a:lstStyle/>
          <a:p>
            <a:fld id="{54A9233F-6CA2-476F-8FB8-EFB5D52F48CF}" type="slidenum">
              <a:rPr lang="en-US" smtClean="0"/>
              <a:t>16</a:t>
            </a:fld>
            <a:endParaRPr lang="en-US"/>
          </a:p>
        </p:txBody>
      </p:sp>
      <p:graphicFrame>
        <p:nvGraphicFramePr>
          <p:cNvPr id="18" name="Table 18">
            <a:extLst>
              <a:ext uri="{FF2B5EF4-FFF2-40B4-BE49-F238E27FC236}">
                <a16:creationId xmlns:a16="http://schemas.microsoft.com/office/drawing/2014/main" id="{39D142A8-7F65-4510-9A67-71CA2A7E1E21}"/>
              </a:ext>
            </a:extLst>
          </p:cNvPr>
          <p:cNvGraphicFramePr>
            <a:graphicFrameLocks noGrp="1"/>
          </p:cNvGraphicFramePr>
          <p:nvPr>
            <p:ph idx="1"/>
            <p:extLst>
              <p:ext uri="{D42A27DB-BD31-4B8C-83A1-F6EECF244321}">
                <p14:modId xmlns:p14="http://schemas.microsoft.com/office/powerpoint/2010/main" val="3845071094"/>
              </p:ext>
            </p:extLst>
          </p:nvPr>
        </p:nvGraphicFramePr>
        <p:xfrm>
          <a:off x="838200" y="1891301"/>
          <a:ext cx="10515597" cy="3333446"/>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33299595"/>
                    </a:ext>
                  </a:extLst>
                </a:gridCol>
                <a:gridCol w="3505199">
                  <a:extLst>
                    <a:ext uri="{9D8B030D-6E8A-4147-A177-3AD203B41FA5}">
                      <a16:colId xmlns:a16="http://schemas.microsoft.com/office/drawing/2014/main" val="330872493"/>
                    </a:ext>
                  </a:extLst>
                </a:gridCol>
                <a:gridCol w="3505199">
                  <a:extLst>
                    <a:ext uri="{9D8B030D-6E8A-4147-A177-3AD203B41FA5}">
                      <a16:colId xmlns:a16="http://schemas.microsoft.com/office/drawing/2014/main" val="1950809253"/>
                    </a:ext>
                  </a:extLst>
                </a:gridCol>
              </a:tblGrid>
              <a:tr h="370840">
                <a:tc>
                  <a:txBody>
                    <a:bodyPr/>
                    <a:lstStyle/>
                    <a:p>
                      <a:pPr algn="ctr"/>
                      <a:r>
                        <a:rPr lang="en-IN" sz="2800" u="sng" kern="1200" dirty="0">
                          <a:solidFill>
                            <a:srgbClr val="000088"/>
                          </a:solidFill>
                          <a:latin typeface="+mn-lt"/>
                          <a:ea typeface="+mn-lt"/>
                          <a:cs typeface="+mn-lt"/>
                        </a:rPr>
                        <a:t>Transactional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800" u="sng" kern="1200">
                          <a:solidFill>
                            <a:srgbClr val="000088"/>
                          </a:solidFill>
                          <a:latin typeface="+mn-lt"/>
                          <a:ea typeface="+mn-lt"/>
                          <a:cs typeface="+mn-lt"/>
                        </a:rPr>
                        <a:t>Long-running iterative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800" u="sng" kern="1200" dirty="0">
                          <a:solidFill>
                            <a:srgbClr val="000088"/>
                          </a:solidFill>
                          <a:latin typeface="+mn-lt"/>
                          <a:ea typeface="+mn-lt"/>
                          <a:cs typeface="+mn-lt"/>
                        </a:rPr>
                        <a:t>Native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7719423"/>
                  </a:ext>
                </a:extLst>
              </a:tr>
              <a:tr h="1870406">
                <a:tc>
                  <a:txBody>
                    <a:bodyPr/>
                    <a:lstStyle/>
                    <a:p>
                      <a:pPr algn="ctr"/>
                      <a:endParaRPr lang="en-IN" sz="2800" kern="1200" dirty="0">
                        <a:solidFill>
                          <a:srgbClr val="000088"/>
                        </a:solidFill>
                        <a:latin typeface="+mn-lt"/>
                        <a:ea typeface="+mn-lt"/>
                        <a:cs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2800" kern="1200">
                        <a:solidFill>
                          <a:srgbClr val="000088"/>
                        </a:solidFill>
                        <a:latin typeface="+mn-lt"/>
                        <a:ea typeface="+mn-lt"/>
                        <a:cs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2800" kern="1200">
                        <a:solidFill>
                          <a:srgbClr val="000088"/>
                        </a:solidFill>
                        <a:latin typeface="+mn-lt"/>
                        <a:ea typeface="+mn-lt"/>
                        <a:cs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4989312"/>
                  </a:ext>
                </a:extLst>
              </a:tr>
              <a:tr h="370840">
                <a:tc>
                  <a:txBody>
                    <a:bodyPr/>
                    <a:lstStyle/>
                    <a:p>
                      <a:pPr algn="ctr"/>
                      <a:r>
                        <a:rPr lang="en-IN" sz="2800" kern="1200" dirty="0" err="1">
                          <a:solidFill>
                            <a:srgbClr val="000088"/>
                          </a:solidFill>
                          <a:latin typeface="+mn-lt"/>
                          <a:ea typeface="+mn-lt"/>
                          <a:cs typeface="+mn-lt"/>
                        </a:rPr>
                        <a:t>gpKVS</a:t>
                      </a:r>
                      <a:r>
                        <a:rPr lang="en-IN" sz="2800" kern="1200" dirty="0">
                          <a:solidFill>
                            <a:srgbClr val="000088"/>
                          </a:solidFill>
                          <a:latin typeface="+mn-lt"/>
                          <a:ea typeface="+mn-lt"/>
                          <a:cs typeface="+mn-lt"/>
                        </a:rPr>
                        <a:t>, </a:t>
                      </a:r>
                      <a:br>
                        <a:rPr lang="en-IN" sz="2800" kern="1200" dirty="0">
                          <a:solidFill>
                            <a:srgbClr val="000088"/>
                          </a:solidFill>
                          <a:latin typeface="+mn-lt"/>
                          <a:ea typeface="+mn-lt"/>
                          <a:cs typeface="+mn-lt"/>
                        </a:rPr>
                      </a:br>
                      <a:r>
                        <a:rPr lang="en-IN" sz="2800" kern="1200" dirty="0">
                          <a:solidFill>
                            <a:srgbClr val="000088"/>
                          </a:solidFill>
                          <a:latin typeface="+mn-lt"/>
                          <a:ea typeface="+mn-lt"/>
                          <a:cs typeface="+mn-lt"/>
                        </a:rPr>
                        <a:t>GPU-accelerated 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800" kern="1200">
                          <a:solidFill>
                            <a:srgbClr val="000088"/>
                          </a:solidFill>
                          <a:latin typeface="+mn-lt"/>
                          <a:ea typeface="+mn-lt"/>
                          <a:cs typeface="+mn-lt"/>
                        </a:rPr>
                        <a:t>DNN, CFD, BLK, HS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800" kern="1200" dirty="0">
                          <a:solidFill>
                            <a:srgbClr val="000088"/>
                          </a:solidFill>
                          <a:latin typeface="+mn-lt"/>
                          <a:ea typeface="+mn-lt"/>
                          <a:cs typeface="+mn-lt"/>
                        </a:rPr>
                        <a:t>BFS, SRAD, PS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594524"/>
                  </a:ext>
                </a:extLst>
              </a:tr>
            </a:tbl>
          </a:graphicData>
        </a:graphic>
      </p:graphicFrame>
      <p:pic>
        <p:nvPicPr>
          <p:cNvPr id="29" name="Picture 10" descr="ARTIFICIAL NEURAL NETWORK Vector Icons free download in SVG, PNG Format">
            <a:extLst>
              <a:ext uri="{FF2B5EF4-FFF2-40B4-BE49-F238E27FC236}">
                <a16:creationId xmlns:a16="http://schemas.microsoft.com/office/drawing/2014/main" id="{1EDBB184-80C0-4B8E-A326-8B13CC7BC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424" y="2456532"/>
            <a:ext cx="1683148" cy="168314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GraphStream - A random walk on a graph">
            <a:extLst>
              <a:ext uri="{FF2B5EF4-FFF2-40B4-BE49-F238E27FC236}">
                <a16:creationId xmlns:a16="http://schemas.microsoft.com/office/drawing/2014/main" id="{423B651A-3497-4E26-B31A-8067020B1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0702" y="2431682"/>
            <a:ext cx="2291860" cy="1683815"/>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4">
            <a:extLst>
              <a:ext uri="{FF2B5EF4-FFF2-40B4-BE49-F238E27FC236}">
                <a16:creationId xmlns:a16="http://schemas.microsoft.com/office/drawing/2014/main" id="{E3803DB8-06E8-46FC-ACA2-9C0625AB7D4D}"/>
              </a:ext>
            </a:extLst>
          </p:cNvPr>
          <p:cNvSpPr txBox="1">
            <a:spLocks/>
          </p:cNvSpPr>
          <p:nvPr/>
        </p:nvSpPr>
        <p:spPr>
          <a:xfrm>
            <a:off x="0" y="1338588"/>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IN"/>
          </a:p>
        </p:txBody>
      </p:sp>
      <p:sp>
        <p:nvSpPr>
          <p:cNvPr id="5" name="TextBox 4">
            <a:extLst>
              <a:ext uri="{FF2B5EF4-FFF2-40B4-BE49-F238E27FC236}">
                <a16:creationId xmlns:a16="http://schemas.microsoft.com/office/drawing/2014/main" id="{C9F3F62F-4E36-488C-90E2-75A3C4AF1502}"/>
              </a:ext>
            </a:extLst>
          </p:cNvPr>
          <p:cNvSpPr txBox="1"/>
          <p:nvPr/>
        </p:nvSpPr>
        <p:spPr>
          <a:xfrm>
            <a:off x="1287042" y="5360874"/>
            <a:ext cx="2356479" cy="523220"/>
          </a:xfrm>
          <a:prstGeom prst="rect">
            <a:avLst/>
          </a:prstGeom>
          <a:noFill/>
        </p:spPr>
        <p:txBody>
          <a:bodyPr wrap="none" rtlCol="0">
            <a:spAutoFit/>
          </a:bodyPr>
          <a:lstStyle/>
          <a:p>
            <a:pPr algn="ctr"/>
            <a:r>
              <a:rPr lang="en-IN" sz="2800" b="1" kern="1200">
                <a:solidFill>
                  <a:srgbClr val="000088"/>
                </a:solidFill>
                <a:latin typeface="+mn-lt"/>
                <a:ea typeface="+mn-lt"/>
                <a:cs typeface="+mn-lt"/>
              </a:rPr>
              <a:t>Needs logging </a:t>
            </a:r>
          </a:p>
        </p:txBody>
      </p:sp>
      <p:sp>
        <p:nvSpPr>
          <p:cNvPr id="30" name="TextBox 29">
            <a:extLst>
              <a:ext uri="{FF2B5EF4-FFF2-40B4-BE49-F238E27FC236}">
                <a16:creationId xmlns:a16="http://schemas.microsoft.com/office/drawing/2014/main" id="{44A4BFFA-2A87-4AD1-875C-280018D07BD8}"/>
              </a:ext>
            </a:extLst>
          </p:cNvPr>
          <p:cNvSpPr txBox="1"/>
          <p:nvPr/>
        </p:nvSpPr>
        <p:spPr>
          <a:xfrm>
            <a:off x="4411947" y="5360874"/>
            <a:ext cx="3368102" cy="523220"/>
          </a:xfrm>
          <a:prstGeom prst="rect">
            <a:avLst/>
          </a:prstGeom>
          <a:noFill/>
        </p:spPr>
        <p:txBody>
          <a:bodyPr wrap="none" rtlCol="0">
            <a:spAutoFit/>
          </a:bodyPr>
          <a:lstStyle/>
          <a:p>
            <a:pPr algn="ctr"/>
            <a:r>
              <a:rPr lang="en-IN" sz="2800" b="1" kern="1200">
                <a:solidFill>
                  <a:srgbClr val="000088"/>
                </a:solidFill>
                <a:latin typeface="+mn-lt"/>
                <a:ea typeface="+mn-lt"/>
                <a:cs typeface="+mn-lt"/>
              </a:rPr>
              <a:t>Needs checkpointing </a:t>
            </a:r>
          </a:p>
        </p:txBody>
      </p:sp>
      <p:sp>
        <p:nvSpPr>
          <p:cNvPr id="31" name="TextBox 30">
            <a:extLst>
              <a:ext uri="{FF2B5EF4-FFF2-40B4-BE49-F238E27FC236}">
                <a16:creationId xmlns:a16="http://schemas.microsoft.com/office/drawing/2014/main" id="{E773737B-A092-47BE-A6E8-819C40FA335D}"/>
              </a:ext>
            </a:extLst>
          </p:cNvPr>
          <p:cNvSpPr txBox="1"/>
          <p:nvPr/>
        </p:nvSpPr>
        <p:spPr>
          <a:xfrm>
            <a:off x="8010252" y="5360874"/>
            <a:ext cx="3292761" cy="523220"/>
          </a:xfrm>
          <a:prstGeom prst="rect">
            <a:avLst/>
          </a:prstGeom>
          <a:noFill/>
        </p:spPr>
        <p:txBody>
          <a:bodyPr wrap="none" rtlCol="0">
            <a:spAutoFit/>
          </a:bodyPr>
          <a:lstStyle/>
          <a:p>
            <a:pPr algn="ctr"/>
            <a:r>
              <a:rPr lang="en-IN" sz="2800" b="1" kern="1200">
                <a:solidFill>
                  <a:srgbClr val="000088"/>
                </a:solidFill>
                <a:latin typeface="+mn-lt"/>
                <a:ea typeface="+mn-lt"/>
                <a:cs typeface="+mn-lt"/>
              </a:rPr>
              <a:t>In-kernel persistence</a:t>
            </a:r>
          </a:p>
        </p:txBody>
      </p:sp>
      <p:grpSp>
        <p:nvGrpSpPr>
          <p:cNvPr id="21" name="Group 20">
            <a:extLst>
              <a:ext uri="{FF2B5EF4-FFF2-40B4-BE49-F238E27FC236}">
                <a16:creationId xmlns:a16="http://schemas.microsoft.com/office/drawing/2014/main" id="{4378B1E7-082E-4B2D-AF48-BBDB1D076A99}"/>
              </a:ext>
            </a:extLst>
          </p:cNvPr>
          <p:cNvGrpSpPr/>
          <p:nvPr/>
        </p:nvGrpSpPr>
        <p:grpSpPr>
          <a:xfrm>
            <a:off x="1853849" y="2762086"/>
            <a:ext cx="1518615" cy="894281"/>
            <a:chOff x="5320829" y="4069125"/>
            <a:chExt cx="1550342" cy="946570"/>
          </a:xfrm>
        </p:grpSpPr>
        <p:cxnSp>
          <p:nvCxnSpPr>
            <p:cNvPr id="22" name="Straight Arrow Connector 21">
              <a:extLst>
                <a:ext uri="{FF2B5EF4-FFF2-40B4-BE49-F238E27FC236}">
                  <a16:creationId xmlns:a16="http://schemas.microsoft.com/office/drawing/2014/main" id="{F3E706C4-1017-42EF-BCDC-EF97EAA9D4A6}"/>
                </a:ext>
              </a:extLst>
            </p:cNvPr>
            <p:cNvCxnSpPr>
              <a:cxnSpLocks/>
            </p:cNvCxnSpPr>
            <p:nvPr/>
          </p:nvCxnSpPr>
          <p:spPr>
            <a:xfrm flipV="1">
              <a:off x="5669621" y="416342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975D597-1CE1-4FF8-BB83-95BF160A9870}"/>
                </a:ext>
              </a:extLst>
            </p:cNvPr>
            <p:cNvSpPr/>
            <p:nvPr/>
          </p:nvSpPr>
          <p:spPr>
            <a:xfrm>
              <a:off x="5320829" y="4069126"/>
              <a:ext cx="343197" cy="24231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4" name="Rectangle 23">
              <a:extLst>
                <a:ext uri="{FF2B5EF4-FFF2-40B4-BE49-F238E27FC236}">
                  <a16:creationId xmlns:a16="http://schemas.microsoft.com/office/drawing/2014/main" id="{9271221B-B079-4B94-95BA-4929FD551BE5}"/>
                </a:ext>
              </a:extLst>
            </p:cNvPr>
            <p:cNvSpPr/>
            <p:nvPr/>
          </p:nvSpPr>
          <p:spPr>
            <a:xfrm>
              <a:off x="5320829" y="4421251"/>
              <a:ext cx="343197" cy="24231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Rectangle 24">
              <a:extLst>
                <a:ext uri="{FF2B5EF4-FFF2-40B4-BE49-F238E27FC236}">
                  <a16:creationId xmlns:a16="http://schemas.microsoft.com/office/drawing/2014/main" id="{FB70C768-F594-46DA-BD4D-CA53CCF3872E}"/>
                </a:ext>
              </a:extLst>
            </p:cNvPr>
            <p:cNvSpPr/>
            <p:nvPr/>
          </p:nvSpPr>
          <p:spPr>
            <a:xfrm>
              <a:off x="5320829" y="4773378"/>
              <a:ext cx="343197" cy="24231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6" name="Straight Arrow Connector 25">
              <a:extLst>
                <a:ext uri="{FF2B5EF4-FFF2-40B4-BE49-F238E27FC236}">
                  <a16:creationId xmlns:a16="http://schemas.microsoft.com/office/drawing/2014/main" id="{D81142C3-6503-4D03-B2A5-470E01942B63}"/>
                </a:ext>
              </a:extLst>
            </p:cNvPr>
            <p:cNvCxnSpPr>
              <a:cxnSpLocks/>
            </p:cNvCxnSpPr>
            <p:nvPr/>
          </p:nvCxnSpPr>
          <p:spPr>
            <a:xfrm flipV="1">
              <a:off x="5669621" y="4510834"/>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B4B9925-3FAB-4C35-B43B-323ADB4BF71F}"/>
                </a:ext>
              </a:extLst>
            </p:cNvPr>
            <p:cNvCxnSpPr>
              <a:cxnSpLocks/>
            </p:cNvCxnSpPr>
            <p:nvPr/>
          </p:nvCxnSpPr>
          <p:spPr>
            <a:xfrm flipV="1">
              <a:off x="5669621" y="485092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Single Corner Rounded 27">
              <a:extLst>
                <a:ext uri="{FF2B5EF4-FFF2-40B4-BE49-F238E27FC236}">
                  <a16:creationId xmlns:a16="http://schemas.microsoft.com/office/drawing/2014/main" id="{4B010DE3-EDA1-4F31-8CF7-84D16EBE6724}"/>
                </a:ext>
              </a:extLst>
            </p:cNvPr>
            <p:cNvSpPr/>
            <p:nvPr/>
          </p:nvSpPr>
          <p:spPr>
            <a:xfrm rot="5400000">
              <a:off x="6323634" y="3763904"/>
              <a:ext cx="242315"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Rectangle: Single Corner Rounded 42">
              <a:extLst>
                <a:ext uri="{FF2B5EF4-FFF2-40B4-BE49-F238E27FC236}">
                  <a16:creationId xmlns:a16="http://schemas.microsoft.com/office/drawing/2014/main" id="{5697AFCA-6844-4488-80C0-B9F9089DC41F}"/>
                </a:ext>
              </a:extLst>
            </p:cNvPr>
            <p:cNvSpPr/>
            <p:nvPr/>
          </p:nvSpPr>
          <p:spPr>
            <a:xfrm rot="5400000">
              <a:off x="6323634" y="4116031"/>
              <a:ext cx="242315"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Rectangle: Single Corner Rounded 43">
              <a:extLst>
                <a:ext uri="{FF2B5EF4-FFF2-40B4-BE49-F238E27FC236}">
                  <a16:creationId xmlns:a16="http://schemas.microsoft.com/office/drawing/2014/main" id="{120F6E87-AF65-4F68-B98F-EC0C6979242D}"/>
                </a:ext>
              </a:extLst>
            </p:cNvPr>
            <p:cNvSpPr/>
            <p:nvPr/>
          </p:nvSpPr>
          <p:spPr>
            <a:xfrm rot="5400000">
              <a:off x="6323634" y="4468159"/>
              <a:ext cx="242315"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Tree>
    <p:custDataLst>
      <p:tags r:id="rId1"/>
    </p:custDataLst>
    <p:extLst>
      <p:ext uri="{BB962C8B-B14F-4D97-AF65-F5344CB8AC3E}">
        <p14:creationId xmlns:p14="http://schemas.microsoft.com/office/powerpoint/2010/main" val="224894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D554-F72F-4D41-925B-0BD3FB35DCA6}"/>
              </a:ext>
            </a:extLst>
          </p:cNvPr>
          <p:cNvSpPr>
            <a:spLocks noGrp="1"/>
          </p:cNvSpPr>
          <p:nvPr>
            <p:ph type="title"/>
          </p:nvPr>
        </p:nvSpPr>
        <p:spPr/>
        <p:txBody>
          <a:bodyPr/>
          <a:lstStyle/>
          <a:p>
            <a:r>
              <a:rPr lang="en-IN" u="sng">
                <a:cs typeface="Calibri"/>
              </a:rPr>
              <a:t>G</a:t>
            </a:r>
            <a:r>
              <a:rPr lang="en-IN">
                <a:cs typeface="Calibri"/>
              </a:rPr>
              <a:t>PU with </a:t>
            </a:r>
            <a:r>
              <a:rPr lang="en-IN" u="sng">
                <a:cs typeface="Calibri"/>
              </a:rPr>
              <a:t>P</a:t>
            </a:r>
            <a:r>
              <a:rPr lang="en-IN">
                <a:cs typeface="Calibri"/>
              </a:rPr>
              <a:t>ersistent </a:t>
            </a:r>
            <a:r>
              <a:rPr lang="en-IN" u="sng">
                <a:cs typeface="Calibri"/>
              </a:rPr>
              <a:t>M</a:t>
            </a:r>
            <a:r>
              <a:rPr lang="en-IN">
                <a:cs typeface="Calibri"/>
              </a:rPr>
              <a:t>emory: GPM</a:t>
            </a:r>
            <a:endParaRPr lang="en-US"/>
          </a:p>
        </p:txBody>
      </p:sp>
      <p:sp>
        <p:nvSpPr>
          <p:cNvPr id="4" name="Content Placeholder 3">
            <a:extLst>
              <a:ext uri="{FF2B5EF4-FFF2-40B4-BE49-F238E27FC236}">
                <a16:creationId xmlns:a16="http://schemas.microsoft.com/office/drawing/2014/main" id="{2FCB58C1-3019-4E6B-87BC-FD43F6B5418E}"/>
              </a:ext>
            </a:extLst>
          </p:cNvPr>
          <p:cNvSpPr>
            <a:spLocks noGrp="1"/>
          </p:cNvSpPr>
          <p:nvPr>
            <p:ph idx="1"/>
          </p:nvPr>
        </p:nvSpPr>
        <p:spPr>
          <a:xfrm>
            <a:off x="1460752" y="1825625"/>
            <a:ext cx="9893047" cy="4351338"/>
          </a:xfrm>
        </p:spPr>
        <p:txBody>
          <a:bodyPr vert="horz" lIns="91440" tIns="45720" rIns="91440" bIns="45720" rtlCol="0" anchor="t">
            <a:normAutofit/>
          </a:bodyPr>
          <a:lstStyle/>
          <a:p>
            <a:pPr marL="0" indent="0">
              <a:buNone/>
            </a:pPr>
            <a:r>
              <a:rPr lang="en-IN">
                <a:cs typeface="Calibri"/>
              </a:rPr>
              <a:t>Create GPM with current hardware</a:t>
            </a:r>
          </a:p>
          <a:p>
            <a:pPr marL="457200" lvl="1" indent="0">
              <a:buNone/>
            </a:pPr>
            <a:endParaRPr lang="en-IN">
              <a:cs typeface="Calibri"/>
            </a:endParaRPr>
          </a:p>
          <a:p>
            <a:pPr marL="0" indent="0">
              <a:buNone/>
            </a:pPr>
            <a:r>
              <a:rPr lang="en-IN">
                <a:cs typeface="Calibri"/>
              </a:rPr>
              <a:t>Use cases for GPM: </a:t>
            </a:r>
            <a:r>
              <a:rPr lang="en-IN" err="1">
                <a:cs typeface="Calibri"/>
              </a:rPr>
              <a:t>GPMBench</a:t>
            </a:r>
            <a:br>
              <a:rPr lang="en-IN">
                <a:cs typeface="Calibri"/>
              </a:rPr>
            </a:br>
            <a:endParaRPr lang="en-IN">
              <a:cs typeface="Calibri"/>
            </a:endParaRPr>
          </a:p>
          <a:p>
            <a:pPr marL="0" indent="0">
              <a:buNone/>
            </a:pPr>
            <a:r>
              <a:rPr lang="en-IN">
                <a:cs typeface="Calibri"/>
              </a:rPr>
              <a:t>Runtime library for GPM: </a:t>
            </a:r>
            <a:r>
              <a:rPr lang="en-IN" err="1">
                <a:cs typeface="Calibri"/>
              </a:rPr>
              <a:t>LibGPM</a:t>
            </a:r>
          </a:p>
        </p:txBody>
      </p:sp>
      <p:sp>
        <p:nvSpPr>
          <p:cNvPr id="3" name="Arrow: Down 2">
            <a:extLst>
              <a:ext uri="{FF2B5EF4-FFF2-40B4-BE49-F238E27FC236}">
                <a16:creationId xmlns:a16="http://schemas.microsoft.com/office/drawing/2014/main" id="{78D6DB34-F0A0-4D9A-878E-EC80D9F9E4F2}"/>
              </a:ext>
            </a:extLst>
          </p:cNvPr>
          <p:cNvSpPr/>
          <p:nvPr/>
        </p:nvSpPr>
        <p:spPr>
          <a:xfrm rot="16200000">
            <a:off x="168620" y="3508738"/>
            <a:ext cx="393540" cy="730780"/>
          </a:xfrm>
          <a:prstGeom prst="down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Oval 4">
            <a:extLst>
              <a:ext uri="{FF2B5EF4-FFF2-40B4-BE49-F238E27FC236}">
                <a16:creationId xmlns:a16="http://schemas.microsoft.com/office/drawing/2014/main" id="{215E2733-9BAA-4F27-8827-AAF5C817F3C4}"/>
              </a:ext>
            </a:extLst>
          </p:cNvPr>
          <p:cNvSpPr/>
          <p:nvPr/>
        </p:nvSpPr>
        <p:spPr>
          <a:xfrm>
            <a:off x="946425" y="1783488"/>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1</a:t>
            </a:r>
          </a:p>
        </p:txBody>
      </p:sp>
      <p:sp>
        <p:nvSpPr>
          <p:cNvPr id="6" name="Oval 5">
            <a:extLst>
              <a:ext uri="{FF2B5EF4-FFF2-40B4-BE49-F238E27FC236}">
                <a16:creationId xmlns:a16="http://schemas.microsoft.com/office/drawing/2014/main" id="{F0D80D2A-64F1-4834-84EF-8507E152C422}"/>
              </a:ext>
            </a:extLst>
          </p:cNvPr>
          <p:cNvSpPr/>
          <p:nvPr/>
        </p:nvSpPr>
        <p:spPr>
          <a:xfrm>
            <a:off x="946425" y="2723014"/>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2</a:t>
            </a:r>
          </a:p>
        </p:txBody>
      </p:sp>
      <p:sp>
        <p:nvSpPr>
          <p:cNvPr id="7" name="Oval 6">
            <a:extLst>
              <a:ext uri="{FF2B5EF4-FFF2-40B4-BE49-F238E27FC236}">
                <a16:creationId xmlns:a16="http://schemas.microsoft.com/office/drawing/2014/main" id="{910589AE-BF9E-4D6D-B265-62ADA4EC620C}"/>
              </a:ext>
            </a:extLst>
          </p:cNvPr>
          <p:cNvSpPr/>
          <p:nvPr/>
        </p:nvSpPr>
        <p:spPr>
          <a:xfrm>
            <a:off x="946425" y="3624747"/>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3</a:t>
            </a:r>
          </a:p>
        </p:txBody>
      </p:sp>
      <p:pic>
        <p:nvPicPr>
          <p:cNvPr id="9" name="Picture 6" descr="✓ Hand drawn golden paint splatter set. Gold ink drip stamp. Liquid  graffiti drops. Vector isolated illustration. Stock Photos">
            <a:extLst>
              <a:ext uri="{FF2B5EF4-FFF2-40B4-BE49-F238E27FC236}">
                <a16:creationId xmlns:a16="http://schemas.microsoft.com/office/drawing/2014/main" id="{E660EAAB-16EA-4B3C-B27E-3192F1190591}"/>
              </a:ext>
            </a:extLst>
          </p:cNvPr>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416125" y="2086824"/>
            <a:ext cx="1693511" cy="1693511"/>
          </a:xfrm>
          <a:prstGeom prst="rect">
            <a:avLst/>
          </a:prstGeom>
          <a:extLst>
            <a:ext uri="{909E8E84-426E-40DD-AFC4-6F175D3DCCD1}">
              <a14:hiddenFill xmlns:a14="http://schemas.microsoft.com/office/drawing/2010/main">
                <a:solidFill>
                  <a:srgbClr val="FFFFFF"/>
                </a:solidFill>
              </a14:hiddenFill>
            </a:ext>
          </a:extLst>
        </p:spPr>
      </p:pic>
      <p:sp>
        <p:nvSpPr>
          <p:cNvPr id="10" name="Slide Number Placeholder 3">
            <a:extLst>
              <a:ext uri="{FF2B5EF4-FFF2-40B4-BE49-F238E27FC236}">
                <a16:creationId xmlns:a16="http://schemas.microsoft.com/office/drawing/2014/main" id="{DF2F6A9B-0494-4840-A901-E45B5B071C59}"/>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17</a:t>
            </a:fld>
            <a:endParaRPr lang="en-US"/>
          </a:p>
        </p:txBody>
      </p:sp>
    </p:spTree>
    <p:custDataLst>
      <p:tags r:id="rId1"/>
    </p:custDataLst>
    <p:extLst>
      <p:ext uri="{BB962C8B-B14F-4D97-AF65-F5344CB8AC3E}">
        <p14:creationId xmlns:p14="http://schemas.microsoft.com/office/powerpoint/2010/main" val="63406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9" presetClass="emph" presetSubtype="0" fill="hold" nodeType="withEffect">
                                  <p:stCondLst>
                                    <p:cond delay="0"/>
                                  </p:stCondLst>
                                  <p:childTnLst>
                                    <p:animClr clrSpc="rgb" dir="cw">
                                      <p:cBhvr override="childStyle">
                                        <p:cTn id="8" dur="500" fill="hold"/>
                                        <p:tgtEl>
                                          <p:spTgt spid="4">
                                            <p:txEl>
                                              <p:pRg st="0" end="0"/>
                                            </p:txEl>
                                          </p:spTgt>
                                        </p:tgtEl>
                                        <p:attrNameLst>
                                          <p:attrName>style.color</p:attrName>
                                        </p:attrNameLst>
                                      </p:cBhvr>
                                      <p:to>
                                        <a:srgbClr val="E7E6E6"/>
                                      </p:to>
                                    </p:animClr>
                                    <p:animClr clrSpc="rgb" dir="cw">
                                      <p:cBhvr>
                                        <p:cTn id="9" dur="500" fill="hold"/>
                                        <p:tgtEl>
                                          <p:spTgt spid="4">
                                            <p:txEl>
                                              <p:pRg st="0" end="0"/>
                                            </p:txEl>
                                          </p:spTgt>
                                        </p:tgtEl>
                                        <p:attrNameLst>
                                          <p:attrName>fillcolor</p:attrName>
                                        </p:attrNameLst>
                                      </p:cBhvr>
                                      <p:to>
                                        <a:srgbClr val="E7E6E6"/>
                                      </p:to>
                                    </p:animClr>
                                    <p:set>
                                      <p:cBhvr>
                                        <p:cTn id="10" dur="500" fill="hold"/>
                                        <p:tgtEl>
                                          <p:spTgt spid="4">
                                            <p:txEl>
                                              <p:pRg st="0" end="0"/>
                                            </p:txEl>
                                          </p:spTgt>
                                        </p:tgtEl>
                                        <p:attrNameLst>
                                          <p:attrName>fill.type</p:attrName>
                                        </p:attrNameLst>
                                      </p:cBhvr>
                                      <p:to>
                                        <p:strVal val="solid"/>
                                      </p:to>
                                    </p:set>
                                    <p:set>
                                      <p:cBhvr>
                                        <p:cTn id="11" dur="500" fill="hold"/>
                                        <p:tgtEl>
                                          <p:spTgt spid="4">
                                            <p:txEl>
                                              <p:pRg st="0" end="0"/>
                                            </p:txEl>
                                          </p:spTgt>
                                        </p:tgtEl>
                                        <p:attrNameLst>
                                          <p:attrName>fill.on</p:attrName>
                                        </p:attrNameLst>
                                      </p:cBhvr>
                                      <p:to>
                                        <p:strVal val="true"/>
                                      </p:to>
                                    </p:set>
                                  </p:childTnLst>
                                </p:cTn>
                              </p:par>
                              <p:par>
                                <p:cTn id="12" presetID="19" presetClass="emph" presetSubtype="0" fill="hold" nodeType="withEffect">
                                  <p:stCondLst>
                                    <p:cond delay="0"/>
                                  </p:stCondLst>
                                  <p:childTnLst>
                                    <p:animClr clrSpc="rgb" dir="cw">
                                      <p:cBhvr override="childStyle">
                                        <p:cTn id="13" dur="500" fill="hold"/>
                                        <p:tgtEl>
                                          <p:spTgt spid="4">
                                            <p:txEl>
                                              <p:pRg st="2" end="2"/>
                                            </p:txEl>
                                          </p:spTgt>
                                        </p:tgtEl>
                                        <p:attrNameLst>
                                          <p:attrName>style.color</p:attrName>
                                        </p:attrNameLst>
                                      </p:cBhvr>
                                      <p:to>
                                        <a:srgbClr val="E7E6E6"/>
                                      </p:to>
                                    </p:animClr>
                                    <p:animClr clrSpc="rgb" dir="cw">
                                      <p:cBhvr>
                                        <p:cTn id="14" dur="500" fill="hold"/>
                                        <p:tgtEl>
                                          <p:spTgt spid="4">
                                            <p:txEl>
                                              <p:pRg st="2" end="2"/>
                                            </p:txEl>
                                          </p:spTgt>
                                        </p:tgtEl>
                                        <p:attrNameLst>
                                          <p:attrName>fillcolor</p:attrName>
                                        </p:attrNameLst>
                                      </p:cBhvr>
                                      <p:to>
                                        <a:srgbClr val="E7E6E6"/>
                                      </p:to>
                                    </p:animClr>
                                    <p:set>
                                      <p:cBhvr>
                                        <p:cTn id="15" dur="500" fill="hold"/>
                                        <p:tgtEl>
                                          <p:spTgt spid="4">
                                            <p:txEl>
                                              <p:pRg st="2" end="2"/>
                                            </p:txEl>
                                          </p:spTgt>
                                        </p:tgtEl>
                                        <p:attrNameLst>
                                          <p:attrName>fill.type</p:attrName>
                                        </p:attrNameLst>
                                      </p:cBhvr>
                                      <p:to>
                                        <p:strVal val="solid"/>
                                      </p:to>
                                    </p:set>
                                    <p:set>
                                      <p:cBhvr>
                                        <p:cTn id="16" dur="500" fill="hold"/>
                                        <p:tgtEl>
                                          <p:spTgt spid="4">
                                            <p:txEl>
                                              <p:pRg st="2" end="2"/>
                                            </p:txEl>
                                          </p:spTgt>
                                        </p:tgtEl>
                                        <p:attrNameLst>
                                          <p:attrName>fill.on</p:attrName>
                                        </p:attrNameLst>
                                      </p:cBhvr>
                                      <p:to>
                                        <p:strVal val="true"/>
                                      </p:to>
                                    </p:set>
                                  </p:childTnLst>
                                </p:cTn>
                              </p:par>
                              <p:par>
                                <p:cTn id="17" presetID="19" presetClass="emph" presetSubtype="0" fill="hold" grpId="0" nodeType="withEffect">
                                  <p:stCondLst>
                                    <p:cond delay="0"/>
                                  </p:stCondLst>
                                  <p:childTnLst>
                                    <p:animClr clrSpc="rgb" dir="cw">
                                      <p:cBhvr override="childStyle">
                                        <p:cTn id="18" dur="500" fill="hold"/>
                                        <p:tgtEl>
                                          <p:spTgt spid="6"/>
                                        </p:tgtEl>
                                        <p:attrNameLst>
                                          <p:attrName>style.color</p:attrName>
                                        </p:attrNameLst>
                                      </p:cBhvr>
                                      <p:to>
                                        <a:srgbClr val="E7E6E6"/>
                                      </p:to>
                                    </p:animClr>
                                    <p:animClr clrSpc="rgb" dir="cw">
                                      <p:cBhvr>
                                        <p:cTn id="19" dur="500" fill="hold"/>
                                        <p:tgtEl>
                                          <p:spTgt spid="6"/>
                                        </p:tgtEl>
                                        <p:attrNameLst>
                                          <p:attrName>fillcolor</p:attrName>
                                        </p:attrNameLst>
                                      </p:cBhvr>
                                      <p:to>
                                        <a:srgbClr val="E7E6E6"/>
                                      </p:to>
                                    </p:animClr>
                                    <p:set>
                                      <p:cBhvr>
                                        <p:cTn id="20" dur="500" fill="hold"/>
                                        <p:tgtEl>
                                          <p:spTgt spid="6"/>
                                        </p:tgtEl>
                                        <p:attrNameLst>
                                          <p:attrName>fill.type</p:attrName>
                                        </p:attrNameLst>
                                      </p:cBhvr>
                                      <p:to>
                                        <p:strVal val="solid"/>
                                      </p:to>
                                    </p:set>
                                    <p:set>
                                      <p:cBhvr>
                                        <p:cTn id="21" dur="500" fill="hold"/>
                                        <p:tgtEl>
                                          <p:spTgt spid="6"/>
                                        </p:tgtEl>
                                        <p:attrNameLst>
                                          <p:attrName>fill.on</p:attrName>
                                        </p:attrNameLst>
                                      </p:cBhvr>
                                      <p:to>
                                        <p:strVal val="true"/>
                                      </p:to>
                                    </p:set>
                                  </p:childTnLst>
                                </p:cTn>
                              </p:par>
                              <p:par>
                                <p:cTn id="22" presetID="19" presetClass="emph" presetSubtype="0" fill="hold" grpId="0" nodeType="withEffect">
                                  <p:stCondLst>
                                    <p:cond delay="0"/>
                                  </p:stCondLst>
                                  <p:childTnLst>
                                    <p:animClr clrSpc="rgb" dir="cw">
                                      <p:cBhvr override="childStyle">
                                        <p:cTn id="23" dur="500" fill="hold"/>
                                        <p:tgtEl>
                                          <p:spTgt spid="5"/>
                                        </p:tgtEl>
                                        <p:attrNameLst>
                                          <p:attrName>style.color</p:attrName>
                                        </p:attrNameLst>
                                      </p:cBhvr>
                                      <p:to>
                                        <a:srgbClr val="E7E6E6"/>
                                      </p:to>
                                    </p:animClr>
                                    <p:animClr clrSpc="rgb" dir="cw">
                                      <p:cBhvr>
                                        <p:cTn id="24" dur="500" fill="hold"/>
                                        <p:tgtEl>
                                          <p:spTgt spid="5"/>
                                        </p:tgtEl>
                                        <p:attrNameLst>
                                          <p:attrName>fillcolor</p:attrName>
                                        </p:attrNameLst>
                                      </p:cBhvr>
                                      <p:to>
                                        <a:srgbClr val="E7E6E6"/>
                                      </p:to>
                                    </p:animClr>
                                    <p:set>
                                      <p:cBhvr>
                                        <p:cTn id="25" dur="500" fill="hold"/>
                                        <p:tgtEl>
                                          <p:spTgt spid="5"/>
                                        </p:tgtEl>
                                        <p:attrNameLst>
                                          <p:attrName>fill.type</p:attrName>
                                        </p:attrNameLst>
                                      </p:cBhvr>
                                      <p:to>
                                        <p:strVal val="solid"/>
                                      </p:to>
                                    </p:set>
                                    <p:set>
                                      <p:cBhvr>
                                        <p:cTn id="26" dur="500" fill="hold"/>
                                        <p:tgtEl>
                                          <p:spTgt spid="5"/>
                                        </p:tgtEl>
                                        <p:attrNameLst>
                                          <p:attrName>fill.on</p:attrName>
                                        </p:attrNameLst>
                                      </p:cBhvr>
                                      <p:to>
                                        <p:strVal val="true"/>
                                      </p:to>
                                    </p:set>
                                  </p:childTnLst>
                                </p:cTn>
                              </p:par>
                              <p:par>
                                <p:cTn id="27" presetID="3" presetClass="emph" presetSubtype="2" fill="hold" grpId="1" nodeType="withEffect">
                                  <p:stCondLst>
                                    <p:cond delay="0"/>
                                  </p:stCondLst>
                                  <p:childTnLst>
                                    <p:animClr clrSpc="rgb" dir="cw">
                                      <p:cBhvr override="childStyle">
                                        <p:cTn id="28" dur="500" fill="hold"/>
                                        <p:tgtEl>
                                          <p:spTgt spid="6"/>
                                        </p:tgtEl>
                                        <p:attrNameLst>
                                          <p:attrName>style.color</p:attrName>
                                        </p:attrNameLst>
                                      </p:cBhvr>
                                      <p:to>
                                        <a:schemeClr val="bg1"/>
                                      </p:to>
                                    </p:animClr>
                                  </p:childTnLst>
                                </p:cTn>
                              </p:par>
                              <p:par>
                                <p:cTn id="29" presetID="3" presetClass="emph" presetSubtype="2" fill="hold" grpId="1" nodeType="withEffect">
                                  <p:stCondLst>
                                    <p:cond delay="0"/>
                                  </p:stCondLst>
                                  <p:childTnLst>
                                    <p:animClr clrSpc="rgb" dir="cw">
                                      <p:cBhvr override="childStyle">
                                        <p:cTn id="30" dur="500" fill="hold"/>
                                        <p:tgtEl>
                                          <p:spTgt spid="5"/>
                                        </p:tgtEl>
                                        <p:attrNameLst>
                                          <p:attrName>style.color</p:attrName>
                                        </p:attrNameLst>
                                      </p:cBhvr>
                                      <p:to>
                                        <a:schemeClr val="bg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5" grpId="1" animBg="1"/>
      <p:bldP spid="6" grpId="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0B32-9866-4185-BDBF-FE2977492327}"/>
              </a:ext>
            </a:extLst>
          </p:cNvPr>
          <p:cNvSpPr>
            <a:spLocks noGrp="1"/>
          </p:cNvSpPr>
          <p:nvPr>
            <p:ph type="title"/>
          </p:nvPr>
        </p:nvSpPr>
        <p:spPr/>
        <p:txBody>
          <a:bodyPr/>
          <a:lstStyle/>
          <a:p>
            <a:r>
              <a:rPr lang="en-IN" err="1"/>
              <a:t>LibGPM</a:t>
            </a:r>
            <a:r>
              <a:rPr lang="en-IN"/>
              <a:t>: CUDA library for GPM</a:t>
            </a:r>
          </a:p>
        </p:txBody>
      </p:sp>
      <p:sp>
        <p:nvSpPr>
          <p:cNvPr id="4" name="Slide Number Placeholder 3">
            <a:extLst>
              <a:ext uri="{FF2B5EF4-FFF2-40B4-BE49-F238E27FC236}">
                <a16:creationId xmlns:a16="http://schemas.microsoft.com/office/drawing/2014/main" id="{CF706E5C-ED19-4DA8-8B81-B1DBFABA3044}"/>
              </a:ext>
            </a:extLst>
          </p:cNvPr>
          <p:cNvSpPr>
            <a:spLocks noGrp="1"/>
          </p:cNvSpPr>
          <p:nvPr>
            <p:ph type="sldNum" sz="quarter" idx="12"/>
          </p:nvPr>
        </p:nvSpPr>
        <p:spPr/>
        <p:txBody>
          <a:bodyPr/>
          <a:lstStyle/>
          <a:p>
            <a:fld id="{54A9233F-6CA2-476F-8FB8-EFB5D52F48CF}" type="slidenum">
              <a:rPr lang="en-US" smtClean="0"/>
              <a:t>18</a:t>
            </a:fld>
            <a:endParaRPr lang="en-US"/>
          </a:p>
        </p:txBody>
      </p:sp>
      <p:sp>
        <p:nvSpPr>
          <p:cNvPr id="15" name="TextBox 14">
            <a:extLst>
              <a:ext uri="{FF2B5EF4-FFF2-40B4-BE49-F238E27FC236}">
                <a16:creationId xmlns:a16="http://schemas.microsoft.com/office/drawing/2014/main" id="{0FD9D643-8E9E-4769-9775-1EEE41AC5272}"/>
              </a:ext>
            </a:extLst>
          </p:cNvPr>
          <p:cNvSpPr txBox="1"/>
          <p:nvPr/>
        </p:nvSpPr>
        <p:spPr>
          <a:xfrm>
            <a:off x="1515846" y="5925402"/>
            <a:ext cx="9983728" cy="480131"/>
          </a:xfrm>
          <a:prstGeom prst="rect">
            <a:avLst/>
          </a:prstGeom>
        </p:spPr>
        <p:txBody>
          <a:bodyPr vert="horz" lIns="91440" tIns="45720" rIns="91440" bIns="45720" rtlCol="0" anchor="t">
            <a:normAutofit fontScale="92500"/>
          </a:bodyPr>
          <a:lstStyle>
            <a:defPPr>
              <a:defRPr lang="en-US"/>
            </a:defPPr>
            <a:lvl1pPr indent="0">
              <a:lnSpc>
                <a:spcPct val="90000"/>
              </a:lnSpc>
              <a:spcBef>
                <a:spcPts val="1000"/>
              </a:spcBef>
              <a:buFont typeface="Arial" panose="020B0604020202020204" pitchFamily="34" charset="0"/>
              <a:buNone/>
              <a:defRPr sz="2800">
                <a:solidFill>
                  <a:srgbClr val="000088"/>
                </a:solidFill>
                <a:ea typeface="+mn-lt"/>
                <a:cs typeface="+mn-lt"/>
              </a:defRPr>
            </a:lvl1pPr>
            <a:lvl2pPr marL="685800" indent="-228600">
              <a:lnSpc>
                <a:spcPct val="90000"/>
              </a:lnSpc>
              <a:spcBef>
                <a:spcPts val="500"/>
              </a:spcBef>
              <a:buFont typeface="Arial" panose="020B0604020202020204" pitchFamily="34" charset="0"/>
              <a:buChar char="•"/>
              <a:defRPr sz="2400">
                <a:solidFill>
                  <a:srgbClr val="000088"/>
                </a:solidFill>
              </a:defRPr>
            </a:lvl2pPr>
            <a:lvl3pPr marL="1143000" indent="-228600">
              <a:lnSpc>
                <a:spcPct val="90000"/>
              </a:lnSpc>
              <a:spcBef>
                <a:spcPts val="500"/>
              </a:spcBef>
              <a:buFont typeface="Arial" panose="020B0604020202020204" pitchFamily="34" charset="0"/>
              <a:buChar char="•"/>
              <a:defRPr sz="2000">
                <a:solidFill>
                  <a:srgbClr val="000088"/>
                </a:solidFill>
              </a:defRPr>
            </a:lvl3pPr>
            <a:lvl4pPr marL="1600200" indent="-228600">
              <a:lnSpc>
                <a:spcPct val="90000"/>
              </a:lnSpc>
              <a:spcBef>
                <a:spcPts val="500"/>
              </a:spcBef>
              <a:buFont typeface="Arial" panose="020B0604020202020204" pitchFamily="34" charset="0"/>
              <a:buChar char="•"/>
              <a:defRPr>
                <a:solidFill>
                  <a:srgbClr val="000088"/>
                </a:solidFill>
              </a:defRPr>
            </a:lvl4pPr>
            <a:lvl5pPr marL="2057400" indent="-228600">
              <a:lnSpc>
                <a:spcPct val="90000"/>
              </a:lnSpc>
              <a:spcBef>
                <a:spcPts val="500"/>
              </a:spcBef>
              <a:buFont typeface="Arial" panose="020B0604020202020204" pitchFamily="34" charset="0"/>
              <a:buChar char="•"/>
              <a:defRPr>
                <a:solidFill>
                  <a:srgbClr val="00008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b="1">
                <a:solidFill>
                  <a:srgbClr val="C00000"/>
                </a:solidFill>
              </a:rPr>
              <a:t>On an average only 19 lines of code changes are needed with </a:t>
            </a:r>
            <a:r>
              <a:rPr lang="en-IN" b="1" err="1">
                <a:solidFill>
                  <a:srgbClr val="C00000"/>
                </a:solidFill>
              </a:rPr>
              <a:t>libGPM</a:t>
            </a:r>
            <a:endParaRPr lang="en-IN" b="1">
              <a:solidFill>
                <a:srgbClr val="C00000"/>
              </a:solidFill>
            </a:endParaRPr>
          </a:p>
        </p:txBody>
      </p:sp>
      <p:pic>
        <p:nvPicPr>
          <p:cNvPr id="5" name="Picture 4">
            <a:extLst>
              <a:ext uri="{FF2B5EF4-FFF2-40B4-BE49-F238E27FC236}">
                <a16:creationId xmlns:a16="http://schemas.microsoft.com/office/drawing/2014/main" id="{31E59D40-29F7-4CBA-AC4E-2DD3D9F92FFD}"/>
              </a:ext>
            </a:extLst>
          </p:cNvPr>
          <p:cNvPicPr>
            <a:picLocks noChangeAspect="1"/>
          </p:cNvPicPr>
          <p:nvPr/>
        </p:nvPicPr>
        <p:blipFill rotWithShape="1">
          <a:blip r:embed="rId4"/>
          <a:srcRect l="16899" t="30211" r="4018" b="16624"/>
          <a:stretch/>
        </p:blipFill>
        <p:spPr>
          <a:xfrm>
            <a:off x="1275144" y="1914251"/>
            <a:ext cx="9641711" cy="3646026"/>
          </a:xfrm>
          <a:prstGeom prst="rect">
            <a:avLst/>
          </a:prstGeom>
        </p:spPr>
      </p:pic>
      <p:graphicFrame>
        <p:nvGraphicFramePr>
          <p:cNvPr id="12" name="Table 18">
            <a:extLst>
              <a:ext uri="{FF2B5EF4-FFF2-40B4-BE49-F238E27FC236}">
                <a16:creationId xmlns:a16="http://schemas.microsoft.com/office/drawing/2014/main" id="{A0086FB7-E0E1-44C4-A95C-20CDE8BDC012}"/>
              </a:ext>
            </a:extLst>
          </p:cNvPr>
          <p:cNvGraphicFramePr>
            <a:graphicFrameLocks/>
          </p:cNvGraphicFramePr>
          <p:nvPr/>
        </p:nvGraphicFramePr>
        <p:xfrm>
          <a:off x="838200" y="2218647"/>
          <a:ext cx="10515597" cy="3341596"/>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33299595"/>
                    </a:ext>
                  </a:extLst>
                </a:gridCol>
                <a:gridCol w="3505199">
                  <a:extLst>
                    <a:ext uri="{9D8B030D-6E8A-4147-A177-3AD203B41FA5}">
                      <a16:colId xmlns:a16="http://schemas.microsoft.com/office/drawing/2014/main" val="330872493"/>
                    </a:ext>
                  </a:extLst>
                </a:gridCol>
                <a:gridCol w="3505199">
                  <a:extLst>
                    <a:ext uri="{9D8B030D-6E8A-4147-A177-3AD203B41FA5}">
                      <a16:colId xmlns:a16="http://schemas.microsoft.com/office/drawing/2014/main" val="1950809253"/>
                    </a:ext>
                  </a:extLst>
                </a:gridCol>
              </a:tblGrid>
              <a:tr h="370840">
                <a:tc>
                  <a:txBody>
                    <a:bodyPr/>
                    <a:lstStyle/>
                    <a:p>
                      <a:pPr algn="ctr"/>
                      <a:r>
                        <a:rPr lang="en-IN" sz="2800" u="sng" kern="1200">
                          <a:solidFill>
                            <a:srgbClr val="000088"/>
                          </a:solidFill>
                          <a:latin typeface="+mn-lt"/>
                          <a:ea typeface="+mn-lt"/>
                          <a:cs typeface="+mn-lt"/>
                        </a:rPr>
                        <a:t>Logging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800" u="sng" kern="1200">
                          <a:solidFill>
                            <a:srgbClr val="000088"/>
                          </a:solidFill>
                          <a:latin typeface="+mn-lt"/>
                          <a:ea typeface="+mn-lt"/>
                          <a:cs typeface="+mn-lt"/>
                        </a:rPr>
                        <a:t>Checkpointing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800" u="sng" kern="1200">
                          <a:solidFill>
                            <a:srgbClr val="000088"/>
                          </a:solidFill>
                          <a:latin typeface="+mn-lt"/>
                          <a:ea typeface="+mn-lt"/>
                          <a:cs typeface="+mn-lt"/>
                        </a:rPr>
                        <a:t>Primitives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7719423"/>
                  </a:ext>
                </a:extLst>
              </a:tr>
              <a:tr h="2061436">
                <a:tc>
                  <a:txBody>
                    <a:bodyPr/>
                    <a:lstStyle/>
                    <a:p>
                      <a:pPr algn="ctr"/>
                      <a:endParaRPr lang="en-IN" sz="2800" kern="1200" dirty="0">
                        <a:solidFill>
                          <a:srgbClr val="000088"/>
                        </a:solidFill>
                        <a:latin typeface="+mn-lt"/>
                        <a:ea typeface="+mn-lt"/>
                        <a:cs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2800" kern="1200">
                        <a:solidFill>
                          <a:srgbClr val="000088"/>
                        </a:solidFill>
                        <a:latin typeface="+mn-lt"/>
                        <a:ea typeface="+mn-lt"/>
                        <a:cs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2800" kern="1200">
                        <a:solidFill>
                          <a:srgbClr val="000088"/>
                        </a:solidFill>
                        <a:latin typeface="+mn-lt"/>
                        <a:ea typeface="+mn-lt"/>
                        <a:cs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4989312"/>
                  </a:ext>
                </a:extLst>
              </a:tr>
              <a:tr h="370840">
                <a:tc>
                  <a:txBody>
                    <a:bodyPr/>
                    <a:lstStyle/>
                    <a:p>
                      <a:pPr algn="ctr"/>
                      <a:r>
                        <a:rPr lang="en-IN" sz="2200" kern="1200" err="1">
                          <a:solidFill>
                            <a:srgbClr val="000088"/>
                          </a:solidFill>
                          <a:latin typeface="+mn-lt"/>
                          <a:ea typeface="+mn-lt"/>
                          <a:cs typeface="+mn-lt"/>
                        </a:rPr>
                        <a:t>gpmlog_create_hcl</a:t>
                      </a:r>
                      <a:r>
                        <a:rPr lang="en-IN" sz="2200" kern="1200">
                          <a:solidFill>
                            <a:srgbClr val="000088"/>
                          </a:solidFill>
                          <a:latin typeface="+mn-lt"/>
                          <a:ea typeface="+mn-lt"/>
                          <a:cs typeface="+mn-lt"/>
                        </a:rPr>
                        <a:t>, </a:t>
                      </a:r>
                      <a:br>
                        <a:rPr lang="en-IN" sz="2200" kern="1200">
                          <a:solidFill>
                            <a:srgbClr val="000088"/>
                          </a:solidFill>
                          <a:latin typeface="+mn-lt"/>
                          <a:ea typeface="+mn-lt"/>
                          <a:cs typeface="+mn-lt"/>
                        </a:rPr>
                      </a:br>
                      <a:r>
                        <a:rPr lang="en-IN" sz="2200" kern="1200" err="1">
                          <a:solidFill>
                            <a:srgbClr val="000088"/>
                          </a:solidFill>
                          <a:latin typeface="+mn-lt"/>
                          <a:ea typeface="+mn-lt"/>
                          <a:cs typeface="+mn-lt"/>
                        </a:rPr>
                        <a:t>gpmlog_open</a:t>
                      </a:r>
                      <a:r>
                        <a:rPr lang="en-IN" sz="2200" kern="1200">
                          <a:solidFill>
                            <a:srgbClr val="000088"/>
                          </a:solidFill>
                          <a:latin typeface="+mn-lt"/>
                          <a:ea typeface="+mn-lt"/>
                          <a:cs typeface="+mn-lt"/>
                        </a:rPr>
                        <a:t>, etc.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200" kern="1200" err="1">
                          <a:solidFill>
                            <a:srgbClr val="000088"/>
                          </a:solidFill>
                          <a:latin typeface="+mn-lt"/>
                          <a:ea typeface="+mn-lt"/>
                          <a:cs typeface="+mn-lt"/>
                        </a:rPr>
                        <a:t>gpmcp_create</a:t>
                      </a:r>
                      <a:r>
                        <a:rPr lang="en-IN" sz="2200" kern="1200">
                          <a:solidFill>
                            <a:srgbClr val="000088"/>
                          </a:solidFill>
                          <a:latin typeface="+mn-lt"/>
                          <a:ea typeface="+mn-lt"/>
                          <a:cs typeface="+mn-lt"/>
                        </a:rPr>
                        <a:t>,   </a:t>
                      </a:r>
                      <a:br>
                        <a:rPr lang="en-IN" sz="2200" kern="1200">
                          <a:solidFill>
                            <a:srgbClr val="000088"/>
                          </a:solidFill>
                          <a:latin typeface="+mn-lt"/>
                          <a:ea typeface="+mn-lt"/>
                          <a:cs typeface="+mn-lt"/>
                        </a:rPr>
                      </a:br>
                      <a:r>
                        <a:rPr lang="en-IN" sz="2200" kern="1200" err="1">
                          <a:solidFill>
                            <a:srgbClr val="000088"/>
                          </a:solidFill>
                          <a:latin typeface="+mn-lt"/>
                          <a:ea typeface="+mn-lt"/>
                          <a:cs typeface="+mn-lt"/>
                        </a:rPr>
                        <a:t>gpmcp_checkpoint</a:t>
                      </a:r>
                      <a:r>
                        <a:rPr lang="en-IN" sz="2200" kern="1200">
                          <a:solidFill>
                            <a:srgbClr val="000088"/>
                          </a:solidFill>
                          <a:latin typeface="+mn-lt"/>
                          <a:ea typeface="+mn-lt"/>
                          <a:cs typeface="+mn-lt"/>
                        </a:rPr>
                        <a:t>, etc.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200" kern="1200" dirty="0" err="1">
                          <a:solidFill>
                            <a:srgbClr val="000088"/>
                          </a:solidFill>
                          <a:latin typeface="+mn-lt"/>
                          <a:ea typeface="+mn-lt"/>
                          <a:cs typeface="+mn-lt"/>
                        </a:rPr>
                        <a:t>gpm_map</a:t>
                      </a:r>
                      <a:r>
                        <a:rPr lang="en-IN" sz="2200" kern="1200" dirty="0">
                          <a:solidFill>
                            <a:srgbClr val="000088"/>
                          </a:solidFill>
                          <a:latin typeface="+mn-lt"/>
                          <a:ea typeface="+mn-lt"/>
                          <a:cs typeface="+mn-lt"/>
                        </a:rPr>
                        <a:t>, </a:t>
                      </a:r>
                      <a:br>
                        <a:rPr lang="en-IN" sz="2200" kern="1200" dirty="0">
                          <a:solidFill>
                            <a:srgbClr val="000088"/>
                          </a:solidFill>
                          <a:latin typeface="+mn-lt"/>
                          <a:ea typeface="+mn-lt"/>
                          <a:cs typeface="+mn-lt"/>
                        </a:rPr>
                      </a:br>
                      <a:r>
                        <a:rPr lang="en-IN" sz="2200" kern="1200" dirty="0" err="1">
                          <a:solidFill>
                            <a:srgbClr val="000088"/>
                          </a:solidFill>
                          <a:latin typeface="+mn-lt"/>
                          <a:ea typeface="+mn-lt"/>
                          <a:cs typeface="+mn-lt"/>
                        </a:rPr>
                        <a:t>gpm_persist</a:t>
                      </a:r>
                      <a:r>
                        <a:rPr lang="en-IN" sz="2200" kern="1200" dirty="0">
                          <a:solidFill>
                            <a:srgbClr val="000088"/>
                          </a:solidFill>
                          <a:latin typeface="+mn-lt"/>
                          <a:ea typeface="+mn-lt"/>
                          <a:cs typeface="+mn-lt"/>
                        </a:rPr>
                        <a:t>, etc.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594524"/>
                  </a:ext>
                </a:extLst>
              </a:tr>
            </a:tbl>
          </a:graphicData>
        </a:graphic>
      </p:graphicFrame>
      <p:pic>
        <p:nvPicPr>
          <p:cNvPr id="13" name="Picture 2" descr="Transaction - Free arrows icons">
            <a:extLst>
              <a:ext uri="{FF2B5EF4-FFF2-40B4-BE49-F238E27FC236}">
                <a16:creationId xmlns:a16="http://schemas.microsoft.com/office/drawing/2014/main" id="{ABC778D1-E516-438B-B13B-AC6B029DF5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8008" y="3030701"/>
            <a:ext cx="1247105" cy="12471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heckpoint Icon - Download checkpoint Icon 2892118 | Noun Project">
            <a:extLst>
              <a:ext uri="{FF2B5EF4-FFF2-40B4-BE49-F238E27FC236}">
                <a16:creationId xmlns:a16="http://schemas.microsoft.com/office/drawing/2014/main" id="{47B6832A-06E3-42B3-A7E7-B59CD75650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9572" y="2809201"/>
            <a:ext cx="1544396" cy="1544396"/>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6" descr="Code blocks Icons - Download 128 Free Code blocks icons here">
            <a:extLst>
              <a:ext uri="{FF2B5EF4-FFF2-40B4-BE49-F238E27FC236}">
                <a16:creationId xmlns:a16="http://schemas.microsoft.com/office/drawing/2014/main" id="{E7B81F1E-78B1-47D0-BBD2-2E2811E5DA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Picture 12" descr="Zino Cilliers">
            <a:extLst>
              <a:ext uri="{FF2B5EF4-FFF2-40B4-BE49-F238E27FC236}">
                <a16:creationId xmlns:a16="http://schemas.microsoft.com/office/drawing/2014/main" id="{62C5B0D1-BC55-4112-9729-606E0D263AF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882" b="11480"/>
          <a:stretch/>
        </p:blipFill>
        <p:spPr bwMode="auto">
          <a:xfrm>
            <a:off x="8938427" y="2977972"/>
            <a:ext cx="1478300" cy="120685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591FBE10-73D5-4C41-91C0-39FC16DAEA13}"/>
              </a:ext>
            </a:extLst>
          </p:cNvPr>
          <p:cNvSpPr/>
          <p:nvPr/>
        </p:nvSpPr>
        <p:spPr>
          <a:xfrm>
            <a:off x="1339650" y="2152735"/>
            <a:ext cx="2483820" cy="3504430"/>
          </a:xfrm>
          <a:prstGeom prst="roundRect">
            <a:avLst/>
          </a:prstGeom>
          <a:noFill/>
          <a:ln w="381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ustDataLst>
      <p:tags r:id="rId1"/>
    </p:custDataLst>
    <p:extLst>
      <p:ext uri="{BB962C8B-B14F-4D97-AF65-F5344CB8AC3E}">
        <p14:creationId xmlns:p14="http://schemas.microsoft.com/office/powerpoint/2010/main" val="240340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gtEl>
                                        <p:attrNameLst>
                                          <p:attrName>ppt_w</p:attrName>
                                        </p:attrNameLst>
                                      </p:cBhvr>
                                      <p:tavLst>
                                        <p:tav tm="0">
                                          <p:val>
                                            <p:strVal val="ppt_w"/>
                                          </p:val>
                                        </p:tav>
                                        <p:tav tm="100000">
                                          <p:val>
                                            <p:fltVal val="0"/>
                                          </p:val>
                                        </p:tav>
                                      </p:tavLst>
                                    </p:anim>
                                    <p:anim calcmode="lin" valueType="num">
                                      <p:cBhvr>
                                        <p:cTn id="7" dur="1000"/>
                                        <p:tgtEl>
                                          <p:spTgt spid="5"/>
                                        </p:tgtEl>
                                        <p:attrNameLst>
                                          <p:attrName>ppt_h</p:attrName>
                                        </p:attrNameLst>
                                      </p:cBhvr>
                                      <p:tavLst>
                                        <p:tav tm="0">
                                          <p:val>
                                            <p:strVal val="ppt_h"/>
                                          </p:val>
                                        </p:tav>
                                        <p:tav tm="100000">
                                          <p:val>
                                            <p:fltVal val="0"/>
                                          </p:val>
                                        </p:tav>
                                      </p:tavLst>
                                    </p:anim>
                                    <p:anim calcmode="lin" valueType="num">
                                      <p:cBhvr>
                                        <p:cTn id="8" dur="1000"/>
                                        <p:tgtEl>
                                          <p:spTgt spid="5"/>
                                        </p:tgtEl>
                                        <p:attrNameLst>
                                          <p:attrName>style.rotation</p:attrName>
                                        </p:attrNameLst>
                                      </p:cBhvr>
                                      <p:tavLst>
                                        <p:tav tm="0">
                                          <p:val>
                                            <p:fltVal val="0"/>
                                          </p:val>
                                        </p:tav>
                                        <p:tav tm="100000">
                                          <p:val>
                                            <p:fltVal val="90"/>
                                          </p:val>
                                        </p:tav>
                                      </p:tavLst>
                                    </p:anim>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2000"/>
                                        <p:tgtEl>
                                          <p:spTgt spid="12"/>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grpId="0" nodeType="withEffect" nodePh="1">
                                  <p:stCondLst>
                                    <p:cond delay="500"/>
                                  </p:stCondLst>
                                  <p:endCondLst>
                                    <p:cond evt="begin" delay="0">
                                      <p:tn val="20"/>
                                    </p:cond>
                                  </p:end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nodeType="withEffect">
                                  <p:stCondLst>
                                    <p:cond delay="100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D28E-010E-42A2-8E1C-3FCDC36CE606}"/>
              </a:ext>
            </a:extLst>
          </p:cNvPr>
          <p:cNvSpPr>
            <a:spLocks noGrp="1"/>
          </p:cNvSpPr>
          <p:nvPr>
            <p:ph type="title"/>
          </p:nvPr>
        </p:nvSpPr>
        <p:spPr/>
        <p:txBody>
          <a:bodyPr/>
          <a:lstStyle/>
          <a:p>
            <a:r>
              <a:rPr lang="en-IN">
                <a:solidFill>
                  <a:srgbClr val="3A3A7E"/>
                </a:solidFill>
              </a:rPr>
              <a:t>Conventional logging: single log</a:t>
            </a:r>
          </a:p>
        </p:txBody>
      </p:sp>
      <p:sp>
        <p:nvSpPr>
          <p:cNvPr id="4" name="Slide Number Placeholder 3">
            <a:extLst>
              <a:ext uri="{FF2B5EF4-FFF2-40B4-BE49-F238E27FC236}">
                <a16:creationId xmlns:a16="http://schemas.microsoft.com/office/drawing/2014/main" id="{4AEE3D9D-94BC-494E-A45C-9ADBDA7DEFE9}"/>
              </a:ext>
            </a:extLst>
          </p:cNvPr>
          <p:cNvSpPr>
            <a:spLocks noGrp="1"/>
          </p:cNvSpPr>
          <p:nvPr>
            <p:ph type="sldNum" sz="quarter" idx="12"/>
          </p:nvPr>
        </p:nvSpPr>
        <p:spPr/>
        <p:txBody>
          <a:bodyPr/>
          <a:lstStyle/>
          <a:p>
            <a:fld id="{54A9233F-6CA2-476F-8FB8-EFB5D52F48CF}" type="slidenum">
              <a:rPr lang="en-US" smtClean="0"/>
              <a:t>19</a:t>
            </a:fld>
            <a:endParaRPr lang="en-US"/>
          </a:p>
        </p:txBody>
      </p:sp>
      <p:sp>
        <p:nvSpPr>
          <p:cNvPr id="12" name="TextBox 11">
            <a:extLst>
              <a:ext uri="{FF2B5EF4-FFF2-40B4-BE49-F238E27FC236}">
                <a16:creationId xmlns:a16="http://schemas.microsoft.com/office/drawing/2014/main" id="{6ACF2BC2-AA28-48CA-A950-C769219AE162}"/>
              </a:ext>
            </a:extLst>
          </p:cNvPr>
          <p:cNvSpPr txBox="1"/>
          <p:nvPr/>
        </p:nvSpPr>
        <p:spPr>
          <a:xfrm>
            <a:off x="1961545" y="4607326"/>
            <a:ext cx="1423846" cy="430887"/>
          </a:xfrm>
          <a:prstGeom prst="rect">
            <a:avLst/>
          </a:prstGeom>
          <a:noFill/>
        </p:spPr>
        <p:txBody>
          <a:bodyPr wrap="square" rtlCol="0">
            <a:spAutoFit/>
          </a:bodyPr>
          <a:lstStyle/>
          <a:p>
            <a:pPr algn="ctr"/>
            <a:r>
              <a:rPr lang="en-IN" sz="2200">
                <a:solidFill>
                  <a:srgbClr val="3A3A7E"/>
                </a:solidFill>
              </a:rPr>
              <a:t>Shared log</a:t>
            </a:r>
          </a:p>
        </p:txBody>
      </p:sp>
      <p:sp>
        <p:nvSpPr>
          <p:cNvPr id="14" name="Rectangle 13">
            <a:extLst>
              <a:ext uri="{FF2B5EF4-FFF2-40B4-BE49-F238E27FC236}">
                <a16:creationId xmlns:a16="http://schemas.microsoft.com/office/drawing/2014/main" id="{4A5A21E9-7CAA-4E8E-B563-179FF223B304}"/>
              </a:ext>
            </a:extLst>
          </p:cNvPr>
          <p:cNvSpPr/>
          <p:nvPr/>
        </p:nvSpPr>
        <p:spPr>
          <a:xfrm>
            <a:off x="3447478" y="4620900"/>
            <a:ext cx="6042759" cy="436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Freeform: Shape 4">
            <a:extLst>
              <a:ext uri="{FF2B5EF4-FFF2-40B4-BE49-F238E27FC236}">
                <a16:creationId xmlns:a16="http://schemas.microsoft.com/office/drawing/2014/main" id="{A4B6C239-E414-4691-93DC-1859C6252F96}"/>
              </a:ext>
            </a:extLst>
          </p:cNvPr>
          <p:cNvSpPr/>
          <p:nvPr/>
        </p:nvSpPr>
        <p:spPr>
          <a:xfrm>
            <a:off x="3671628"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F732A6C-97DF-4CDC-989F-782115319793}"/>
              </a:ext>
            </a:extLst>
          </p:cNvPr>
          <p:cNvSpPr txBox="1"/>
          <p:nvPr/>
        </p:nvSpPr>
        <p:spPr>
          <a:xfrm>
            <a:off x="3574411" y="2234888"/>
            <a:ext cx="413896" cy="369332"/>
          </a:xfrm>
          <a:prstGeom prst="rect">
            <a:avLst/>
          </a:prstGeom>
          <a:noFill/>
        </p:spPr>
        <p:txBody>
          <a:bodyPr wrap="none" rtlCol="0">
            <a:spAutoFit/>
          </a:bodyPr>
          <a:lstStyle/>
          <a:p>
            <a:r>
              <a:rPr lang="en-IN">
                <a:solidFill>
                  <a:srgbClr val="3A3A7E"/>
                </a:solidFill>
              </a:rPr>
              <a:t>T0</a:t>
            </a:r>
          </a:p>
        </p:txBody>
      </p:sp>
      <p:sp>
        <p:nvSpPr>
          <p:cNvPr id="25" name="Rectangle 24">
            <a:extLst>
              <a:ext uri="{FF2B5EF4-FFF2-40B4-BE49-F238E27FC236}">
                <a16:creationId xmlns:a16="http://schemas.microsoft.com/office/drawing/2014/main" id="{0BB780EA-2DD4-46AA-B81F-87FF00C5BF93}"/>
              </a:ext>
            </a:extLst>
          </p:cNvPr>
          <p:cNvSpPr/>
          <p:nvPr/>
        </p:nvSpPr>
        <p:spPr>
          <a:xfrm>
            <a:off x="3447479" y="3087325"/>
            <a:ext cx="663614"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Freeform: Shape 26">
            <a:extLst>
              <a:ext uri="{FF2B5EF4-FFF2-40B4-BE49-F238E27FC236}">
                <a16:creationId xmlns:a16="http://schemas.microsoft.com/office/drawing/2014/main" id="{427F0938-1009-4F00-BB9C-970247AF7E2B}"/>
              </a:ext>
            </a:extLst>
          </p:cNvPr>
          <p:cNvSpPr/>
          <p:nvPr/>
        </p:nvSpPr>
        <p:spPr>
          <a:xfrm>
            <a:off x="5204002"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4AEE28EB-BDE2-4BB7-94FF-561DE5FA0577}"/>
              </a:ext>
            </a:extLst>
          </p:cNvPr>
          <p:cNvSpPr txBox="1"/>
          <p:nvPr/>
        </p:nvSpPr>
        <p:spPr>
          <a:xfrm>
            <a:off x="5106785" y="2234888"/>
            <a:ext cx="413896" cy="369332"/>
          </a:xfrm>
          <a:prstGeom prst="rect">
            <a:avLst/>
          </a:prstGeom>
          <a:noFill/>
        </p:spPr>
        <p:txBody>
          <a:bodyPr wrap="none" rtlCol="0">
            <a:spAutoFit/>
          </a:bodyPr>
          <a:lstStyle/>
          <a:p>
            <a:r>
              <a:rPr lang="en-IN">
                <a:solidFill>
                  <a:srgbClr val="3A3A7E"/>
                </a:solidFill>
              </a:rPr>
              <a:t>T1</a:t>
            </a:r>
          </a:p>
        </p:txBody>
      </p:sp>
      <p:sp>
        <p:nvSpPr>
          <p:cNvPr id="31" name="Rectangle 30">
            <a:extLst>
              <a:ext uri="{FF2B5EF4-FFF2-40B4-BE49-F238E27FC236}">
                <a16:creationId xmlns:a16="http://schemas.microsoft.com/office/drawing/2014/main" id="{7BB1940F-F85F-4C0E-9595-FB6C88820A24}"/>
              </a:ext>
            </a:extLst>
          </p:cNvPr>
          <p:cNvSpPr/>
          <p:nvPr/>
        </p:nvSpPr>
        <p:spPr>
          <a:xfrm>
            <a:off x="4979853" y="3087325"/>
            <a:ext cx="663614"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Freeform: Shape 32">
            <a:extLst>
              <a:ext uri="{FF2B5EF4-FFF2-40B4-BE49-F238E27FC236}">
                <a16:creationId xmlns:a16="http://schemas.microsoft.com/office/drawing/2014/main" id="{E8D80A87-97BB-4D4E-B571-D23B197EC07D}"/>
              </a:ext>
            </a:extLst>
          </p:cNvPr>
          <p:cNvSpPr/>
          <p:nvPr/>
        </p:nvSpPr>
        <p:spPr>
          <a:xfrm>
            <a:off x="9056540"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F906DE4-5077-4905-8B2E-356C066A184E}"/>
              </a:ext>
            </a:extLst>
          </p:cNvPr>
          <p:cNvSpPr txBox="1"/>
          <p:nvPr/>
        </p:nvSpPr>
        <p:spPr>
          <a:xfrm>
            <a:off x="8898740" y="2234888"/>
            <a:ext cx="530915" cy="369332"/>
          </a:xfrm>
          <a:prstGeom prst="rect">
            <a:avLst/>
          </a:prstGeom>
          <a:noFill/>
        </p:spPr>
        <p:txBody>
          <a:bodyPr wrap="none" rtlCol="0">
            <a:spAutoFit/>
          </a:bodyPr>
          <a:lstStyle/>
          <a:p>
            <a:pPr algn="ctr"/>
            <a:r>
              <a:rPr lang="en-IN">
                <a:solidFill>
                  <a:srgbClr val="3A3A7E"/>
                </a:solidFill>
              </a:rPr>
              <a:t>T31</a:t>
            </a:r>
          </a:p>
        </p:txBody>
      </p:sp>
      <p:sp>
        <p:nvSpPr>
          <p:cNvPr id="35" name="Rectangle 34">
            <a:extLst>
              <a:ext uri="{FF2B5EF4-FFF2-40B4-BE49-F238E27FC236}">
                <a16:creationId xmlns:a16="http://schemas.microsoft.com/office/drawing/2014/main" id="{83F9E0CB-AB8E-4B6E-8CA1-C90EE3A1CEFC}"/>
              </a:ext>
            </a:extLst>
          </p:cNvPr>
          <p:cNvSpPr/>
          <p:nvPr/>
        </p:nvSpPr>
        <p:spPr>
          <a:xfrm>
            <a:off x="8832391" y="3087325"/>
            <a:ext cx="663614"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TextBox 35">
            <a:extLst>
              <a:ext uri="{FF2B5EF4-FFF2-40B4-BE49-F238E27FC236}">
                <a16:creationId xmlns:a16="http://schemas.microsoft.com/office/drawing/2014/main" id="{9271F6BA-53D0-49D6-A2A4-1AE94D8D4CEF}"/>
              </a:ext>
            </a:extLst>
          </p:cNvPr>
          <p:cNvSpPr txBox="1"/>
          <p:nvPr/>
        </p:nvSpPr>
        <p:spPr>
          <a:xfrm>
            <a:off x="1889562" y="3086893"/>
            <a:ext cx="1612866" cy="430887"/>
          </a:xfrm>
          <a:prstGeom prst="rect">
            <a:avLst/>
          </a:prstGeom>
          <a:noFill/>
        </p:spPr>
        <p:txBody>
          <a:bodyPr wrap="square" rtlCol="0">
            <a:spAutoFit/>
          </a:bodyPr>
          <a:lstStyle/>
          <a:p>
            <a:pPr algn="ctr"/>
            <a:r>
              <a:rPr lang="en-IN" sz="2200" dirty="0">
                <a:solidFill>
                  <a:srgbClr val="3A3A7E"/>
                </a:solidFill>
              </a:rPr>
              <a:t>Thread data</a:t>
            </a:r>
          </a:p>
        </p:txBody>
      </p:sp>
      <p:sp>
        <p:nvSpPr>
          <p:cNvPr id="11" name="TextBox 10">
            <a:extLst>
              <a:ext uri="{FF2B5EF4-FFF2-40B4-BE49-F238E27FC236}">
                <a16:creationId xmlns:a16="http://schemas.microsoft.com/office/drawing/2014/main" id="{0FB8630D-BDA8-46BF-B086-5F00AF777FDC}"/>
              </a:ext>
            </a:extLst>
          </p:cNvPr>
          <p:cNvSpPr txBox="1"/>
          <p:nvPr/>
        </p:nvSpPr>
        <p:spPr>
          <a:xfrm>
            <a:off x="6865872" y="2840672"/>
            <a:ext cx="744114" cy="646331"/>
          </a:xfrm>
          <a:prstGeom prst="rect">
            <a:avLst/>
          </a:prstGeom>
          <a:noFill/>
        </p:spPr>
        <p:txBody>
          <a:bodyPr wrap="none" rtlCol="0">
            <a:spAutoFit/>
          </a:bodyPr>
          <a:lstStyle/>
          <a:p>
            <a:r>
              <a:rPr lang="en-IN" sz="3600">
                <a:solidFill>
                  <a:srgbClr val="002060"/>
                </a:solidFill>
              </a:rPr>
              <a:t>. . .</a:t>
            </a:r>
          </a:p>
        </p:txBody>
      </p:sp>
      <p:sp>
        <p:nvSpPr>
          <p:cNvPr id="37" name="Content Placeholder 4">
            <a:extLst>
              <a:ext uri="{FF2B5EF4-FFF2-40B4-BE49-F238E27FC236}">
                <a16:creationId xmlns:a16="http://schemas.microsoft.com/office/drawing/2014/main" id="{A14B458C-4447-4ABC-ACD7-4DB150518A96}"/>
              </a:ext>
            </a:extLst>
          </p:cNvPr>
          <p:cNvSpPr txBox="1">
            <a:spLocks/>
          </p:cNvSpPr>
          <p:nvPr/>
        </p:nvSpPr>
        <p:spPr>
          <a:xfrm>
            <a:off x="0" y="5876183"/>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Serialization while logging</a:t>
            </a:r>
          </a:p>
        </p:txBody>
      </p:sp>
      <p:pic>
        <p:nvPicPr>
          <p:cNvPr id="8196" name="Picture 4" descr="Red lock icon - Free red lock icons">
            <a:extLst>
              <a:ext uri="{FF2B5EF4-FFF2-40B4-BE49-F238E27FC236}">
                <a16:creationId xmlns:a16="http://schemas.microsoft.com/office/drawing/2014/main" id="{C4F17AE0-F73D-4BC4-A30D-9096B25612FF}"/>
              </a:ext>
            </a:extLst>
          </p:cNvPr>
          <p:cNvPicPr>
            <a:picLocks noChangeAspect="1" noChangeArrowheads="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0718" y="4660911"/>
            <a:ext cx="396277" cy="39627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524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4.81481E-6 L -0.22122 -0.403 " pathEditMode="relative" rAng="0" ptsTypes="AA">
                                      <p:cBhvr>
                                        <p:cTn id="6" dur="2000" fill="hold"/>
                                        <p:tgtEl>
                                          <p:spTgt spid="8196"/>
                                        </p:tgtEl>
                                        <p:attrNameLst>
                                          <p:attrName>ppt_x</p:attrName>
                                          <p:attrName>ppt_y</p:attrName>
                                        </p:attrNameLst>
                                      </p:cBhvr>
                                      <p:rCtr x="-11068" y="-20162"/>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3.95833E-6 -4.44444E-6 L 0.00039 0.22408 " pathEditMode="relative" rAng="0" ptsTypes="AA">
                                      <p:cBhvr>
                                        <p:cTn id="9" dur="2000" fill="hold"/>
                                        <p:tgtEl>
                                          <p:spTgt spid="25"/>
                                        </p:tgtEl>
                                        <p:attrNameLst>
                                          <p:attrName>ppt_x</p:attrName>
                                          <p:attrName>ppt_y</p:attrName>
                                        </p:attrNameLst>
                                      </p:cBhvr>
                                      <p:rCtr x="13" y="11204"/>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0.22122 -0.403 L -0.09492 -0.40416 " pathEditMode="relative" rAng="0" ptsTypes="AA">
                                      <p:cBhvr>
                                        <p:cTn id="12" dur="2000" fill="hold"/>
                                        <p:tgtEl>
                                          <p:spTgt spid="8196"/>
                                        </p:tgtEl>
                                        <p:attrNameLst>
                                          <p:attrName>ppt_x</p:attrName>
                                          <p:attrName>ppt_y</p:attrName>
                                        </p:attrNameLst>
                                      </p:cBhvr>
                                      <p:rCtr x="6315" y="-69"/>
                                    </p:animMotion>
                                  </p:childTnLst>
                                </p:cTn>
                              </p:par>
                            </p:childTnLst>
                          </p:cTn>
                        </p:par>
                        <p:par>
                          <p:cTn id="13" fill="hold">
                            <p:stCondLst>
                              <p:cond delay="6000"/>
                            </p:stCondLst>
                            <p:childTnLst>
                              <p:par>
                                <p:cTn id="14" presetID="42" presetClass="path" presetSubtype="0" accel="50000" decel="50000" fill="hold" grpId="0" nodeType="afterEffect">
                                  <p:stCondLst>
                                    <p:cond delay="0"/>
                                  </p:stCondLst>
                                  <p:childTnLst>
                                    <p:animMotion origin="layout" path="M 2.91667E-6 -4.44444E-6 L -0.06875 0.22408 " pathEditMode="relative" rAng="0" ptsTypes="AA">
                                      <p:cBhvr>
                                        <p:cTn id="15" dur="2000" fill="hold"/>
                                        <p:tgtEl>
                                          <p:spTgt spid="31"/>
                                        </p:tgtEl>
                                        <p:attrNameLst>
                                          <p:attrName>ppt_x</p:attrName>
                                          <p:attrName>ppt_y</p:attrName>
                                        </p:attrNameLst>
                                      </p:cBhvr>
                                      <p:rCtr x="-3438" y="11204"/>
                                    </p:animMotion>
                                  </p:childTnLst>
                                </p:cTn>
                              </p:par>
                            </p:childTnLst>
                          </p:cTn>
                        </p:par>
                        <p:par>
                          <p:cTn id="16" fill="hold">
                            <p:stCondLst>
                              <p:cond delay="8000"/>
                            </p:stCondLst>
                            <p:childTnLst>
                              <p:par>
                                <p:cTn id="17" presetID="1" presetClass="entr" presetSubtype="0" fill="hold" grpId="0" nodeType="afterEffect">
                                  <p:stCondLst>
                                    <p:cond delay="0"/>
                                  </p:stCondLst>
                                  <p:childTnLst>
                                    <p:set>
                                      <p:cBhvr>
                                        <p:cTn id="18"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animBg="1"/>
      <p:bldP spid="3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8E4F-D554-4846-B963-C6CBE10ADE96}"/>
              </a:ext>
            </a:extLst>
          </p:cNvPr>
          <p:cNvSpPr>
            <a:spLocks noGrp="1"/>
          </p:cNvSpPr>
          <p:nvPr>
            <p:ph type="title"/>
          </p:nvPr>
        </p:nvSpPr>
        <p:spPr/>
        <p:txBody>
          <a:bodyPr/>
          <a:lstStyle/>
          <a:p>
            <a:r>
              <a:rPr lang="en-IN"/>
              <a:t>Executive summary </a:t>
            </a:r>
          </a:p>
        </p:txBody>
      </p:sp>
      <p:sp>
        <p:nvSpPr>
          <p:cNvPr id="6" name="Content Placeholder 5">
            <a:extLst>
              <a:ext uri="{FF2B5EF4-FFF2-40B4-BE49-F238E27FC236}">
                <a16:creationId xmlns:a16="http://schemas.microsoft.com/office/drawing/2014/main" id="{A74DE0C4-83E3-47D3-9B09-F7CB8C33323A}"/>
              </a:ext>
            </a:extLst>
          </p:cNvPr>
          <p:cNvSpPr>
            <a:spLocks noGrp="1"/>
          </p:cNvSpPr>
          <p:nvPr>
            <p:ph sz="half" idx="1"/>
          </p:nvPr>
        </p:nvSpPr>
        <p:spPr>
          <a:xfrm>
            <a:off x="838200" y="1825625"/>
            <a:ext cx="10725806" cy="4351338"/>
          </a:xfrm>
        </p:spPr>
        <p:txBody>
          <a:bodyPr vert="horz" lIns="91440" tIns="45720" rIns="91440" bIns="45720" rtlCol="0" anchor="t">
            <a:normAutofit fontScale="62500" lnSpcReduction="20000"/>
          </a:bodyPr>
          <a:lstStyle/>
          <a:p>
            <a:pPr>
              <a:lnSpc>
                <a:spcPct val="170000"/>
              </a:lnSpc>
            </a:pPr>
            <a:r>
              <a:rPr lang="en-IN" sz="4500" dirty="0"/>
              <a:t>Today, benefits of persistent memory (PM) limited only to CPU apps. </a:t>
            </a:r>
            <a:endParaRPr lang="en-IN" sz="4500" dirty="0">
              <a:cs typeface="Calibri"/>
            </a:endParaRPr>
          </a:p>
          <a:p>
            <a:pPr>
              <a:lnSpc>
                <a:spcPct val="170000"/>
              </a:lnSpc>
            </a:pPr>
            <a:r>
              <a:rPr lang="en-IN" sz="4500" dirty="0">
                <a:cs typeface="Calibri"/>
              </a:rPr>
              <a:t>We enable GPUs to harness PM without new hardware</a:t>
            </a:r>
          </a:p>
          <a:p>
            <a:pPr>
              <a:lnSpc>
                <a:spcPct val="170000"/>
              </a:lnSpc>
            </a:pPr>
            <a:r>
              <a:rPr lang="en-IN" sz="4500" dirty="0">
                <a:cs typeface="Calibri"/>
              </a:rPr>
              <a:t>We demonstrate three classes of GPU apps. that benefit from PM</a:t>
            </a:r>
          </a:p>
          <a:p>
            <a:pPr>
              <a:lnSpc>
                <a:spcPct val="170000"/>
              </a:lnSpc>
            </a:pPr>
            <a:r>
              <a:rPr lang="en-IN" sz="4500" dirty="0">
                <a:cs typeface="Calibri"/>
              </a:rPr>
              <a:t>We create a GPU runtime that lets programmers write recoverable GPU kernels easily </a:t>
            </a:r>
            <a:br>
              <a:rPr lang="en-IN" sz="3400" dirty="0">
                <a:cs typeface="Calibri"/>
              </a:rPr>
            </a:br>
            <a:endParaRPr lang="en-IN" dirty="0">
              <a:cs typeface="Calibri"/>
            </a:endParaRPr>
          </a:p>
        </p:txBody>
      </p:sp>
      <p:sp>
        <p:nvSpPr>
          <p:cNvPr id="8" name="Slide Number Placeholder 3">
            <a:extLst>
              <a:ext uri="{FF2B5EF4-FFF2-40B4-BE49-F238E27FC236}">
                <a16:creationId xmlns:a16="http://schemas.microsoft.com/office/drawing/2014/main" id="{6FCEAF9E-C4DE-4ED4-89CA-C0E2DB4AC0F4}"/>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2</a:t>
            </a:fld>
            <a:endParaRPr lang="en-US"/>
          </a:p>
        </p:txBody>
      </p:sp>
    </p:spTree>
    <p:extLst>
      <p:ext uri="{BB962C8B-B14F-4D97-AF65-F5344CB8AC3E}">
        <p14:creationId xmlns:p14="http://schemas.microsoft.com/office/powerpoint/2010/main" val="2663245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D28E-010E-42A2-8E1C-3FCDC36CE606}"/>
              </a:ext>
            </a:extLst>
          </p:cNvPr>
          <p:cNvSpPr>
            <a:spLocks noGrp="1"/>
          </p:cNvSpPr>
          <p:nvPr>
            <p:ph type="title"/>
          </p:nvPr>
        </p:nvSpPr>
        <p:spPr/>
        <p:txBody>
          <a:bodyPr/>
          <a:lstStyle/>
          <a:p>
            <a:r>
              <a:rPr lang="en-IN"/>
              <a:t>Conventional logging: distributed log</a:t>
            </a:r>
          </a:p>
        </p:txBody>
      </p:sp>
      <p:sp>
        <p:nvSpPr>
          <p:cNvPr id="4" name="Slide Number Placeholder 3">
            <a:extLst>
              <a:ext uri="{FF2B5EF4-FFF2-40B4-BE49-F238E27FC236}">
                <a16:creationId xmlns:a16="http://schemas.microsoft.com/office/drawing/2014/main" id="{4AEE3D9D-94BC-494E-A45C-9ADBDA7DEFE9}"/>
              </a:ext>
            </a:extLst>
          </p:cNvPr>
          <p:cNvSpPr>
            <a:spLocks noGrp="1"/>
          </p:cNvSpPr>
          <p:nvPr>
            <p:ph type="sldNum" sz="quarter" idx="12"/>
          </p:nvPr>
        </p:nvSpPr>
        <p:spPr/>
        <p:txBody>
          <a:bodyPr/>
          <a:lstStyle/>
          <a:p>
            <a:fld id="{54A9233F-6CA2-476F-8FB8-EFB5D52F48CF}" type="slidenum">
              <a:rPr lang="en-US" smtClean="0"/>
              <a:t>20</a:t>
            </a:fld>
            <a:endParaRPr lang="en-US"/>
          </a:p>
        </p:txBody>
      </p:sp>
      <p:sp>
        <p:nvSpPr>
          <p:cNvPr id="12" name="TextBox 11">
            <a:extLst>
              <a:ext uri="{FF2B5EF4-FFF2-40B4-BE49-F238E27FC236}">
                <a16:creationId xmlns:a16="http://schemas.microsoft.com/office/drawing/2014/main" id="{6ACF2BC2-AA28-48CA-A950-C769219AE162}"/>
              </a:ext>
            </a:extLst>
          </p:cNvPr>
          <p:cNvSpPr txBox="1"/>
          <p:nvPr/>
        </p:nvSpPr>
        <p:spPr>
          <a:xfrm>
            <a:off x="1601962" y="4602423"/>
            <a:ext cx="2066730" cy="400110"/>
          </a:xfrm>
          <a:prstGeom prst="rect">
            <a:avLst/>
          </a:prstGeom>
          <a:noFill/>
        </p:spPr>
        <p:txBody>
          <a:bodyPr wrap="square" rtlCol="0">
            <a:spAutoFit/>
          </a:bodyPr>
          <a:lstStyle/>
          <a:p>
            <a:pPr algn="ctr"/>
            <a:r>
              <a:rPr lang="en-IN" sz="2000">
                <a:solidFill>
                  <a:srgbClr val="3A3A7E"/>
                </a:solidFill>
              </a:rPr>
              <a:t>Distributed log</a:t>
            </a:r>
          </a:p>
        </p:txBody>
      </p:sp>
      <p:sp>
        <p:nvSpPr>
          <p:cNvPr id="14" name="Rectangle 13">
            <a:extLst>
              <a:ext uri="{FF2B5EF4-FFF2-40B4-BE49-F238E27FC236}">
                <a16:creationId xmlns:a16="http://schemas.microsoft.com/office/drawing/2014/main" id="{4A5A21E9-7CAA-4E8E-B563-179FF223B304}"/>
              </a:ext>
            </a:extLst>
          </p:cNvPr>
          <p:cNvSpPr/>
          <p:nvPr/>
        </p:nvSpPr>
        <p:spPr>
          <a:xfrm>
            <a:off x="3447478" y="4620900"/>
            <a:ext cx="663615" cy="436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Freeform: Shape 4">
            <a:extLst>
              <a:ext uri="{FF2B5EF4-FFF2-40B4-BE49-F238E27FC236}">
                <a16:creationId xmlns:a16="http://schemas.microsoft.com/office/drawing/2014/main" id="{A4B6C239-E414-4691-93DC-1859C6252F96}"/>
              </a:ext>
            </a:extLst>
          </p:cNvPr>
          <p:cNvSpPr/>
          <p:nvPr/>
        </p:nvSpPr>
        <p:spPr>
          <a:xfrm>
            <a:off x="3671628"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F732A6C-97DF-4CDC-989F-782115319793}"/>
              </a:ext>
            </a:extLst>
          </p:cNvPr>
          <p:cNvSpPr txBox="1"/>
          <p:nvPr/>
        </p:nvSpPr>
        <p:spPr>
          <a:xfrm>
            <a:off x="3574411" y="2234888"/>
            <a:ext cx="413896" cy="369332"/>
          </a:xfrm>
          <a:prstGeom prst="rect">
            <a:avLst/>
          </a:prstGeom>
          <a:noFill/>
        </p:spPr>
        <p:txBody>
          <a:bodyPr wrap="none" rtlCol="0">
            <a:spAutoFit/>
          </a:bodyPr>
          <a:lstStyle/>
          <a:p>
            <a:r>
              <a:rPr lang="en-IN">
                <a:solidFill>
                  <a:srgbClr val="3A3A7E"/>
                </a:solidFill>
              </a:rPr>
              <a:t>T0</a:t>
            </a:r>
          </a:p>
        </p:txBody>
      </p:sp>
      <p:sp>
        <p:nvSpPr>
          <p:cNvPr id="25" name="Rectangle 24">
            <a:extLst>
              <a:ext uri="{FF2B5EF4-FFF2-40B4-BE49-F238E27FC236}">
                <a16:creationId xmlns:a16="http://schemas.microsoft.com/office/drawing/2014/main" id="{0BB780EA-2DD4-46AA-B81F-87FF00C5BF93}"/>
              </a:ext>
            </a:extLst>
          </p:cNvPr>
          <p:cNvSpPr/>
          <p:nvPr/>
        </p:nvSpPr>
        <p:spPr>
          <a:xfrm>
            <a:off x="3447479" y="3087325"/>
            <a:ext cx="663614"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Freeform: Shape 26">
            <a:extLst>
              <a:ext uri="{FF2B5EF4-FFF2-40B4-BE49-F238E27FC236}">
                <a16:creationId xmlns:a16="http://schemas.microsoft.com/office/drawing/2014/main" id="{427F0938-1009-4F00-BB9C-970247AF7E2B}"/>
              </a:ext>
            </a:extLst>
          </p:cNvPr>
          <p:cNvSpPr/>
          <p:nvPr/>
        </p:nvSpPr>
        <p:spPr>
          <a:xfrm>
            <a:off x="5204002"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4AEE28EB-BDE2-4BB7-94FF-561DE5FA0577}"/>
              </a:ext>
            </a:extLst>
          </p:cNvPr>
          <p:cNvSpPr txBox="1"/>
          <p:nvPr/>
        </p:nvSpPr>
        <p:spPr>
          <a:xfrm>
            <a:off x="5106785" y="2234888"/>
            <a:ext cx="413896" cy="369332"/>
          </a:xfrm>
          <a:prstGeom prst="rect">
            <a:avLst/>
          </a:prstGeom>
          <a:noFill/>
        </p:spPr>
        <p:txBody>
          <a:bodyPr wrap="none" rtlCol="0">
            <a:spAutoFit/>
          </a:bodyPr>
          <a:lstStyle/>
          <a:p>
            <a:r>
              <a:rPr lang="en-IN">
                <a:solidFill>
                  <a:srgbClr val="3A3A7E"/>
                </a:solidFill>
              </a:rPr>
              <a:t>T1</a:t>
            </a:r>
          </a:p>
        </p:txBody>
      </p:sp>
      <p:sp>
        <p:nvSpPr>
          <p:cNvPr id="31" name="Rectangle 30">
            <a:extLst>
              <a:ext uri="{FF2B5EF4-FFF2-40B4-BE49-F238E27FC236}">
                <a16:creationId xmlns:a16="http://schemas.microsoft.com/office/drawing/2014/main" id="{7BB1940F-F85F-4C0E-9595-FB6C88820A24}"/>
              </a:ext>
            </a:extLst>
          </p:cNvPr>
          <p:cNvSpPr/>
          <p:nvPr/>
        </p:nvSpPr>
        <p:spPr>
          <a:xfrm>
            <a:off x="4979853" y="3087325"/>
            <a:ext cx="663614"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Freeform: Shape 32">
            <a:extLst>
              <a:ext uri="{FF2B5EF4-FFF2-40B4-BE49-F238E27FC236}">
                <a16:creationId xmlns:a16="http://schemas.microsoft.com/office/drawing/2014/main" id="{E8D80A87-97BB-4D4E-B571-D23B197EC07D}"/>
              </a:ext>
            </a:extLst>
          </p:cNvPr>
          <p:cNvSpPr/>
          <p:nvPr/>
        </p:nvSpPr>
        <p:spPr>
          <a:xfrm>
            <a:off x="9056540"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F906DE4-5077-4905-8B2E-356C066A184E}"/>
              </a:ext>
            </a:extLst>
          </p:cNvPr>
          <p:cNvSpPr txBox="1"/>
          <p:nvPr/>
        </p:nvSpPr>
        <p:spPr>
          <a:xfrm>
            <a:off x="8898740" y="2234888"/>
            <a:ext cx="530915" cy="369332"/>
          </a:xfrm>
          <a:prstGeom prst="rect">
            <a:avLst/>
          </a:prstGeom>
          <a:noFill/>
        </p:spPr>
        <p:txBody>
          <a:bodyPr wrap="none" rtlCol="0">
            <a:spAutoFit/>
          </a:bodyPr>
          <a:lstStyle/>
          <a:p>
            <a:pPr algn="ctr"/>
            <a:r>
              <a:rPr lang="en-IN">
                <a:solidFill>
                  <a:srgbClr val="3A3A7E"/>
                </a:solidFill>
              </a:rPr>
              <a:t>T31</a:t>
            </a:r>
          </a:p>
        </p:txBody>
      </p:sp>
      <p:sp>
        <p:nvSpPr>
          <p:cNvPr id="35" name="Rectangle 34">
            <a:extLst>
              <a:ext uri="{FF2B5EF4-FFF2-40B4-BE49-F238E27FC236}">
                <a16:creationId xmlns:a16="http://schemas.microsoft.com/office/drawing/2014/main" id="{83F9E0CB-AB8E-4B6E-8CA1-C90EE3A1CEFC}"/>
              </a:ext>
            </a:extLst>
          </p:cNvPr>
          <p:cNvSpPr/>
          <p:nvPr/>
        </p:nvSpPr>
        <p:spPr>
          <a:xfrm>
            <a:off x="8832391" y="3087325"/>
            <a:ext cx="663614"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TextBox 35">
            <a:extLst>
              <a:ext uri="{FF2B5EF4-FFF2-40B4-BE49-F238E27FC236}">
                <a16:creationId xmlns:a16="http://schemas.microsoft.com/office/drawing/2014/main" id="{9271F6BA-53D0-49D6-A2A4-1AE94D8D4CEF}"/>
              </a:ext>
            </a:extLst>
          </p:cNvPr>
          <p:cNvSpPr txBox="1"/>
          <p:nvPr/>
        </p:nvSpPr>
        <p:spPr>
          <a:xfrm>
            <a:off x="1889562" y="3086893"/>
            <a:ext cx="1612866" cy="400110"/>
          </a:xfrm>
          <a:prstGeom prst="rect">
            <a:avLst/>
          </a:prstGeom>
          <a:noFill/>
        </p:spPr>
        <p:txBody>
          <a:bodyPr wrap="square" rtlCol="0">
            <a:spAutoFit/>
          </a:bodyPr>
          <a:lstStyle/>
          <a:p>
            <a:pPr algn="ctr"/>
            <a:r>
              <a:rPr lang="en-IN" sz="2000">
                <a:solidFill>
                  <a:srgbClr val="3A3A7E"/>
                </a:solidFill>
              </a:rPr>
              <a:t>Thread data</a:t>
            </a:r>
          </a:p>
        </p:txBody>
      </p:sp>
      <p:sp>
        <p:nvSpPr>
          <p:cNvPr id="11" name="TextBox 10">
            <a:extLst>
              <a:ext uri="{FF2B5EF4-FFF2-40B4-BE49-F238E27FC236}">
                <a16:creationId xmlns:a16="http://schemas.microsoft.com/office/drawing/2014/main" id="{0FB8630D-BDA8-46BF-B086-5F00AF777FDC}"/>
              </a:ext>
            </a:extLst>
          </p:cNvPr>
          <p:cNvSpPr txBox="1"/>
          <p:nvPr/>
        </p:nvSpPr>
        <p:spPr>
          <a:xfrm>
            <a:off x="6865872" y="2840672"/>
            <a:ext cx="744114" cy="646331"/>
          </a:xfrm>
          <a:prstGeom prst="rect">
            <a:avLst/>
          </a:prstGeom>
          <a:noFill/>
        </p:spPr>
        <p:txBody>
          <a:bodyPr wrap="none" rtlCol="0">
            <a:spAutoFit/>
          </a:bodyPr>
          <a:lstStyle/>
          <a:p>
            <a:r>
              <a:rPr lang="en-IN" sz="3600">
                <a:solidFill>
                  <a:srgbClr val="002060"/>
                </a:solidFill>
              </a:rPr>
              <a:t>. . .</a:t>
            </a:r>
          </a:p>
        </p:txBody>
      </p:sp>
      <p:sp>
        <p:nvSpPr>
          <p:cNvPr id="37" name="Content Placeholder 4">
            <a:extLst>
              <a:ext uri="{FF2B5EF4-FFF2-40B4-BE49-F238E27FC236}">
                <a16:creationId xmlns:a16="http://schemas.microsoft.com/office/drawing/2014/main" id="{A14B458C-4447-4ABC-ACD7-4DB150518A96}"/>
              </a:ext>
            </a:extLst>
          </p:cNvPr>
          <p:cNvSpPr txBox="1">
            <a:spLocks/>
          </p:cNvSpPr>
          <p:nvPr/>
        </p:nvSpPr>
        <p:spPr>
          <a:xfrm>
            <a:off x="0" y="5876183"/>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a:t>Not suitable for GPU’s parallelism</a:t>
            </a:r>
          </a:p>
        </p:txBody>
      </p:sp>
      <p:sp>
        <p:nvSpPr>
          <p:cNvPr id="19" name="Rectangle 18">
            <a:extLst>
              <a:ext uri="{FF2B5EF4-FFF2-40B4-BE49-F238E27FC236}">
                <a16:creationId xmlns:a16="http://schemas.microsoft.com/office/drawing/2014/main" id="{89A50309-DFAF-4A76-92EA-A8A5F77ABF9C}"/>
              </a:ext>
            </a:extLst>
          </p:cNvPr>
          <p:cNvSpPr/>
          <p:nvPr/>
        </p:nvSpPr>
        <p:spPr>
          <a:xfrm>
            <a:off x="4979853" y="4602423"/>
            <a:ext cx="663615" cy="436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51608AA0-490A-4DB6-BA3F-FE7F29732B35}"/>
              </a:ext>
            </a:extLst>
          </p:cNvPr>
          <p:cNvSpPr/>
          <p:nvPr/>
        </p:nvSpPr>
        <p:spPr>
          <a:xfrm>
            <a:off x="8832391" y="4602423"/>
            <a:ext cx="663615" cy="4268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ustDataLst>
      <p:tags r:id="rId1"/>
    </p:custDataLst>
    <p:extLst>
      <p:ext uri="{BB962C8B-B14F-4D97-AF65-F5344CB8AC3E}">
        <p14:creationId xmlns:p14="http://schemas.microsoft.com/office/powerpoint/2010/main" val="203537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95833E-6 -4.44444E-6 L 0.00039 0.22408 " pathEditMode="relative" rAng="0" ptsTypes="AA">
                                      <p:cBhvr>
                                        <p:cTn id="6" dur="2000" fill="hold"/>
                                        <p:tgtEl>
                                          <p:spTgt spid="25"/>
                                        </p:tgtEl>
                                        <p:attrNameLst>
                                          <p:attrName>ppt_x</p:attrName>
                                          <p:attrName>ppt_y</p:attrName>
                                        </p:attrNameLst>
                                      </p:cBhvr>
                                      <p:rCtr x="13" y="11204"/>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2.91667E-6 -4.44444E-6 L -0.00078 0.22107 " pathEditMode="relative" rAng="0" ptsTypes="AA">
                                      <p:cBhvr>
                                        <p:cTn id="9" dur="2000" fill="hold"/>
                                        <p:tgtEl>
                                          <p:spTgt spid="31"/>
                                        </p:tgtEl>
                                        <p:attrNameLst>
                                          <p:attrName>ppt_x</p:attrName>
                                          <p:attrName>ppt_y</p:attrName>
                                        </p:attrNameLst>
                                      </p:cBhvr>
                                      <p:rCtr x="-39" y="11042"/>
                                    </p:animMotion>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animBg="1"/>
      <p:bldP spid="3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D28E-010E-42A2-8E1C-3FCDC36CE606}"/>
              </a:ext>
            </a:extLst>
          </p:cNvPr>
          <p:cNvSpPr>
            <a:spLocks noGrp="1"/>
          </p:cNvSpPr>
          <p:nvPr>
            <p:ph type="title"/>
          </p:nvPr>
        </p:nvSpPr>
        <p:spPr/>
        <p:txBody>
          <a:bodyPr/>
          <a:lstStyle/>
          <a:p>
            <a:r>
              <a:rPr lang="en-IN"/>
              <a:t>HCL: </a:t>
            </a:r>
            <a:r>
              <a:rPr lang="en-IN" dirty="0"/>
              <a:t>Hierarchical</a:t>
            </a:r>
            <a:r>
              <a:rPr lang="en-IN"/>
              <a:t> Coalesced Logging</a:t>
            </a:r>
          </a:p>
        </p:txBody>
      </p:sp>
      <p:sp>
        <p:nvSpPr>
          <p:cNvPr id="4" name="Slide Number Placeholder 3">
            <a:extLst>
              <a:ext uri="{FF2B5EF4-FFF2-40B4-BE49-F238E27FC236}">
                <a16:creationId xmlns:a16="http://schemas.microsoft.com/office/drawing/2014/main" id="{4AEE3D9D-94BC-494E-A45C-9ADBDA7DEFE9}"/>
              </a:ext>
            </a:extLst>
          </p:cNvPr>
          <p:cNvSpPr>
            <a:spLocks noGrp="1"/>
          </p:cNvSpPr>
          <p:nvPr>
            <p:ph type="sldNum" sz="quarter" idx="12"/>
          </p:nvPr>
        </p:nvSpPr>
        <p:spPr/>
        <p:txBody>
          <a:bodyPr/>
          <a:lstStyle/>
          <a:p>
            <a:fld id="{54A9233F-6CA2-476F-8FB8-EFB5D52F48CF}" type="slidenum">
              <a:rPr lang="en-US" smtClean="0"/>
              <a:t>21</a:t>
            </a:fld>
            <a:endParaRPr lang="en-US"/>
          </a:p>
        </p:txBody>
      </p:sp>
      <p:sp>
        <p:nvSpPr>
          <p:cNvPr id="12" name="TextBox 11">
            <a:extLst>
              <a:ext uri="{FF2B5EF4-FFF2-40B4-BE49-F238E27FC236}">
                <a16:creationId xmlns:a16="http://schemas.microsoft.com/office/drawing/2014/main" id="{6ACF2BC2-AA28-48CA-A950-C769219AE162}"/>
              </a:ext>
            </a:extLst>
          </p:cNvPr>
          <p:cNvSpPr txBox="1"/>
          <p:nvPr/>
        </p:nvSpPr>
        <p:spPr>
          <a:xfrm>
            <a:off x="820901" y="4572044"/>
            <a:ext cx="1423846" cy="400110"/>
          </a:xfrm>
          <a:prstGeom prst="rect">
            <a:avLst/>
          </a:prstGeom>
          <a:noFill/>
        </p:spPr>
        <p:txBody>
          <a:bodyPr wrap="square" rtlCol="0">
            <a:spAutoFit/>
          </a:bodyPr>
          <a:lstStyle/>
          <a:p>
            <a:pPr algn="ctr"/>
            <a:r>
              <a:rPr lang="en-IN" sz="2000">
                <a:solidFill>
                  <a:srgbClr val="3A3A7E"/>
                </a:solidFill>
              </a:rPr>
              <a:t>Shared log</a:t>
            </a:r>
          </a:p>
        </p:txBody>
      </p:sp>
      <p:sp>
        <p:nvSpPr>
          <p:cNvPr id="14" name="Rectangle 13">
            <a:extLst>
              <a:ext uri="{FF2B5EF4-FFF2-40B4-BE49-F238E27FC236}">
                <a16:creationId xmlns:a16="http://schemas.microsoft.com/office/drawing/2014/main" id="{4A5A21E9-7CAA-4E8E-B563-179FF223B304}"/>
              </a:ext>
            </a:extLst>
          </p:cNvPr>
          <p:cNvSpPr/>
          <p:nvPr/>
        </p:nvSpPr>
        <p:spPr>
          <a:xfrm>
            <a:off x="2306834" y="4585618"/>
            <a:ext cx="6042759" cy="436288"/>
          </a:xfrm>
          <a:prstGeom prst="rect">
            <a:avLst/>
          </a:prstGeom>
          <a:solidFill>
            <a:srgbClr val="66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Content Placeholder 4">
            <a:extLst>
              <a:ext uri="{FF2B5EF4-FFF2-40B4-BE49-F238E27FC236}">
                <a16:creationId xmlns:a16="http://schemas.microsoft.com/office/drawing/2014/main" id="{A14B458C-4447-4ABC-ACD7-4DB150518A96}"/>
              </a:ext>
            </a:extLst>
          </p:cNvPr>
          <p:cNvSpPr txBox="1">
            <a:spLocks/>
          </p:cNvSpPr>
          <p:nvPr/>
        </p:nvSpPr>
        <p:spPr>
          <a:xfrm>
            <a:off x="1033241" y="5875411"/>
            <a:ext cx="8576165"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a:t>Log </a:t>
            </a:r>
            <a:r>
              <a:rPr lang="en-IN" dirty="0"/>
              <a:t>structure</a:t>
            </a:r>
            <a:r>
              <a:rPr lang="en-IN"/>
              <a:t> reflects thread hierarchy</a:t>
            </a:r>
          </a:p>
        </p:txBody>
      </p:sp>
      <p:sp>
        <p:nvSpPr>
          <p:cNvPr id="64" name="Rectangle 63">
            <a:extLst>
              <a:ext uri="{FF2B5EF4-FFF2-40B4-BE49-F238E27FC236}">
                <a16:creationId xmlns:a16="http://schemas.microsoft.com/office/drawing/2014/main" id="{055BD775-C2F8-419C-B8B9-8F5A39E9C2B2}"/>
              </a:ext>
            </a:extLst>
          </p:cNvPr>
          <p:cNvSpPr/>
          <p:nvPr/>
        </p:nvSpPr>
        <p:spPr>
          <a:xfrm>
            <a:off x="5392593" y="3049523"/>
            <a:ext cx="2929774" cy="436288"/>
          </a:xfrm>
          <a:prstGeom prst="rect">
            <a:avLst/>
          </a:prstGeom>
          <a:solidFill>
            <a:srgbClr val="3DA5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bg1"/>
                </a:solidFill>
              </a:rPr>
              <a:t>Threadblock</a:t>
            </a:r>
            <a:r>
              <a:rPr lang="en-IN" b="1" dirty="0">
                <a:solidFill>
                  <a:schemeClr val="bg1"/>
                </a:solidFill>
              </a:rPr>
              <a:t> 2</a:t>
            </a:r>
          </a:p>
        </p:txBody>
      </p:sp>
      <p:sp>
        <p:nvSpPr>
          <p:cNvPr id="65" name="Rectangle 64">
            <a:extLst>
              <a:ext uri="{FF2B5EF4-FFF2-40B4-BE49-F238E27FC236}">
                <a16:creationId xmlns:a16="http://schemas.microsoft.com/office/drawing/2014/main" id="{A9DA913A-96F5-43EC-8744-B18C4E0C83AE}"/>
              </a:ext>
            </a:extLst>
          </p:cNvPr>
          <p:cNvSpPr/>
          <p:nvPr/>
        </p:nvSpPr>
        <p:spPr>
          <a:xfrm>
            <a:off x="2306834" y="3049523"/>
            <a:ext cx="3014490"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bg1"/>
                </a:solidFill>
              </a:rPr>
              <a:t>Threadblock</a:t>
            </a:r>
            <a:r>
              <a:rPr lang="en-IN" b="1" dirty="0">
                <a:solidFill>
                  <a:schemeClr val="bg1"/>
                </a:solidFill>
              </a:rPr>
              <a:t> 1</a:t>
            </a:r>
          </a:p>
        </p:txBody>
      </p:sp>
      <p:sp>
        <p:nvSpPr>
          <p:cNvPr id="66" name="Rectangle 65">
            <a:extLst>
              <a:ext uri="{FF2B5EF4-FFF2-40B4-BE49-F238E27FC236}">
                <a16:creationId xmlns:a16="http://schemas.microsoft.com/office/drawing/2014/main" id="{D9F0B95E-A84D-4C7F-A3DC-933382EEA698}"/>
              </a:ext>
            </a:extLst>
          </p:cNvPr>
          <p:cNvSpPr/>
          <p:nvPr/>
        </p:nvSpPr>
        <p:spPr>
          <a:xfrm>
            <a:off x="2313723" y="4588138"/>
            <a:ext cx="3014490"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67" name="Rectangle 66">
            <a:extLst>
              <a:ext uri="{FF2B5EF4-FFF2-40B4-BE49-F238E27FC236}">
                <a16:creationId xmlns:a16="http://schemas.microsoft.com/office/drawing/2014/main" id="{2A6C2ED8-D804-4C7E-8E07-71652D1E26C8}"/>
              </a:ext>
            </a:extLst>
          </p:cNvPr>
          <p:cNvSpPr/>
          <p:nvPr/>
        </p:nvSpPr>
        <p:spPr>
          <a:xfrm>
            <a:off x="5331658" y="4585618"/>
            <a:ext cx="3014490" cy="436288"/>
          </a:xfrm>
          <a:prstGeom prst="rect">
            <a:avLst/>
          </a:prstGeom>
          <a:solidFill>
            <a:srgbClr val="3DA5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70" name="TextBox 69">
            <a:extLst>
              <a:ext uri="{FF2B5EF4-FFF2-40B4-BE49-F238E27FC236}">
                <a16:creationId xmlns:a16="http://schemas.microsoft.com/office/drawing/2014/main" id="{AC032A3D-0AF5-46CD-8550-9EB246EBC5B7}"/>
              </a:ext>
            </a:extLst>
          </p:cNvPr>
          <p:cNvSpPr txBox="1"/>
          <p:nvPr/>
        </p:nvSpPr>
        <p:spPr>
          <a:xfrm>
            <a:off x="703561" y="3051611"/>
            <a:ext cx="1612866" cy="400110"/>
          </a:xfrm>
          <a:prstGeom prst="rect">
            <a:avLst/>
          </a:prstGeom>
          <a:noFill/>
        </p:spPr>
        <p:txBody>
          <a:bodyPr wrap="square" lIns="91440" tIns="45720" rIns="91440" bIns="45720" rtlCol="0" anchor="t">
            <a:spAutoFit/>
          </a:bodyPr>
          <a:lstStyle/>
          <a:p>
            <a:pPr algn="ctr"/>
            <a:r>
              <a:rPr lang="en-IN" sz="2000">
                <a:solidFill>
                  <a:srgbClr val="3A3A7E"/>
                </a:solidFill>
              </a:rPr>
              <a:t>Threadblocks</a:t>
            </a:r>
          </a:p>
        </p:txBody>
      </p:sp>
      <p:grpSp>
        <p:nvGrpSpPr>
          <p:cNvPr id="6" name="Group 5">
            <a:extLst>
              <a:ext uri="{FF2B5EF4-FFF2-40B4-BE49-F238E27FC236}">
                <a16:creationId xmlns:a16="http://schemas.microsoft.com/office/drawing/2014/main" id="{336911E1-F255-46B6-8E22-CE87617E089B}"/>
              </a:ext>
            </a:extLst>
          </p:cNvPr>
          <p:cNvGrpSpPr/>
          <p:nvPr/>
        </p:nvGrpSpPr>
        <p:grpSpPr>
          <a:xfrm>
            <a:off x="2306834" y="3053525"/>
            <a:ext cx="3014490" cy="428283"/>
            <a:chOff x="3447478" y="2247154"/>
            <a:chExt cx="3014490" cy="428283"/>
          </a:xfrm>
        </p:grpSpPr>
        <p:grpSp>
          <p:nvGrpSpPr>
            <p:cNvPr id="32" name="Group 31">
              <a:extLst>
                <a:ext uri="{FF2B5EF4-FFF2-40B4-BE49-F238E27FC236}">
                  <a16:creationId xmlns:a16="http://schemas.microsoft.com/office/drawing/2014/main" id="{79FA76F5-DB60-4999-B9D3-B6B63FD468B6}"/>
                </a:ext>
              </a:extLst>
            </p:cNvPr>
            <p:cNvGrpSpPr/>
            <p:nvPr/>
          </p:nvGrpSpPr>
          <p:grpSpPr>
            <a:xfrm>
              <a:off x="3447478" y="2247154"/>
              <a:ext cx="739167" cy="420033"/>
              <a:chOff x="1885154" y="4354754"/>
              <a:chExt cx="1789966" cy="742950"/>
            </a:xfrm>
          </p:grpSpPr>
          <p:sp>
            <p:nvSpPr>
              <p:cNvPr id="39" name="Rectangle 38">
                <a:extLst>
                  <a:ext uri="{FF2B5EF4-FFF2-40B4-BE49-F238E27FC236}">
                    <a16:creationId xmlns:a16="http://schemas.microsoft.com/office/drawing/2014/main" id="{F34B3496-2122-4522-B933-6FEAFBA59196}"/>
                  </a:ext>
                </a:extLst>
              </p:cNvPr>
              <p:cNvSpPr/>
              <p:nvPr/>
            </p:nvSpPr>
            <p:spPr>
              <a:xfrm flipH="1">
                <a:off x="1885154" y="4354754"/>
                <a:ext cx="1789966" cy="742950"/>
              </a:xfrm>
              <a:prstGeom prst="rect">
                <a:avLst/>
              </a:prstGeom>
              <a:solidFill>
                <a:schemeClr val="accent1">
                  <a:lumMod val="40000"/>
                  <a:lumOff val="6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38" name="Freeform: Shape 37">
                <a:extLst>
                  <a:ext uri="{FF2B5EF4-FFF2-40B4-BE49-F238E27FC236}">
                    <a16:creationId xmlns:a16="http://schemas.microsoft.com/office/drawing/2014/main" id="{6DBEE06B-16C2-49C7-9892-F960A3B7B07A}"/>
                  </a:ext>
                </a:extLst>
              </p:cNvPr>
              <p:cNvSpPr/>
              <p:nvPr/>
            </p:nvSpPr>
            <p:spPr>
              <a:xfrm flipH="1">
                <a:off x="2005928" y="4472471"/>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886E9BB7-9710-4861-B7E6-BA187318DA5E}"/>
                  </a:ext>
                </a:extLst>
              </p:cNvPr>
              <p:cNvSpPr/>
              <p:nvPr/>
            </p:nvSpPr>
            <p:spPr>
              <a:xfrm flipH="1">
                <a:off x="2219739"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5BF535C0-F095-4797-AAA5-C3178FB19856}"/>
                  </a:ext>
                </a:extLst>
              </p:cNvPr>
              <p:cNvSpPr/>
              <p:nvPr/>
            </p:nvSpPr>
            <p:spPr>
              <a:xfrm flipH="1">
                <a:off x="2448635"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04B345A0-2F68-4EAA-93D5-47AE25407AB5}"/>
                  </a:ext>
                </a:extLst>
              </p:cNvPr>
              <p:cNvSpPr/>
              <p:nvPr/>
            </p:nvSpPr>
            <p:spPr>
              <a:xfrm flipH="1">
                <a:off x="2690834" y="44628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C7191F89-9E09-45F2-B5C4-6FD9AB9E37AD}"/>
                  </a:ext>
                </a:extLst>
              </p:cNvPr>
              <p:cNvSpPr/>
              <p:nvPr/>
            </p:nvSpPr>
            <p:spPr>
              <a:xfrm flipH="1">
                <a:off x="2929579" y="446285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530871F5-7C94-4285-9683-9499658F6FA6}"/>
                  </a:ext>
                </a:extLst>
              </p:cNvPr>
              <p:cNvSpPr/>
              <p:nvPr/>
            </p:nvSpPr>
            <p:spPr>
              <a:xfrm flipH="1">
                <a:off x="3143753" y="44674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520949E4-9B6D-4147-8987-E3D0CA2EE671}"/>
                  </a:ext>
                </a:extLst>
              </p:cNvPr>
              <p:cNvSpPr/>
              <p:nvPr/>
            </p:nvSpPr>
            <p:spPr>
              <a:xfrm flipH="1">
                <a:off x="3367808" y="4462853"/>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6" name="Group 45">
              <a:extLst>
                <a:ext uri="{FF2B5EF4-FFF2-40B4-BE49-F238E27FC236}">
                  <a16:creationId xmlns:a16="http://schemas.microsoft.com/office/drawing/2014/main" id="{5D288D3C-1C6A-4A37-B6DE-A1CF1F0EDFBA}"/>
                </a:ext>
              </a:extLst>
            </p:cNvPr>
            <p:cNvGrpSpPr/>
            <p:nvPr/>
          </p:nvGrpSpPr>
          <p:grpSpPr>
            <a:xfrm>
              <a:off x="4585139" y="2255404"/>
              <a:ext cx="739167" cy="420033"/>
              <a:chOff x="1885154" y="4354754"/>
              <a:chExt cx="1789966" cy="742950"/>
            </a:xfrm>
          </p:grpSpPr>
          <p:sp>
            <p:nvSpPr>
              <p:cNvPr id="48" name="Rectangle 47">
                <a:extLst>
                  <a:ext uri="{FF2B5EF4-FFF2-40B4-BE49-F238E27FC236}">
                    <a16:creationId xmlns:a16="http://schemas.microsoft.com/office/drawing/2014/main" id="{8723A0CD-CBBB-407D-8545-646C8D4AF6D8}"/>
                  </a:ext>
                </a:extLst>
              </p:cNvPr>
              <p:cNvSpPr/>
              <p:nvPr/>
            </p:nvSpPr>
            <p:spPr>
              <a:xfrm flipH="1">
                <a:off x="1885154" y="4354754"/>
                <a:ext cx="1789966" cy="742950"/>
              </a:xfrm>
              <a:prstGeom prst="rect">
                <a:avLst/>
              </a:prstGeom>
              <a:solidFill>
                <a:schemeClr val="accent2">
                  <a:lumMod val="60000"/>
                  <a:lumOff val="4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7" name="Freeform: Shape 46">
                <a:extLst>
                  <a:ext uri="{FF2B5EF4-FFF2-40B4-BE49-F238E27FC236}">
                    <a16:creationId xmlns:a16="http://schemas.microsoft.com/office/drawing/2014/main" id="{307CD55E-2DC8-4141-9DA8-DF137ACE1F68}"/>
                  </a:ext>
                </a:extLst>
              </p:cNvPr>
              <p:cNvSpPr/>
              <p:nvPr/>
            </p:nvSpPr>
            <p:spPr>
              <a:xfrm flipH="1">
                <a:off x="2005928" y="4472471"/>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F266754E-C67D-4B6F-9F08-8AEDEB6F2AF4}"/>
                  </a:ext>
                </a:extLst>
              </p:cNvPr>
              <p:cNvSpPr/>
              <p:nvPr/>
            </p:nvSpPr>
            <p:spPr>
              <a:xfrm flipH="1">
                <a:off x="2219739"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83C8B62C-AE54-4F5C-AB45-985C58D84017}"/>
                  </a:ext>
                </a:extLst>
              </p:cNvPr>
              <p:cNvSpPr/>
              <p:nvPr/>
            </p:nvSpPr>
            <p:spPr>
              <a:xfrm flipH="1">
                <a:off x="2448635"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283F81FC-5DFF-4D82-8F59-106278BA84D9}"/>
                  </a:ext>
                </a:extLst>
              </p:cNvPr>
              <p:cNvSpPr/>
              <p:nvPr/>
            </p:nvSpPr>
            <p:spPr>
              <a:xfrm flipH="1">
                <a:off x="2690834" y="44628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B30291B9-A6FA-49E4-BC36-90AADC8604B1}"/>
                  </a:ext>
                </a:extLst>
              </p:cNvPr>
              <p:cNvSpPr/>
              <p:nvPr/>
            </p:nvSpPr>
            <p:spPr>
              <a:xfrm flipH="1">
                <a:off x="2929579" y="446285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BCC3D3A8-F126-4E35-8E41-E8F3F3455621}"/>
                  </a:ext>
                </a:extLst>
              </p:cNvPr>
              <p:cNvSpPr/>
              <p:nvPr/>
            </p:nvSpPr>
            <p:spPr>
              <a:xfrm flipH="1">
                <a:off x="3143753" y="44674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Freeform: Shape 53">
                <a:extLst>
                  <a:ext uri="{FF2B5EF4-FFF2-40B4-BE49-F238E27FC236}">
                    <a16:creationId xmlns:a16="http://schemas.microsoft.com/office/drawing/2014/main" id="{1E942DAF-7702-4B80-AE7C-F652BC247403}"/>
                  </a:ext>
                </a:extLst>
              </p:cNvPr>
              <p:cNvSpPr/>
              <p:nvPr/>
            </p:nvSpPr>
            <p:spPr>
              <a:xfrm flipH="1">
                <a:off x="3367808" y="4462853"/>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55" name="Group 54">
              <a:extLst>
                <a:ext uri="{FF2B5EF4-FFF2-40B4-BE49-F238E27FC236}">
                  <a16:creationId xmlns:a16="http://schemas.microsoft.com/office/drawing/2014/main" id="{9E1D1031-ADC8-4731-B420-5C718BABDD46}"/>
                </a:ext>
              </a:extLst>
            </p:cNvPr>
            <p:cNvGrpSpPr/>
            <p:nvPr/>
          </p:nvGrpSpPr>
          <p:grpSpPr>
            <a:xfrm>
              <a:off x="5722801" y="2247154"/>
              <a:ext cx="739167" cy="420033"/>
              <a:chOff x="1885154" y="4354754"/>
              <a:chExt cx="1789966" cy="742950"/>
            </a:xfrm>
          </p:grpSpPr>
          <p:sp>
            <p:nvSpPr>
              <p:cNvPr id="57" name="Rectangle 56">
                <a:extLst>
                  <a:ext uri="{FF2B5EF4-FFF2-40B4-BE49-F238E27FC236}">
                    <a16:creationId xmlns:a16="http://schemas.microsoft.com/office/drawing/2014/main" id="{4914F27B-BC63-4D68-8890-31B04A2595EF}"/>
                  </a:ext>
                </a:extLst>
              </p:cNvPr>
              <p:cNvSpPr/>
              <p:nvPr/>
            </p:nvSpPr>
            <p:spPr>
              <a:xfrm flipH="1">
                <a:off x="1885154" y="4354754"/>
                <a:ext cx="1789966" cy="742950"/>
              </a:xfrm>
              <a:prstGeom prst="rect">
                <a:avLst/>
              </a:prstGeom>
              <a:solidFill>
                <a:schemeClr val="accent6">
                  <a:lumMod val="40000"/>
                  <a:lumOff val="6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6" name="Freeform: Shape 55">
                <a:extLst>
                  <a:ext uri="{FF2B5EF4-FFF2-40B4-BE49-F238E27FC236}">
                    <a16:creationId xmlns:a16="http://schemas.microsoft.com/office/drawing/2014/main" id="{58742302-0231-44E6-9FB2-354F879B5D48}"/>
                  </a:ext>
                </a:extLst>
              </p:cNvPr>
              <p:cNvSpPr/>
              <p:nvPr/>
            </p:nvSpPr>
            <p:spPr>
              <a:xfrm flipH="1">
                <a:off x="2005928" y="4472471"/>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Freeform: Shape 57">
                <a:extLst>
                  <a:ext uri="{FF2B5EF4-FFF2-40B4-BE49-F238E27FC236}">
                    <a16:creationId xmlns:a16="http://schemas.microsoft.com/office/drawing/2014/main" id="{3C96B21A-A35F-44DC-B245-4378B7A1AC5F}"/>
                  </a:ext>
                </a:extLst>
              </p:cNvPr>
              <p:cNvSpPr/>
              <p:nvPr/>
            </p:nvSpPr>
            <p:spPr>
              <a:xfrm flipH="1">
                <a:off x="2219739"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Freeform: Shape 58">
                <a:extLst>
                  <a:ext uri="{FF2B5EF4-FFF2-40B4-BE49-F238E27FC236}">
                    <a16:creationId xmlns:a16="http://schemas.microsoft.com/office/drawing/2014/main" id="{9FF65A2B-AD34-4728-A28D-ED029879BFC8}"/>
                  </a:ext>
                </a:extLst>
              </p:cNvPr>
              <p:cNvSpPr/>
              <p:nvPr/>
            </p:nvSpPr>
            <p:spPr>
              <a:xfrm flipH="1">
                <a:off x="2448635"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Freeform: Shape 59">
                <a:extLst>
                  <a:ext uri="{FF2B5EF4-FFF2-40B4-BE49-F238E27FC236}">
                    <a16:creationId xmlns:a16="http://schemas.microsoft.com/office/drawing/2014/main" id="{58878633-BEB0-47EC-9E63-79F4CAE8E4B7}"/>
                  </a:ext>
                </a:extLst>
              </p:cNvPr>
              <p:cNvSpPr/>
              <p:nvPr/>
            </p:nvSpPr>
            <p:spPr>
              <a:xfrm flipH="1">
                <a:off x="2690834" y="44628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60">
                <a:extLst>
                  <a:ext uri="{FF2B5EF4-FFF2-40B4-BE49-F238E27FC236}">
                    <a16:creationId xmlns:a16="http://schemas.microsoft.com/office/drawing/2014/main" id="{956F49D5-D0D0-48B7-86A7-FAD3B9812963}"/>
                  </a:ext>
                </a:extLst>
              </p:cNvPr>
              <p:cNvSpPr/>
              <p:nvPr/>
            </p:nvSpPr>
            <p:spPr>
              <a:xfrm flipH="1">
                <a:off x="2929579" y="446285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9C6838A9-5FF4-49BC-A61F-D920EF8FC992}"/>
                  </a:ext>
                </a:extLst>
              </p:cNvPr>
              <p:cNvSpPr/>
              <p:nvPr/>
            </p:nvSpPr>
            <p:spPr>
              <a:xfrm flipH="1">
                <a:off x="3143753" y="44674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3" name="Freeform: Shape 62">
                <a:extLst>
                  <a:ext uri="{FF2B5EF4-FFF2-40B4-BE49-F238E27FC236}">
                    <a16:creationId xmlns:a16="http://schemas.microsoft.com/office/drawing/2014/main" id="{2DBA3F4D-FD41-48C5-8A60-B45272E38F52}"/>
                  </a:ext>
                </a:extLst>
              </p:cNvPr>
              <p:cNvSpPr/>
              <p:nvPr/>
            </p:nvSpPr>
            <p:spPr>
              <a:xfrm flipH="1">
                <a:off x="3367808" y="4462853"/>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sp>
        <p:nvSpPr>
          <p:cNvPr id="71" name="TextBox 70">
            <a:extLst>
              <a:ext uri="{FF2B5EF4-FFF2-40B4-BE49-F238E27FC236}">
                <a16:creationId xmlns:a16="http://schemas.microsoft.com/office/drawing/2014/main" id="{3D412896-0563-4C31-88A5-DBF8F9BA2CEA}"/>
              </a:ext>
            </a:extLst>
          </p:cNvPr>
          <p:cNvSpPr txBox="1"/>
          <p:nvPr/>
        </p:nvSpPr>
        <p:spPr>
          <a:xfrm>
            <a:off x="701114" y="3050324"/>
            <a:ext cx="1612866" cy="400110"/>
          </a:xfrm>
          <a:prstGeom prst="rect">
            <a:avLst/>
          </a:prstGeom>
          <a:noFill/>
        </p:spPr>
        <p:txBody>
          <a:bodyPr wrap="square" rtlCol="0">
            <a:spAutoFit/>
          </a:bodyPr>
          <a:lstStyle/>
          <a:p>
            <a:pPr algn="ctr"/>
            <a:r>
              <a:rPr lang="en-IN" sz="2000" dirty="0">
                <a:solidFill>
                  <a:srgbClr val="3A3A7E"/>
                </a:solidFill>
              </a:rPr>
              <a:t>Warps</a:t>
            </a:r>
          </a:p>
        </p:txBody>
      </p:sp>
      <p:sp>
        <p:nvSpPr>
          <p:cNvPr id="72" name="Rectangle 71">
            <a:extLst>
              <a:ext uri="{FF2B5EF4-FFF2-40B4-BE49-F238E27FC236}">
                <a16:creationId xmlns:a16="http://schemas.microsoft.com/office/drawing/2014/main" id="{AFADC8EC-631C-4D79-8E48-AB54A63053F7}"/>
              </a:ext>
            </a:extLst>
          </p:cNvPr>
          <p:cNvSpPr/>
          <p:nvPr/>
        </p:nvSpPr>
        <p:spPr>
          <a:xfrm>
            <a:off x="2306834" y="4585618"/>
            <a:ext cx="1004400" cy="43628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73" name="Rectangle 72">
            <a:extLst>
              <a:ext uri="{FF2B5EF4-FFF2-40B4-BE49-F238E27FC236}">
                <a16:creationId xmlns:a16="http://schemas.microsoft.com/office/drawing/2014/main" id="{7393CFF2-E777-4153-9C28-F484D8457B65}"/>
              </a:ext>
            </a:extLst>
          </p:cNvPr>
          <p:cNvSpPr/>
          <p:nvPr/>
        </p:nvSpPr>
        <p:spPr>
          <a:xfrm>
            <a:off x="3315324" y="4585618"/>
            <a:ext cx="1004400" cy="43628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74" name="Rectangle 73">
            <a:extLst>
              <a:ext uri="{FF2B5EF4-FFF2-40B4-BE49-F238E27FC236}">
                <a16:creationId xmlns:a16="http://schemas.microsoft.com/office/drawing/2014/main" id="{208DC128-B528-4575-BAA6-50B1A59B9CAB}"/>
              </a:ext>
            </a:extLst>
          </p:cNvPr>
          <p:cNvSpPr/>
          <p:nvPr/>
        </p:nvSpPr>
        <p:spPr>
          <a:xfrm>
            <a:off x="4319724" y="4586705"/>
            <a:ext cx="1004400" cy="4362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cxnSp>
        <p:nvCxnSpPr>
          <p:cNvPr id="9" name="Straight Arrow Connector 8">
            <a:extLst>
              <a:ext uri="{FF2B5EF4-FFF2-40B4-BE49-F238E27FC236}">
                <a16:creationId xmlns:a16="http://schemas.microsoft.com/office/drawing/2014/main" id="{B75D447A-8FBC-4956-9D0A-3DE4CBBE17A6}"/>
              </a:ext>
            </a:extLst>
          </p:cNvPr>
          <p:cNvCxnSpPr>
            <a:cxnSpLocks/>
            <a:stCxn id="39" idx="2"/>
            <a:endCxn id="72" idx="0"/>
          </p:cNvCxnSpPr>
          <p:nvPr/>
        </p:nvCxnSpPr>
        <p:spPr>
          <a:xfrm>
            <a:off x="2676417" y="3473558"/>
            <a:ext cx="132617" cy="11120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002287C-74F4-420A-AEE6-E26ED2330755}"/>
              </a:ext>
            </a:extLst>
          </p:cNvPr>
          <p:cNvCxnSpPr>
            <a:cxnSpLocks/>
            <a:stCxn id="48" idx="2"/>
            <a:endCxn id="73" idx="0"/>
          </p:cNvCxnSpPr>
          <p:nvPr/>
        </p:nvCxnSpPr>
        <p:spPr>
          <a:xfrm>
            <a:off x="3814078" y="3481808"/>
            <a:ext cx="3446" cy="11038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10CC3D0-0242-4DB4-99AA-C8AFB20DB55F}"/>
              </a:ext>
            </a:extLst>
          </p:cNvPr>
          <p:cNvCxnSpPr>
            <a:cxnSpLocks/>
            <a:stCxn id="57" idx="2"/>
            <a:endCxn id="74" idx="0"/>
          </p:cNvCxnSpPr>
          <p:nvPr/>
        </p:nvCxnSpPr>
        <p:spPr>
          <a:xfrm flipH="1">
            <a:off x="4821924" y="3473558"/>
            <a:ext cx="129816" cy="11131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B6A1AE4F-75E9-441F-A9E8-1C2B4629CC3F}"/>
              </a:ext>
            </a:extLst>
          </p:cNvPr>
          <p:cNvGrpSpPr/>
          <p:nvPr/>
        </p:nvGrpSpPr>
        <p:grpSpPr>
          <a:xfrm>
            <a:off x="8576165" y="2394662"/>
            <a:ext cx="2993237" cy="3264093"/>
            <a:chOff x="8576165" y="2394662"/>
            <a:chExt cx="2993237" cy="3264093"/>
          </a:xfrm>
        </p:grpSpPr>
        <p:pic>
          <p:nvPicPr>
            <p:cNvPr id="68" name="Picture 67">
              <a:extLst>
                <a:ext uri="{FF2B5EF4-FFF2-40B4-BE49-F238E27FC236}">
                  <a16:creationId xmlns:a16="http://schemas.microsoft.com/office/drawing/2014/main" id="{6F042B18-C6B4-4B79-BDD7-20EAC8C240BE}"/>
                </a:ext>
              </a:extLst>
            </p:cNvPr>
            <p:cNvPicPr>
              <a:picLocks noChangeAspect="1"/>
            </p:cNvPicPr>
            <p:nvPr/>
          </p:nvPicPr>
          <p:blipFill rotWithShape="1">
            <a:blip r:embed="rId4">
              <a:extLst>
                <a:ext uri="{28A0092B-C50C-407E-A947-70E740481C1C}">
                  <a14:useLocalDpi xmlns:a14="http://schemas.microsoft.com/office/drawing/2010/main" val="0"/>
                </a:ext>
              </a:extLst>
            </a:blip>
            <a:srcRect t="12199"/>
            <a:stretch/>
          </p:blipFill>
          <p:spPr>
            <a:xfrm>
              <a:off x="10177613" y="3049523"/>
              <a:ext cx="1297960" cy="1195902"/>
            </a:xfrm>
            <a:prstGeom prst="rect">
              <a:avLst/>
            </a:prstGeom>
          </p:spPr>
        </p:pic>
        <p:pic>
          <p:nvPicPr>
            <p:cNvPr id="69" name="Picture 68">
              <a:extLst>
                <a:ext uri="{FF2B5EF4-FFF2-40B4-BE49-F238E27FC236}">
                  <a16:creationId xmlns:a16="http://schemas.microsoft.com/office/drawing/2014/main" id="{03CD0F13-8378-4BC5-8110-69755AA37DDB}"/>
                </a:ext>
              </a:extLst>
            </p:cNvPr>
            <p:cNvPicPr>
              <a:picLocks noChangeAspect="1"/>
            </p:cNvPicPr>
            <p:nvPr/>
          </p:nvPicPr>
          <p:blipFill rotWithShape="1">
            <a:blip r:embed="rId5">
              <a:extLst>
                <a:ext uri="{28A0092B-C50C-407E-A947-70E740481C1C}">
                  <a14:useLocalDpi xmlns:a14="http://schemas.microsoft.com/office/drawing/2010/main" val="0"/>
                </a:ext>
              </a:extLst>
            </a:blip>
            <a:srcRect t="14075"/>
            <a:stretch/>
          </p:blipFill>
          <p:spPr>
            <a:xfrm>
              <a:off x="10177613" y="4462853"/>
              <a:ext cx="1391789" cy="1195902"/>
            </a:xfrm>
            <a:prstGeom prst="rect">
              <a:avLst/>
            </a:prstGeom>
          </p:spPr>
        </p:pic>
        <p:grpSp>
          <p:nvGrpSpPr>
            <p:cNvPr id="75" name="Group 74">
              <a:extLst>
                <a:ext uri="{FF2B5EF4-FFF2-40B4-BE49-F238E27FC236}">
                  <a16:creationId xmlns:a16="http://schemas.microsoft.com/office/drawing/2014/main" id="{C5A1D3C0-B2AA-4A6B-85E8-2B9FF3237801}"/>
                </a:ext>
              </a:extLst>
            </p:cNvPr>
            <p:cNvGrpSpPr/>
            <p:nvPr/>
          </p:nvGrpSpPr>
          <p:grpSpPr>
            <a:xfrm>
              <a:off x="10358709" y="2398660"/>
              <a:ext cx="932895" cy="433435"/>
              <a:chOff x="1392129" y="2620388"/>
              <a:chExt cx="1789966" cy="742950"/>
            </a:xfrm>
          </p:grpSpPr>
          <p:sp>
            <p:nvSpPr>
              <p:cNvPr id="76" name="Freeform: Shape 75">
                <a:extLst>
                  <a:ext uri="{FF2B5EF4-FFF2-40B4-BE49-F238E27FC236}">
                    <a16:creationId xmlns:a16="http://schemas.microsoft.com/office/drawing/2014/main" id="{4975AFAC-A071-4AE8-9B31-D42FFF7F41D0}"/>
                  </a:ext>
                </a:extLst>
              </p:cNvPr>
              <p:cNvSpPr/>
              <p:nvPr/>
            </p:nvSpPr>
            <p:spPr>
              <a:xfrm flipH="1">
                <a:off x="1512903" y="273810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FD62A1F-4CA9-4120-B20E-6E3B11C0095D}"/>
                  </a:ext>
                </a:extLst>
              </p:cNvPr>
              <p:cNvSpPr/>
              <p:nvPr/>
            </p:nvSpPr>
            <p:spPr>
              <a:xfrm flipH="1">
                <a:off x="1392129" y="2620388"/>
                <a:ext cx="1789966" cy="74295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reeform: Shape 78">
                <a:extLst>
                  <a:ext uri="{FF2B5EF4-FFF2-40B4-BE49-F238E27FC236}">
                    <a16:creationId xmlns:a16="http://schemas.microsoft.com/office/drawing/2014/main" id="{012F4C91-C2D7-4BDB-A2C5-6A90AC1CDA4F}"/>
                  </a:ext>
                </a:extLst>
              </p:cNvPr>
              <p:cNvSpPr/>
              <p:nvPr/>
            </p:nvSpPr>
            <p:spPr>
              <a:xfrm flipH="1">
                <a:off x="1726714" y="273784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6D979470-D24B-4639-889D-713D89C2D899}"/>
                  </a:ext>
                </a:extLst>
              </p:cNvPr>
              <p:cNvSpPr/>
              <p:nvPr/>
            </p:nvSpPr>
            <p:spPr>
              <a:xfrm flipH="1">
                <a:off x="1955610" y="273784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F73633F-582C-410B-A8B9-CA25F132361D}"/>
                  </a:ext>
                </a:extLst>
              </p:cNvPr>
              <p:cNvSpPr/>
              <p:nvPr/>
            </p:nvSpPr>
            <p:spPr>
              <a:xfrm flipH="1">
                <a:off x="2197809" y="2728489"/>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54AA1F15-17E5-4A7E-A5AC-15555D982665}"/>
                  </a:ext>
                </a:extLst>
              </p:cNvPr>
              <p:cNvSpPr/>
              <p:nvPr/>
            </p:nvSpPr>
            <p:spPr>
              <a:xfrm flipH="1">
                <a:off x="2436554" y="2728488"/>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ECE9F057-8593-4993-829D-EC10F66BA6CD}"/>
                  </a:ext>
                </a:extLst>
              </p:cNvPr>
              <p:cNvSpPr/>
              <p:nvPr/>
            </p:nvSpPr>
            <p:spPr>
              <a:xfrm flipH="1">
                <a:off x="2650728" y="2733089"/>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770EC17-E26B-4EE5-B64C-AE7D5F6010E5}"/>
                  </a:ext>
                </a:extLst>
              </p:cNvPr>
              <p:cNvSpPr/>
              <p:nvPr/>
            </p:nvSpPr>
            <p:spPr>
              <a:xfrm flipH="1">
                <a:off x="2874783" y="2728487"/>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TextBox 84">
              <a:extLst>
                <a:ext uri="{FF2B5EF4-FFF2-40B4-BE49-F238E27FC236}">
                  <a16:creationId xmlns:a16="http://schemas.microsoft.com/office/drawing/2014/main" id="{50C3E9F6-EA18-4057-A98D-3781C334E975}"/>
                </a:ext>
              </a:extLst>
            </p:cNvPr>
            <p:cNvSpPr txBox="1"/>
            <p:nvPr/>
          </p:nvSpPr>
          <p:spPr>
            <a:xfrm>
              <a:off x="8576165" y="2394662"/>
              <a:ext cx="1612866" cy="400110"/>
            </a:xfrm>
            <a:prstGeom prst="rect">
              <a:avLst/>
            </a:prstGeom>
            <a:noFill/>
          </p:spPr>
          <p:txBody>
            <a:bodyPr wrap="square" rtlCol="0">
              <a:spAutoFit/>
            </a:bodyPr>
            <a:lstStyle/>
            <a:p>
              <a:pPr algn="ctr"/>
              <a:r>
                <a:rPr lang="en-IN" sz="2000" dirty="0">
                  <a:solidFill>
                    <a:srgbClr val="3A3A7E"/>
                  </a:solidFill>
                </a:rPr>
                <a:t>Warp</a:t>
              </a:r>
            </a:p>
          </p:txBody>
        </p:sp>
        <p:sp>
          <p:nvSpPr>
            <p:cNvPr id="87" name="TextBox 86">
              <a:extLst>
                <a:ext uri="{FF2B5EF4-FFF2-40B4-BE49-F238E27FC236}">
                  <a16:creationId xmlns:a16="http://schemas.microsoft.com/office/drawing/2014/main" id="{CF516918-74ED-4B78-815D-CC286AABAA8C}"/>
                </a:ext>
              </a:extLst>
            </p:cNvPr>
            <p:cNvSpPr txBox="1"/>
            <p:nvPr/>
          </p:nvSpPr>
          <p:spPr>
            <a:xfrm>
              <a:off x="8653465" y="3494948"/>
              <a:ext cx="1612866" cy="400110"/>
            </a:xfrm>
            <a:prstGeom prst="rect">
              <a:avLst/>
            </a:prstGeom>
            <a:noFill/>
          </p:spPr>
          <p:txBody>
            <a:bodyPr wrap="square" rtlCol="0">
              <a:spAutoFit/>
            </a:bodyPr>
            <a:lstStyle/>
            <a:p>
              <a:pPr algn="ctr"/>
              <a:r>
                <a:rPr lang="en-IN" sz="2000" dirty="0" err="1">
                  <a:solidFill>
                    <a:srgbClr val="3A3A7E"/>
                  </a:solidFill>
                </a:rPr>
                <a:t>Threadblock</a:t>
              </a:r>
              <a:endParaRPr lang="en-IN" sz="2000" dirty="0">
                <a:solidFill>
                  <a:srgbClr val="3A3A7E"/>
                </a:solidFill>
              </a:endParaRPr>
            </a:p>
          </p:txBody>
        </p:sp>
        <p:sp>
          <p:nvSpPr>
            <p:cNvPr id="88" name="TextBox 87">
              <a:extLst>
                <a:ext uri="{FF2B5EF4-FFF2-40B4-BE49-F238E27FC236}">
                  <a16:creationId xmlns:a16="http://schemas.microsoft.com/office/drawing/2014/main" id="{F6B9AD8A-5626-4B68-82E0-A069F40B128D}"/>
                </a:ext>
              </a:extLst>
            </p:cNvPr>
            <p:cNvSpPr txBox="1"/>
            <p:nvPr/>
          </p:nvSpPr>
          <p:spPr>
            <a:xfrm>
              <a:off x="8576165" y="4819124"/>
              <a:ext cx="1612866" cy="400110"/>
            </a:xfrm>
            <a:prstGeom prst="rect">
              <a:avLst/>
            </a:prstGeom>
            <a:noFill/>
          </p:spPr>
          <p:txBody>
            <a:bodyPr wrap="square" rtlCol="0">
              <a:spAutoFit/>
            </a:bodyPr>
            <a:lstStyle/>
            <a:p>
              <a:pPr algn="ctr"/>
              <a:r>
                <a:rPr lang="en-IN" sz="2000" dirty="0">
                  <a:solidFill>
                    <a:srgbClr val="3A3A7E"/>
                  </a:solidFill>
                </a:rPr>
                <a:t>Grid</a:t>
              </a:r>
            </a:p>
          </p:txBody>
        </p:sp>
      </p:grpSp>
      <p:pic>
        <p:nvPicPr>
          <p:cNvPr id="90" name="Picture 6" descr="✓ Hand drawn golden paint splatter set. Gold ink drip stamp. Liquid  graffiti drops. Vector isolated illustration. Stock Photos">
            <a:extLst>
              <a:ext uri="{FF2B5EF4-FFF2-40B4-BE49-F238E27FC236}">
                <a16:creationId xmlns:a16="http://schemas.microsoft.com/office/drawing/2014/main" id="{0643AD6E-85C2-48B9-9495-02286624621E}"/>
              </a:ext>
            </a:extLst>
          </p:cNvPr>
          <p:cNvPicPr>
            <a:picLocks noChangeAspect="1" noChangeArrowheads="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328213" y="1547650"/>
            <a:ext cx="1009412" cy="1009412"/>
          </a:xfrm>
          <a:prstGeom prst="rect">
            <a:avLst/>
          </a:prstGeom>
          <a:extLst>
            <a:ext uri="{909E8E84-426E-40DD-AFC4-6F175D3DCCD1}">
              <a14:hiddenFill xmlns:a14="http://schemas.microsoft.com/office/drawing/2010/main">
                <a:solidFill>
                  <a:srgbClr val="FFFFFF"/>
                </a:solidFill>
              </a14:hiddenFill>
            </a:ext>
          </a:extLst>
        </p:spPr>
      </p:pic>
      <p:sp>
        <p:nvSpPr>
          <p:cNvPr id="91" name="Rectangle: Rounded Corners 90">
            <a:extLst>
              <a:ext uri="{FF2B5EF4-FFF2-40B4-BE49-F238E27FC236}">
                <a16:creationId xmlns:a16="http://schemas.microsoft.com/office/drawing/2014/main" id="{3C5FB37A-CD6E-41A6-B4CE-E75DEC42BA6B}"/>
              </a:ext>
            </a:extLst>
          </p:cNvPr>
          <p:cNvSpPr/>
          <p:nvPr/>
        </p:nvSpPr>
        <p:spPr>
          <a:xfrm>
            <a:off x="8764003" y="4374122"/>
            <a:ext cx="2827219" cy="1362783"/>
          </a:xfrm>
          <a:prstGeom prst="roundRect">
            <a:avLst/>
          </a:prstGeom>
          <a:noFill/>
          <a:ln w="38100">
            <a:solidFill>
              <a:srgbClr val="66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2" name="Rectangle: Rounded Corners 91">
            <a:extLst>
              <a:ext uri="{FF2B5EF4-FFF2-40B4-BE49-F238E27FC236}">
                <a16:creationId xmlns:a16="http://schemas.microsoft.com/office/drawing/2014/main" id="{467B3A66-6649-4D5B-9F28-7818B459D54E}"/>
              </a:ext>
            </a:extLst>
          </p:cNvPr>
          <p:cNvSpPr/>
          <p:nvPr/>
        </p:nvSpPr>
        <p:spPr>
          <a:xfrm>
            <a:off x="8736777" y="3010453"/>
            <a:ext cx="2827219" cy="1362783"/>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3" name="Rectangle: Rounded Corners 92">
            <a:extLst>
              <a:ext uri="{FF2B5EF4-FFF2-40B4-BE49-F238E27FC236}">
                <a16:creationId xmlns:a16="http://schemas.microsoft.com/office/drawing/2014/main" id="{3C0E9B72-D5EE-423A-B5EA-82A411395374}"/>
              </a:ext>
            </a:extLst>
          </p:cNvPr>
          <p:cNvSpPr/>
          <p:nvPr/>
        </p:nvSpPr>
        <p:spPr>
          <a:xfrm>
            <a:off x="8728374" y="2228756"/>
            <a:ext cx="2827219" cy="742617"/>
          </a:xfrm>
          <a:prstGeom prst="roundRect">
            <a:avLst/>
          </a:prstGeom>
          <a:noFill/>
          <a:ln w="381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ustDataLst>
      <p:tags r:id="rId1"/>
    </p:custDataLst>
    <p:extLst>
      <p:ext uri="{BB962C8B-B14F-4D97-AF65-F5344CB8AC3E}">
        <p14:creationId xmlns:p14="http://schemas.microsoft.com/office/powerpoint/2010/main" val="39227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91"/>
                                        </p:tgtEl>
                                      </p:cBhvr>
                                    </p:animEffect>
                                    <p:set>
                                      <p:cBhvr>
                                        <p:cTn id="12" dur="1" fill="hold">
                                          <p:stCondLst>
                                            <p:cond delay="499"/>
                                          </p:stCondLst>
                                        </p:cTn>
                                        <p:tgtEl>
                                          <p:spTgt spid="91"/>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wipe(up)">
                                      <p:cBhvr>
                                        <p:cTn id="16" dur="500"/>
                                        <p:tgtEl>
                                          <p:spTgt spid="92"/>
                                        </p:tgtEl>
                                      </p:cBhvr>
                                    </p:animEffect>
                                  </p:childTnLst>
                                </p:cTn>
                              </p:par>
                            </p:childTnLst>
                          </p:cTn>
                        </p:par>
                        <p:par>
                          <p:cTn id="17" fill="hold">
                            <p:stCondLst>
                              <p:cond delay="1000"/>
                            </p:stCondLst>
                            <p:childTnLst>
                              <p:par>
                                <p:cTn id="18" presetID="10" presetClass="entr" presetSubtype="0" fill="hold" grpId="1" nodeType="after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fade">
                                      <p:cBhvr>
                                        <p:cTn id="20" dur="500"/>
                                        <p:tgtEl>
                                          <p:spTgt spid="64"/>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 presetClass="entr" presetSubtype="0" fill="hold" grpId="1" nodeType="with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64"/>
                                        </p:tgtEl>
                                      </p:cBhvr>
                                    </p:animEffect>
                                    <p:set>
                                      <p:cBhvr>
                                        <p:cTn id="37" dur="1" fill="hold">
                                          <p:stCondLst>
                                            <p:cond delay="499"/>
                                          </p:stCondLst>
                                        </p:cTn>
                                        <p:tgtEl>
                                          <p:spTgt spid="64"/>
                                        </p:tgtEl>
                                        <p:attrNameLst>
                                          <p:attrName>style.visibility</p:attrName>
                                        </p:attrNameLst>
                                      </p:cBhvr>
                                      <p:to>
                                        <p:strVal val="hidden"/>
                                      </p:to>
                                    </p:set>
                                  </p:childTnLst>
                                </p:cTn>
                              </p:par>
                            </p:childTnLst>
                          </p:cTn>
                        </p:par>
                        <p:par>
                          <p:cTn id="38" fill="hold">
                            <p:stCondLst>
                              <p:cond delay="500"/>
                            </p:stCondLst>
                            <p:childTnLst>
                              <p:par>
                                <p:cTn id="39" presetID="10" presetClass="exit" presetSubtype="0" fill="hold" grpId="0" nodeType="afterEffect">
                                  <p:stCondLst>
                                    <p:cond delay="0"/>
                                  </p:stCondLst>
                                  <p:childTnLst>
                                    <p:animEffect transition="out" filter="fade">
                                      <p:cBhvr>
                                        <p:cTn id="40" dur="500"/>
                                        <p:tgtEl>
                                          <p:spTgt spid="65"/>
                                        </p:tgtEl>
                                      </p:cBhvr>
                                    </p:animEffect>
                                    <p:set>
                                      <p:cBhvr>
                                        <p:cTn id="41" dur="1" fill="hold">
                                          <p:stCondLst>
                                            <p:cond delay="499"/>
                                          </p:stCondLst>
                                        </p:cTn>
                                        <p:tgtEl>
                                          <p:spTgt spid="65"/>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70"/>
                                        </p:tgtEl>
                                      </p:cBhvr>
                                    </p:animEffect>
                                    <p:set>
                                      <p:cBhvr>
                                        <p:cTn id="44" dur="1" fill="hold">
                                          <p:stCondLst>
                                            <p:cond delay="499"/>
                                          </p:stCondLst>
                                        </p:cTn>
                                        <p:tgtEl>
                                          <p:spTgt spid="70"/>
                                        </p:tgtEl>
                                        <p:attrNameLst>
                                          <p:attrName>style.visibility</p:attrName>
                                        </p:attrNameLst>
                                      </p:cBhvr>
                                      <p:to>
                                        <p:strVal val="hidden"/>
                                      </p:to>
                                    </p:set>
                                  </p:childTnLst>
                                </p:cTn>
                              </p:par>
                            </p:childTnLst>
                          </p:cTn>
                        </p:par>
                        <p:par>
                          <p:cTn id="45" fill="hold">
                            <p:stCondLst>
                              <p:cond delay="1000"/>
                            </p:stCondLst>
                            <p:childTnLst>
                              <p:par>
                                <p:cTn id="46" presetID="22" presetClass="exit" presetSubtype="4" fill="hold" grpId="1" nodeType="afterEffect">
                                  <p:stCondLst>
                                    <p:cond delay="0"/>
                                  </p:stCondLst>
                                  <p:childTnLst>
                                    <p:animEffect transition="out" filter="wipe(down)">
                                      <p:cBhvr>
                                        <p:cTn id="47" dur="500"/>
                                        <p:tgtEl>
                                          <p:spTgt spid="92"/>
                                        </p:tgtEl>
                                      </p:cBhvr>
                                    </p:animEffect>
                                    <p:set>
                                      <p:cBhvr>
                                        <p:cTn id="48" dur="1" fill="hold">
                                          <p:stCondLst>
                                            <p:cond delay="499"/>
                                          </p:stCondLst>
                                        </p:cTn>
                                        <p:tgtEl>
                                          <p:spTgt spid="92"/>
                                        </p:tgtEl>
                                        <p:attrNameLst>
                                          <p:attrName>style.visibility</p:attrName>
                                        </p:attrNameLst>
                                      </p:cBhvr>
                                      <p:to>
                                        <p:strVal val="hidden"/>
                                      </p:to>
                                    </p:set>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wipe(up)">
                                      <p:cBhvr>
                                        <p:cTn id="52" dur="500"/>
                                        <p:tgtEl>
                                          <p:spTgt spid="93"/>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500"/>
                                        <p:tgtEl>
                                          <p:spTgt spid="71"/>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500"/>
                                        <p:tgtEl>
                                          <p:spTgt spid="74"/>
                                        </p:tgtEl>
                                      </p:cBhvr>
                                    </p:animEffect>
                                  </p:childTnLst>
                                </p:cTn>
                              </p:par>
                            </p:childTnLst>
                          </p:cTn>
                        </p:par>
                        <p:par>
                          <p:cTn id="70" fill="hold">
                            <p:stCondLst>
                              <p:cond delay="3000"/>
                            </p:stCondLst>
                            <p:childTnLst>
                              <p:par>
                                <p:cTn id="71" presetID="22" presetClass="entr" presetSubtype="1"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up)">
                                      <p:cBhvr>
                                        <p:cTn id="73" dur="500"/>
                                        <p:tgtEl>
                                          <p:spTgt spid="9"/>
                                        </p:tgtEl>
                                      </p:cBhvr>
                                    </p:animEffect>
                                  </p:childTnLst>
                                </p:cTn>
                              </p:par>
                              <p:par>
                                <p:cTn id="74" presetID="22" presetClass="entr" presetSubtype="1" fill="hold"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up)">
                                      <p:cBhvr>
                                        <p:cTn id="76" dur="500"/>
                                        <p:tgtEl>
                                          <p:spTgt spid="77"/>
                                        </p:tgtEl>
                                      </p:cBhvr>
                                    </p:animEffect>
                                  </p:childTnLst>
                                </p:cTn>
                              </p:par>
                              <p:par>
                                <p:cTn id="77" presetID="22" presetClass="entr" presetSubtype="1" fill="hold" nodeType="withEffect">
                                  <p:stCondLst>
                                    <p:cond delay="0"/>
                                  </p:stCondLst>
                                  <p:childTnLst>
                                    <p:set>
                                      <p:cBhvr>
                                        <p:cTn id="78" dur="1" fill="hold">
                                          <p:stCondLst>
                                            <p:cond delay="0"/>
                                          </p:stCondLst>
                                        </p:cTn>
                                        <p:tgtEl>
                                          <p:spTgt spid="89"/>
                                        </p:tgtEl>
                                        <p:attrNameLst>
                                          <p:attrName>style.visibility</p:attrName>
                                        </p:attrNameLst>
                                      </p:cBhvr>
                                      <p:to>
                                        <p:strVal val="visible"/>
                                      </p:to>
                                    </p:set>
                                    <p:animEffect transition="in" filter="wipe(up)">
                                      <p:cBhvr>
                                        <p:cTn id="7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P spid="65" grpId="0" animBg="1"/>
      <p:bldP spid="65" grpId="1" animBg="1"/>
      <p:bldP spid="66" grpId="0" animBg="1"/>
      <p:bldP spid="67" grpId="0" animBg="1"/>
      <p:bldP spid="70" grpId="0"/>
      <p:bldP spid="70" grpId="1"/>
      <p:bldP spid="71" grpId="0"/>
      <p:bldP spid="72" grpId="0" animBg="1"/>
      <p:bldP spid="73" grpId="0" animBg="1"/>
      <p:bldP spid="74" grpId="0" animBg="1"/>
      <p:bldP spid="91" grpId="0" animBg="1"/>
      <p:bldP spid="91" grpId="1" animBg="1"/>
      <p:bldP spid="92" grpId="0" animBg="1"/>
      <p:bldP spid="92" grpId="1" animBg="1"/>
      <p:bldP spid="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9A69C3E-8767-4224-BA9C-5C44EB609D12}"/>
              </a:ext>
            </a:extLst>
          </p:cNvPr>
          <p:cNvGrpSpPr/>
          <p:nvPr/>
        </p:nvGrpSpPr>
        <p:grpSpPr>
          <a:xfrm>
            <a:off x="8781652" y="3086893"/>
            <a:ext cx="765092" cy="436288"/>
            <a:chOff x="3447478" y="3684569"/>
            <a:chExt cx="765092" cy="436288"/>
          </a:xfrm>
        </p:grpSpPr>
        <p:sp>
          <p:nvSpPr>
            <p:cNvPr id="28" name="Rectangle 27">
              <a:extLst>
                <a:ext uri="{FF2B5EF4-FFF2-40B4-BE49-F238E27FC236}">
                  <a16:creationId xmlns:a16="http://schemas.microsoft.com/office/drawing/2014/main" id="{62420410-55D2-43CE-BEC6-46FC26E662BF}"/>
                </a:ext>
              </a:extLst>
            </p:cNvPr>
            <p:cNvSpPr/>
            <p:nvPr/>
          </p:nvSpPr>
          <p:spPr>
            <a:xfrm>
              <a:off x="3447478" y="3684569"/>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Rectangle 28">
              <a:extLst>
                <a:ext uri="{FF2B5EF4-FFF2-40B4-BE49-F238E27FC236}">
                  <a16:creationId xmlns:a16="http://schemas.microsoft.com/office/drawing/2014/main" id="{9315AB37-83EA-4F91-86EC-7E7E37AF7725}"/>
                </a:ext>
              </a:extLst>
            </p:cNvPr>
            <p:cNvSpPr/>
            <p:nvPr/>
          </p:nvSpPr>
          <p:spPr>
            <a:xfrm>
              <a:off x="3886945" y="3684569"/>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22" name="Group 21">
            <a:extLst>
              <a:ext uri="{FF2B5EF4-FFF2-40B4-BE49-F238E27FC236}">
                <a16:creationId xmlns:a16="http://schemas.microsoft.com/office/drawing/2014/main" id="{10717205-764E-44B1-8F96-08E315477E06}"/>
              </a:ext>
            </a:extLst>
          </p:cNvPr>
          <p:cNvGrpSpPr/>
          <p:nvPr/>
        </p:nvGrpSpPr>
        <p:grpSpPr>
          <a:xfrm>
            <a:off x="4929114" y="3086893"/>
            <a:ext cx="765092" cy="436288"/>
            <a:chOff x="3447478" y="3684569"/>
            <a:chExt cx="765092" cy="436288"/>
          </a:xfrm>
        </p:grpSpPr>
        <p:sp>
          <p:nvSpPr>
            <p:cNvPr id="23" name="Rectangle 22">
              <a:extLst>
                <a:ext uri="{FF2B5EF4-FFF2-40B4-BE49-F238E27FC236}">
                  <a16:creationId xmlns:a16="http://schemas.microsoft.com/office/drawing/2014/main" id="{0238E68F-FD16-4491-BFFD-898E5AED632F}"/>
                </a:ext>
              </a:extLst>
            </p:cNvPr>
            <p:cNvSpPr/>
            <p:nvPr/>
          </p:nvSpPr>
          <p:spPr>
            <a:xfrm>
              <a:off x="3447478" y="3684569"/>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ectangle 23">
              <a:extLst>
                <a:ext uri="{FF2B5EF4-FFF2-40B4-BE49-F238E27FC236}">
                  <a16:creationId xmlns:a16="http://schemas.microsoft.com/office/drawing/2014/main" id="{29B159C2-176F-41FB-BB53-D37D1E271373}"/>
                </a:ext>
              </a:extLst>
            </p:cNvPr>
            <p:cNvSpPr/>
            <p:nvPr/>
          </p:nvSpPr>
          <p:spPr>
            <a:xfrm>
              <a:off x="3886945" y="3684569"/>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3" name="Group 2">
            <a:extLst>
              <a:ext uri="{FF2B5EF4-FFF2-40B4-BE49-F238E27FC236}">
                <a16:creationId xmlns:a16="http://schemas.microsoft.com/office/drawing/2014/main" id="{10467444-54B0-4724-ACDB-9B82D24BEDF5}"/>
              </a:ext>
            </a:extLst>
          </p:cNvPr>
          <p:cNvGrpSpPr/>
          <p:nvPr/>
        </p:nvGrpSpPr>
        <p:grpSpPr>
          <a:xfrm>
            <a:off x="3397835" y="3086893"/>
            <a:ext cx="765092" cy="436288"/>
            <a:chOff x="3447478" y="3684569"/>
            <a:chExt cx="765092" cy="436288"/>
          </a:xfrm>
        </p:grpSpPr>
        <p:sp>
          <p:nvSpPr>
            <p:cNvPr id="19" name="Rectangle 18">
              <a:extLst>
                <a:ext uri="{FF2B5EF4-FFF2-40B4-BE49-F238E27FC236}">
                  <a16:creationId xmlns:a16="http://schemas.microsoft.com/office/drawing/2014/main" id="{4B87ED4C-5859-4971-9E5C-1E09BE282CA5}"/>
                </a:ext>
              </a:extLst>
            </p:cNvPr>
            <p:cNvSpPr/>
            <p:nvPr/>
          </p:nvSpPr>
          <p:spPr>
            <a:xfrm>
              <a:off x="3447478" y="3684569"/>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E5EA1C0A-0E9F-4C63-ACBE-6522F26E75A9}"/>
                </a:ext>
              </a:extLst>
            </p:cNvPr>
            <p:cNvSpPr/>
            <p:nvPr/>
          </p:nvSpPr>
          <p:spPr>
            <a:xfrm>
              <a:off x="3886945" y="3684569"/>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 name="Title 1">
            <a:extLst>
              <a:ext uri="{FF2B5EF4-FFF2-40B4-BE49-F238E27FC236}">
                <a16:creationId xmlns:a16="http://schemas.microsoft.com/office/drawing/2014/main" id="{1E08D28E-010E-42A2-8E1C-3FCDC36CE606}"/>
              </a:ext>
            </a:extLst>
          </p:cNvPr>
          <p:cNvSpPr>
            <a:spLocks noGrp="1"/>
          </p:cNvSpPr>
          <p:nvPr>
            <p:ph type="title"/>
          </p:nvPr>
        </p:nvSpPr>
        <p:spPr/>
        <p:txBody>
          <a:bodyPr/>
          <a:lstStyle/>
          <a:p>
            <a:r>
              <a:rPr lang="en-IN"/>
              <a:t>HCL: </a:t>
            </a:r>
            <a:r>
              <a:rPr lang="en-IN" dirty="0"/>
              <a:t>Hierarchical</a:t>
            </a:r>
            <a:r>
              <a:rPr lang="en-IN"/>
              <a:t> Coalesced Logging</a:t>
            </a:r>
          </a:p>
        </p:txBody>
      </p:sp>
      <p:sp>
        <p:nvSpPr>
          <p:cNvPr id="4" name="Slide Number Placeholder 3">
            <a:extLst>
              <a:ext uri="{FF2B5EF4-FFF2-40B4-BE49-F238E27FC236}">
                <a16:creationId xmlns:a16="http://schemas.microsoft.com/office/drawing/2014/main" id="{4AEE3D9D-94BC-494E-A45C-9ADBDA7DEFE9}"/>
              </a:ext>
            </a:extLst>
          </p:cNvPr>
          <p:cNvSpPr>
            <a:spLocks noGrp="1"/>
          </p:cNvSpPr>
          <p:nvPr>
            <p:ph type="sldNum" sz="quarter" idx="12"/>
          </p:nvPr>
        </p:nvSpPr>
        <p:spPr/>
        <p:txBody>
          <a:bodyPr/>
          <a:lstStyle/>
          <a:p>
            <a:fld id="{54A9233F-6CA2-476F-8FB8-EFB5D52F48CF}" type="slidenum">
              <a:rPr lang="en-US" smtClean="0"/>
              <a:t>22</a:t>
            </a:fld>
            <a:endParaRPr lang="en-US"/>
          </a:p>
        </p:txBody>
      </p:sp>
      <p:sp>
        <p:nvSpPr>
          <p:cNvPr id="12" name="TextBox 11">
            <a:extLst>
              <a:ext uri="{FF2B5EF4-FFF2-40B4-BE49-F238E27FC236}">
                <a16:creationId xmlns:a16="http://schemas.microsoft.com/office/drawing/2014/main" id="{6ACF2BC2-AA28-48CA-A950-C769219AE162}"/>
              </a:ext>
            </a:extLst>
          </p:cNvPr>
          <p:cNvSpPr txBox="1"/>
          <p:nvPr/>
        </p:nvSpPr>
        <p:spPr>
          <a:xfrm>
            <a:off x="1961545" y="4607326"/>
            <a:ext cx="1423846" cy="400110"/>
          </a:xfrm>
          <a:prstGeom prst="rect">
            <a:avLst/>
          </a:prstGeom>
          <a:noFill/>
        </p:spPr>
        <p:txBody>
          <a:bodyPr wrap="square" rtlCol="0">
            <a:spAutoFit/>
          </a:bodyPr>
          <a:lstStyle/>
          <a:p>
            <a:pPr algn="ctr"/>
            <a:r>
              <a:rPr lang="en-IN" sz="2000">
                <a:solidFill>
                  <a:srgbClr val="3A3A7E"/>
                </a:solidFill>
              </a:rPr>
              <a:t>Shared log</a:t>
            </a:r>
          </a:p>
        </p:txBody>
      </p:sp>
      <p:sp>
        <p:nvSpPr>
          <p:cNvPr id="14" name="Rectangle 13">
            <a:extLst>
              <a:ext uri="{FF2B5EF4-FFF2-40B4-BE49-F238E27FC236}">
                <a16:creationId xmlns:a16="http://schemas.microsoft.com/office/drawing/2014/main" id="{4A5A21E9-7CAA-4E8E-B563-179FF223B304}"/>
              </a:ext>
            </a:extLst>
          </p:cNvPr>
          <p:cNvSpPr/>
          <p:nvPr/>
        </p:nvSpPr>
        <p:spPr>
          <a:xfrm>
            <a:off x="3447478" y="4620900"/>
            <a:ext cx="6042759" cy="436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Freeform: Shape 4">
            <a:extLst>
              <a:ext uri="{FF2B5EF4-FFF2-40B4-BE49-F238E27FC236}">
                <a16:creationId xmlns:a16="http://schemas.microsoft.com/office/drawing/2014/main" id="{A4B6C239-E414-4691-93DC-1859C6252F96}"/>
              </a:ext>
            </a:extLst>
          </p:cNvPr>
          <p:cNvSpPr/>
          <p:nvPr/>
        </p:nvSpPr>
        <p:spPr>
          <a:xfrm>
            <a:off x="3671628"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F732A6C-97DF-4CDC-989F-782115319793}"/>
              </a:ext>
            </a:extLst>
          </p:cNvPr>
          <p:cNvSpPr txBox="1"/>
          <p:nvPr/>
        </p:nvSpPr>
        <p:spPr>
          <a:xfrm>
            <a:off x="3574411" y="2234888"/>
            <a:ext cx="413896" cy="369332"/>
          </a:xfrm>
          <a:prstGeom prst="rect">
            <a:avLst/>
          </a:prstGeom>
          <a:noFill/>
        </p:spPr>
        <p:txBody>
          <a:bodyPr wrap="none" rtlCol="0">
            <a:spAutoFit/>
          </a:bodyPr>
          <a:lstStyle/>
          <a:p>
            <a:r>
              <a:rPr lang="en-IN">
                <a:solidFill>
                  <a:srgbClr val="3A3A7E"/>
                </a:solidFill>
              </a:rPr>
              <a:t>T0</a:t>
            </a:r>
          </a:p>
        </p:txBody>
      </p:sp>
      <p:sp>
        <p:nvSpPr>
          <p:cNvPr id="25" name="Rectangle 24">
            <a:extLst>
              <a:ext uri="{FF2B5EF4-FFF2-40B4-BE49-F238E27FC236}">
                <a16:creationId xmlns:a16="http://schemas.microsoft.com/office/drawing/2014/main" id="{0BB780EA-2DD4-46AA-B81F-87FF00C5BF93}"/>
              </a:ext>
            </a:extLst>
          </p:cNvPr>
          <p:cNvSpPr/>
          <p:nvPr/>
        </p:nvSpPr>
        <p:spPr>
          <a:xfrm>
            <a:off x="3447479" y="3087325"/>
            <a:ext cx="663614"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Freeform: Shape 26">
            <a:extLst>
              <a:ext uri="{FF2B5EF4-FFF2-40B4-BE49-F238E27FC236}">
                <a16:creationId xmlns:a16="http://schemas.microsoft.com/office/drawing/2014/main" id="{427F0938-1009-4F00-BB9C-970247AF7E2B}"/>
              </a:ext>
            </a:extLst>
          </p:cNvPr>
          <p:cNvSpPr/>
          <p:nvPr/>
        </p:nvSpPr>
        <p:spPr>
          <a:xfrm>
            <a:off x="5204002"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4AEE28EB-BDE2-4BB7-94FF-561DE5FA0577}"/>
              </a:ext>
            </a:extLst>
          </p:cNvPr>
          <p:cNvSpPr txBox="1"/>
          <p:nvPr/>
        </p:nvSpPr>
        <p:spPr>
          <a:xfrm>
            <a:off x="5106785" y="2234888"/>
            <a:ext cx="413896" cy="369332"/>
          </a:xfrm>
          <a:prstGeom prst="rect">
            <a:avLst/>
          </a:prstGeom>
          <a:noFill/>
        </p:spPr>
        <p:txBody>
          <a:bodyPr wrap="none" rtlCol="0">
            <a:spAutoFit/>
          </a:bodyPr>
          <a:lstStyle/>
          <a:p>
            <a:r>
              <a:rPr lang="en-IN">
                <a:solidFill>
                  <a:srgbClr val="3A3A7E"/>
                </a:solidFill>
              </a:rPr>
              <a:t>T1</a:t>
            </a:r>
          </a:p>
        </p:txBody>
      </p:sp>
      <p:sp>
        <p:nvSpPr>
          <p:cNvPr id="31" name="Rectangle 30">
            <a:extLst>
              <a:ext uri="{FF2B5EF4-FFF2-40B4-BE49-F238E27FC236}">
                <a16:creationId xmlns:a16="http://schemas.microsoft.com/office/drawing/2014/main" id="{7BB1940F-F85F-4C0E-9595-FB6C88820A24}"/>
              </a:ext>
            </a:extLst>
          </p:cNvPr>
          <p:cNvSpPr/>
          <p:nvPr/>
        </p:nvSpPr>
        <p:spPr>
          <a:xfrm>
            <a:off x="4979853" y="3087325"/>
            <a:ext cx="663614"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Freeform: Shape 32">
            <a:extLst>
              <a:ext uri="{FF2B5EF4-FFF2-40B4-BE49-F238E27FC236}">
                <a16:creationId xmlns:a16="http://schemas.microsoft.com/office/drawing/2014/main" id="{E8D80A87-97BB-4D4E-B571-D23B197EC07D}"/>
              </a:ext>
            </a:extLst>
          </p:cNvPr>
          <p:cNvSpPr/>
          <p:nvPr/>
        </p:nvSpPr>
        <p:spPr>
          <a:xfrm>
            <a:off x="9056540"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F906DE4-5077-4905-8B2E-356C066A184E}"/>
              </a:ext>
            </a:extLst>
          </p:cNvPr>
          <p:cNvSpPr txBox="1"/>
          <p:nvPr/>
        </p:nvSpPr>
        <p:spPr>
          <a:xfrm>
            <a:off x="8898740" y="2234888"/>
            <a:ext cx="530915" cy="369332"/>
          </a:xfrm>
          <a:prstGeom prst="rect">
            <a:avLst/>
          </a:prstGeom>
          <a:noFill/>
        </p:spPr>
        <p:txBody>
          <a:bodyPr wrap="none" rtlCol="0">
            <a:spAutoFit/>
          </a:bodyPr>
          <a:lstStyle/>
          <a:p>
            <a:pPr algn="ctr"/>
            <a:r>
              <a:rPr lang="en-IN">
                <a:solidFill>
                  <a:srgbClr val="3A3A7E"/>
                </a:solidFill>
              </a:rPr>
              <a:t>T31</a:t>
            </a:r>
          </a:p>
        </p:txBody>
      </p:sp>
      <p:sp>
        <p:nvSpPr>
          <p:cNvPr id="35" name="Rectangle 34">
            <a:extLst>
              <a:ext uri="{FF2B5EF4-FFF2-40B4-BE49-F238E27FC236}">
                <a16:creationId xmlns:a16="http://schemas.microsoft.com/office/drawing/2014/main" id="{83F9E0CB-AB8E-4B6E-8CA1-C90EE3A1CEFC}"/>
              </a:ext>
            </a:extLst>
          </p:cNvPr>
          <p:cNvSpPr/>
          <p:nvPr/>
        </p:nvSpPr>
        <p:spPr>
          <a:xfrm>
            <a:off x="8832391" y="3087325"/>
            <a:ext cx="663614"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TextBox 35">
            <a:extLst>
              <a:ext uri="{FF2B5EF4-FFF2-40B4-BE49-F238E27FC236}">
                <a16:creationId xmlns:a16="http://schemas.microsoft.com/office/drawing/2014/main" id="{9271F6BA-53D0-49D6-A2A4-1AE94D8D4CEF}"/>
              </a:ext>
            </a:extLst>
          </p:cNvPr>
          <p:cNvSpPr txBox="1"/>
          <p:nvPr/>
        </p:nvSpPr>
        <p:spPr>
          <a:xfrm>
            <a:off x="1889562" y="3086893"/>
            <a:ext cx="1612866" cy="400110"/>
          </a:xfrm>
          <a:prstGeom prst="rect">
            <a:avLst/>
          </a:prstGeom>
          <a:noFill/>
        </p:spPr>
        <p:txBody>
          <a:bodyPr wrap="square" rtlCol="0">
            <a:spAutoFit/>
          </a:bodyPr>
          <a:lstStyle/>
          <a:p>
            <a:pPr algn="ctr"/>
            <a:r>
              <a:rPr lang="en-IN" sz="2000">
                <a:solidFill>
                  <a:srgbClr val="3A3A7E"/>
                </a:solidFill>
              </a:rPr>
              <a:t>Thread data</a:t>
            </a:r>
          </a:p>
        </p:txBody>
      </p:sp>
      <p:sp>
        <p:nvSpPr>
          <p:cNvPr id="11" name="TextBox 10">
            <a:extLst>
              <a:ext uri="{FF2B5EF4-FFF2-40B4-BE49-F238E27FC236}">
                <a16:creationId xmlns:a16="http://schemas.microsoft.com/office/drawing/2014/main" id="{0FB8630D-BDA8-46BF-B086-5F00AF777FDC}"/>
              </a:ext>
            </a:extLst>
          </p:cNvPr>
          <p:cNvSpPr txBox="1"/>
          <p:nvPr/>
        </p:nvSpPr>
        <p:spPr>
          <a:xfrm>
            <a:off x="6865872" y="2840672"/>
            <a:ext cx="744114" cy="646331"/>
          </a:xfrm>
          <a:prstGeom prst="rect">
            <a:avLst/>
          </a:prstGeom>
          <a:noFill/>
        </p:spPr>
        <p:txBody>
          <a:bodyPr wrap="none" rtlCol="0">
            <a:spAutoFit/>
          </a:bodyPr>
          <a:lstStyle/>
          <a:p>
            <a:r>
              <a:rPr lang="en-IN" sz="3600">
                <a:solidFill>
                  <a:srgbClr val="002060"/>
                </a:solidFill>
              </a:rPr>
              <a:t>. . .</a:t>
            </a:r>
          </a:p>
        </p:txBody>
      </p:sp>
      <p:sp>
        <p:nvSpPr>
          <p:cNvPr id="37" name="Content Placeholder 4">
            <a:extLst>
              <a:ext uri="{FF2B5EF4-FFF2-40B4-BE49-F238E27FC236}">
                <a16:creationId xmlns:a16="http://schemas.microsoft.com/office/drawing/2014/main" id="{A14B458C-4447-4ABC-ACD7-4DB150518A96}"/>
              </a:ext>
            </a:extLst>
          </p:cNvPr>
          <p:cNvSpPr txBox="1">
            <a:spLocks/>
          </p:cNvSpPr>
          <p:nvPr/>
        </p:nvSpPr>
        <p:spPr>
          <a:xfrm>
            <a:off x="0" y="5876183"/>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a:t>Data split into 4-byte chunks</a:t>
            </a:r>
          </a:p>
        </p:txBody>
      </p:sp>
    </p:spTree>
    <p:custDataLst>
      <p:tags r:id="rId1"/>
    </p:custDataLst>
    <p:extLst>
      <p:ext uri="{BB962C8B-B14F-4D97-AF65-F5344CB8AC3E}">
        <p14:creationId xmlns:p14="http://schemas.microsoft.com/office/powerpoint/2010/main" val="174360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animBg="1"/>
      <p:bldP spid="35" grpId="0" animBg="1"/>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315AB37-83EA-4F91-86EC-7E7E37AF7725}"/>
              </a:ext>
            </a:extLst>
          </p:cNvPr>
          <p:cNvSpPr/>
          <p:nvPr/>
        </p:nvSpPr>
        <p:spPr>
          <a:xfrm>
            <a:off x="9221119" y="3086893"/>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ectangle 23">
            <a:extLst>
              <a:ext uri="{FF2B5EF4-FFF2-40B4-BE49-F238E27FC236}">
                <a16:creationId xmlns:a16="http://schemas.microsoft.com/office/drawing/2014/main" id="{29B159C2-176F-41FB-BB53-D37D1E271373}"/>
              </a:ext>
            </a:extLst>
          </p:cNvPr>
          <p:cNvSpPr/>
          <p:nvPr/>
        </p:nvSpPr>
        <p:spPr>
          <a:xfrm>
            <a:off x="5368581" y="3086893"/>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E5EA1C0A-0E9F-4C63-ACBE-6522F26E75A9}"/>
              </a:ext>
            </a:extLst>
          </p:cNvPr>
          <p:cNvSpPr/>
          <p:nvPr/>
        </p:nvSpPr>
        <p:spPr>
          <a:xfrm>
            <a:off x="3837302" y="3086893"/>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1E08D28E-010E-42A2-8E1C-3FCDC36CE606}"/>
              </a:ext>
            </a:extLst>
          </p:cNvPr>
          <p:cNvSpPr>
            <a:spLocks noGrp="1"/>
          </p:cNvSpPr>
          <p:nvPr>
            <p:ph type="title"/>
          </p:nvPr>
        </p:nvSpPr>
        <p:spPr/>
        <p:txBody>
          <a:bodyPr/>
          <a:lstStyle/>
          <a:p>
            <a:r>
              <a:rPr lang="en-IN"/>
              <a:t>HCL: Hierarchical Coalesced Logging</a:t>
            </a:r>
          </a:p>
        </p:txBody>
      </p:sp>
      <p:sp>
        <p:nvSpPr>
          <p:cNvPr id="4" name="Slide Number Placeholder 3">
            <a:extLst>
              <a:ext uri="{FF2B5EF4-FFF2-40B4-BE49-F238E27FC236}">
                <a16:creationId xmlns:a16="http://schemas.microsoft.com/office/drawing/2014/main" id="{4AEE3D9D-94BC-494E-A45C-9ADBDA7DEFE9}"/>
              </a:ext>
            </a:extLst>
          </p:cNvPr>
          <p:cNvSpPr>
            <a:spLocks noGrp="1"/>
          </p:cNvSpPr>
          <p:nvPr>
            <p:ph type="sldNum" sz="quarter" idx="12"/>
          </p:nvPr>
        </p:nvSpPr>
        <p:spPr/>
        <p:txBody>
          <a:bodyPr/>
          <a:lstStyle/>
          <a:p>
            <a:fld id="{54A9233F-6CA2-476F-8FB8-EFB5D52F48CF}" type="slidenum">
              <a:rPr lang="en-US" smtClean="0"/>
              <a:t>23</a:t>
            </a:fld>
            <a:endParaRPr lang="en-US"/>
          </a:p>
        </p:txBody>
      </p:sp>
      <p:sp>
        <p:nvSpPr>
          <p:cNvPr id="12" name="TextBox 11">
            <a:extLst>
              <a:ext uri="{FF2B5EF4-FFF2-40B4-BE49-F238E27FC236}">
                <a16:creationId xmlns:a16="http://schemas.microsoft.com/office/drawing/2014/main" id="{6ACF2BC2-AA28-48CA-A950-C769219AE162}"/>
              </a:ext>
            </a:extLst>
          </p:cNvPr>
          <p:cNvSpPr txBox="1"/>
          <p:nvPr/>
        </p:nvSpPr>
        <p:spPr>
          <a:xfrm>
            <a:off x="1961545" y="4607326"/>
            <a:ext cx="1423846" cy="400110"/>
          </a:xfrm>
          <a:prstGeom prst="rect">
            <a:avLst/>
          </a:prstGeom>
          <a:noFill/>
        </p:spPr>
        <p:txBody>
          <a:bodyPr wrap="square" rtlCol="0">
            <a:spAutoFit/>
          </a:bodyPr>
          <a:lstStyle/>
          <a:p>
            <a:pPr algn="ctr"/>
            <a:r>
              <a:rPr lang="en-IN" sz="2000">
                <a:solidFill>
                  <a:srgbClr val="3A3A7E"/>
                </a:solidFill>
              </a:rPr>
              <a:t>Shared log</a:t>
            </a:r>
          </a:p>
        </p:txBody>
      </p:sp>
      <p:sp>
        <p:nvSpPr>
          <p:cNvPr id="14" name="Rectangle 13">
            <a:extLst>
              <a:ext uri="{FF2B5EF4-FFF2-40B4-BE49-F238E27FC236}">
                <a16:creationId xmlns:a16="http://schemas.microsoft.com/office/drawing/2014/main" id="{4A5A21E9-7CAA-4E8E-B563-179FF223B304}"/>
              </a:ext>
            </a:extLst>
          </p:cNvPr>
          <p:cNvSpPr/>
          <p:nvPr/>
        </p:nvSpPr>
        <p:spPr>
          <a:xfrm>
            <a:off x="3447478" y="4620900"/>
            <a:ext cx="6042759" cy="436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Freeform: Shape 4">
            <a:extLst>
              <a:ext uri="{FF2B5EF4-FFF2-40B4-BE49-F238E27FC236}">
                <a16:creationId xmlns:a16="http://schemas.microsoft.com/office/drawing/2014/main" id="{A4B6C239-E414-4691-93DC-1859C6252F96}"/>
              </a:ext>
            </a:extLst>
          </p:cNvPr>
          <p:cNvSpPr/>
          <p:nvPr/>
        </p:nvSpPr>
        <p:spPr>
          <a:xfrm>
            <a:off x="3671628"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F732A6C-97DF-4CDC-989F-782115319793}"/>
              </a:ext>
            </a:extLst>
          </p:cNvPr>
          <p:cNvSpPr txBox="1"/>
          <p:nvPr/>
        </p:nvSpPr>
        <p:spPr>
          <a:xfrm>
            <a:off x="3574411" y="2234888"/>
            <a:ext cx="413896" cy="369332"/>
          </a:xfrm>
          <a:prstGeom prst="rect">
            <a:avLst/>
          </a:prstGeom>
          <a:noFill/>
        </p:spPr>
        <p:txBody>
          <a:bodyPr wrap="none" rtlCol="0">
            <a:spAutoFit/>
          </a:bodyPr>
          <a:lstStyle/>
          <a:p>
            <a:r>
              <a:rPr lang="en-IN">
                <a:solidFill>
                  <a:srgbClr val="3A3A7E"/>
                </a:solidFill>
              </a:rPr>
              <a:t>T0</a:t>
            </a:r>
          </a:p>
        </p:txBody>
      </p:sp>
      <p:sp>
        <p:nvSpPr>
          <p:cNvPr id="27" name="Freeform: Shape 26">
            <a:extLst>
              <a:ext uri="{FF2B5EF4-FFF2-40B4-BE49-F238E27FC236}">
                <a16:creationId xmlns:a16="http://schemas.microsoft.com/office/drawing/2014/main" id="{427F0938-1009-4F00-BB9C-970247AF7E2B}"/>
              </a:ext>
            </a:extLst>
          </p:cNvPr>
          <p:cNvSpPr/>
          <p:nvPr/>
        </p:nvSpPr>
        <p:spPr>
          <a:xfrm>
            <a:off x="5204002"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4AEE28EB-BDE2-4BB7-94FF-561DE5FA0577}"/>
              </a:ext>
            </a:extLst>
          </p:cNvPr>
          <p:cNvSpPr txBox="1"/>
          <p:nvPr/>
        </p:nvSpPr>
        <p:spPr>
          <a:xfrm>
            <a:off x="5106785" y="2234888"/>
            <a:ext cx="413896" cy="369332"/>
          </a:xfrm>
          <a:prstGeom prst="rect">
            <a:avLst/>
          </a:prstGeom>
          <a:noFill/>
        </p:spPr>
        <p:txBody>
          <a:bodyPr wrap="none" rtlCol="0">
            <a:spAutoFit/>
          </a:bodyPr>
          <a:lstStyle/>
          <a:p>
            <a:r>
              <a:rPr lang="en-IN">
                <a:solidFill>
                  <a:srgbClr val="3A3A7E"/>
                </a:solidFill>
              </a:rPr>
              <a:t>T1</a:t>
            </a:r>
          </a:p>
        </p:txBody>
      </p:sp>
      <p:sp>
        <p:nvSpPr>
          <p:cNvPr id="33" name="Freeform: Shape 32">
            <a:extLst>
              <a:ext uri="{FF2B5EF4-FFF2-40B4-BE49-F238E27FC236}">
                <a16:creationId xmlns:a16="http://schemas.microsoft.com/office/drawing/2014/main" id="{E8D80A87-97BB-4D4E-B571-D23B197EC07D}"/>
              </a:ext>
            </a:extLst>
          </p:cNvPr>
          <p:cNvSpPr/>
          <p:nvPr/>
        </p:nvSpPr>
        <p:spPr>
          <a:xfrm>
            <a:off x="9056540" y="2576098"/>
            <a:ext cx="215317" cy="447472"/>
          </a:xfrm>
          <a:custGeom>
            <a:avLst/>
            <a:gdLst>
              <a:gd name="connsiteX0" fmla="*/ 165897 w 215317"/>
              <a:gd name="connsiteY0" fmla="*/ 0 h 447472"/>
              <a:gd name="connsiteX1" fmla="*/ 527 w 215317"/>
              <a:gd name="connsiteY1" fmla="*/ 145915 h 447472"/>
              <a:gd name="connsiteX2" fmla="*/ 214535 w 215317"/>
              <a:gd name="connsiteY2" fmla="*/ 291830 h 447472"/>
              <a:gd name="connsiteX3" fmla="*/ 58893 w 215317"/>
              <a:gd name="connsiteY3" fmla="*/ 447472 h 447472"/>
            </a:gdLst>
            <a:ahLst/>
            <a:cxnLst>
              <a:cxn ang="0">
                <a:pos x="connsiteX0" y="connsiteY0"/>
              </a:cxn>
              <a:cxn ang="0">
                <a:pos x="connsiteX1" y="connsiteY1"/>
              </a:cxn>
              <a:cxn ang="0">
                <a:pos x="connsiteX2" y="connsiteY2"/>
              </a:cxn>
              <a:cxn ang="0">
                <a:pos x="connsiteX3" y="connsiteY3"/>
              </a:cxn>
            </a:cxnLst>
            <a:rect l="l" t="t" r="r" b="b"/>
            <a:pathLst>
              <a:path w="215317" h="447472">
                <a:moveTo>
                  <a:pt x="165897" y="0"/>
                </a:moveTo>
                <a:cubicBezTo>
                  <a:pt x="79159" y="48638"/>
                  <a:pt x="-7579" y="97277"/>
                  <a:pt x="527" y="145915"/>
                </a:cubicBezTo>
                <a:cubicBezTo>
                  <a:pt x="8633" y="194553"/>
                  <a:pt x="204807" y="241571"/>
                  <a:pt x="214535" y="291830"/>
                </a:cubicBezTo>
                <a:cubicBezTo>
                  <a:pt x="224263" y="342089"/>
                  <a:pt x="141578" y="394780"/>
                  <a:pt x="58893" y="44747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F906DE4-5077-4905-8B2E-356C066A184E}"/>
              </a:ext>
            </a:extLst>
          </p:cNvPr>
          <p:cNvSpPr txBox="1"/>
          <p:nvPr/>
        </p:nvSpPr>
        <p:spPr>
          <a:xfrm>
            <a:off x="8959323" y="2234888"/>
            <a:ext cx="530915" cy="369332"/>
          </a:xfrm>
          <a:prstGeom prst="rect">
            <a:avLst/>
          </a:prstGeom>
          <a:noFill/>
        </p:spPr>
        <p:txBody>
          <a:bodyPr wrap="none" rtlCol="0">
            <a:spAutoFit/>
          </a:bodyPr>
          <a:lstStyle/>
          <a:p>
            <a:pPr algn="ctr"/>
            <a:r>
              <a:rPr lang="en-IN">
                <a:solidFill>
                  <a:srgbClr val="3A3A7E"/>
                </a:solidFill>
              </a:rPr>
              <a:t>T31</a:t>
            </a:r>
          </a:p>
        </p:txBody>
      </p:sp>
      <p:sp>
        <p:nvSpPr>
          <p:cNvPr id="36" name="TextBox 35">
            <a:extLst>
              <a:ext uri="{FF2B5EF4-FFF2-40B4-BE49-F238E27FC236}">
                <a16:creationId xmlns:a16="http://schemas.microsoft.com/office/drawing/2014/main" id="{9271F6BA-53D0-49D6-A2A4-1AE94D8D4CEF}"/>
              </a:ext>
            </a:extLst>
          </p:cNvPr>
          <p:cNvSpPr txBox="1"/>
          <p:nvPr/>
        </p:nvSpPr>
        <p:spPr>
          <a:xfrm>
            <a:off x="1867035" y="3079944"/>
            <a:ext cx="1612866" cy="400110"/>
          </a:xfrm>
          <a:prstGeom prst="rect">
            <a:avLst/>
          </a:prstGeom>
          <a:noFill/>
        </p:spPr>
        <p:txBody>
          <a:bodyPr wrap="square" rtlCol="0">
            <a:spAutoFit/>
          </a:bodyPr>
          <a:lstStyle/>
          <a:p>
            <a:pPr algn="ctr"/>
            <a:r>
              <a:rPr lang="en-IN" sz="2000">
                <a:solidFill>
                  <a:srgbClr val="3A3A7E"/>
                </a:solidFill>
              </a:rPr>
              <a:t>Thread data</a:t>
            </a:r>
          </a:p>
        </p:txBody>
      </p:sp>
      <p:sp>
        <p:nvSpPr>
          <p:cNvPr id="11" name="TextBox 10">
            <a:extLst>
              <a:ext uri="{FF2B5EF4-FFF2-40B4-BE49-F238E27FC236}">
                <a16:creationId xmlns:a16="http://schemas.microsoft.com/office/drawing/2014/main" id="{0FB8630D-BDA8-46BF-B086-5F00AF777FDC}"/>
              </a:ext>
            </a:extLst>
          </p:cNvPr>
          <p:cNvSpPr txBox="1"/>
          <p:nvPr/>
        </p:nvSpPr>
        <p:spPr>
          <a:xfrm>
            <a:off x="6865872" y="2840672"/>
            <a:ext cx="744114" cy="646331"/>
          </a:xfrm>
          <a:prstGeom prst="rect">
            <a:avLst/>
          </a:prstGeom>
          <a:noFill/>
        </p:spPr>
        <p:txBody>
          <a:bodyPr wrap="none" rtlCol="0">
            <a:spAutoFit/>
          </a:bodyPr>
          <a:lstStyle/>
          <a:p>
            <a:r>
              <a:rPr lang="en-IN" sz="3600">
                <a:solidFill>
                  <a:srgbClr val="002060"/>
                </a:solidFill>
              </a:rPr>
              <a:t>. . .</a:t>
            </a:r>
          </a:p>
        </p:txBody>
      </p:sp>
      <p:sp>
        <p:nvSpPr>
          <p:cNvPr id="37" name="Content Placeholder 4">
            <a:extLst>
              <a:ext uri="{FF2B5EF4-FFF2-40B4-BE49-F238E27FC236}">
                <a16:creationId xmlns:a16="http://schemas.microsoft.com/office/drawing/2014/main" id="{A14B458C-4447-4ABC-ACD7-4DB150518A96}"/>
              </a:ext>
            </a:extLst>
          </p:cNvPr>
          <p:cNvSpPr txBox="1">
            <a:spLocks/>
          </p:cNvSpPr>
          <p:nvPr/>
        </p:nvSpPr>
        <p:spPr>
          <a:xfrm>
            <a:off x="0" y="5876183"/>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Parallel logging GPU threads, coalesced writes to logs </a:t>
            </a:r>
          </a:p>
        </p:txBody>
      </p:sp>
      <p:sp>
        <p:nvSpPr>
          <p:cNvPr id="3" name="Rectangle 2">
            <a:extLst>
              <a:ext uri="{FF2B5EF4-FFF2-40B4-BE49-F238E27FC236}">
                <a16:creationId xmlns:a16="http://schemas.microsoft.com/office/drawing/2014/main" id="{4F079DDC-3F3B-48BC-B5DB-2991309A51E4}"/>
              </a:ext>
            </a:extLst>
          </p:cNvPr>
          <p:cNvSpPr/>
          <p:nvPr/>
        </p:nvSpPr>
        <p:spPr>
          <a:xfrm>
            <a:off x="4070659" y="3967379"/>
            <a:ext cx="4796396" cy="193668"/>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TextBox 21">
            <a:extLst>
              <a:ext uri="{FF2B5EF4-FFF2-40B4-BE49-F238E27FC236}">
                <a16:creationId xmlns:a16="http://schemas.microsoft.com/office/drawing/2014/main" id="{FB60D60A-F936-47D5-A6B2-702AFB3BDF1F}"/>
              </a:ext>
            </a:extLst>
          </p:cNvPr>
          <p:cNvSpPr txBox="1"/>
          <p:nvPr/>
        </p:nvSpPr>
        <p:spPr>
          <a:xfrm>
            <a:off x="1867035" y="3689747"/>
            <a:ext cx="1612866" cy="707886"/>
          </a:xfrm>
          <a:prstGeom prst="rect">
            <a:avLst/>
          </a:prstGeom>
          <a:noFill/>
        </p:spPr>
        <p:txBody>
          <a:bodyPr wrap="square" rtlCol="0">
            <a:spAutoFit/>
          </a:bodyPr>
          <a:lstStyle/>
          <a:p>
            <a:pPr algn="ctr"/>
            <a:r>
              <a:rPr lang="en-IN" sz="2000">
                <a:solidFill>
                  <a:srgbClr val="3A3A7E"/>
                </a:solidFill>
              </a:rPr>
              <a:t>Hardware coalescer</a:t>
            </a:r>
          </a:p>
        </p:txBody>
      </p:sp>
      <p:sp>
        <p:nvSpPr>
          <p:cNvPr id="25" name="Rectangle 24">
            <a:extLst>
              <a:ext uri="{FF2B5EF4-FFF2-40B4-BE49-F238E27FC236}">
                <a16:creationId xmlns:a16="http://schemas.microsoft.com/office/drawing/2014/main" id="{B85A7553-0C9C-4FFB-BB88-72BAAF2732C5}"/>
              </a:ext>
            </a:extLst>
          </p:cNvPr>
          <p:cNvSpPr/>
          <p:nvPr/>
        </p:nvSpPr>
        <p:spPr>
          <a:xfrm>
            <a:off x="4093519" y="3841840"/>
            <a:ext cx="950921"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Rectangle 27">
            <a:extLst>
              <a:ext uri="{FF2B5EF4-FFF2-40B4-BE49-F238E27FC236}">
                <a16:creationId xmlns:a16="http://schemas.microsoft.com/office/drawing/2014/main" id="{62420410-55D2-43CE-BEC6-46FC26E662BF}"/>
              </a:ext>
            </a:extLst>
          </p:cNvPr>
          <p:cNvSpPr/>
          <p:nvPr/>
        </p:nvSpPr>
        <p:spPr>
          <a:xfrm>
            <a:off x="8781652" y="3086893"/>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ectangle 22">
            <a:extLst>
              <a:ext uri="{FF2B5EF4-FFF2-40B4-BE49-F238E27FC236}">
                <a16:creationId xmlns:a16="http://schemas.microsoft.com/office/drawing/2014/main" id="{0238E68F-FD16-4491-BFFD-898E5AED632F}"/>
              </a:ext>
            </a:extLst>
          </p:cNvPr>
          <p:cNvSpPr/>
          <p:nvPr/>
        </p:nvSpPr>
        <p:spPr>
          <a:xfrm>
            <a:off x="4929114" y="3086893"/>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18">
            <a:extLst>
              <a:ext uri="{FF2B5EF4-FFF2-40B4-BE49-F238E27FC236}">
                <a16:creationId xmlns:a16="http://schemas.microsoft.com/office/drawing/2014/main" id="{4B87ED4C-5859-4971-9E5C-1E09BE282CA5}"/>
              </a:ext>
            </a:extLst>
          </p:cNvPr>
          <p:cNvSpPr/>
          <p:nvPr/>
        </p:nvSpPr>
        <p:spPr>
          <a:xfrm>
            <a:off x="3397835" y="3086893"/>
            <a:ext cx="325625" cy="436288"/>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499B8218-A2F9-4275-B185-973E6117E012}"/>
              </a:ext>
            </a:extLst>
          </p:cNvPr>
          <p:cNvSpPr/>
          <p:nvPr/>
        </p:nvSpPr>
        <p:spPr>
          <a:xfrm>
            <a:off x="3378784" y="4569226"/>
            <a:ext cx="1075039" cy="539549"/>
          </a:xfrm>
          <a:prstGeom prst="roundRect">
            <a:avLst/>
          </a:prstGeom>
          <a:noFill/>
          <a:ln w="28575">
            <a:solidFill>
              <a:srgbClr val="3A3A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C4789DA3-B92F-4238-8C0C-6F6F97875E78}"/>
              </a:ext>
            </a:extLst>
          </p:cNvPr>
          <p:cNvSpPr txBox="1"/>
          <p:nvPr/>
        </p:nvSpPr>
        <p:spPr>
          <a:xfrm>
            <a:off x="3349426" y="5096533"/>
            <a:ext cx="1075038" cy="646331"/>
          </a:xfrm>
          <a:prstGeom prst="rect">
            <a:avLst/>
          </a:prstGeom>
          <a:noFill/>
        </p:spPr>
        <p:txBody>
          <a:bodyPr wrap="none" rtlCol="0">
            <a:spAutoFit/>
          </a:bodyPr>
          <a:lstStyle/>
          <a:p>
            <a:pPr algn="ctr"/>
            <a:r>
              <a:rPr lang="en-IN">
                <a:solidFill>
                  <a:srgbClr val="3A3A7E"/>
                </a:solidFill>
              </a:rPr>
              <a:t>128-byte </a:t>
            </a:r>
          </a:p>
          <a:p>
            <a:pPr algn="ctr"/>
            <a:r>
              <a:rPr lang="en-IN" err="1">
                <a:solidFill>
                  <a:srgbClr val="3A3A7E"/>
                </a:solidFill>
              </a:rPr>
              <a:t>cacheline</a:t>
            </a:r>
            <a:endParaRPr lang="en-IN">
              <a:solidFill>
                <a:srgbClr val="3A3A7E"/>
              </a:solidFill>
            </a:endParaRPr>
          </a:p>
        </p:txBody>
      </p:sp>
    </p:spTree>
    <p:extLst>
      <p:ext uri="{BB962C8B-B14F-4D97-AF65-F5344CB8AC3E}">
        <p14:creationId xmlns:p14="http://schemas.microsoft.com/office/powerpoint/2010/main" val="4781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91667E-6 -2.96296E-6 L 0.05638 0.10787 " pathEditMode="relative" rAng="0" ptsTypes="AA">
                                      <p:cBhvr>
                                        <p:cTn id="6" dur="2000" fill="hold"/>
                                        <p:tgtEl>
                                          <p:spTgt spid="19"/>
                                        </p:tgtEl>
                                        <p:attrNameLst>
                                          <p:attrName>ppt_x</p:attrName>
                                          <p:attrName>ppt_y</p:attrName>
                                        </p:attrNameLst>
                                      </p:cBhvr>
                                      <p:rCtr x="2812" y="5394"/>
                                    </p:animMotion>
                                  </p:childTnLst>
                                </p:cTn>
                              </p:par>
                              <p:par>
                                <p:cTn id="7" presetID="42" presetClass="path" presetSubtype="0" accel="50000" decel="50000" fill="hold" grpId="0" nodeType="withEffect">
                                  <p:stCondLst>
                                    <p:cond delay="0"/>
                                  </p:stCondLst>
                                  <p:childTnLst>
                                    <p:animMotion origin="layout" path="M 1.875E-6 -2.96296E-6 L -0.0418 0.10787 " pathEditMode="relative" rAng="0" ptsTypes="AA">
                                      <p:cBhvr>
                                        <p:cTn id="8" dur="2000" fill="hold"/>
                                        <p:tgtEl>
                                          <p:spTgt spid="23"/>
                                        </p:tgtEl>
                                        <p:attrNameLst>
                                          <p:attrName>ppt_x</p:attrName>
                                          <p:attrName>ppt_y</p:attrName>
                                        </p:attrNameLst>
                                      </p:cBhvr>
                                      <p:rCtr x="-2096" y="5394"/>
                                    </p:animMotion>
                                  </p:childTnLst>
                                </p:cTn>
                              </p:par>
                              <p:par>
                                <p:cTn id="9" presetID="42" presetClass="path" presetSubtype="0" accel="50000" decel="50000" fill="hold" grpId="0" nodeType="withEffect">
                                  <p:stCondLst>
                                    <p:cond delay="0"/>
                                  </p:stCondLst>
                                  <p:childTnLst>
                                    <p:animMotion origin="layout" path="M -0.00039 -0.00023 L -0.33203 0.10787 " pathEditMode="relative" rAng="0" ptsTypes="AA">
                                      <p:cBhvr>
                                        <p:cTn id="10" dur="2000" fill="hold"/>
                                        <p:tgtEl>
                                          <p:spTgt spid="28"/>
                                        </p:tgtEl>
                                        <p:attrNameLst>
                                          <p:attrName>ppt_x</p:attrName>
                                          <p:attrName>ppt_y</p:attrName>
                                        </p:attrNameLst>
                                      </p:cBhvr>
                                      <p:rCtr x="-16589" y="5394"/>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3"/>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8"/>
                                        </p:tgtEl>
                                        <p:attrNameLst>
                                          <p:attrName>style.visibility</p:attrName>
                                        </p:attrNameLst>
                                      </p:cBhvr>
                                      <p:to>
                                        <p:strVal val="hidden"/>
                                      </p:to>
                                    </p:set>
                                  </p:childTnLst>
                                </p:cTn>
                              </p:par>
                              <p:par>
                                <p:cTn id="20" presetID="42" presetClass="path" presetSubtype="0" accel="50000" decel="50000" fill="hold" grpId="1" nodeType="withEffect">
                                  <p:stCondLst>
                                    <p:cond delay="0"/>
                                  </p:stCondLst>
                                  <p:childTnLst>
                                    <p:animMotion origin="layout" path="M 2.08333E-7 -1.11111E-6 L -0.0526 0.11435 " pathEditMode="relative" rAng="0" ptsTypes="AA">
                                      <p:cBhvr>
                                        <p:cTn id="21" dur="2000" fill="hold"/>
                                        <p:tgtEl>
                                          <p:spTgt spid="25"/>
                                        </p:tgtEl>
                                        <p:attrNameLst>
                                          <p:attrName>ppt_x</p:attrName>
                                          <p:attrName>ppt_y</p:attrName>
                                        </p:attrNameLst>
                                      </p:cBhvr>
                                      <p:rCtr x="-2643" y="5694"/>
                                    </p:animMotion>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8" grpId="0" animBg="1"/>
      <p:bldP spid="28" grpId="1" animBg="1"/>
      <p:bldP spid="23" grpId="0" animBg="1"/>
      <p:bldP spid="23" grpId="1" animBg="1"/>
      <p:bldP spid="19" grpId="0" animBg="1"/>
      <p:bldP spid="19" grpId="1" animBg="1"/>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D28E-010E-42A2-8E1C-3FCDC36CE606}"/>
              </a:ext>
            </a:extLst>
          </p:cNvPr>
          <p:cNvSpPr>
            <a:spLocks noGrp="1"/>
          </p:cNvSpPr>
          <p:nvPr>
            <p:ph type="title"/>
          </p:nvPr>
        </p:nvSpPr>
        <p:spPr/>
        <p:txBody>
          <a:bodyPr/>
          <a:lstStyle/>
          <a:p>
            <a:r>
              <a:rPr lang="en-IN"/>
              <a:t>HCL speeds up logging</a:t>
            </a:r>
          </a:p>
        </p:txBody>
      </p:sp>
      <p:graphicFrame>
        <p:nvGraphicFramePr>
          <p:cNvPr id="31" name="Content Placeholder 5">
            <a:extLst>
              <a:ext uri="{FF2B5EF4-FFF2-40B4-BE49-F238E27FC236}">
                <a16:creationId xmlns:a16="http://schemas.microsoft.com/office/drawing/2014/main" id="{D35A734C-CE75-4702-AA91-8BC7F238AD83}"/>
              </a:ext>
            </a:extLst>
          </p:cNvPr>
          <p:cNvGraphicFramePr>
            <a:graphicFrameLocks noGrp="1"/>
          </p:cNvGraphicFramePr>
          <p:nvPr>
            <p:ph idx="1"/>
            <p:extLst>
              <p:ext uri="{D42A27DB-BD31-4B8C-83A1-F6EECF244321}">
                <p14:modId xmlns:p14="http://schemas.microsoft.com/office/powerpoint/2010/main" val="1346600968"/>
              </p:ext>
            </p:extLst>
          </p:nvPr>
        </p:nvGraphicFramePr>
        <p:xfrm>
          <a:off x="3378939" y="2230091"/>
          <a:ext cx="5434121" cy="2837550"/>
        </p:xfrm>
        <a:graphic>
          <a:graphicData uri="http://schemas.openxmlformats.org/drawingml/2006/chart">
            <c:chart xmlns:c="http://schemas.openxmlformats.org/drawingml/2006/chart" xmlns:r="http://schemas.openxmlformats.org/officeDocument/2006/relationships" r:id="rId4"/>
          </a:graphicData>
        </a:graphic>
      </p:graphicFrame>
      <p:sp>
        <p:nvSpPr>
          <p:cNvPr id="35" name="TextBox 34">
            <a:extLst>
              <a:ext uri="{FF2B5EF4-FFF2-40B4-BE49-F238E27FC236}">
                <a16:creationId xmlns:a16="http://schemas.microsoft.com/office/drawing/2014/main" id="{6B8D606A-9321-40DA-A5E7-FDDDDDD2ADA6}"/>
              </a:ext>
            </a:extLst>
          </p:cNvPr>
          <p:cNvSpPr txBox="1"/>
          <p:nvPr/>
        </p:nvSpPr>
        <p:spPr>
          <a:xfrm>
            <a:off x="1515846" y="5925402"/>
            <a:ext cx="9983728" cy="480131"/>
          </a:xfrm>
          <a:prstGeom prst="rect">
            <a:avLst/>
          </a:prstGeom>
        </p:spPr>
        <p:txBody>
          <a:bodyPr vert="horz" lIns="91440" tIns="45720" rIns="91440" bIns="45720" rtlCol="0" anchor="t">
            <a:normAutofit/>
          </a:bodyPr>
          <a:lstStyle>
            <a:defPPr>
              <a:defRPr lang="en-US"/>
            </a:defPPr>
            <a:lvl1pPr indent="0">
              <a:lnSpc>
                <a:spcPct val="90000"/>
              </a:lnSpc>
              <a:spcBef>
                <a:spcPts val="1000"/>
              </a:spcBef>
              <a:buFont typeface="Arial" panose="020B0604020202020204" pitchFamily="34" charset="0"/>
              <a:buNone/>
              <a:defRPr sz="2800">
                <a:solidFill>
                  <a:srgbClr val="000088"/>
                </a:solidFill>
                <a:ea typeface="+mn-lt"/>
                <a:cs typeface="+mn-lt"/>
              </a:defRPr>
            </a:lvl1pPr>
            <a:lvl2pPr marL="685800" indent="-228600">
              <a:lnSpc>
                <a:spcPct val="90000"/>
              </a:lnSpc>
              <a:spcBef>
                <a:spcPts val="500"/>
              </a:spcBef>
              <a:buFont typeface="Arial" panose="020B0604020202020204" pitchFamily="34" charset="0"/>
              <a:buChar char="•"/>
              <a:defRPr sz="2400">
                <a:solidFill>
                  <a:srgbClr val="000088"/>
                </a:solidFill>
              </a:defRPr>
            </a:lvl2pPr>
            <a:lvl3pPr marL="1143000" indent="-228600">
              <a:lnSpc>
                <a:spcPct val="90000"/>
              </a:lnSpc>
              <a:spcBef>
                <a:spcPts val="500"/>
              </a:spcBef>
              <a:buFont typeface="Arial" panose="020B0604020202020204" pitchFamily="34" charset="0"/>
              <a:buChar char="•"/>
              <a:defRPr sz="2000">
                <a:solidFill>
                  <a:srgbClr val="000088"/>
                </a:solidFill>
              </a:defRPr>
            </a:lvl3pPr>
            <a:lvl4pPr marL="1600200" indent="-228600">
              <a:lnSpc>
                <a:spcPct val="90000"/>
              </a:lnSpc>
              <a:spcBef>
                <a:spcPts val="500"/>
              </a:spcBef>
              <a:buFont typeface="Arial" panose="020B0604020202020204" pitchFamily="34" charset="0"/>
              <a:buChar char="•"/>
              <a:defRPr>
                <a:solidFill>
                  <a:srgbClr val="000088"/>
                </a:solidFill>
              </a:defRPr>
            </a:lvl4pPr>
            <a:lvl5pPr marL="2057400" indent="-228600">
              <a:lnSpc>
                <a:spcPct val="90000"/>
              </a:lnSpc>
              <a:spcBef>
                <a:spcPts val="500"/>
              </a:spcBef>
              <a:buFont typeface="Arial" panose="020B0604020202020204" pitchFamily="34" charset="0"/>
              <a:buChar char="•"/>
              <a:defRPr>
                <a:solidFill>
                  <a:srgbClr val="00008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IN" b="1" err="1">
                <a:solidFill>
                  <a:srgbClr val="C00000"/>
                </a:solidFill>
              </a:rPr>
              <a:t>Upto</a:t>
            </a:r>
            <a:r>
              <a:rPr lang="en-IN" b="1">
                <a:solidFill>
                  <a:srgbClr val="C00000"/>
                </a:solidFill>
              </a:rPr>
              <a:t> 3x speedup over conventional logging!</a:t>
            </a:r>
          </a:p>
        </p:txBody>
      </p:sp>
      <p:sp>
        <p:nvSpPr>
          <p:cNvPr id="5" name="Slide Number Placeholder 3">
            <a:extLst>
              <a:ext uri="{FF2B5EF4-FFF2-40B4-BE49-F238E27FC236}">
                <a16:creationId xmlns:a16="http://schemas.microsoft.com/office/drawing/2014/main" id="{623C0C16-2447-47D9-8DB0-DA9AF2B1BED8}"/>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24</a:t>
            </a:fld>
            <a:endParaRPr lang="en-US"/>
          </a:p>
        </p:txBody>
      </p:sp>
    </p:spTree>
    <p:custDataLst>
      <p:tags r:id="rId1"/>
    </p:custDataLst>
    <p:extLst>
      <p:ext uri="{BB962C8B-B14F-4D97-AF65-F5344CB8AC3E}">
        <p14:creationId xmlns:p14="http://schemas.microsoft.com/office/powerpoint/2010/main" val="121503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CB4F-B682-4D09-8CEB-57B041233E38}"/>
              </a:ext>
            </a:extLst>
          </p:cNvPr>
          <p:cNvSpPr>
            <a:spLocks noGrp="1"/>
          </p:cNvSpPr>
          <p:nvPr>
            <p:ph type="title"/>
          </p:nvPr>
        </p:nvSpPr>
        <p:spPr/>
        <p:txBody>
          <a:bodyPr/>
          <a:lstStyle/>
          <a:p>
            <a:r>
              <a:rPr lang="en-IN" dirty="0"/>
              <a:t>Evaluation platform</a:t>
            </a:r>
          </a:p>
        </p:txBody>
      </p:sp>
      <p:graphicFrame>
        <p:nvGraphicFramePr>
          <p:cNvPr id="5" name="Table 5">
            <a:extLst>
              <a:ext uri="{FF2B5EF4-FFF2-40B4-BE49-F238E27FC236}">
                <a16:creationId xmlns:a16="http://schemas.microsoft.com/office/drawing/2014/main" id="{3135456A-07C1-4A9C-9371-6BDD6DF6F7B2}"/>
              </a:ext>
            </a:extLst>
          </p:cNvPr>
          <p:cNvGraphicFramePr>
            <a:graphicFrameLocks noGrp="1"/>
          </p:cNvGraphicFramePr>
          <p:nvPr>
            <p:ph idx="1"/>
            <p:extLst>
              <p:ext uri="{D42A27DB-BD31-4B8C-83A1-F6EECF244321}">
                <p14:modId xmlns:p14="http://schemas.microsoft.com/office/powerpoint/2010/main" val="2274520194"/>
              </p:ext>
            </p:extLst>
          </p:nvPr>
        </p:nvGraphicFramePr>
        <p:xfrm>
          <a:off x="838200" y="2316480"/>
          <a:ext cx="10515599" cy="2560320"/>
        </p:xfrm>
        <a:graphic>
          <a:graphicData uri="http://schemas.openxmlformats.org/drawingml/2006/table">
            <a:tbl>
              <a:tblPr bandRow="1">
                <a:tableStyleId>{3B4B98B0-60AC-42C2-AFA5-B58CD77FA1E5}</a:tableStyleId>
              </a:tblPr>
              <a:tblGrid>
                <a:gridCol w="1967053">
                  <a:extLst>
                    <a:ext uri="{9D8B030D-6E8A-4147-A177-3AD203B41FA5}">
                      <a16:colId xmlns:a16="http://schemas.microsoft.com/office/drawing/2014/main" val="2459849269"/>
                    </a:ext>
                  </a:extLst>
                </a:gridCol>
                <a:gridCol w="8548546">
                  <a:extLst>
                    <a:ext uri="{9D8B030D-6E8A-4147-A177-3AD203B41FA5}">
                      <a16:colId xmlns:a16="http://schemas.microsoft.com/office/drawing/2014/main" val="1307270261"/>
                    </a:ext>
                  </a:extLst>
                </a:gridCol>
              </a:tblGrid>
              <a:tr h="370840">
                <a:tc>
                  <a:txBody>
                    <a:bodyPr/>
                    <a:lstStyle/>
                    <a:p>
                      <a:pPr algn="ctr"/>
                      <a:r>
                        <a:rPr lang="en-IN" sz="2200" b="1" kern="1200" dirty="0">
                          <a:solidFill>
                            <a:srgbClr val="000088"/>
                          </a:solidFill>
                          <a:latin typeface="+mn-lt"/>
                          <a:ea typeface="+mn-ea"/>
                          <a:cs typeface="+mn-cs"/>
                        </a:rPr>
                        <a:t> CPU</a:t>
                      </a:r>
                    </a:p>
                  </a:txBody>
                  <a:tcPr/>
                </a:tc>
                <a:tc>
                  <a:txBody>
                    <a:bodyPr/>
                    <a:lstStyle/>
                    <a:p>
                      <a:pPr algn="ctr"/>
                      <a:r>
                        <a:rPr lang="en-IN" sz="2200" kern="1200">
                          <a:solidFill>
                            <a:srgbClr val="000088"/>
                          </a:solidFill>
                          <a:latin typeface="+mn-lt"/>
                          <a:ea typeface="+mn-ea"/>
                          <a:cs typeface="+mn-cs"/>
                        </a:rPr>
                        <a:t>4 x Intel Xeon Gold 6242 (4 x 16 cores) @ 2.80GHz</a:t>
                      </a:r>
                    </a:p>
                  </a:txBody>
                  <a:tcPr/>
                </a:tc>
                <a:extLst>
                  <a:ext uri="{0D108BD9-81ED-4DB2-BD59-A6C34878D82A}">
                    <a16:rowId xmlns:a16="http://schemas.microsoft.com/office/drawing/2014/main" val="2919677761"/>
                  </a:ext>
                </a:extLst>
              </a:tr>
              <a:tr h="370840">
                <a:tc>
                  <a:txBody>
                    <a:bodyPr/>
                    <a:lstStyle/>
                    <a:p>
                      <a:pPr algn="ctr"/>
                      <a:r>
                        <a:rPr lang="en-IN" sz="2200" b="1" kern="1200">
                          <a:solidFill>
                            <a:srgbClr val="000088"/>
                          </a:solidFill>
                          <a:latin typeface="+mn-lt"/>
                          <a:ea typeface="+mn-ea"/>
                          <a:cs typeface="+mn-cs"/>
                        </a:rPr>
                        <a:t>GPU</a:t>
                      </a:r>
                    </a:p>
                  </a:txBody>
                  <a:tcPr/>
                </a:tc>
                <a:tc>
                  <a:txBody>
                    <a:bodyPr/>
                    <a:lstStyle/>
                    <a:p>
                      <a:pPr algn="ctr"/>
                      <a:r>
                        <a:rPr lang="en-IN" sz="2200" kern="1200">
                          <a:solidFill>
                            <a:srgbClr val="000088"/>
                          </a:solidFill>
                          <a:latin typeface="+mn-lt"/>
                          <a:ea typeface="+mn-ea"/>
                          <a:cs typeface="+mn-cs"/>
                        </a:rPr>
                        <a:t>NVIDIA Titan RTX (72 SMs, 24 GB GDDR6)</a:t>
                      </a:r>
                    </a:p>
                  </a:txBody>
                  <a:tcPr/>
                </a:tc>
                <a:extLst>
                  <a:ext uri="{0D108BD9-81ED-4DB2-BD59-A6C34878D82A}">
                    <a16:rowId xmlns:a16="http://schemas.microsoft.com/office/drawing/2014/main" val="752962167"/>
                  </a:ext>
                </a:extLst>
              </a:tr>
              <a:tr h="370840">
                <a:tc>
                  <a:txBody>
                    <a:bodyPr/>
                    <a:lstStyle/>
                    <a:p>
                      <a:pPr algn="ctr"/>
                      <a:r>
                        <a:rPr lang="en-IN" sz="2200" b="1" kern="1200">
                          <a:solidFill>
                            <a:srgbClr val="000088"/>
                          </a:solidFill>
                          <a:latin typeface="+mn-lt"/>
                          <a:ea typeface="+mn-ea"/>
                          <a:cs typeface="+mn-cs"/>
                        </a:rPr>
                        <a:t>DRAM</a:t>
                      </a:r>
                    </a:p>
                  </a:txBody>
                  <a:tcPr/>
                </a:tc>
                <a:tc>
                  <a:txBody>
                    <a:bodyPr/>
                    <a:lstStyle/>
                    <a:p>
                      <a:pPr algn="ctr"/>
                      <a:r>
                        <a:rPr lang="en-IN" sz="2200" kern="1200">
                          <a:solidFill>
                            <a:srgbClr val="000088"/>
                          </a:solidFill>
                          <a:latin typeface="+mn-lt"/>
                          <a:ea typeface="+mn-ea"/>
                          <a:cs typeface="+mn-cs"/>
                        </a:rPr>
                        <a:t>768 GB DDR4 @ 2933 MHz </a:t>
                      </a:r>
                    </a:p>
                  </a:txBody>
                  <a:tcPr/>
                </a:tc>
                <a:extLst>
                  <a:ext uri="{0D108BD9-81ED-4DB2-BD59-A6C34878D82A}">
                    <a16:rowId xmlns:a16="http://schemas.microsoft.com/office/drawing/2014/main" val="1573681771"/>
                  </a:ext>
                </a:extLst>
              </a:tr>
              <a:tr h="370840">
                <a:tc>
                  <a:txBody>
                    <a:bodyPr/>
                    <a:lstStyle/>
                    <a:p>
                      <a:pPr algn="ctr"/>
                      <a:r>
                        <a:rPr lang="en-IN" sz="2200" b="1" kern="1200" dirty="0">
                          <a:solidFill>
                            <a:srgbClr val="000088"/>
                          </a:solidFill>
                          <a:latin typeface="+mn-lt"/>
                          <a:ea typeface="+mn-ea"/>
                          <a:cs typeface="+mn-cs"/>
                        </a:rPr>
                        <a:t>NVM</a:t>
                      </a:r>
                    </a:p>
                  </a:txBody>
                  <a:tcPr/>
                </a:tc>
                <a:tc>
                  <a:txBody>
                    <a:bodyPr/>
                    <a:lstStyle/>
                    <a:p>
                      <a:pPr algn="ctr"/>
                      <a:r>
                        <a:rPr lang="en-IN" sz="2200" kern="1200">
                          <a:solidFill>
                            <a:srgbClr val="000088"/>
                          </a:solidFill>
                          <a:latin typeface="+mn-lt"/>
                          <a:ea typeface="+mn-ea"/>
                          <a:cs typeface="+mn-cs"/>
                        </a:rPr>
                        <a:t>8 x 128 GB Intel Optane NVDIMM</a:t>
                      </a:r>
                    </a:p>
                  </a:txBody>
                  <a:tcPr/>
                </a:tc>
                <a:extLst>
                  <a:ext uri="{0D108BD9-81ED-4DB2-BD59-A6C34878D82A}">
                    <a16:rowId xmlns:a16="http://schemas.microsoft.com/office/drawing/2014/main" val="1684773058"/>
                  </a:ext>
                </a:extLst>
              </a:tr>
              <a:tr h="370840">
                <a:tc>
                  <a:txBody>
                    <a:bodyPr/>
                    <a:lstStyle/>
                    <a:p>
                      <a:pPr algn="ctr"/>
                      <a:r>
                        <a:rPr lang="en-IN" sz="2200" b="1" kern="1200">
                          <a:solidFill>
                            <a:srgbClr val="000088"/>
                          </a:solidFill>
                          <a:latin typeface="+mn-lt"/>
                          <a:ea typeface="+mn-ea"/>
                          <a:cs typeface="+mn-cs"/>
                        </a:rPr>
                        <a:t>Interconnect</a:t>
                      </a:r>
                    </a:p>
                  </a:txBody>
                  <a:tcPr/>
                </a:tc>
                <a:tc>
                  <a:txBody>
                    <a:bodyPr/>
                    <a:lstStyle/>
                    <a:p>
                      <a:pPr algn="ctr"/>
                      <a:r>
                        <a:rPr lang="en-IN" sz="2200" kern="1200">
                          <a:solidFill>
                            <a:srgbClr val="000088"/>
                          </a:solidFill>
                          <a:latin typeface="+mn-lt"/>
                          <a:ea typeface="+mn-ea"/>
                          <a:cs typeface="+mn-cs"/>
                        </a:rPr>
                        <a:t>PCIe 3.0 x 16</a:t>
                      </a:r>
                    </a:p>
                  </a:txBody>
                  <a:tcPr/>
                </a:tc>
                <a:extLst>
                  <a:ext uri="{0D108BD9-81ED-4DB2-BD59-A6C34878D82A}">
                    <a16:rowId xmlns:a16="http://schemas.microsoft.com/office/drawing/2014/main" val="264024683"/>
                  </a:ext>
                </a:extLst>
              </a:tr>
              <a:tr h="370840">
                <a:tc>
                  <a:txBody>
                    <a:bodyPr/>
                    <a:lstStyle/>
                    <a:p>
                      <a:pPr algn="ctr"/>
                      <a:r>
                        <a:rPr lang="en-IN" sz="2200" b="1" kern="1200">
                          <a:solidFill>
                            <a:srgbClr val="000088"/>
                          </a:solidFill>
                          <a:latin typeface="+mn-lt"/>
                          <a:ea typeface="+mn-ea"/>
                          <a:cs typeface="+mn-cs"/>
                        </a:rPr>
                        <a:t>Software</a:t>
                      </a:r>
                    </a:p>
                  </a:txBody>
                  <a:tcPr/>
                </a:tc>
                <a:tc>
                  <a:txBody>
                    <a:bodyPr/>
                    <a:lstStyle/>
                    <a:p>
                      <a:pPr algn="ctr"/>
                      <a:r>
                        <a:rPr lang="en-IN" sz="2200" kern="1200" dirty="0">
                          <a:solidFill>
                            <a:srgbClr val="000088"/>
                          </a:solidFill>
                          <a:latin typeface="+mn-lt"/>
                          <a:ea typeface="+mn-ea"/>
                          <a:cs typeface="+mn-cs"/>
                        </a:rPr>
                        <a:t>Ubuntu 20.04, CUDA 11, PMDK 1.8, ext4-DAX</a:t>
                      </a:r>
                    </a:p>
                  </a:txBody>
                  <a:tcPr/>
                </a:tc>
                <a:extLst>
                  <a:ext uri="{0D108BD9-81ED-4DB2-BD59-A6C34878D82A}">
                    <a16:rowId xmlns:a16="http://schemas.microsoft.com/office/drawing/2014/main" val="3245440441"/>
                  </a:ext>
                </a:extLst>
              </a:tr>
            </a:tbl>
          </a:graphicData>
        </a:graphic>
      </p:graphicFrame>
      <p:sp>
        <p:nvSpPr>
          <p:cNvPr id="4" name="Slide Number Placeholder 3">
            <a:extLst>
              <a:ext uri="{FF2B5EF4-FFF2-40B4-BE49-F238E27FC236}">
                <a16:creationId xmlns:a16="http://schemas.microsoft.com/office/drawing/2014/main" id="{FFF99168-8C38-482F-A534-323F44B6EEC7}"/>
              </a:ext>
            </a:extLst>
          </p:cNvPr>
          <p:cNvSpPr>
            <a:spLocks noGrp="1"/>
          </p:cNvSpPr>
          <p:nvPr>
            <p:ph type="sldNum" sz="quarter" idx="12"/>
          </p:nvPr>
        </p:nvSpPr>
        <p:spPr/>
        <p:txBody>
          <a:bodyPr/>
          <a:lstStyle/>
          <a:p>
            <a:fld id="{54A9233F-6CA2-476F-8FB8-EFB5D52F48CF}" type="slidenum">
              <a:rPr lang="en-US" smtClean="0"/>
              <a:t>25</a:t>
            </a:fld>
            <a:endParaRPr lang="en-US"/>
          </a:p>
        </p:txBody>
      </p:sp>
    </p:spTree>
    <p:extLst>
      <p:ext uri="{BB962C8B-B14F-4D97-AF65-F5344CB8AC3E}">
        <p14:creationId xmlns:p14="http://schemas.microsoft.com/office/powerpoint/2010/main" val="724981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CB4F-B682-4D09-8CEB-57B041233E38}"/>
              </a:ext>
            </a:extLst>
          </p:cNvPr>
          <p:cNvSpPr>
            <a:spLocks noGrp="1"/>
          </p:cNvSpPr>
          <p:nvPr>
            <p:ph type="title"/>
          </p:nvPr>
        </p:nvSpPr>
        <p:spPr/>
        <p:txBody>
          <a:bodyPr/>
          <a:lstStyle/>
          <a:p>
            <a:r>
              <a:rPr lang="en-IN">
                <a:latin typeface="Verdana"/>
                <a:ea typeface="Verdana"/>
              </a:rPr>
              <a:t>GPU-accelerated PM applications</a:t>
            </a:r>
          </a:p>
        </p:txBody>
      </p:sp>
      <p:sp>
        <p:nvSpPr>
          <p:cNvPr id="4" name="Slide Number Placeholder 3">
            <a:extLst>
              <a:ext uri="{FF2B5EF4-FFF2-40B4-BE49-F238E27FC236}">
                <a16:creationId xmlns:a16="http://schemas.microsoft.com/office/drawing/2014/main" id="{FFF99168-8C38-482F-A534-323F44B6EEC7}"/>
              </a:ext>
            </a:extLst>
          </p:cNvPr>
          <p:cNvSpPr>
            <a:spLocks noGrp="1"/>
          </p:cNvSpPr>
          <p:nvPr>
            <p:ph type="sldNum" sz="quarter" idx="12"/>
          </p:nvPr>
        </p:nvSpPr>
        <p:spPr/>
        <p:txBody>
          <a:bodyPr/>
          <a:lstStyle/>
          <a:p>
            <a:fld id="{54A9233F-6CA2-476F-8FB8-EFB5D52F48CF}" type="slidenum">
              <a:rPr lang="en-US" smtClean="0"/>
              <a:t>26</a:t>
            </a:fld>
            <a:endParaRPr lang="en-US"/>
          </a:p>
        </p:txBody>
      </p:sp>
      <p:sp>
        <p:nvSpPr>
          <p:cNvPr id="5" name="Content Placeholder 4">
            <a:extLst>
              <a:ext uri="{FF2B5EF4-FFF2-40B4-BE49-F238E27FC236}">
                <a16:creationId xmlns:a16="http://schemas.microsoft.com/office/drawing/2014/main" id="{F97A626E-7C80-499E-B171-B494A0B71667}"/>
              </a:ext>
            </a:extLst>
          </p:cNvPr>
          <p:cNvSpPr>
            <a:spLocks noGrp="1"/>
          </p:cNvSpPr>
          <p:nvPr>
            <p:ph idx="1"/>
          </p:nvPr>
        </p:nvSpPr>
        <p:spPr/>
        <p:txBody>
          <a:bodyPr/>
          <a:lstStyle/>
          <a:p>
            <a:pPr algn="ctr"/>
            <a:r>
              <a:rPr lang="en-IN" sz="2800" kern="1200">
                <a:solidFill>
                  <a:schemeClr val="bg1"/>
                </a:solidFill>
                <a:latin typeface="+mn-lt"/>
                <a:ea typeface="+mn-ea"/>
                <a:cs typeface="+mn-cs"/>
              </a:rPr>
              <a:t>Type</a:t>
            </a:r>
          </a:p>
        </p:txBody>
      </p:sp>
      <p:sp>
        <p:nvSpPr>
          <p:cNvPr id="9" name="TextBox 8">
            <a:extLst>
              <a:ext uri="{FF2B5EF4-FFF2-40B4-BE49-F238E27FC236}">
                <a16:creationId xmlns:a16="http://schemas.microsoft.com/office/drawing/2014/main" id="{CC6CAF7D-F2F6-45EE-A236-B8A0BAB821E3}"/>
              </a:ext>
            </a:extLst>
          </p:cNvPr>
          <p:cNvSpPr txBox="1"/>
          <p:nvPr/>
        </p:nvSpPr>
        <p:spPr>
          <a:xfrm>
            <a:off x="3047215" y="3246690"/>
            <a:ext cx="6094428" cy="369332"/>
          </a:xfrm>
          <a:prstGeom prst="rect">
            <a:avLst/>
          </a:prstGeom>
          <a:noFill/>
        </p:spPr>
        <p:txBody>
          <a:bodyPr wrap="square">
            <a:spAutoFit/>
          </a:bodyPr>
          <a:lstStyle/>
          <a:p>
            <a:pPr algn="ctr"/>
            <a:r>
              <a:rPr lang="en-IN" sz="1800" kern="1200">
                <a:solidFill>
                  <a:schemeClr val="bg1"/>
                </a:solidFill>
                <a:latin typeface="+mn-lt"/>
                <a:ea typeface="+mn-ea"/>
                <a:cs typeface="+mn-cs"/>
              </a:rPr>
              <a:t>Type</a:t>
            </a:r>
          </a:p>
        </p:txBody>
      </p:sp>
      <p:graphicFrame>
        <p:nvGraphicFramePr>
          <p:cNvPr id="10" name="Table 8">
            <a:extLst>
              <a:ext uri="{FF2B5EF4-FFF2-40B4-BE49-F238E27FC236}">
                <a16:creationId xmlns:a16="http://schemas.microsoft.com/office/drawing/2014/main" id="{7D1B6830-5FDB-4646-876B-7A71AFED0368}"/>
              </a:ext>
            </a:extLst>
          </p:cNvPr>
          <p:cNvGraphicFramePr>
            <a:graphicFrameLocks/>
          </p:cNvGraphicFramePr>
          <p:nvPr>
            <p:extLst>
              <p:ext uri="{D42A27DB-BD31-4B8C-83A1-F6EECF244321}">
                <p14:modId xmlns:p14="http://schemas.microsoft.com/office/powerpoint/2010/main" val="2257716747"/>
              </p:ext>
            </p:extLst>
          </p:nvPr>
        </p:nvGraphicFramePr>
        <p:xfrm>
          <a:off x="1102150" y="1825625"/>
          <a:ext cx="10515597" cy="4572000"/>
        </p:xfrm>
        <a:graphic>
          <a:graphicData uri="http://schemas.openxmlformats.org/drawingml/2006/table">
            <a:tbl>
              <a:tblPr firstRow="1" bandRow="1">
                <a:tableStyleId>{3B4B98B0-60AC-42C2-AFA5-B58CD77FA1E5}</a:tableStyleId>
              </a:tblPr>
              <a:tblGrid>
                <a:gridCol w="2081463">
                  <a:extLst>
                    <a:ext uri="{9D8B030D-6E8A-4147-A177-3AD203B41FA5}">
                      <a16:colId xmlns:a16="http://schemas.microsoft.com/office/drawing/2014/main" val="158914965"/>
                    </a:ext>
                  </a:extLst>
                </a:gridCol>
                <a:gridCol w="1155032">
                  <a:extLst>
                    <a:ext uri="{9D8B030D-6E8A-4147-A177-3AD203B41FA5}">
                      <a16:colId xmlns:a16="http://schemas.microsoft.com/office/drawing/2014/main" val="311784074"/>
                    </a:ext>
                  </a:extLst>
                </a:gridCol>
                <a:gridCol w="7279102">
                  <a:extLst>
                    <a:ext uri="{9D8B030D-6E8A-4147-A177-3AD203B41FA5}">
                      <a16:colId xmlns:a16="http://schemas.microsoft.com/office/drawing/2014/main" val="3987543482"/>
                    </a:ext>
                  </a:extLst>
                </a:gridCol>
              </a:tblGrid>
              <a:tr h="370840">
                <a:tc>
                  <a:txBody>
                    <a:bodyPr/>
                    <a:lstStyle/>
                    <a:p>
                      <a:pPr algn="ctr"/>
                      <a:r>
                        <a:rPr lang="en-IN" sz="2400" kern="1200" dirty="0">
                          <a:solidFill>
                            <a:srgbClr val="000088"/>
                          </a:solidFill>
                        </a:rPr>
                        <a:t>Type</a:t>
                      </a:r>
                      <a:endParaRPr lang="en-IN" sz="2400" kern="1200" dirty="0">
                        <a:solidFill>
                          <a:srgbClr val="000088"/>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pPr algn="ctr"/>
                      <a:r>
                        <a:rPr lang="en-IN" sz="2400" kern="1200" dirty="0">
                          <a:solidFill>
                            <a:srgbClr val="000088"/>
                          </a:solidFill>
                        </a:rPr>
                        <a:t>Code</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pPr algn="ctr"/>
                      <a:r>
                        <a:rPr lang="en-IN" sz="2400" kern="1200" dirty="0">
                          <a:solidFill>
                            <a:srgbClr val="000088"/>
                          </a:solidFill>
                        </a:rPr>
                        <a:t>Evaluated applications</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646992532"/>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kern="1200" dirty="0">
                          <a:solidFill>
                            <a:srgbClr val="000088"/>
                          </a:solidFill>
                        </a:rPr>
                        <a:t>Transactional</a:t>
                      </a:r>
                      <a:endParaRPr lang="en-IN" sz="2400" kern="1200" dirty="0">
                        <a:solidFill>
                          <a:srgbClr val="000088"/>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c>
                  <a:txBody>
                    <a:bodyPr/>
                    <a:lstStyle/>
                    <a:p>
                      <a:pPr algn="ctr"/>
                      <a:r>
                        <a:rPr lang="en-IN" sz="2400" kern="1200" dirty="0" err="1">
                          <a:solidFill>
                            <a:srgbClr val="000088"/>
                          </a:solidFill>
                        </a:rPr>
                        <a:t>gpKVS</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r>
                        <a:rPr lang="en-IN" sz="2400" kern="1200" dirty="0">
                          <a:solidFill>
                            <a:srgbClr val="000088"/>
                          </a:solidFill>
                        </a:rPr>
                        <a:t>GPU-accelerated persistent key-value store </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458486323"/>
                  </a:ext>
                </a:extLst>
              </a:tr>
              <a:tr h="370840">
                <a:tc vMerge="1">
                  <a:txBody>
                    <a:bodyPr/>
                    <a:lstStyle/>
                    <a:p>
                      <a:endParaRPr lang="en-IN"/>
                    </a:p>
                  </a:txBody>
                  <a:tcPr/>
                </a:tc>
                <a:tc>
                  <a:txBody>
                    <a:bodyPr/>
                    <a:lstStyle/>
                    <a:p>
                      <a:pPr algn="ctr"/>
                      <a:r>
                        <a:rPr lang="en-IN" sz="2400" kern="1200" dirty="0" err="1">
                          <a:solidFill>
                            <a:srgbClr val="000088"/>
                          </a:solidFill>
                        </a:rPr>
                        <a:t>gpDB</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c>
                  <a:txBody>
                    <a:bodyPr/>
                    <a:lstStyle/>
                    <a:p>
                      <a:r>
                        <a:rPr lang="en-IN" sz="2400" kern="1200" dirty="0">
                          <a:solidFill>
                            <a:srgbClr val="000088"/>
                          </a:solidFill>
                        </a:rPr>
                        <a:t>GPU-accelerated persistent DB</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947822768"/>
                  </a:ext>
                </a:extLst>
              </a:tr>
              <a:tr h="370840">
                <a:tc rowSpan="4">
                  <a:txBody>
                    <a:bodyPr/>
                    <a:lstStyle/>
                    <a:p>
                      <a:pPr algn="ctr"/>
                      <a:r>
                        <a:rPr lang="en-IN" sz="2400" kern="1200" dirty="0">
                          <a:solidFill>
                            <a:srgbClr val="000088"/>
                          </a:solidFill>
                        </a:rPr>
                        <a:t>Checkpointing</a:t>
                      </a:r>
                      <a:endParaRPr lang="en-IN" sz="2400" kern="1200" dirty="0">
                        <a:solidFill>
                          <a:srgbClr val="000088"/>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IN" sz="2400" kern="1200" dirty="0">
                          <a:solidFill>
                            <a:srgbClr val="000088"/>
                          </a:solidFill>
                        </a:rPr>
                        <a:t>DNN</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tcPr>
                </a:tc>
                <a:tc>
                  <a:txBody>
                    <a:bodyPr/>
                    <a:lstStyle/>
                    <a:p>
                      <a:r>
                        <a:rPr lang="en-IN" sz="2400" kern="1200" dirty="0">
                          <a:solidFill>
                            <a:srgbClr val="000088"/>
                          </a:solidFill>
                        </a:rPr>
                        <a:t>DNN training </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2856993280"/>
                  </a:ext>
                </a:extLst>
              </a:tr>
              <a:tr h="370840">
                <a:tc vMerge="1">
                  <a:txBody>
                    <a:bodyPr/>
                    <a:lstStyle/>
                    <a:p>
                      <a:endParaRPr lang="en-IN"/>
                    </a:p>
                  </a:txBody>
                  <a:tcPr/>
                </a:tc>
                <a:tc>
                  <a:txBody>
                    <a:bodyPr/>
                    <a:lstStyle/>
                    <a:p>
                      <a:pPr algn="ctr"/>
                      <a:r>
                        <a:rPr lang="en-IN" sz="2400" kern="1200" dirty="0">
                          <a:solidFill>
                            <a:srgbClr val="000088"/>
                          </a:solidFill>
                        </a:rPr>
                        <a:t>CFD</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r>
                        <a:rPr lang="en-IN" sz="2400" kern="1200" dirty="0">
                          <a:solidFill>
                            <a:srgbClr val="000088"/>
                          </a:solidFill>
                        </a:rPr>
                        <a:t>Computational fluid dynamics </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170613446"/>
                  </a:ext>
                </a:extLst>
              </a:tr>
              <a:tr h="370840">
                <a:tc vMerge="1">
                  <a:txBody>
                    <a:bodyPr/>
                    <a:lstStyle/>
                    <a:p>
                      <a:endParaRPr lang="en-IN"/>
                    </a:p>
                  </a:txBody>
                  <a:tcPr/>
                </a:tc>
                <a:tc>
                  <a:txBody>
                    <a:bodyPr/>
                    <a:lstStyle/>
                    <a:p>
                      <a:pPr algn="ctr"/>
                      <a:r>
                        <a:rPr lang="en-IN" sz="2400" kern="1200" dirty="0">
                          <a:solidFill>
                            <a:srgbClr val="000088"/>
                          </a:solidFill>
                        </a:rPr>
                        <a:t>BLK</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r>
                        <a:rPr lang="en-IN" sz="2400" kern="1200" dirty="0">
                          <a:solidFill>
                            <a:srgbClr val="000088"/>
                          </a:solidFill>
                        </a:rPr>
                        <a:t>Black-Scholes</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415781641"/>
                  </a:ext>
                </a:extLst>
              </a:tr>
              <a:tr h="370840">
                <a:tc vMerge="1">
                  <a:txBody>
                    <a:bodyPr/>
                    <a:lstStyle/>
                    <a:p>
                      <a:endParaRPr lang="en-IN"/>
                    </a:p>
                  </a:txBody>
                  <a:tcPr/>
                </a:tc>
                <a:tc>
                  <a:txBody>
                    <a:bodyPr/>
                    <a:lstStyle/>
                    <a:p>
                      <a:pPr algn="ctr"/>
                      <a:r>
                        <a:rPr lang="en-IN" sz="2400" kern="1200" dirty="0">
                          <a:solidFill>
                            <a:srgbClr val="000088"/>
                          </a:solidFill>
                        </a:rPr>
                        <a:t>HS</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c>
                  <a:txBody>
                    <a:bodyPr/>
                    <a:lstStyle/>
                    <a:p>
                      <a:r>
                        <a:rPr lang="en-IN" sz="2400" kern="1200" dirty="0">
                          <a:solidFill>
                            <a:srgbClr val="000088"/>
                          </a:solidFill>
                        </a:rPr>
                        <a:t>Hotspot</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3374779632"/>
                  </a:ext>
                </a:extLst>
              </a:tr>
              <a:tr h="370840">
                <a:tc rowSpan="3">
                  <a:txBody>
                    <a:bodyPr/>
                    <a:lstStyle/>
                    <a:p>
                      <a:pPr algn="ctr"/>
                      <a:r>
                        <a:rPr lang="en-IN" sz="2400" kern="1200" dirty="0">
                          <a:solidFill>
                            <a:srgbClr val="000088"/>
                          </a:solidFill>
                        </a:rPr>
                        <a:t>Native</a:t>
                      </a:r>
                      <a:endParaRPr lang="en-IN" sz="2400" kern="1200" dirty="0">
                        <a:solidFill>
                          <a:srgbClr val="000088"/>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tcPr>
                </a:tc>
                <a:tc>
                  <a:txBody>
                    <a:bodyPr/>
                    <a:lstStyle/>
                    <a:p>
                      <a:pPr algn="ctr"/>
                      <a:r>
                        <a:rPr lang="en-IN" sz="2400" kern="1200" dirty="0">
                          <a:solidFill>
                            <a:srgbClr val="000088"/>
                          </a:solidFill>
                        </a:rPr>
                        <a:t>BFS</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tcPr>
                </a:tc>
                <a:tc>
                  <a:txBody>
                    <a:bodyPr/>
                    <a:lstStyle/>
                    <a:p>
                      <a:r>
                        <a:rPr lang="en-IN" sz="2400" kern="1200" dirty="0">
                          <a:solidFill>
                            <a:srgbClr val="000088"/>
                          </a:solidFill>
                        </a:rPr>
                        <a:t>Breadth-first search </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33071339"/>
                  </a:ext>
                </a:extLst>
              </a:tr>
              <a:tr h="370840">
                <a:tc vMerge="1">
                  <a:txBody>
                    <a:bodyPr/>
                    <a:lstStyle/>
                    <a:p>
                      <a:endParaRPr lang="en-IN"/>
                    </a:p>
                  </a:txBody>
                  <a:tcPr/>
                </a:tc>
                <a:tc>
                  <a:txBody>
                    <a:bodyPr/>
                    <a:lstStyle/>
                    <a:p>
                      <a:pPr algn="ctr"/>
                      <a:r>
                        <a:rPr lang="en-IN" sz="2400" kern="1200" dirty="0">
                          <a:solidFill>
                            <a:srgbClr val="000088"/>
                          </a:solidFill>
                        </a:rPr>
                        <a:t>SRAD</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r>
                        <a:rPr lang="en-IN" sz="2400" kern="1200" dirty="0">
                          <a:solidFill>
                            <a:srgbClr val="000088"/>
                          </a:solidFill>
                        </a:rPr>
                        <a:t>Speckle reducing anisotropic diffusion</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550625457"/>
                  </a:ext>
                </a:extLst>
              </a:tr>
              <a:tr h="370840">
                <a:tc vMerge="1">
                  <a:txBody>
                    <a:bodyPr/>
                    <a:lstStyle/>
                    <a:p>
                      <a:endParaRPr lang="en-IN"/>
                    </a:p>
                  </a:txBody>
                  <a:tcPr/>
                </a:tc>
                <a:tc>
                  <a:txBody>
                    <a:bodyPr/>
                    <a:lstStyle/>
                    <a:p>
                      <a:pPr algn="ctr"/>
                      <a:r>
                        <a:rPr lang="en-IN" sz="2400" kern="1200" dirty="0">
                          <a:solidFill>
                            <a:srgbClr val="000088"/>
                          </a:solidFill>
                        </a:rPr>
                        <a:t>PS</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r>
                        <a:rPr lang="en-IN" sz="2400" kern="1200" dirty="0">
                          <a:solidFill>
                            <a:srgbClr val="000088"/>
                          </a:solidFill>
                        </a:rPr>
                        <a:t>Prefix sum</a:t>
                      </a:r>
                      <a:endParaRPr lang="en-IN" sz="2400" kern="1200" dirty="0">
                        <a:solidFill>
                          <a:srgbClr val="000088"/>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943136227"/>
                  </a:ext>
                </a:extLst>
              </a:tr>
            </a:tbl>
          </a:graphicData>
        </a:graphic>
      </p:graphicFrame>
    </p:spTree>
    <p:extLst>
      <p:ext uri="{BB962C8B-B14F-4D97-AF65-F5344CB8AC3E}">
        <p14:creationId xmlns:p14="http://schemas.microsoft.com/office/powerpoint/2010/main" val="1460056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4056F2-1F27-4E20-A4D8-C53C62564181}"/>
              </a:ext>
            </a:extLst>
          </p:cNvPr>
          <p:cNvSpPr>
            <a:spLocks noGrp="1"/>
          </p:cNvSpPr>
          <p:nvPr>
            <p:ph type="sldNum" sz="quarter" idx="12"/>
          </p:nvPr>
        </p:nvSpPr>
        <p:spPr/>
        <p:txBody>
          <a:bodyPr/>
          <a:lstStyle/>
          <a:p>
            <a:fld id="{54A9233F-6CA2-476F-8FB8-EFB5D52F48CF}" type="slidenum">
              <a:rPr lang="en-US" smtClean="0"/>
              <a:t>27</a:t>
            </a:fld>
            <a:endParaRPr lang="en-US"/>
          </a:p>
        </p:txBody>
      </p:sp>
      <p:sp>
        <p:nvSpPr>
          <p:cNvPr id="5" name="Title 1">
            <a:extLst>
              <a:ext uri="{FF2B5EF4-FFF2-40B4-BE49-F238E27FC236}">
                <a16:creationId xmlns:a16="http://schemas.microsoft.com/office/drawing/2014/main" id="{900E6BAA-6E38-4177-8A70-C945A6133E4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kern="1200">
                <a:solidFill>
                  <a:srgbClr val="000088"/>
                </a:solidFill>
                <a:latin typeface="Verdana" panose="020B0604030504040204" pitchFamily="34" charset="0"/>
                <a:ea typeface="Verdana" panose="020B0604030504040204" pitchFamily="34" charset="0"/>
                <a:cs typeface="+mj-cs"/>
              </a:defRPr>
            </a:lvl1pPr>
          </a:lstStyle>
          <a:p>
            <a:r>
              <a:rPr lang="en-IN"/>
              <a:t>Performance evaluation: CAP vs GPM </a:t>
            </a:r>
          </a:p>
        </p:txBody>
      </p:sp>
      <p:graphicFrame>
        <p:nvGraphicFramePr>
          <p:cNvPr id="6" name="Content Placeholder 6">
            <a:extLst>
              <a:ext uri="{FF2B5EF4-FFF2-40B4-BE49-F238E27FC236}">
                <a16:creationId xmlns:a16="http://schemas.microsoft.com/office/drawing/2014/main" id="{E659381B-1B3D-4713-8DB5-E6824F363136}"/>
              </a:ext>
            </a:extLst>
          </p:cNvPr>
          <p:cNvGraphicFramePr>
            <a:graphicFrameLocks/>
          </p:cNvGraphicFramePr>
          <p:nvPr>
            <p:extLst>
              <p:ext uri="{D42A27DB-BD31-4B8C-83A1-F6EECF244321}">
                <p14:modId xmlns:p14="http://schemas.microsoft.com/office/powerpoint/2010/main" val="13616907"/>
              </p:ext>
            </p:extLst>
          </p:nvPr>
        </p:nvGraphicFramePr>
        <p:xfrm>
          <a:off x="506895" y="1626844"/>
          <a:ext cx="11400183" cy="4351338"/>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roup 6">
            <a:extLst>
              <a:ext uri="{FF2B5EF4-FFF2-40B4-BE49-F238E27FC236}">
                <a16:creationId xmlns:a16="http://schemas.microsoft.com/office/drawing/2014/main" id="{FFC8C9CB-643D-4DD4-B36B-44493B55222E}"/>
              </a:ext>
            </a:extLst>
          </p:cNvPr>
          <p:cNvGrpSpPr/>
          <p:nvPr/>
        </p:nvGrpSpPr>
        <p:grpSpPr>
          <a:xfrm>
            <a:off x="8517834" y="1935378"/>
            <a:ext cx="924342" cy="593967"/>
            <a:chOff x="9147395" y="1366527"/>
            <a:chExt cx="1005967" cy="648320"/>
          </a:xfrm>
        </p:grpSpPr>
        <p:sp>
          <p:nvSpPr>
            <p:cNvPr id="8" name="Flowchart: Data 7">
              <a:extLst>
                <a:ext uri="{FF2B5EF4-FFF2-40B4-BE49-F238E27FC236}">
                  <a16:creationId xmlns:a16="http://schemas.microsoft.com/office/drawing/2014/main" id="{827FBC59-7627-4136-A792-04DD81C2E506}"/>
                </a:ext>
              </a:extLst>
            </p:cNvPr>
            <p:cNvSpPr/>
            <p:nvPr/>
          </p:nvSpPr>
          <p:spPr>
            <a:xfrm rot="19834431">
              <a:off x="9147395" y="1619986"/>
              <a:ext cx="989814" cy="141402"/>
            </a:xfrm>
            <a:prstGeom prst="flowChartInputOutput">
              <a:avLst/>
            </a:prstGeom>
            <a:solidFill>
              <a:schemeClr val="bg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9" name="Straight Connector 8">
              <a:extLst>
                <a:ext uri="{FF2B5EF4-FFF2-40B4-BE49-F238E27FC236}">
                  <a16:creationId xmlns:a16="http://schemas.microsoft.com/office/drawing/2014/main" id="{AB8CC5BC-9768-4106-82E8-65D9D90F93D2}"/>
                </a:ext>
              </a:extLst>
            </p:cNvPr>
            <p:cNvCxnSpPr>
              <a:cxnSpLocks/>
            </p:cNvCxnSpPr>
            <p:nvPr/>
          </p:nvCxnSpPr>
          <p:spPr>
            <a:xfrm flipV="1">
              <a:off x="9233453" y="1366527"/>
              <a:ext cx="834888" cy="468000"/>
            </a:xfrm>
            <a:prstGeom prst="lin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7A6B9E-8DF9-46B8-A8DB-08C170DE310E}"/>
                </a:ext>
              </a:extLst>
            </p:cNvPr>
            <p:cNvCxnSpPr>
              <a:cxnSpLocks/>
            </p:cNvCxnSpPr>
            <p:nvPr/>
          </p:nvCxnSpPr>
          <p:spPr>
            <a:xfrm flipV="1">
              <a:off x="9233453" y="1488353"/>
              <a:ext cx="919909" cy="526494"/>
            </a:xfrm>
            <a:prstGeom prst="lin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B3C1AFB3-5904-451C-9A6B-BCA87B573B6B}"/>
              </a:ext>
            </a:extLst>
          </p:cNvPr>
          <p:cNvSpPr txBox="1"/>
          <p:nvPr/>
        </p:nvSpPr>
        <p:spPr>
          <a:xfrm>
            <a:off x="9282937" y="2046991"/>
            <a:ext cx="495649" cy="461665"/>
          </a:xfrm>
          <a:prstGeom prst="rect">
            <a:avLst/>
          </a:prstGeom>
          <a:noFill/>
        </p:spPr>
        <p:txBody>
          <a:bodyPr wrap="none" rtlCol="0">
            <a:spAutoFit/>
          </a:bodyPr>
          <a:lstStyle/>
          <a:p>
            <a:r>
              <a:rPr lang="en-IN" sz="2400">
                <a:solidFill>
                  <a:srgbClr val="000088"/>
                </a:solidFill>
              </a:rPr>
              <a:t>85</a:t>
            </a:r>
          </a:p>
        </p:txBody>
      </p:sp>
      <p:sp>
        <p:nvSpPr>
          <p:cNvPr id="12" name="Rectangle: Rounded Corners 11">
            <a:extLst>
              <a:ext uri="{FF2B5EF4-FFF2-40B4-BE49-F238E27FC236}">
                <a16:creationId xmlns:a16="http://schemas.microsoft.com/office/drawing/2014/main" id="{C09BC8AC-58CC-402F-8433-3D75CCE6C758}"/>
              </a:ext>
            </a:extLst>
          </p:cNvPr>
          <p:cNvSpPr/>
          <p:nvPr/>
        </p:nvSpPr>
        <p:spPr>
          <a:xfrm>
            <a:off x="1878718" y="1808951"/>
            <a:ext cx="2095500" cy="4147006"/>
          </a:xfrm>
          <a:prstGeom prst="roundRect">
            <a:avLst/>
          </a:prstGeom>
          <a:noFill/>
          <a:ln w="381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Rectangle: Rounded Corners 12">
            <a:extLst>
              <a:ext uri="{FF2B5EF4-FFF2-40B4-BE49-F238E27FC236}">
                <a16:creationId xmlns:a16="http://schemas.microsoft.com/office/drawing/2014/main" id="{A948DD4B-4472-4143-872E-5DCB0D31E20E}"/>
              </a:ext>
            </a:extLst>
          </p:cNvPr>
          <p:cNvSpPr/>
          <p:nvPr/>
        </p:nvSpPr>
        <p:spPr>
          <a:xfrm>
            <a:off x="8305656" y="1799636"/>
            <a:ext cx="1427772" cy="4147005"/>
          </a:xfrm>
          <a:prstGeom prst="roundRect">
            <a:avLst/>
          </a:prstGeom>
          <a:noFill/>
          <a:ln w="381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 name="Rectangle: Rounded Corners 13">
            <a:extLst>
              <a:ext uri="{FF2B5EF4-FFF2-40B4-BE49-F238E27FC236}">
                <a16:creationId xmlns:a16="http://schemas.microsoft.com/office/drawing/2014/main" id="{D9955A53-876E-45B8-9128-986F673EE633}"/>
              </a:ext>
            </a:extLst>
          </p:cNvPr>
          <p:cNvSpPr/>
          <p:nvPr/>
        </p:nvSpPr>
        <p:spPr>
          <a:xfrm>
            <a:off x="4026448" y="1799636"/>
            <a:ext cx="4374601" cy="4147004"/>
          </a:xfrm>
          <a:prstGeom prst="roundRect">
            <a:avLst/>
          </a:prstGeom>
          <a:noFill/>
          <a:ln w="381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6" name="Straight Connector 15">
            <a:extLst>
              <a:ext uri="{FF2B5EF4-FFF2-40B4-BE49-F238E27FC236}">
                <a16:creationId xmlns:a16="http://schemas.microsoft.com/office/drawing/2014/main" id="{54CFD657-C326-4F11-86FC-CB8F72B27AD5}"/>
              </a:ext>
            </a:extLst>
          </p:cNvPr>
          <p:cNvCxnSpPr>
            <a:cxnSpLocks/>
          </p:cNvCxnSpPr>
          <p:nvPr/>
        </p:nvCxnSpPr>
        <p:spPr>
          <a:xfrm flipH="1">
            <a:off x="4062813" y="1711275"/>
            <a:ext cx="0" cy="4323725"/>
          </a:xfrm>
          <a:prstGeom prst="line">
            <a:avLst/>
          </a:prstGeom>
          <a:ln w="2857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ED0964-4C1D-4047-ACE4-E2252D8BF12B}"/>
              </a:ext>
            </a:extLst>
          </p:cNvPr>
          <p:cNvCxnSpPr>
            <a:cxnSpLocks/>
          </p:cNvCxnSpPr>
          <p:nvPr/>
        </p:nvCxnSpPr>
        <p:spPr>
          <a:xfrm flipH="1">
            <a:off x="8456011" y="1711275"/>
            <a:ext cx="0" cy="4323725"/>
          </a:xfrm>
          <a:prstGeom prst="line">
            <a:avLst/>
          </a:prstGeom>
          <a:ln w="2857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BF7CDB-AB6E-4B24-9CA5-67BBA30FA836}"/>
              </a:ext>
            </a:extLst>
          </p:cNvPr>
          <p:cNvSpPr txBox="1"/>
          <p:nvPr/>
        </p:nvSpPr>
        <p:spPr>
          <a:xfrm>
            <a:off x="2187227" y="6044226"/>
            <a:ext cx="1478482" cy="369332"/>
          </a:xfrm>
          <a:prstGeom prst="rect">
            <a:avLst/>
          </a:prstGeom>
          <a:noFill/>
        </p:spPr>
        <p:txBody>
          <a:bodyPr wrap="none" rtlCol="0">
            <a:spAutoFit/>
          </a:bodyPr>
          <a:lstStyle/>
          <a:p>
            <a:r>
              <a:rPr lang="en-IN" b="1" dirty="0">
                <a:solidFill>
                  <a:schemeClr val="accent2">
                    <a:lumMod val="75000"/>
                  </a:schemeClr>
                </a:solidFill>
              </a:rPr>
              <a:t>Transactional</a:t>
            </a:r>
          </a:p>
        </p:txBody>
      </p:sp>
      <p:sp>
        <p:nvSpPr>
          <p:cNvPr id="21" name="TextBox 20">
            <a:extLst>
              <a:ext uri="{FF2B5EF4-FFF2-40B4-BE49-F238E27FC236}">
                <a16:creationId xmlns:a16="http://schemas.microsoft.com/office/drawing/2014/main" id="{C7AB122A-8EE7-4FEE-8618-A8E6178E124E}"/>
              </a:ext>
            </a:extLst>
          </p:cNvPr>
          <p:cNvSpPr txBox="1"/>
          <p:nvPr/>
        </p:nvSpPr>
        <p:spPr>
          <a:xfrm>
            <a:off x="5079601" y="6027167"/>
            <a:ext cx="2280496" cy="369332"/>
          </a:xfrm>
          <a:prstGeom prst="rect">
            <a:avLst/>
          </a:prstGeom>
          <a:noFill/>
        </p:spPr>
        <p:txBody>
          <a:bodyPr wrap="none" rtlCol="0">
            <a:spAutoFit/>
          </a:bodyPr>
          <a:lstStyle>
            <a:defPPr>
              <a:defRPr lang="en-US"/>
            </a:defPPr>
            <a:lvl1pPr>
              <a:defRPr>
                <a:solidFill>
                  <a:srgbClr val="C00000"/>
                </a:solidFill>
              </a:defRPr>
            </a:lvl1pPr>
          </a:lstStyle>
          <a:p>
            <a:r>
              <a:rPr lang="en-IN" b="1" dirty="0">
                <a:solidFill>
                  <a:schemeClr val="accent2">
                    <a:lumMod val="75000"/>
                  </a:schemeClr>
                </a:solidFill>
              </a:rPr>
              <a:t>Long running iterative</a:t>
            </a:r>
          </a:p>
        </p:txBody>
      </p:sp>
      <p:sp>
        <p:nvSpPr>
          <p:cNvPr id="22" name="TextBox 21">
            <a:extLst>
              <a:ext uri="{FF2B5EF4-FFF2-40B4-BE49-F238E27FC236}">
                <a16:creationId xmlns:a16="http://schemas.microsoft.com/office/drawing/2014/main" id="{C7BAEDFC-FD4B-4F08-9236-37445BE691F4}"/>
              </a:ext>
            </a:extLst>
          </p:cNvPr>
          <p:cNvSpPr txBox="1"/>
          <p:nvPr/>
        </p:nvSpPr>
        <p:spPr>
          <a:xfrm>
            <a:off x="9733428" y="6044226"/>
            <a:ext cx="807209" cy="369332"/>
          </a:xfrm>
          <a:prstGeom prst="rect">
            <a:avLst/>
          </a:prstGeom>
          <a:noFill/>
        </p:spPr>
        <p:txBody>
          <a:bodyPr wrap="none" rtlCol="0">
            <a:spAutoFit/>
          </a:bodyPr>
          <a:lstStyle/>
          <a:p>
            <a:r>
              <a:rPr lang="en-IN" b="1" dirty="0">
                <a:solidFill>
                  <a:schemeClr val="accent2">
                    <a:lumMod val="75000"/>
                  </a:schemeClr>
                </a:solidFill>
              </a:rPr>
              <a:t>Native</a:t>
            </a:r>
          </a:p>
        </p:txBody>
      </p:sp>
    </p:spTree>
    <p:extLst>
      <p:ext uri="{BB962C8B-B14F-4D97-AF65-F5344CB8AC3E}">
        <p14:creationId xmlns:p14="http://schemas.microsoft.com/office/powerpoint/2010/main" val="176789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C372-7E08-49E3-A3AF-62AC87CCEECC}"/>
              </a:ext>
            </a:extLst>
          </p:cNvPr>
          <p:cNvSpPr>
            <a:spLocks noGrp="1"/>
          </p:cNvSpPr>
          <p:nvPr>
            <p:ph type="title"/>
          </p:nvPr>
        </p:nvSpPr>
        <p:spPr/>
        <p:txBody>
          <a:bodyPr/>
          <a:lstStyle/>
          <a:p>
            <a:r>
              <a:rPr lang="en-IN" dirty="0"/>
              <a:t>Summary</a:t>
            </a:r>
          </a:p>
        </p:txBody>
      </p:sp>
      <p:sp>
        <p:nvSpPr>
          <p:cNvPr id="6" name="Content Placeholder 5">
            <a:extLst>
              <a:ext uri="{FF2B5EF4-FFF2-40B4-BE49-F238E27FC236}">
                <a16:creationId xmlns:a16="http://schemas.microsoft.com/office/drawing/2014/main" id="{4A342DAD-364E-48D1-B81A-D80299D57DD0}"/>
              </a:ext>
            </a:extLst>
          </p:cNvPr>
          <p:cNvSpPr>
            <a:spLocks noGrp="1"/>
          </p:cNvSpPr>
          <p:nvPr>
            <p:ph sz="half" idx="2"/>
          </p:nvPr>
        </p:nvSpPr>
        <p:spPr>
          <a:xfrm>
            <a:off x="838200" y="2587258"/>
            <a:ext cx="10515600" cy="2461394"/>
          </a:xfrm>
          <a:prstGeom prst="roundRect">
            <a:avLst>
              <a:gd name="adj" fmla="val 9141"/>
            </a:avLst>
          </a:prstGeom>
          <a:ln w="28575">
            <a:solidFill>
              <a:schemeClr val="accent2">
                <a:lumMod val="75000"/>
              </a:schemeClr>
            </a:solidFill>
          </a:ln>
        </p:spPr>
        <p:txBody>
          <a:bodyPr vert="horz" lIns="91440" tIns="45720" rIns="91440" bIns="45720" rtlCol="0" anchor="t">
            <a:normAutofit lnSpcReduction="10000"/>
          </a:bodyPr>
          <a:lstStyle/>
          <a:p>
            <a:pPr marL="0" indent="0">
              <a:lnSpc>
                <a:spcPct val="100000"/>
              </a:lnSpc>
              <a:buNone/>
            </a:pPr>
            <a:r>
              <a:rPr lang="en-IN" sz="2300" dirty="0"/>
              <a:t>Our contributions:</a:t>
            </a:r>
          </a:p>
          <a:p>
            <a:pPr marL="0" indent="0">
              <a:lnSpc>
                <a:spcPct val="150000"/>
              </a:lnSpc>
              <a:buNone/>
            </a:pPr>
            <a:r>
              <a:rPr lang="en-IN" sz="2300" dirty="0">
                <a:ea typeface="+mn-lt"/>
                <a:cs typeface="+mn-lt"/>
              </a:rPr>
              <a:t>    Create GPM with in-kernel, fine-grained persistence in current hardware.</a:t>
            </a:r>
          </a:p>
          <a:p>
            <a:pPr marL="0" indent="0">
              <a:lnSpc>
                <a:spcPct val="150000"/>
              </a:lnSpc>
              <a:buNone/>
            </a:pPr>
            <a:r>
              <a:rPr lang="en-IN" sz="2300" dirty="0">
                <a:ea typeface="+mn-lt"/>
                <a:cs typeface="+mn-lt"/>
              </a:rPr>
              <a:t>    Show the importance of PM for GPU apps with a benchmark suite </a:t>
            </a:r>
            <a:r>
              <a:rPr lang="en-IN" sz="2300" dirty="0" err="1">
                <a:ea typeface="+mn-lt"/>
                <a:cs typeface="+mn-lt"/>
              </a:rPr>
              <a:t>GPMBench</a:t>
            </a:r>
            <a:r>
              <a:rPr lang="en-IN" sz="2300" dirty="0">
                <a:ea typeface="+mn-lt"/>
                <a:cs typeface="+mn-lt"/>
              </a:rPr>
              <a:t>.</a:t>
            </a:r>
          </a:p>
          <a:p>
            <a:pPr marL="0" indent="0">
              <a:lnSpc>
                <a:spcPct val="150000"/>
              </a:lnSpc>
              <a:buNone/>
            </a:pPr>
            <a:r>
              <a:rPr lang="en-IN" sz="2300" dirty="0">
                <a:ea typeface="+mn-lt"/>
                <a:cs typeface="+mn-lt"/>
              </a:rPr>
              <a:t>    Build a GPU runtime, </a:t>
            </a:r>
            <a:r>
              <a:rPr lang="en-IN" sz="2300" dirty="0" err="1">
                <a:ea typeface="+mn-lt"/>
                <a:cs typeface="+mn-lt"/>
              </a:rPr>
              <a:t>libGPM</a:t>
            </a:r>
            <a:r>
              <a:rPr lang="en-IN" sz="2300" dirty="0">
                <a:ea typeface="+mn-lt"/>
                <a:cs typeface="+mn-lt"/>
              </a:rPr>
              <a:t>, allowing programmers to easily use GPM.</a:t>
            </a:r>
          </a:p>
        </p:txBody>
      </p:sp>
      <p:sp>
        <p:nvSpPr>
          <p:cNvPr id="3" name="TextBox 2">
            <a:extLst>
              <a:ext uri="{FF2B5EF4-FFF2-40B4-BE49-F238E27FC236}">
                <a16:creationId xmlns:a16="http://schemas.microsoft.com/office/drawing/2014/main" id="{67478256-60AF-4382-B573-740BA9E2AE84}"/>
              </a:ext>
            </a:extLst>
          </p:cNvPr>
          <p:cNvSpPr txBox="1"/>
          <p:nvPr/>
        </p:nvSpPr>
        <p:spPr>
          <a:xfrm>
            <a:off x="838200" y="1570124"/>
            <a:ext cx="10515600" cy="885349"/>
          </a:xfrm>
          <a:prstGeom prst="roundRect">
            <a:avLst/>
          </a:prstGeom>
          <a:noFill/>
          <a:ln w="28575">
            <a:solidFill>
              <a:schemeClr val="accent2">
                <a:lumMod val="75000"/>
              </a:schemeClr>
            </a:solidFill>
          </a:ln>
        </p:spPr>
        <p:txBody>
          <a:bodyPr wrap="square" lIns="91440" tIns="45720" rIns="91440" bIns="45720" rtlCol="0" anchor="t">
            <a:spAutoFit/>
          </a:bodyPr>
          <a:lstStyle/>
          <a:p>
            <a:pPr marL="342900" indent="-342900">
              <a:buFont typeface="Arial" panose="020B0604020202020204" pitchFamily="34" charset="0"/>
              <a:buChar char="•"/>
            </a:pPr>
            <a:r>
              <a:rPr lang="en-US" sz="2300" dirty="0">
                <a:solidFill>
                  <a:srgbClr val="000088"/>
                </a:solidFill>
              </a:rPr>
              <a:t>GPUs can make use of persistence that NVMs provide.</a:t>
            </a:r>
            <a:endParaRPr lang="en-US" sz="2300" dirty="0">
              <a:solidFill>
                <a:srgbClr val="000000"/>
              </a:solidFill>
            </a:endParaRPr>
          </a:p>
          <a:p>
            <a:pPr marL="342900" indent="-342900">
              <a:buFont typeface="Arial" panose="020B0604020202020204" pitchFamily="34" charset="0"/>
              <a:buChar char="•"/>
            </a:pPr>
            <a:r>
              <a:rPr lang="en-US" sz="2300" dirty="0">
                <a:solidFill>
                  <a:srgbClr val="000088"/>
                </a:solidFill>
                <a:cs typeface="Calibri"/>
              </a:rPr>
              <a:t>We propose GPM to allow GPUs to leverage PM persistence.</a:t>
            </a:r>
          </a:p>
        </p:txBody>
      </p:sp>
      <p:sp>
        <p:nvSpPr>
          <p:cNvPr id="5" name="TextBox 4">
            <a:extLst>
              <a:ext uri="{FF2B5EF4-FFF2-40B4-BE49-F238E27FC236}">
                <a16:creationId xmlns:a16="http://schemas.microsoft.com/office/drawing/2014/main" id="{D1E48686-741D-4ED6-A431-4DFB13FFD79C}"/>
              </a:ext>
            </a:extLst>
          </p:cNvPr>
          <p:cNvSpPr txBox="1"/>
          <p:nvPr/>
        </p:nvSpPr>
        <p:spPr>
          <a:xfrm>
            <a:off x="1933001" y="5879775"/>
            <a:ext cx="8325997" cy="461665"/>
          </a:xfrm>
          <a:prstGeom prst="rect">
            <a:avLst/>
          </a:prstGeom>
          <a:noFill/>
        </p:spPr>
        <p:txBody>
          <a:bodyPr wrap="none" lIns="91440" tIns="45720" rIns="91440" bIns="45720" rtlCol="0" anchor="t">
            <a:spAutoFit/>
          </a:bodyPr>
          <a:lstStyle/>
          <a:p>
            <a:pPr algn="ctr"/>
            <a:r>
              <a:rPr lang="en-IN" sz="2400" dirty="0">
                <a:solidFill>
                  <a:schemeClr val="accent2">
                    <a:lumMod val="75000"/>
                  </a:schemeClr>
                </a:solidFill>
              </a:rPr>
              <a:t>Reproducible artifact: </a:t>
            </a:r>
            <a:r>
              <a:rPr lang="en-IN" sz="2400" dirty="0">
                <a:solidFill>
                  <a:schemeClr val="accent5">
                    <a:lumMod val="75000"/>
                  </a:schemeClr>
                </a:solidFill>
                <a:hlinkClick r:id="rId3">
                  <a:extLst>
                    <a:ext uri="{A12FA001-AC4F-418D-AE19-62706E023703}">
                      <ahyp:hlinkClr xmlns:ahyp="http://schemas.microsoft.com/office/drawing/2018/hyperlinkcolor" val="tx"/>
                    </a:ext>
                  </a:extLst>
                </a:hlinkClick>
              </a:rPr>
              <a:t>https://github.com/csl-iisc/</a:t>
            </a:r>
            <a:r>
              <a:rPr lang="en-IN" sz="2400" dirty="0">
                <a:solidFill>
                  <a:schemeClr val="accent5">
                    <a:lumMod val="75000"/>
                  </a:schemeClr>
                </a:solidFill>
                <a:ea typeface="+mn-lt"/>
                <a:cs typeface="+mn-lt"/>
                <a:hlinkClick r:id="rId3">
                  <a:extLst>
                    <a:ext uri="{A12FA001-AC4F-418D-AE19-62706E023703}">
                      <ahyp:hlinkClr xmlns:ahyp="http://schemas.microsoft.com/office/drawing/2018/hyperlinkcolor" val="tx"/>
                    </a:ext>
                  </a:extLst>
                </a:hlinkClick>
              </a:rPr>
              <a:t>GPM-ASPLOS22</a:t>
            </a:r>
            <a:endParaRPr lang="en-IN" sz="2400" dirty="0">
              <a:solidFill>
                <a:schemeClr val="accent5">
                  <a:lumMod val="75000"/>
                </a:schemeClr>
              </a:solidFill>
            </a:endParaRPr>
          </a:p>
        </p:txBody>
      </p:sp>
      <p:sp>
        <p:nvSpPr>
          <p:cNvPr id="8" name="Slide Number Placeholder 3">
            <a:extLst>
              <a:ext uri="{FF2B5EF4-FFF2-40B4-BE49-F238E27FC236}">
                <a16:creationId xmlns:a16="http://schemas.microsoft.com/office/drawing/2014/main" id="{7E30D97E-EE69-4D24-A162-E5E3C7ACE821}"/>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28</a:t>
            </a:fld>
            <a:endParaRPr lang="en-US"/>
          </a:p>
        </p:txBody>
      </p:sp>
      <p:grpSp>
        <p:nvGrpSpPr>
          <p:cNvPr id="7" name="Group 6">
            <a:extLst>
              <a:ext uri="{FF2B5EF4-FFF2-40B4-BE49-F238E27FC236}">
                <a16:creationId xmlns:a16="http://schemas.microsoft.com/office/drawing/2014/main" id="{6C85F0AE-BAE6-40F9-917D-E57933A6BE2A}"/>
              </a:ext>
            </a:extLst>
          </p:cNvPr>
          <p:cNvGrpSpPr/>
          <p:nvPr/>
        </p:nvGrpSpPr>
        <p:grpSpPr>
          <a:xfrm>
            <a:off x="4667249" y="5180438"/>
            <a:ext cx="2857500" cy="609600"/>
            <a:chOff x="4206082" y="4656229"/>
            <a:chExt cx="2857500" cy="609600"/>
          </a:xfrm>
        </p:grpSpPr>
        <p:pic>
          <p:nvPicPr>
            <p:cNvPr id="1026" name="Picture 2">
              <a:extLst>
                <a:ext uri="{FF2B5EF4-FFF2-40B4-BE49-F238E27FC236}">
                  <a16:creationId xmlns:a16="http://schemas.microsoft.com/office/drawing/2014/main" id="{CC2A086A-6874-467E-AA77-6A9504234A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082" y="465622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222AA4A-EE3B-411E-BE85-ED6CDE4737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0032" y="465622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55C11C1-739B-4375-8195-8FB0AEBF69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3982" y="4656229"/>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Oval 15">
            <a:extLst>
              <a:ext uri="{FF2B5EF4-FFF2-40B4-BE49-F238E27FC236}">
                <a16:creationId xmlns:a16="http://schemas.microsoft.com/office/drawing/2014/main" id="{A0962CD1-D408-4040-9025-91A195BB6DED}"/>
              </a:ext>
            </a:extLst>
          </p:cNvPr>
          <p:cNvSpPr/>
          <p:nvPr/>
        </p:nvSpPr>
        <p:spPr>
          <a:xfrm>
            <a:off x="622200" y="3192711"/>
            <a:ext cx="432000" cy="43200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1</a:t>
            </a:r>
          </a:p>
        </p:txBody>
      </p:sp>
      <p:sp>
        <p:nvSpPr>
          <p:cNvPr id="17" name="Oval 16">
            <a:extLst>
              <a:ext uri="{FF2B5EF4-FFF2-40B4-BE49-F238E27FC236}">
                <a16:creationId xmlns:a16="http://schemas.microsoft.com/office/drawing/2014/main" id="{B2ED25F3-A9EA-4522-982C-BABEFBB80429}"/>
              </a:ext>
            </a:extLst>
          </p:cNvPr>
          <p:cNvSpPr/>
          <p:nvPr/>
        </p:nvSpPr>
        <p:spPr>
          <a:xfrm>
            <a:off x="605319" y="3820819"/>
            <a:ext cx="432000" cy="43200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2</a:t>
            </a:r>
          </a:p>
        </p:txBody>
      </p:sp>
      <p:sp>
        <p:nvSpPr>
          <p:cNvPr id="18" name="Oval 17">
            <a:extLst>
              <a:ext uri="{FF2B5EF4-FFF2-40B4-BE49-F238E27FC236}">
                <a16:creationId xmlns:a16="http://schemas.microsoft.com/office/drawing/2014/main" id="{53049383-24D8-4D53-9B22-D7089E5FFB90}"/>
              </a:ext>
            </a:extLst>
          </p:cNvPr>
          <p:cNvSpPr/>
          <p:nvPr/>
        </p:nvSpPr>
        <p:spPr>
          <a:xfrm>
            <a:off x="605319" y="4434735"/>
            <a:ext cx="432000" cy="43200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3</a:t>
            </a:r>
          </a:p>
        </p:txBody>
      </p:sp>
    </p:spTree>
    <p:extLst>
      <p:ext uri="{BB962C8B-B14F-4D97-AF65-F5344CB8AC3E}">
        <p14:creationId xmlns:p14="http://schemas.microsoft.com/office/powerpoint/2010/main" val="65285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AED454-9DFC-421D-BB17-41A05492AD43}"/>
              </a:ext>
            </a:extLst>
          </p:cNvPr>
          <p:cNvSpPr>
            <a:spLocks noGrp="1"/>
          </p:cNvSpPr>
          <p:nvPr>
            <p:ph type="title"/>
          </p:nvPr>
        </p:nvSpPr>
        <p:spPr>
          <a:xfrm>
            <a:off x="838200" y="2911680"/>
            <a:ext cx="10515600" cy="1325563"/>
          </a:xfrm>
        </p:spPr>
        <p:txBody>
          <a:bodyPr/>
          <a:lstStyle/>
          <a:p>
            <a:r>
              <a:rPr lang="en-IN" dirty="0"/>
              <a:t>Backup Slides </a:t>
            </a:r>
          </a:p>
        </p:txBody>
      </p:sp>
      <p:sp>
        <p:nvSpPr>
          <p:cNvPr id="5" name="Slide Number Placeholder 4">
            <a:extLst>
              <a:ext uri="{FF2B5EF4-FFF2-40B4-BE49-F238E27FC236}">
                <a16:creationId xmlns:a16="http://schemas.microsoft.com/office/drawing/2014/main" id="{76DAF9DA-C2D2-404F-B105-50B36A8269DF}"/>
              </a:ext>
            </a:extLst>
          </p:cNvPr>
          <p:cNvSpPr>
            <a:spLocks noGrp="1"/>
          </p:cNvSpPr>
          <p:nvPr>
            <p:ph type="sldNum" sz="quarter" idx="12"/>
          </p:nvPr>
        </p:nvSpPr>
        <p:spPr/>
        <p:txBody>
          <a:bodyPr/>
          <a:lstStyle/>
          <a:p>
            <a:fld id="{54A9233F-6CA2-476F-8FB8-EFB5D52F48CF}" type="slidenum">
              <a:rPr lang="en-US" smtClean="0"/>
              <a:t>29</a:t>
            </a:fld>
            <a:endParaRPr lang="en-US"/>
          </a:p>
        </p:txBody>
      </p:sp>
    </p:spTree>
    <p:extLst>
      <p:ext uri="{BB962C8B-B14F-4D97-AF65-F5344CB8AC3E}">
        <p14:creationId xmlns:p14="http://schemas.microsoft.com/office/powerpoint/2010/main" val="148473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7384-C1F7-4246-89FA-368EC762CF93}"/>
              </a:ext>
            </a:extLst>
          </p:cNvPr>
          <p:cNvSpPr>
            <a:spLocks noGrp="1"/>
          </p:cNvSpPr>
          <p:nvPr>
            <p:ph type="title"/>
          </p:nvPr>
        </p:nvSpPr>
        <p:spPr/>
        <p:txBody>
          <a:bodyPr/>
          <a:lstStyle/>
          <a:p>
            <a:r>
              <a:rPr lang="en-IN">
                <a:latin typeface="Verdana"/>
                <a:ea typeface="Verdana"/>
              </a:rPr>
              <a:t>Non-volatile memory (NVM) is here!</a:t>
            </a:r>
          </a:p>
        </p:txBody>
      </p:sp>
      <p:pic>
        <p:nvPicPr>
          <p:cNvPr id="1028" name="Picture 4" descr="Is there hope for Optane persistent memory? | Network World">
            <a:extLst>
              <a:ext uri="{FF2B5EF4-FFF2-40B4-BE49-F238E27FC236}">
                <a16:creationId xmlns:a16="http://schemas.microsoft.com/office/drawing/2014/main" id="{32EB1412-DC3F-4C94-8CDE-8DDD2BA8A6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41" t="16273" r="14945" b="17673"/>
          <a:stretch/>
        </p:blipFill>
        <p:spPr bwMode="auto">
          <a:xfrm>
            <a:off x="2724849" y="1509177"/>
            <a:ext cx="6483929" cy="28712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A5C4452-CEC6-4A60-B758-34F47AC838E8}"/>
              </a:ext>
            </a:extLst>
          </p:cNvPr>
          <p:cNvSpPr txBox="1"/>
          <p:nvPr/>
        </p:nvSpPr>
        <p:spPr>
          <a:xfrm>
            <a:off x="661554" y="5001265"/>
            <a:ext cx="11132127" cy="523220"/>
          </a:xfrm>
          <a:prstGeom prst="rect">
            <a:avLst/>
          </a:prstGeom>
          <a:noFill/>
        </p:spPr>
        <p:txBody>
          <a:bodyPr wrap="square" rtlCol="0">
            <a:spAutoFit/>
          </a:bodyPr>
          <a:lstStyle/>
          <a:p>
            <a:pPr algn="ctr"/>
            <a:r>
              <a:rPr lang="en-IN" sz="2800">
                <a:solidFill>
                  <a:srgbClr val="000088"/>
                </a:solidFill>
              </a:rPr>
              <a:t>Byte-addressable	     Fine-grained persistence      Near-DRAM performance </a:t>
            </a:r>
          </a:p>
        </p:txBody>
      </p:sp>
      <p:sp>
        <p:nvSpPr>
          <p:cNvPr id="5" name="TextBox 4">
            <a:extLst>
              <a:ext uri="{FF2B5EF4-FFF2-40B4-BE49-F238E27FC236}">
                <a16:creationId xmlns:a16="http://schemas.microsoft.com/office/drawing/2014/main" id="{9E91CB37-E1F4-4FF3-9AFE-112855632976}"/>
              </a:ext>
            </a:extLst>
          </p:cNvPr>
          <p:cNvSpPr txBox="1"/>
          <p:nvPr/>
        </p:nvSpPr>
        <p:spPr>
          <a:xfrm>
            <a:off x="661553" y="5622097"/>
            <a:ext cx="11132127" cy="523220"/>
          </a:xfrm>
          <a:prstGeom prst="rect">
            <a:avLst/>
          </a:prstGeom>
          <a:noFill/>
        </p:spPr>
        <p:txBody>
          <a:bodyPr wrap="square" rtlCol="0">
            <a:spAutoFit/>
          </a:bodyPr>
          <a:lstStyle/>
          <a:p>
            <a:pPr algn="ctr"/>
            <a:r>
              <a:rPr lang="en-IN" sz="2800">
                <a:solidFill>
                  <a:srgbClr val="000088"/>
                </a:solidFill>
              </a:rPr>
              <a:t>Persistent Memory (PM) = Byte-addressable NVM </a:t>
            </a:r>
          </a:p>
        </p:txBody>
      </p:sp>
      <p:sp>
        <p:nvSpPr>
          <p:cNvPr id="8" name="Slide Number Placeholder 3">
            <a:extLst>
              <a:ext uri="{FF2B5EF4-FFF2-40B4-BE49-F238E27FC236}">
                <a16:creationId xmlns:a16="http://schemas.microsoft.com/office/drawing/2014/main" id="{18104CFB-5CA0-4C94-9A98-EF544AF26434}"/>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3</a:t>
            </a:fld>
            <a:endParaRPr lang="en-US"/>
          </a:p>
        </p:txBody>
      </p:sp>
    </p:spTree>
    <p:custDataLst>
      <p:tags r:id="rId1"/>
    </p:custDataLst>
    <p:extLst>
      <p:ext uri="{BB962C8B-B14F-4D97-AF65-F5344CB8AC3E}">
        <p14:creationId xmlns:p14="http://schemas.microsoft.com/office/powerpoint/2010/main" val="237960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Rounded Corners 62">
            <a:extLst>
              <a:ext uri="{FF2B5EF4-FFF2-40B4-BE49-F238E27FC236}">
                <a16:creationId xmlns:a16="http://schemas.microsoft.com/office/drawing/2014/main" id="{1E1E5837-946A-4409-88FF-0AC81D642450}"/>
              </a:ext>
            </a:extLst>
          </p:cNvPr>
          <p:cNvSpPr/>
          <p:nvPr/>
        </p:nvSpPr>
        <p:spPr>
          <a:xfrm>
            <a:off x="2957979" y="206676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1" name="Rectangle: Rounded Corners 120">
            <a:extLst>
              <a:ext uri="{FF2B5EF4-FFF2-40B4-BE49-F238E27FC236}">
                <a16:creationId xmlns:a16="http://schemas.microsoft.com/office/drawing/2014/main" id="{F3241927-F8E7-40C1-9264-CB171EE5CA4D}"/>
              </a:ext>
            </a:extLst>
          </p:cNvPr>
          <p:cNvSpPr/>
          <p:nvPr/>
        </p:nvSpPr>
        <p:spPr>
          <a:xfrm>
            <a:off x="3550099" y="3234015"/>
            <a:ext cx="1296000" cy="612000"/>
          </a:xfrm>
          <a:prstGeom prst="roundRect">
            <a:avLst/>
          </a:prstGeom>
          <a:noFill/>
          <a:ln w="508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a:t>
            </a:r>
          </a:p>
        </p:txBody>
      </p:sp>
      <p:sp>
        <p:nvSpPr>
          <p:cNvPr id="2" name="Title 1">
            <a:extLst>
              <a:ext uri="{FF2B5EF4-FFF2-40B4-BE49-F238E27FC236}">
                <a16:creationId xmlns:a16="http://schemas.microsoft.com/office/drawing/2014/main" id="{0B33656D-B1EB-4599-A5E3-499C6A3A8D1E}"/>
              </a:ext>
            </a:extLst>
          </p:cNvPr>
          <p:cNvSpPr>
            <a:spLocks noGrp="1"/>
          </p:cNvSpPr>
          <p:nvPr>
            <p:ph type="title"/>
          </p:nvPr>
        </p:nvSpPr>
        <p:spPr/>
        <p:txBody>
          <a:bodyPr/>
          <a:lstStyle/>
          <a:p>
            <a:r>
              <a:rPr lang="en-IN" dirty="0"/>
              <a:t>Intel’s upcoming extended ADR (</a:t>
            </a:r>
            <a:r>
              <a:rPr lang="en-IN" dirty="0" err="1"/>
              <a:t>eADR</a:t>
            </a:r>
            <a:r>
              <a:rPr lang="en-IN" dirty="0"/>
              <a:t>)</a:t>
            </a:r>
          </a:p>
        </p:txBody>
      </p:sp>
      <p:sp>
        <p:nvSpPr>
          <p:cNvPr id="4" name="Slide Number Placeholder 3">
            <a:extLst>
              <a:ext uri="{FF2B5EF4-FFF2-40B4-BE49-F238E27FC236}">
                <a16:creationId xmlns:a16="http://schemas.microsoft.com/office/drawing/2014/main" id="{BB5822A9-B18D-469D-901E-49711E5477AE}"/>
              </a:ext>
            </a:extLst>
          </p:cNvPr>
          <p:cNvSpPr>
            <a:spLocks noGrp="1"/>
          </p:cNvSpPr>
          <p:nvPr>
            <p:ph type="sldNum" sz="quarter" idx="12"/>
          </p:nvPr>
        </p:nvSpPr>
        <p:spPr/>
        <p:txBody>
          <a:bodyPr/>
          <a:lstStyle/>
          <a:p>
            <a:fld id="{54A9233F-6CA2-476F-8FB8-EFB5D52F48CF}" type="slidenum">
              <a:rPr lang="en-US" smtClean="0"/>
              <a:t>30</a:t>
            </a:fld>
            <a:endParaRPr lang="en-US"/>
          </a:p>
        </p:txBody>
      </p:sp>
      <p:sp>
        <p:nvSpPr>
          <p:cNvPr id="62" name="Rectangle: Rounded Corners 61">
            <a:extLst>
              <a:ext uri="{FF2B5EF4-FFF2-40B4-BE49-F238E27FC236}">
                <a16:creationId xmlns:a16="http://schemas.microsoft.com/office/drawing/2014/main" id="{52E3014D-ADCA-47F4-BAD1-0EFA514B2ABE}"/>
              </a:ext>
            </a:extLst>
          </p:cNvPr>
          <p:cNvSpPr/>
          <p:nvPr/>
        </p:nvSpPr>
        <p:spPr>
          <a:xfrm>
            <a:off x="6591197" y="206676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4" name="Rectangle: Rounded Corners 63">
            <a:extLst>
              <a:ext uri="{FF2B5EF4-FFF2-40B4-BE49-F238E27FC236}">
                <a16:creationId xmlns:a16="http://schemas.microsoft.com/office/drawing/2014/main" id="{33E2FA3D-D6EC-4F37-9FF3-D3F9974979F9}"/>
              </a:ext>
            </a:extLst>
          </p:cNvPr>
          <p:cNvSpPr/>
          <p:nvPr/>
        </p:nvSpPr>
        <p:spPr>
          <a:xfrm>
            <a:off x="7228810" y="2157599"/>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65" name="Rectangle: Rounded Corners 64">
            <a:extLst>
              <a:ext uri="{FF2B5EF4-FFF2-40B4-BE49-F238E27FC236}">
                <a16:creationId xmlns:a16="http://schemas.microsoft.com/office/drawing/2014/main" id="{7C95D1A6-1658-48C1-A61B-03F9E66714BE}"/>
              </a:ext>
            </a:extLst>
          </p:cNvPr>
          <p:cNvSpPr/>
          <p:nvPr/>
        </p:nvSpPr>
        <p:spPr>
          <a:xfrm>
            <a:off x="7311178" y="2228601"/>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SM</a:t>
            </a:r>
          </a:p>
        </p:txBody>
      </p:sp>
      <p:sp>
        <p:nvSpPr>
          <p:cNvPr id="67" name="Rectangle 66">
            <a:extLst>
              <a:ext uri="{FF2B5EF4-FFF2-40B4-BE49-F238E27FC236}">
                <a16:creationId xmlns:a16="http://schemas.microsoft.com/office/drawing/2014/main" id="{53040B08-5E21-4384-97B4-60F8672E9EFA}"/>
              </a:ext>
            </a:extLst>
          </p:cNvPr>
          <p:cNvSpPr/>
          <p:nvPr/>
        </p:nvSpPr>
        <p:spPr>
          <a:xfrm>
            <a:off x="7014962" y="3152044"/>
            <a:ext cx="17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Interconnect</a:t>
            </a:r>
          </a:p>
        </p:txBody>
      </p:sp>
      <p:sp>
        <p:nvSpPr>
          <p:cNvPr id="68" name="Rectangle: Rounded Corners 67">
            <a:extLst>
              <a:ext uri="{FF2B5EF4-FFF2-40B4-BE49-F238E27FC236}">
                <a16:creationId xmlns:a16="http://schemas.microsoft.com/office/drawing/2014/main" id="{CC815BF0-E4B7-4748-9224-7766E2792301}"/>
              </a:ext>
            </a:extLst>
          </p:cNvPr>
          <p:cNvSpPr/>
          <p:nvPr/>
        </p:nvSpPr>
        <p:spPr>
          <a:xfrm>
            <a:off x="6640998" y="4048914"/>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0 </a:t>
            </a:r>
          </a:p>
        </p:txBody>
      </p:sp>
      <p:sp>
        <p:nvSpPr>
          <p:cNvPr id="69" name="Rectangle: Rounded Corners 68">
            <a:extLst>
              <a:ext uri="{FF2B5EF4-FFF2-40B4-BE49-F238E27FC236}">
                <a16:creationId xmlns:a16="http://schemas.microsoft.com/office/drawing/2014/main" id="{082CED74-96F8-4F58-B987-A881CDC46664}"/>
              </a:ext>
            </a:extLst>
          </p:cNvPr>
          <p:cNvSpPr/>
          <p:nvPr/>
        </p:nvSpPr>
        <p:spPr>
          <a:xfrm>
            <a:off x="8211304" y="4048914"/>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N </a:t>
            </a:r>
          </a:p>
        </p:txBody>
      </p:sp>
      <p:cxnSp>
        <p:nvCxnSpPr>
          <p:cNvPr id="70" name="Straight Arrow Connector 69">
            <a:extLst>
              <a:ext uri="{FF2B5EF4-FFF2-40B4-BE49-F238E27FC236}">
                <a16:creationId xmlns:a16="http://schemas.microsoft.com/office/drawing/2014/main" id="{35621422-1ECC-47FD-9D2A-0C556B38C96A}"/>
              </a:ext>
            </a:extLst>
          </p:cNvPr>
          <p:cNvCxnSpPr>
            <a:cxnSpLocks/>
            <a:endCxn id="67" idx="0"/>
          </p:cNvCxnSpPr>
          <p:nvPr/>
        </p:nvCxnSpPr>
        <p:spPr>
          <a:xfrm>
            <a:off x="7896962" y="2813963"/>
            <a:ext cx="0" cy="338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FC41A6A-CD70-4E26-A900-59DB1F1E921C}"/>
              </a:ext>
            </a:extLst>
          </p:cNvPr>
          <p:cNvCxnSpPr>
            <a:cxnSpLocks/>
          </p:cNvCxnSpPr>
          <p:nvPr/>
        </p:nvCxnSpPr>
        <p:spPr>
          <a:xfrm>
            <a:off x="7210838" y="3834911"/>
            <a:ext cx="1576822"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66CDD25-510A-40B0-B2AE-4F72E0A3A042}"/>
              </a:ext>
            </a:extLst>
          </p:cNvPr>
          <p:cNvCxnSpPr/>
          <p:nvPr/>
        </p:nvCxnSpPr>
        <p:spPr>
          <a:xfrm>
            <a:off x="7929025" y="361502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127CB67-3633-4A56-89CA-8E54BE22B47F}"/>
              </a:ext>
            </a:extLst>
          </p:cNvPr>
          <p:cNvCxnSpPr>
            <a:cxnSpLocks/>
          </p:cNvCxnSpPr>
          <p:nvPr/>
        </p:nvCxnSpPr>
        <p:spPr>
          <a:xfrm flipH="1" flipV="1">
            <a:off x="7210838" y="3834911"/>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3CEAA19-1776-407A-91FE-D2A8D7552550}"/>
              </a:ext>
            </a:extLst>
          </p:cNvPr>
          <p:cNvCxnSpPr>
            <a:cxnSpLocks/>
          </p:cNvCxnSpPr>
          <p:nvPr/>
        </p:nvCxnSpPr>
        <p:spPr>
          <a:xfrm flipH="1" flipV="1">
            <a:off x="8787660" y="3828722"/>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11CF8CE-9FB3-496F-A923-1D111FB06A4C}"/>
              </a:ext>
            </a:extLst>
          </p:cNvPr>
          <p:cNvSpPr/>
          <p:nvPr/>
        </p:nvSpPr>
        <p:spPr>
          <a:xfrm>
            <a:off x="6694998" y="496942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sp>
        <p:nvSpPr>
          <p:cNvPr id="76" name="Rectangle 75">
            <a:extLst>
              <a:ext uri="{FF2B5EF4-FFF2-40B4-BE49-F238E27FC236}">
                <a16:creationId xmlns:a16="http://schemas.microsoft.com/office/drawing/2014/main" id="{2D6D5FB2-B80B-423D-9CA5-9E00F0E5E89F}"/>
              </a:ext>
            </a:extLst>
          </p:cNvPr>
          <p:cNvSpPr/>
          <p:nvPr/>
        </p:nvSpPr>
        <p:spPr>
          <a:xfrm>
            <a:off x="8265304" y="496942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cxnSp>
        <p:nvCxnSpPr>
          <p:cNvPr id="77" name="Straight Arrow Connector 76">
            <a:extLst>
              <a:ext uri="{FF2B5EF4-FFF2-40B4-BE49-F238E27FC236}">
                <a16:creationId xmlns:a16="http://schemas.microsoft.com/office/drawing/2014/main" id="{B315BC91-9778-4DCE-A632-7BC187B1C7E5}"/>
              </a:ext>
            </a:extLst>
          </p:cNvPr>
          <p:cNvCxnSpPr>
            <a:stCxn id="75" idx="0"/>
            <a:endCxn id="68" idx="2"/>
          </p:cNvCxnSpPr>
          <p:nvPr/>
        </p:nvCxnSpPr>
        <p:spPr>
          <a:xfrm flipV="1">
            <a:off x="7216998" y="4681920"/>
            <a:ext cx="0" cy="2875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EAFBE51-F265-41ED-9785-BA247BF15912}"/>
              </a:ext>
            </a:extLst>
          </p:cNvPr>
          <p:cNvCxnSpPr>
            <a:stCxn id="76" idx="0"/>
            <a:endCxn id="69" idx="2"/>
          </p:cNvCxnSpPr>
          <p:nvPr/>
        </p:nvCxnSpPr>
        <p:spPr>
          <a:xfrm flipV="1">
            <a:off x="8787304" y="4681920"/>
            <a:ext cx="0" cy="2875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912E8E4C-42E5-4733-8050-330DE0728977}"/>
              </a:ext>
            </a:extLst>
          </p:cNvPr>
          <p:cNvSpPr txBox="1"/>
          <p:nvPr/>
        </p:nvSpPr>
        <p:spPr>
          <a:xfrm>
            <a:off x="7597537" y="1598867"/>
            <a:ext cx="803425" cy="461665"/>
          </a:xfrm>
          <a:prstGeom prst="rect">
            <a:avLst/>
          </a:prstGeom>
          <a:noFill/>
        </p:spPr>
        <p:txBody>
          <a:bodyPr wrap="none" rtlCol="0">
            <a:spAutoFit/>
          </a:bodyPr>
          <a:lstStyle/>
          <a:p>
            <a:r>
              <a:rPr lang="en-IN" sz="2400"/>
              <a:t>GPU </a:t>
            </a:r>
          </a:p>
        </p:txBody>
      </p:sp>
      <p:cxnSp>
        <p:nvCxnSpPr>
          <p:cNvPr id="80" name="Straight Arrow Connector 79">
            <a:extLst>
              <a:ext uri="{FF2B5EF4-FFF2-40B4-BE49-F238E27FC236}">
                <a16:creationId xmlns:a16="http://schemas.microsoft.com/office/drawing/2014/main" id="{59529EAE-3D40-4F97-BC8F-F4212BFB43B6}"/>
              </a:ext>
            </a:extLst>
          </p:cNvPr>
          <p:cNvCxnSpPr>
            <a:cxnSpLocks/>
            <a:endCxn id="62" idx="1"/>
          </p:cNvCxnSpPr>
          <p:nvPr/>
        </p:nvCxnSpPr>
        <p:spPr>
          <a:xfrm flipV="1">
            <a:off x="5775713" y="3408171"/>
            <a:ext cx="815484" cy="541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01A4661-1270-4F1A-9507-8F0EBAB193B1}"/>
              </a:ext>
            </a:extLst>
          </p:cNvPr>
          <p:cNvSpPr txBox="1"/>
          <p:nvPr/>
        </p:nvSpPr>
        <p:spPr>
          <a:xfrm>
            <a:off x="5887871" y="3033791"/>
            <a:ext cx="646331" cy="400110"/>
          </a:xfrm>
          <a:prstGeom prst="rect">
            <a:avLst/>
          </a:prstGeom>
          <a:noFill/>
        </p:spPr>
        <p:txBody>
          <a:bodyPr wrap="none" rtlCol="0">
            <a:spAutoFit/>
          </a:bodyPr>
          <a:lstStyle/>
          <a:p>
            <a:r>
              <a:rPr lang="en-IN" sz="2000"/>
              <a:t>PCIe</a:t>
            </a:r>
          </a:p>
        </p:txBody>
      </p:sp>
      <p:sp>
        <p:nvSpPr>
          <p:cNvPr id="83" name="Rectangle: Rounded Corners 82">
            <a:extLst>
              <a:ext uri="{FF2B5EF4-FFF2-40B4-BE49-F238E27FC236}">
                <a16:creationId xmlns:a16="http://schemas.microsoft.com/office/drawing/2014/main" id="{0E79D083-D7A2-472F-9AAD-CC7316CFB220}"/>
              </a:ext>
            </a:extLst>
          </p:cNvPr>
          <p:cNvSpPr/>
          <p:nvPr/>
        </p:nvSpPr>
        <p:spPr>
          <a:xfrm>
            <a:off x="7405818" y="2306090"/>
            <a:ext cx="982494"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84" name="Rectangle: Rounded Corners 83">
            <a:extLst>
              <a:ext uri="{FF2B5EF4-FFF2-40B4-BE49-F238E27FC236}">
                <a16:creationId xmlns:a16="http://schemas.microsoft.com/office/drawing/2014/main" id="{B2606BDF-B39A-4B83-9968-34DF234AF4AE}"/>
              </a:ext>
            </a:extLst>
          </p:cNvPr>
          <p:cNvSpPr/>
          <p:nvPr/>
        </p:nvSpPr>
        <p:spPr>
          <a:xfrm>
            <a:off x="3702179" y="2358903"/>
            <a:ext cx="985735"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Core</a:t>
            </a:r>
            <a:endParaRPr lang="en-IN" dirty="0">
              <a:solidFill>
                <a:schemeClr val="tx1"/>
              </a:solidFill>
            </a:endParaRPr>
          </a:p>
        </p:txBody>
      </p:sp>
      <p:sp>
        <p:nvSpPr>
          <p:cNvPr id="85" name="Rectangle 84">
            <a:extLst>
              <a:ext uri="{FF2B5EF4-FFF2-40B4-BE49-F238E27FC236}">
                <a16:creationId xmlns:a16="http://schemas.microsoft.com/office/drawing/2014/main" id="{32B9071E-83DD-4624-A4EE-0291D8342D06}"/>
              </a:ext>
            </a:extLst>
          </p:cNvPr>
          <p:cNvSpPr/>
          <p:nvPr/>
        </p:nvSpPr>
        <p:spPr>
          <a:xfrm>
            <a:off x="3598416" y="3294681"/>
            <a:ext cx="1193260" cy="4717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LLC</a:t>
            </a:r>
          </a:p>
        </p:txBody>
      </p:sp>
      <p:sp>
        <p:nvSpPr>
          <p:cNvPr id="86" name="Rectangle: Rounded Corners 85">
            <a:extLst>
              <a:ext uri="{FF2B5EF4-FFF2-40B4-BE49-F238E27FC236}">
                <a16:creationId xmlns:a16="http://schemas.microsoft.com/office/drawing/2014/main" id="{33A1A3E9-38F5-4630-8931-16B8D7E4F199}"/>
              </a:ext>
            </a:extLst>
          </p:cNvPr>
          <p:cNvSpPr/>
          <p:nvPr/>
        </p:nvSpPr>
        <p:spPr>
          <a:xfrm>
            <a:off x="3063396" y="4200668"/>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87" name="Rectangle: Rounded Corners 86">
            <a:extLst>
              <a:ext uri="{FF2B5EF4-FFF2-40B4-BE49-F238E27FC236}">
                <a16:creationId xmlns:a16="http://schemas.microsoft.com/office/drawing/2014/main" id="{2D18A819-CF76-46CC-A1D5-F39849741CA6}"/>
              </a:ext>
            </a:extLst>
          </p:cNvPr>
          <p:cNvSpPr/>
          <p:nvPr/>
        </p:nvSpPr>
        <p:spPr>
          <a:xfrm>
            <a:off x="4302049" y="4200667"/>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88" name="Rectangle 87">
            <a:extLst>
              <a:ext uri="{FF2B5EF4-FFF2-40B4-BE49-F238E27FC236}">
                <a16:creationId xmlns:a16="http://schemas.microsoft.com/office/drawing/2014/main" id="{43737E11-F9D2-4DA2-9166-428320831A50}"/>
              </a:ext>
            </a:extLst>
          </p:cNvPr>
          <p:cNvSpPr/>
          <p:nvPr/>
        </p:nvSpPr>
        <p:spPr>
          <a:xfrm>
            <a:off x="3063396" y="4958757"/>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DRAM</a:t>
            </a:r>
          </a:p>
        </p:txBody>
      </p:sp>
      <p:sp>
        <p:nvSpPr>
          <p:cNvPr id="89" name="Rectangle 88">
            <a:extLst>
              <a:ext uri="{FF2B5EF4-FFF2-40B4-BE49-F238E27FC236}">
                <a16:creationId xmlns:a16="http://schemas.microsoft.com/office/drawing/2014/main" id="{036D5C83-3000-488D-BBC8-DD7C8268D5A3}"/>
              </a:ext>
            </a:extLst>
          </p:cNvPr>
          <p:cNvSpPr/>
          <p:nvPr/>
        </p:nvSpPr>
        <p:spPr>
          <a:xfrm>
            <a:off x="4310156" y="4958757"/>
            <a:ext cx="1044000" cy="4717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NVM</a:t>
            </a:r>
          </a:p>
        </p:txBody>
      </p:sp>
      <p:cxnSp>
        <p:nvCxnSpPr>
          <p:cNvPr id="90" name="Straight Arrow Connector 89">
            <a:extLst>
              <a:ext uri="{FF2B5EF4-FFF2-40B4-BE49-F238E27FC236}">
                <a16:creationId xmlns:a16="http://schemas.microsoft.com/office/drawing/2014/main" id="{9DC9AE67-F87C-4F7D-976E-4DB7E3881967}"/>
              </a:ext>
            </a:extLst>
          </p:cNvPr>
          <p:cNvCxnSpPr>
            <a:stCxn id="84" idx="2"/>
            <a:endCxn id="85" idx="0"/>
          </p:cNvCxnSpPr>
          <p:nvPr/>
        </p:nvCxnSpPr>
        <p:spPr>
          <a:xfrm flipH="1">
            <a:off x="4195046" y="2862903"/>
            <a:ext cx="1" cy="4317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4B69F7E-9AA3-4126-95EB-8411BD142A4D}"/>
              </a:ext>
            </a:extLst>
          </p:cNvPr>
          <p:cNvCxnSpPr>
            <a:cxnSpLocks/>
          </p:cNvCxnSpPr>
          <p:nvPr/>
        </p:nvCxnSpPr>
        <p:spPr>
          <a:xfrm>
            <a:off x="3569235" y="4672459"/>
            <a:ext cx="0" cy="276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6D2F006-02E7-429B-A4B0-257094884842}"/>
              </a:ext>
            </a:extLst>
          </p:cNvPr>
          <p:cNvCxnSpPr>
            <a:cxnSpLocks/>
          </p:cNvCxnSpPr>
          <p:nvPr/>
        </p:nvCxnSpPr>
        <p:spPr>
          <a:xfrm>
            <a:off x="4812754" y="4672458"/>
            <a:ext cx="0" cy="2767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E832E4A-99E0-45A5-B549-A41041D70343}"/>
              </a:ext>
            </a:extLst>
          </p:cNvPr>
          <p:cNvCxnSpPr>
            <a:cxnSpLocks/>
          </p:cNvCxnSpPr>
          <p:nvPr/>
        </p:nvCxnSpPr>
        <p:spPr>
          <a:xfrm>
            <a:off x="3540051" y="3986664"/>
            <a:ext cx="126777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5D46DF1-D08B-4D1C-82D1-7450824C3963}"/>
              </a:ext>
            </a:extLst>
          </p:cNvPr>
          <p:cNvCxnSpPr>
            <a:stCxn id="85" idx="2"/>
          </p:cNvCxnSpPr>
          <p:nvPr/>
        </p:nvCxnSpPr>
        <p:spPr>
          <a:xfrm>
            <a:off x="4195046" y="3766472"/>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1299A45-3065-4353-B98A-C87234B4C1C9}"/>
              </a:ext>
            </a:extLst>
          </p:cNvPr>
          <p:cNvCxnSpPr>
            <a:cxnSpLocks/>
          </p:cNvCxnSpPr>
          <p:nvPr/>
        </p:nvCxnSpPr>
        <p:spPr>
          <a:xfrm flipH="1" flipV="1">
            <a:off x="3540051" y="3980475"/>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9FDCDFF-0849-46B3-972F-D691DF945544}"/>
              </a:ext>
            </a:extLst>
          </p:cNvPr>
          <p:cNvCxnSpPr>
            <a:cxnSpLocks/>
          </p:cNvCxnSpPr>
          <p:nvPr/>
        </p:nvCxnSpPr>
        <p:spPr>
          <a:xfrm flipH="1" flipV="1">
            <a:off x="4812754" y="398047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738C2459-BCF2-457A-94FF-9D458A1F777D}"/>
              </a:ext>
            </a:extLst>
          </p:cNvPr>
          <p:cNvSpPr/>
          <p:nvPr/>
        </p:nvSpPr>
        <p:spPr>
          <a:xfrm>
            <a:off x="4878892" y="2776194"/>
            <a:ext cx="808061" cy="6892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IO </a:t>
            </a:r>
            <a:br>
              <a:rPr lang="en-IN" sz="2400" dirty="0">
                <a:solidFill>
                  <a:schemeClr val="tx1"/>
                </a:solidFill>
              </a:rPr>
            </a:br>
            <a:r>
              <a:rPr lang="en-IN" sz="2400" dirty="0">
                <a:solidFill>
                  <a:schemeClr val="tx1"/>
                </a:solidFill>
              </a:rPr>
              <a:t>Hub </a:t>
            </a:r>
            <a:endParaRPr lang="en-IN" dirty="0">
              <a:solidFill>
                <a:schemeClr val="tx1"/>
              </a:solidFill>
            </a:endParaRPr>
          </a:p>
        </p:txBody>
      </p:sp>
      <p:sp>
        <p:nvSpPr>
          <p:cNvPr id="98" name="TextBox 97">
            <a:extLst>
              <a:ext uri="{FF2B5EF4-FFF2-40B4-BE49-F238E27FC236}">
                <a16:creationId xmlns:a16="http://schemas.microsoft.com/office/drawing/2014/main" id="{32374D00-E734-43A6-82DB-B13FED569566}"/>
              </a:ext>
            </a:extLst>
          </p:cNvPr>
          <p:cNvSpPr txBox="1"/>
          <p:nvPr/>
        </p:nvSpPr>
        <p:spPr>
          <a:xfrm>
            <a:off x="3979547" y="1598867"/>
            <a:ext cx="772969" cy="461665"/>
          </a:xfrm>
          <a:prstGeom prst="rect">
            <a:avLst/>
          </a:prstGeom>
          <a:noFill/>
        </p:spPr>
        <p:txBody>
          <a:bodyPr wrap="none" rtlCol="0">
            <a:spAutoFit/>
          </a:bodyPr>
          <a:lstStyle/>
          <a:p>
            <a:r>
              <a:rPr lang="en-IN" sz="2400"/>
              <a:t>CPU </a:t>
            </a:r>
          </a:p>
        </p:txBody>
      </p:sp>
      <p:sp>
        <p:nvSpPr>
          <p:cNvPr id="119" name="Content Placeholder 4">
            <a:extLst>
              <a:ext uri="{FF2B5EF4-FFF2-40B4-BE49-F238E27FC236}">
                <a16:creationId xmlns:a16="http://schemas.microsoft.com/office/drawing/2014/main" id="{DA3F0A1B-09DA-4F41-9AB9-FBF732C47339}"/>
              </a:ext>
            </a:extLst>
          </p:cNvPr>
          <p:cNvSpPr txBox="1">
            <a:spLocks/>
          </p:cNvSpPr>
          <p:nvPr/>
        </p:nvSpPr>
        <p:spPr>
          <a:xfrm>
            <a:off x="0" y="5876183"/>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Persistence is guaranteed as soon as data reaches the caches</a:t>
            </a:r>
          </a:p>
        </p:txBody>
      </p:sp>
      <p:sp>
        <p:nvSpPr>
          <p:cNvPr id="120" name="Rectangle: Rounded Corners 119">
            <a:extLst>
              <a:ext uri="{FF2B5EF4-FFF2-40B4-BE49-F238E27FC236}">
                <a16:creationId xmlns:a16="http://schemas.microsoft.com/office/drawing/2014/main" id="{BE6DB5B0-2ACC-465C-BB41-ADC16151E88D}"/>
              </a:ext>
            </a:extLst>
          </p:cNvPr>
          <p:cNvSpPr/>
          <p:nvPr/>
        </p:nvSpPr>
        <p:spPr>
          <a:xfrm>
            <a:off x="4878789" y="2776194"/>
            <a:ext cx="808061" cy="6892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IO </a:t>
            </a:r>
            <a:br>
              <a:rPr lang="en-IN" sz="2400" dirty="0">
                <a:solidFill>
                  <a:sysClr val="windowText" lastClr="000000"/>
                </a:solidFill>
              </a:rPr>
            </a:br>
            <a:r>
              <a:rPr lang="en-IN" sz="2400" dirty="0">
                <a:solidFill>
                  <a:sysClr val="windowText" lastClr="000000"/>
                </a:solidFill>
              </a:rPr>
              <a:t>Hub </a:t>
            </a:r>
            <a:endParaRPr lang="en-IN" dirty="0">
              <a:solidFill>
                <a:sysClr val="windowText" lastClr="000000"/>
              </a:solidFill>
            </a:endParaRPr>
          </a:p>
        </p:txBody>
      </p:sp>
    </p:spTree>
    <p:extLst>
      <p:ext uri="{BB962C8B-B14F-4D97-AF65-F5344CB8AC3E}">
        <p14:creationId xmlns:p14="http://schemas.microsoft.com/office/powerpoint/2010/main" val="127961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21"/>
                                        </p:tgtEl>
                                        <p:attrNameLst>
                                          <p:attrName>style.visibility</p:attrName>
                                        </p:attrNameLst>
                                      </p:cBhvr>
                                      <p:to>
                                        <p:strVal val="visible"/>
                                      </p:to>
                                    </p:set>
                                    <p:animEffect transition="in" filter="wipe(up)">
                                      <p:cBhvr>
                                        <p:cTn id="11"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Rounded Corners 62">
            <a:extLst>
              <a:ext uri="{FF2B5EF4-FFF2-40B4-BE49-F238E27FC236}">
                <a16:creationId xmlns:a16="http://schemas.microsoft.com/office/drawing/2014/main" id="{1E1E5837-946A-4409-88FF-0AC81D642450}"/>
              </a:ext>
            </a:extLst>
          </p:cNvPr>
          <p:cNvSpPr/>
          <p:nvPr/>
        </p:nvSpPr>
        <p:spPr>
          <a:xfrm>
            <a:off x="2957979" y="206676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1" name="Rectangle: Rounded Corners 120">
            <a:extLst>
              <a:ext uri="{FF2B5EF4-FFF2-40B4-BE49-F238E27FC236}">
                <a16:creationId xmlns:a16="http://schemas.microsoft.com/office/drawing/2014/main" id="{F3241927-F8E7-40C1-9264-CB171EE5CA4D}"/>
              </a:ext>
            </a:extLst>
          </p:cNvPr>
          <p:cNvSpPr/>
          <p:nvPr/>
        </p:nvSpPr>
        <p:spPr>
          <a:xfrm>
            <a:off x="3540051" y="3223967"/>
            <a:ext cx="1296000" cy="612000"/>
          </a:xfrm>
          <a:prstGeom prst="roundRect">
            <a:avLst/>
          </a:prstGeom>
          <a:pattFill prst="dkDnDiag">
            <a:fgClr>
              <a:schemeClr val="bg2">
                <a:lumMod val="1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 name="Title 1">
            <a:extLst>
              <a:ext uri="{FF2B5EF4-FFF2-40B4-BE49-F238E27FC236}">
                <a16:creationId xmlns:a16="http://schemas.microsoft.com/office/drawing/2014/main" id="{0B33656D-B1EB-4599-A5E3-499C6A3A8D1E}"/>
              </a:ext>
            </a:extLst>
          </p:cNvPr>
          <p:cNvSpPr>
            <a:spLocks noGrp="1"/>
          </p:cNvSpPr>
          <p:nvPr>
            <p:ph type="title"/>
          </p:nvPr>
        </p:nvSpPr>
        <p:spPr/>
        <p:txBody>
          <a:bodyPr/>
          <a:lstStyle/>
          <a:p>
            <a:r>
              <a:rPr lang="en-IN" dirty="0"/>
              <a:t>CAP under </a:t>
            </a:r>
            <a:r>
              <a:rPr lang="en-IN" dirty="0" err="1"/>
              <a:t>eADR</a:t>
            </a:r>
            <a:r>
              <a:rPr lang="en-IN" dirty="0"/>
              <a:t> </a:t>
            </a:r>
          </a:p>
        </p:txBody>
      </p:sp>
      <p:sp>
        <p:nvSpPr>
          <p:cNvPr id="4" name="Slide Number Placeholder 3">
            <a:extLst>
              <a:ext uri="{FF2B5EF4-FFF2-40B4-BE49-F238E27FC236}">
                <a16:creationId xmlns:a16="http://schemas.microsoft.com/office/drawing/2014/main" id="{BB5822A9-B18D-469D-901E-49711E5477AE}"/>
              </a:ext>
            </a:extLst>
          </p:cNvPr>
          <p:cNvSpPr>
            <a:spLocks noGrp="1"/>
          </p:cNvSpPr>
          <p:nvPr>
            <p:ph type="sldNum" sz="quarter" idx="12"/>
          </p:nvPr>
        </p:nvSpPr>
        <p:spPr/>
        <p:txBody>
          <a:bodyPr/>
          <a:lstStyle/>
          <a:p>
            <a:fld id="{54A9233F-6CA2-476F-8FB8-EFB5D52F48CF}" type="slidenum">
              <a:rPr lang="en-US" smtClean="0"/>
              <a:t>31</a:t>
            </a:fld>
            <a:endParaRPr lang="en-US"/>
          </a:p>
        </p:txBody>
      </p:sp>
      <p:sp>
        <p:nvSpPr>
          <p:cNvPr id="62" name="Rectangle: Rounded Corners 61">
            <a:extLst>
              <a:ext uri="{FF2B5EF4-FFF2-40B4-BE49-F238E27FC236}">
                <a16:creationId xmlns:a16="http://schemas.microsoft.com/office/drawing/2014/main" id="{52E3014D-ADCA-47F4-BAD1-0EFA514B2ABE}"/>
              </a:ext>
            </a:extLst>
          </p:cNvPr>
          <p:cNvSpPr/>
          <p:nvPr/>
        </p:nvSpPr>
        <p:spPr>
          <a:xfrm>
            <a:off x="6591197" y="206676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4" name="Rectangle: Rounded Corners 63">
            <a:extLst>
              <a:ext uri="{FF2B5EF4-FFF2-40B4-BE49-F238E27FC236}">
                <a16:creationId xmlns:a16="http://schemas.microsoft.com/office/drawing/2014/main" id="{33E2FA3D-D6EC-4F37-9FF3-D3F9974979F9}"/>
              </a:ext>
            </a:extLst>
          </p:cNvPr>
          <p:cNvSpPr/>
          <p:nvPr/>
        </p:nvSpPr>
        <p:spPr>
          <a:xfrm>
            <a:off x="7228810" y="2157599"/>
            <a:ext cx="982494" cy="504000"/>
          </a:xfrm>
          <a:prstGeom prst="roundRect">
            <a:avLst/>
          </a:prstGeom>
          <a:solidFill>
            <a:srgbClr val="B4C7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65" name="Rectangle: Rounded Corners 64">
            <a:extLst>
              <a:ext uri="{FF2B5EF4-FFF2-40B4-BE49-F238E27FC236}">
                <a16:creationId xmlns:a16="http://schemas.microsoft.com/office/drawing/2014/main" id="{7C95D1A6-1658-48C1-A61B-03F9E66714BE}"/>
              </a:ext>
            </a:extLst>
          </p:cNvPr>
          <p:cNvSpPr/>
          <p:nvPr/>
        </p:nvSpPr>
        <p:spPr>
          <a:xfrm>
            <a:off x="7311178" y="2228601"/>
            <a:ext cx="982494" cy="504000"/>
          </a:xfrm>
          <a:prstGeom prst="roundRect">
            <a:avLst/>
          </a:prstGeom>
          <a:solidFill>
            <a:srgbClr val="B4C7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SM</a:t>
            </a:r>
          </a:p>
        </p:txBody>
      </p:sp>
      <p:sp>
        <p:nvSpPr>
          <p:cNvPr id="67" name="Rectangle 66">
            <a:extLst>
              <a:ext uri="{FF2B5EF4-FFF2-40B4-BE49-F238E27FC236}">
                <a16:creationId xmlns:a16="http://schemas.microsoft.com/office/drawing/2014/main" id="{53040B08-5E21-4384-97B4-60F8672E9EFA}"/>
              </a:ext>
            </a:extLst>
          </p:cNvPr>
          <p:cNvSpPr/>
          <p:nvPr/>
        </p:nvSpPr>
        <p:spPr>
          <a:xfrm>
            <a:off x="7014962" y="3152044"/>
            <a:ext cx="17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Interconnect</a:t>
            </a:r>
          </a:p>
        </p:txBody>
      </p:sp>
      <p:sp>
        <p:nvSpPr>
          <p:cNvPr id="68" name="Rectangle: Rounded Corners 67">
            <a:extLst>
              <a:ext uri="{FF2B5EF4-FFF2-40B4-BE49-F238E27FC236}">
                <a16:creationId xmlns:a16="http://schemas.microsoft.com/office/drawing/2014/main" id="{CC815BF0-E4B7-4748-9224-7766E2792301}"/>
              </a:ext>
            </a:extLst>
          </p:cNvPr>
          <p:cNvSpPr/>
          <p:nvPr/>
        </p:nvSpPr>
        <p:spPr>
          <a:xfrm>
            <a:off x="6640998" y="4048914"/>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0 </a:t>
            </a:r>
          </a:p>
        </p:txBody>
      </p:sp>
      <p:sp>
        <p:nvSpPr>
          <p:cNvPr id="69" name="Rectangle: Rounded Corners 68">
            <a:extLst>
              <a:ext uri="{FF2B5EF4-FFF2-40B4-BE49-F238E27FC236}">
                <a16:creationId xmlns:a16="http://schemas.microsoft.com/office/drawing/2014/main" id="{082CED74-96F8-4F58-B987-A881CDC46664}"/>
              </a:ext>
            </a:extLst>
          </p:cNvPr>
          <p:cNvSpPr/>
          <p:nvPr/>
        </p:nvSpPr>
        <p:spPr>
          <a:xfrm>
            <a:off x="8211304" y="4048914"/>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N </a:t>
            </a:r>
          </a:p>
        </p:txBody>
      </p:sp>
      <p:cxnSp>
        <p:nvCxnSpPr>
          <p:cNvPr id="70" name="Straight Arrow Connector 69">
            <a:extLst>
              <a:ext uri="{FF2B5EF4-FFF2-40B4-BE49-F238E27FC236}">
                <a16:creationId xmlns:a16="http://schemas.microsoft.com/office/drawing/2014/main" id="{35621422-1ECC-47FD-9D2A-0C556B38C96A}"/>
              </a:ext>
            </a:extLst>
          </p:cNvPr>
          <p:cNvCxnSpPr>
            <a:cxnSpLocks/>
            <a:endCxn id="67" idx="0"/>
          </p:cNvCxnSpPr>
          <p:nvPr/>
        </p:nvCxnSpPr>
        <p:spPr>
          <a:xfrm>
            <a:off x="7896962" y="2813963"/>
            <a:ext cx="0" cy="338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FC41A6A-CD70-4E26-A900-59DB1F1E921C}"/>
              </a:ext>
            </a:extLst>
          </p:cNvPr>
          <p:cNvCxnSpPr>
            <a:cxnSpLocks/>
          </p:cNvCxnSpPr>
          <p:nvPr/>
        </p:nvCxnSpPr>
        <p:spPr>
          <a:xfrm>
            <a:off x="7210838" y="3834911"/>
            <a:ext cx="1576822"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66CDD25-510A-40B0-B2AE-4F72E0A3A042}"/>
              </a:ext>
            </a:extLst>
          </p:cNvPr>
          <p:cNvCxnSpPr/>
          <p:nvPr/>
        </p:nvCxnSpPr>
        <p:spPr>
          <a:xfrm>
            <a:off x="7929025" y="361502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127CB67-3633-4A56-89CA-8E54BE22B47F}"/>
              </a:ext>
            </a:extLst>
          </p:cNvPr>
          <p:cNvCxnSpPr>
            <a:cxnSpLocks/>
          </p:cNvCxnSpPr>
          <p:nvPr/>
        </p:nvCxnSpPr>
        <p:spPr>
          <a:xfrm flipH="1" flipV="1">
            <a:off x="7210838" y="3834911"/>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3CEAA19-1776-407A-91FE-D2A8D7552550}"/>
              </a:ext>
            </a:extLst>
          </p:cNvPr>
          <p:cNvCxnSpPr>
            <a:cxnSpLocks/>
          </p:cNvCxnSpPr>
          <p:nvPr/>
        </p:nvCxnSpPr>
        <p:spPr>
          <a:xfrm flipH="1" flipV="1">
            <a:off x="8787660" y="3828722"/>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11CF8CE-9FB3-496F-A923-1D111FB06A4C}"/>
              </a:ext>
            </a:extLst>
          </p:cNvPr>
          <p:cNvSpPr/>
          <p:nvPr/>
        </p:nvSpPr>
        <p:spPr>
          <a:xfrm>
            <a:off x="6694998" y="496942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sp>
        <p:nvSpPr>
          <p:cNvPr id="76" name="Rectangle 75">
            <a:extLst>
              <a:ext uri="{FF2B5EF4-FFF2-40B4-BE49-F238E27FC236}">
                <a16:creationId xmlns:a16="http://schemas.microsoft.com/office/drawing/2014/main" id="{2D6D5FB2-B80B-423D-9CA5-9E00F0E5E89F}"/>
              </a:ext>
            </a:extLst>
          </p:cNvPr>
          <p:cNvSpPr/>
          <p:nvPr/>
        </p:nvSpPr>
        <p:spPr>
          <a:xfrm>
            <a:off x="8265304" y="496942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cxnSp>
        <p:nvCxnSpPr>
          <p:cNvPr id="77" name="Straight Arrow Connector 76">
            <a:extLst>
              <a:ext uri="{FF2B5EF4-FFF2-40B4-BE49-F238E27FC236}">
                <a16:creationId xmlns:a16="http://schemas.microsoft.com/office/drawing/2014/main" id="{B315BC91-9778-4DCE-A632-7BC187B1C7E5}"/>
              </a:ext>
            </a:extLst>
          </p:cNvPr>
          <p:cNvCxnSpPr>
            <a:stCxn id="75" idx="0"/>
            <a:endCxn id="68" idx="2"/>
          </p:cNvCxnSpPr>
          <p:nvPr/>
        </p:nvCxnSpPr>
        <p:spPr>
          <a:xfrm flipV="1">
            <a:off x="7216998" y="4681920"/>
            <a:ext cx="0" cy="2875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EAFBE51-F265-41ED-9785-BA247BF15912}"/>
              </a:ext>
            </a:extLst>
          </p:cNvPr>
          <p:cNvCxnSpPr>
            <a:stCxn id="76" idx="0"/>
            <a:endCxn id="69" idx="2"/>
          </p:cNvCxnSpPr>
          <p:nvPr/>
        </p:nvCxnSpPr>
        <p:spPr>
          <a:xfrm flipV="1">
            <a:off x="8787304" y="4681920"/>
            <a:ext cx="0" cy="2875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912E8E4C-42E5-4733-8050-330DE0728977}"/>
              </a:ext>
            </a:extLst>
          </p:cNvPr>
          <p:cNvSpPr txBox="1"/>
          <p:nvPr/>
        </p:nvSpPr>
        <p:spPr>
          <a:xfrm>
            <a:off x="7597537" y="1598867"/>
            <a:ext cx="803425" cy="461665"/>
          </a:xfrm>
          <a:prstGeom prst="rect">
            <a:avLst/>
          </a:prstGeom>
          <a:noFill/>
        </p:spPr>
        <p:txBody>
          <a:bodyPr wrap="none" rtlCol="0">
            <a:spAutoFit/>
          </a:bodyPr>
          <a:lstStyle/>
          <a:p>
            <a:r>
              <a:rPr lang="en-IN" sz="2400"/>
              <a:t>GPU </a:t>
            </a:r>
          </a:p>
        </p:txBody>
      </p:sp>
      <p:cxnSp>
        <p:nvCxnSpPr>
          <p:cNvPr id="80" name="Straight Arrow Connector 79">
            <a:extLst>
              <a:ext uri="{FF2B5EF4-FFF2-40B4-BE49-F238E27FC236}">
                <a16:creationId xmlns:a16="http://schemas.microsoft.com/office/drawing/2014/main" id="{59529EAE-3D40-4F97-BC8F-F4212BFB43B6}"/>
              </a:ext>
            </a:extLst>
          </p:cNvPr>
          <p:cNvCxnSpPr>
            <a:cxnSpLocks/>
            <a:endCxn id="62" idx="1"/>
          </p:cNvCxnSpPr>
          <p:nvPr/>
        </p:nvCxnSpPr>
        <p:spPr>
          <a:xfrm flipV="1">
            <a:off x="5775713" y="3408171"/>
            <a:ext cx="815484" cy="541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01A4661-1270-4F1A-9507-8F0EBAB193B1}"/>
              </a:ext>
            </a:extLst>
          </p:cNvPr>
          <p:cNvSpPr txBox="1"/>
          <p:nvPr/>
        </p:nvSpPr>
        <p:spPr>
          <a:xfrm>
            <a:off x="5887871" y="3033791"/>
            <a:ext cx="646331" cy="400110"/>
          </a:xfrm>
          <a:prstGeom prst="rect">
            <a:avLst/>
          </a:prstGeom>
          <a:noFill/>
        </p:spPr>
        <p:txBody>
          <a:bodyPr wrap="none" rtlCol="0">
            <a:spAutoFit/>
          </a:bodyPr>
          <a:lstStyle/>
          <a:p>
            <a:r>
              <a:rPr lang="en-IN" sz="2000"/>
              <a:t>PCIe</a:t>
            </a:r>
          </a:p>
        </p:txBody>
      </p:sp>
      <p:sp>
        <p:nvSpPr>
          <p:cNvPr id="83" name="Rectangle: Rounded Corners 82">
            <a:extLst>
              <a:ext uri="{FF2B5EF4-FFF2-40B4-BE49-F238E27FC236}">
                <a16:creationId xmlns:a16="http://schemas.microsoft.com/office/drawing/2014/main" id="{0E79D083-D7A2-472F-9AAD-CC7316CFB220}"/>
              </a:ext>
            </a:extLst>
          </p:cNvPr>
          <p:cNvSpPr/>
          <p:nvPr/>
        </p:nvSpPr>
        <p:spPr>
          <a:xfrm>
            <a:off x="7405818" y="2306090"/>
            <a:ext cx="982494" cy="504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SM</a:t>
            </a:r>
          </a:p>
        </p:txBody>
      </p:sp>
      <p:sp>
        <p:nvSpPr>
          <p:cNvPr id="84" name="Rectangle: Rounded Corners 83">
            <a:extLst>
              <a:ext uri="{FF2B5EF4-FFF2-40B4-BE49-F238E27FC236}">
                <a16:creationId xmlns:a16="http://schemas.microsoft.com/office/drawing/2014/main" id="{B2606BDF-B39A-4B83-9968-34DF234AF4AE}"/>
              </a:ext>
            </a:extLst>
          </p:cNvPr>
          <p:cNvSpPr/>
          <p:nvPr/>
        </p:nvSpPr>
        <p:spPr>
          <a:xfrm>
            <a:off x="3702179" y="2358903"/>
            <a:ext cx="985735" cy="504000"/>
          </a:xfrm>
          <a:prstGeom prst="roundRect">
            <a:avLst/>
          </a:prstGeom>
          <a:solidFill>
            <a:srgbClr val="B4C7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Core</a:t>
            </a:r>
            <a:endParaRPr lang="en-IN" b="1" dirty="0">
              <a:solidFill>
                <a:schemeClr val="tx1"/>
              </a:solidFill>
            </a:endParaRPr>
          </a:p>
        </p:txBody>
      </p:sp>
      <p:sp>
        <p:nvSpPr>
          <p:cNvPr id="85" name="Rectangle 84">
            <a:extLst>
              <a:ext uri="{FF2B5EF4-FFF2-40B4-BE49-F238E27FC236}">
                <a16:creationId xmlns:a16="http://schemas.microsoft.com/office/drawing/2014/main" id="{32B9071E-83DD-4624-A4EE-0291D8342D06}"/>
              </a:ext>
            </a:extLst>
          </p:cNvPr>
          <p:cNvSpPr/>
          <p:nvPr/>
        </p:nvSpPr>
        <p:spPr>
          <a:xfrm>
            <a:off x="3598416" y="3294681"/>
            <a:ext cx="1193260" cy="4717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LLC</a:t>
            </a:r>
          </a:p>
        </p:txBody>
      </p:sp>
      <p:sp>
        <p:nvSpPr>
          <p:cNvPr id="86" name="Rectangle: Rounded Corners 85">
            <a:extLst>
              <a:ext uri="{FF2B5EF4-FFF2-40B4-BE49-F238E27FC236}">
                <a16:creationId xmlns:a16="http://schemas.microsoft.com/office/drawing/2014/main" id="{33A1A3E9-38F5-4630-8931-16B8D7E4F199}"/>
              </a:ext>
            </a:extLst>
          </p:cNvPr>
          <p:cNvSpPr/>
          <p:nvPr/>
        </p:nvSpPr>
        <p:spPr>
          <a:xfrm>
            <a:off x="3063396" y="4200668"/>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87" name="Rectangle: Rounded Corners 86">
            <a:extLst>
              <a:ext uri="{FF2B5EF4-FFF2-40B4-BE49-F238E27FC236}">
                <a16:creationId xmlns:a16="http://schemas.microsoft.com/office/drawing/2014/main" id="{2D18A819-CF76-46CC-A1D5-F39849741CA6}"/>
              </a:ext>
            </a:extLst>
          </p:cNvPr>
          <p:cNvSpPr/>
          <p:nvPr/>
        </p:nvSpPr>
        <p:spPr>
          <a:xfrm>
            <a:off x="4302049" y="4200667"/>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88" name="Rectangle 87">
            <a:extLst>
              <a:ext uri="{FF2B5EF4-FFF2-40B4-BE49-F238E27FC236}">
                <a16:creationId xmlns:a16="http://schemas.microsoft.com/office/drawing/2014/main" id="{43737E11-F9D2-4DA2-9166-428320831A50}"/>
              </a:ext>
            </a:extLst>
          </p:cNvPr>
          <p:cNvSpPr/>
          <p:nvPr/>
        </p:nvSpPr>
        <p:spPr>
          <a:xfrm>
            <a:off x="3063396" y="4958757"/>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DRAM</a:t>
            </a:r>
          </a:p>
        </p:txBody>
      </p:sp>
      <p:sp>
        <p:nvSpPr>
          <p:cNvPr id="89" name="Rectangle 88">
            <a:extLst>
              <a:ext uri="{FF2B5EF4-FFF2-40B4-BE49-F238E27FC236}">
                <a16:creationId xmlns:a16="http://schemas.microsoft.com/office/drawing/2014/main" id="{036D5C83-3000-488D-BBC8-DD7C8268D5A3}"/>
              </a:ext>
            </a:extLst>
          </p:cNvPr>
          <p:cNvSpPr/>
          <p:nvPr/>
        </p:nvSpPr>
        <p:spPr>
          <a:xfrm>
            <a:off x="4310156" y="4958757"/>
            <a:ext cx="1044000" cy="4717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NVM</a:t>
            </a:r>
          </a:p>
        </p:txBody>
      </p:sp>
      <p:cxnSp>
        <p:nvCxnSpPr>
          <p:cNvPr id="90" name="Straight Arrow Connector 89">
            <a:extLst>
              <a:ext uri="{FF2B5EF4-FFF2-40B4-BE49-F238E27FC236}">
                <a16:creationId xmlns:a16="http://schemas.microsoft.com/office/drawing/2014/main" id="{9DC9AE67-F87C-4F7D-976E-4DB7E3881967}"/>
              </a:ext>
            </a:extLst>
          </p:cNvPr>
          <p:cNvCxnSpPr>
            <a:stCxn id="84" idx="2"/>
            <a:endCxn id="85" idx="0"/>
          </p:cNvCxnSpPr>
          <p:nvPr/>
        </p:nvCxnSpPr>
        <p:spPr>
          <a:xfrm flipH="1">
            <a:off x="4195046" y="2862903"/>
            <a:ext cx="1" cy="4317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4B69F7E-9AA3-4126-95EB-8411BD142A4D}"/>
              </a:ext>
            </a:extLst>
          </p:cNvPr>
          <p:cNvCxnSpPr>
            <a:cxnSpLocks/>
          </p:cNvCxnSpPr>
          <p:nvPr/>
        </p:nvCxnSpPr>
        <p:spPr>
          <a:xfrm>
            <a:off x="3569235" y="4672459"/>
            <a:ext cx="0" cy="276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6D2F006-02E7-429B-A4B0-257094884842}"/>
              </a:ext>
            </a:extLst>
          </p:cNvPr>
          <p:cNvCxnSpPr>
            <a:cxnSpLocks/>
          </p:cNvCxnSpPr>
          <p:nvPr/>
        </p:nvCxnSpPr>
        <p:spPr>
          <a:xfrm>
            <a:off x="4812754" y="4672458"/>
            <a:ext cx="0" cy="2767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E832E4A-99E0-45A5-B549-A41041D70343}"/>
              </a:ext>
            </a:extLst>
          </p:cNvPr>
          <p:cNvCxnSpPr>
            <a:cxnSpLocks/>
          </p:cNvCxnSpPr>
          <p:nvPr/>
        </p:nvCxnSpPr>
        <p:spPr>
          <a:xfrm>
            <a:off x="3540051" y="3986664"/>
            <a:ext cx="126777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5D46DF1-D08B-4D1C-82D1-7450824C3963}"/>
              </a:ext>
            </a:extLst>
          </p:cNvPr>
          <p:cNvCxnSpPr>
            <a:stCxn id="85" idx="2"/>
          </p:cNvCxnSpPr>
          <p:nvPr/>
        </p:nvCxnSpPr>
        <p:spPr>
          <a:xfrm>
            <a:off x="4195046" y="3766472"/>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1299A45-3065-4353-B98A-C87234B4C1C9}"/>
              </a:ext>
            </a:extLst>
          </p:cNvPr>
          <p:cNvCxnSpPr>
            <a:cxnSpLocks/>
          </p:cNvCxnSpPr>
          <p:nvPr/>
        </p:nvCxnSpPr>
        <p:spPr>
          <a:xfrm flipH="1" flipV="1">
            <a:off x="3540051" y="3980475"/>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9FDCDFF-0849-46B3-972F-D691DF945544}"/>
              </a:ext>
            </a:extLst>
          </p:cNvPr>
          <p:cNvCxnSpPr>
            <a:cxnSpLocks/>
          </p:cNvCxnSpPr>
          <p:nvPr/>
        </p:nvCxnSpPr>
        <p:spPr>
          <a:xfrm flipH="1" flipV="1">
            <a:off x="4812754" y="398047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738C2459-BCF2-457A-94FF-9D458A1F777D}"/>
              </a:ext>
            </a:extLst>
          </p:cNvPr>
          <p:cNvSpPr/>
          <p:nvPr/>
        </p:nvSpPr>
        <p:spPr>
          <a:xfrm>
            <a:off x="4878892" y="2776194"/>
            <a:ext cx="808061" cy="6892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IO </a:t>
            </a:r>
            <a:br>
              <a:rPr lang="en-IN" sz="2400" dirty="0">
                <a:solidFill>
                  <a:schemeClr val="tx1"/>
                </a:solidFill>
              </a:rPr>
            </a:br>
            <a:r>
              <a:rPr lang="en-IN" sz="2400" dirty="0">
                <a:solidFill>
                  <a:schemeClr val="tx1"/>
                </a:solidFill>
              </a:rPr>
              <a:t>Hub </a:t>
            </a:r>
            <a:endParaRPr lang="en-IN" dirty="0">
              <a:solidFill>
                <a:schemeClr val="tx1"/>
              </a:solidFill>
            </a:endParaRPr>
          </a:p>
        </p:txBody>
      </p:sp>
      <p:sp>
        <p:nvSpPr>
          <p:cNvPr id="98" name="TextBox 97">
            <a:extLst>
              <a:ext uri="{FF2B5EF4-FFF2-40B4-BE49-F238E27FC236}">
                <a16:creationId xmlns:a16="http://schemas.microsoft.com/office/drawing/2014/main" id="{32374D00-E734-43A6-82DB-B13FED569566}"/>
              </a:ext>
            </a:extLst>
          </p:cNvPr>
          <p:cNvSpPr txBox="1"/>
          <p:nvPr/>
        </p:nvSpPr>
        <p:spPr>
          <a:xfrm>
            <a:off x="3979547" y="1598867"/>
            <a:ext cx="772969" cy="461665"/>
          </a:xfrm>
          <a:prstGeom prst="rect">
            <a:avLst/>
          </a:prstGeom>
          <a:noFill/>
        </p:spPr>
        <p:txBody>
          <a:bodyPr wrap="none" rtlCol="0">
            <a:spAutoFit/>
          </a:bodyPr>
          <a:lstStyle/>
          <a:p>
            <a:r>
              <a:rPr lang="en-IN" sz="2400"/>
              <a:t>CPU </a:t>
            </a:r>
          </a:p>
        </p:txBody>
      </p:sp>
      <p:grpSp>
        <p:nvGrpSpPr>
          <p:cNvPr id="100" name="Group 99">
            <a:extLst>
              <a:ext uri="{FF2B5EF4-FFF2-40B4-BE49-F238E27FC236}">
                <a16:creationId xmlns:a16="http://schemas.microsoft.com/office/drawing/2014/main" id="{F2F65A4A-50CC-4FB1-8B97-3C04BA6EF094}"/>
              </a:ext>
            </a:extLst>
          </p:cNvPr>
          <p:cNvGrpSpPr/>
          <p:nvPr/>
        </p:nvGrpSpPr>
        <p:grpSpPr>
          <a:xfrm>
            <a:off x="8423360" y="1605344"/>
            <a:ext cx="1116000" cy="468000"/>
            <a:chOff x="1885154" y="4354754"/>
            <a:chExt cx="1789966" cy="742950"/>
          </a:xfrm>
        </p:grpSpPr>
        <p:sp>
          <p:nvSpPr>
            <p:cNvPr id="101" name="Freeform: Shape 100">
              <a:extLst>
                <a:ext uri="{FF2B5EF4-FFF2-40B4-BE49-F238E27FC236}">
                  <a16:creationId xmlns:a16="http://schemas.microsoft.com/office/drawing/2014/main" id="{D9A2A159-12AF-49DE-A8E5-53C779DCD06C}"/>
                </a:ext>
              </a:extLst>
            </p:cNvPr>
            <p:cNvSpPr/>
            <p:nvPr/>
          </p:nvSpPr>
          <p:spPr>
            <a:xfrm flipH="1">
              <a:off x="2005928" y="4472471"/>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 name="Rectangle 101">
              <a:extLst>
                <a:ext uri="{FF2B5EF4-FFF2-40B4-BE49-F238E27FC236}">
                  <a16:creationId xmlns:a16="http://schemas.microsoft.com/office/drawing/2014/main" id="{CF471029-CA30-4FE7-911F-E662B8586F68}"/>
                </a:ext>
              </a:extLst>
            </p:cNvPr>
            <p:cNvSpPr/>
            <p:nvPr/>
          </p:nvSpPr>
          <p:spPr>
            <a:xfrm flipH="1">
              <a:off x="1885154" y="4354754"/>
              <a:ext cx="1789966" cy="74295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3" name="Freeform: Shape 102">
              <a:extLst>
                <a:ext uri="{FF2B5EF4-FFF2-40B4-BE49-F238E27FC236}">
                  <a16:creationId xmlns:a16="http://schemas.microsoft.com/office/drawing/2014/main" id="{9F26E921-22DE-437B-9978-8691838FD5BF}"/>
                </a:ext>
              </a:extLst>
            </p:cNvPr>
            <p:cNvSpPr/>
            <p:nvPr/>
          </p:nvSpPr>
          <p:spPr>
            <a:xfrm flipH="1">
              <a:off x="2219739"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 name="Freeform: Shape 103">
              <a:extLst>
                <a:ext uri="{FF2B5EF4-FFF2-40B4-BE49-F238E27FC236}">
                  <a16:creationId xmlns:a16="http://schemas.microsoft.com/office/drawing/2014/main" id="{F877A3E4-9359-4137-AC95-CFBFAAFDBC30}"/>
                </a:ext>
              </a:extLst>
            </p:cNvPr>
            <p:cNvSpPr/>
            <p:nvPr/>
          </p:nvSpPr>
          <p:spPr>
            <a:xfrm flipH="1">
              <a:off x="2448635"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5" name="Freeform: Shape 104">
              <a:extLst>
                <a:ext uri="{FF2B5EF4-FFF2-40B4-BE49-F238E27FC236}">
                  <a16:creationId xmlns:a16="http://schemas.microsoft.com/office/drawing/2014/main" id="{715878DD-27DD-4E8D-AFB7-3985095AA482}"/>
                </a:ext>
              </a:extLst>
            </p:cNvPr>
            <p:cNvSpPr/>
            <p:nvPr/>
          </p:nvSpPr>
          <p:spPr>
            <a:xfrm flipH="1">
              <a:off x="2690834" y="44628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6" name="Freeform: Shape 105">
              <a:extLst>
                <a:ext uri="{FF2B5EF4-FFF2-40B4-BE49-F238E27FC236}">
                  <a16:creationId xmlns:a16="http://schemas.microsoft.com/office/drawing/2014/main" id="{E0A8B1BF-A34A-4603-96A6-280EBD77E699}"/>
                </a:ext>
              </a:extLst>
            </p:cNvPr>
            <p:cNvSpPr/>
            <p:nvPr/>
          </p:nvSpPr>
          <p:spPr>
            <a:xfrm flipH="1">
              <a:off x="2929579" y="446285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7" name="Freeform: Shape 106">
              <a:extLst>
                <a:ext uri="{FF2B5EF4-FFF2-40B4-BE49-F238E27FC236}">
                  <a16:creationId xmlns:a16="http://schemas.microsoft.com/office/drawing/2014/main" id="{D9938480-E08F-405A-8863-BEBE4B67B6EF}"/>
                </a:ext>
              </a:extLst>
            </p:cNvPr>
            <p:cNvSpPr/>
            <p:nvPr/>
          </p:nvSpPr>
          <p:spPr>
            <a:xfrm flipH="1">
              <a:off x="3143753" y="44674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8" name="Freeform: Shape 107">
              <a:extLst>
                <a:ext uri="{FF2B5EF4-FFF2-40B4-BE49-F238E27FC236}">
                  <a16:creationId xmlns:a16="http://schemas.microsoft.com/office/drawing/2014/main" id="{E6DD7C81-3239-4FED-B285-CAA58989A479}"/>
                </a:ext>
              </a:extLst>
            </p:cNvPr>
            <p:cNvSpPr/>
            <p:nvPr/>
          </p:nvSpPr>
          <p:spPr>
            <a:xfrm flipH="1">
              <a:off x="3367808" y="4462853"/>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15" name="TextBox 114">
            <a:extLst>
              <a:ext uri="{FF2B5EF4-FFF2-40B4-BE49-F238E27FC236}">
                <a16:creationId xmlns:a16="http://schemas.microsoft.com/office/drawing/2014/main" id="{7A11D7BE-CF9B-4612-8CE2-39F02E2C19BC}"/>
              </a:ext>
            </a:extLst>
          </p:cNvPr>
          <p:cNvSpPr txBox="1"/>
          <p:nvPr/>
        </p:nvSpPr>
        <p:spPr>
          <a:xfrm>
            <a:off x="573959" y="2211886"/>
            <a:ext cx="2358018" cy="707886"/>
          </a:xfrm>
          <a:prstGeom prst="rect">
            <a:avLst/>
          </a:prstGeom>
          <a:noFill/>
        </p:spPr>
        <p:txBody>
          <a:bodyPr wrap="none" rtlCol="0">
            <a:spAutoFit/>
          </a:bodyPr>
          <a:lstStyle/>
          <a:p>
            <a:r>
              <a:rPr lang="en-IN" sz="2000" b="1" dirty="0" err="1">
                <a:solidFill>
                  <a:srgbClr val="000088"/>
                </a:solidFill>
              </a:rPr>
              <a:t>cudaMemcpy</a:t>
            </a:r>
            <a:r>
              <a:rPr lang="en-IN" sz="2000" b="1" dirty="0">
                <a:solidFill>
                  <a:srgbClr val="000088"/>
                </a:solidFill>
              </a:rPr>
              <a:t>(key)</a:t>
            </a:r>
          </a:p>
          <a:p>
            <a:r>
              <a:rPr lang="en-IN" sz="2000" b="1" dirty="0" err="1">
                <a:solidFill>
                  <a:srgbClr val="000088"/>
                </a:solidFill>
              </a:rPr>
              <a:t>cudaMemcpy</a:t>
            </a:r>
            <a:r>
              <a:rPr lang="en-IN" sz="2000" b="1" dirty="0">
                <a:solidFill>
                  <a:srgbClr val="000088"/>
                </a:solidFill>
              </a:rPr>
              <a:t>(value)</a:t>
            </a:r>
          </a:p>
        </p:txBody>
      </p:sp>
      <p:sp>
        <p:nvSpPr>
          <p:cNvPr id="116" name="TextBox 115">
            <a:extLst>
              <a:ext uri="{FF2B5EF4-FFF2-40B4-BE49-F238E27FC236}">
                <a16:creationId xmlns:a16="http://schemas.microsoft.com/office/drawing/2014/main" id="{FFA126DD-AE68-4691-90C3-2BECB007F707}"/>
              </a:ext>
            </a:extLst>
          </p:cNvPr>
          <p:cNvSpPr txBox="1"/>
          <p:nvPr/>
        </p:nvSpPr>
        <p:spPr>
          <a:xfrm>
            <a:off x="573959" y="2907139"/>
            <a:ext cx="1968168" cy="707886"/>
          </a:xfrm>
          <a:prstGeom prst="rect">
            <a:avLst/>
          </a:prstGeom>
          <a:noFill/>
        </p:spPr>
        <p:txBody>
          <a:bodyPr wrap="none" lIns="91440" tIns="45720" rIns="91440" bIns="45720" rtlCol="0" anchor="t">
            <a:spAutoFit/>
          </a:bodyPr>
          <a:lstStyle/>
          <a:p>
            <a:r>
              <a:rPr lang="en-IN" sz="2000" b="1" dirty="0">
                <a:solidFill>
                  <a:srgbClr val="000088"/>
                </a:solidFill>
              </a:rPr>
              <a:t>flush(key, value)</a:t>
            </a:r>
          </a:p>
          <a:p>
            <a:r>
              <a:rPr lang="en-IN" sz="2000" b="1" dirty="0">
                <a:solidFill>
                  <a:srgbClr val="000088"/>
                </a:solidFill>
              </a:rPr>
              <a:t>fence()</a:t>
            </a:r>
            <a:endParaRPr lang="en-IN" sz="2000" b="1" dirty="0">
              <a:solidFill>
                <a:srgbClr val="000088"/>
              </a:solidFill>
              <a:cs typeface="Calibri"/>
            </a:endParaRPr>
          </a:p>
        </p:txBody>
      </p:sp>
      <p:sp>
        <p:nvSpPr>
          <p:cNvPr id="117" name="Freeform: Shape 116">
            <a:extLst>
              <a:ext uri="{FF2B5EF4-FFF2-40B4-BE49-F238E27FC236}">
                <a16:creationId xmlns:a16="http://schemas.microsoft.com/office/drawing/2014/main" id="{A0077DF5-D038-46DA-83E7-00461F643855}"/>
              </a:ext>
            </a:extLst>
          </p:cNvPr>
          <p:cNvSpPr/>
          <p:nvPr/>
        </p:nvSpPr>
        <p:spPr>
          <a:xfrm flipH="1">
            <a:off x="4679325" y="1686652"/>
            <a:ext cx="56260" cy="30605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8" name="Cross 117">
            <a:extLst>
              <a:ext uri="{FF2B5EF4-FFF2-40B4-BE49-F238E27FC236}">
                <a16:creationId xmlns:a16="http://schemas.microsoft.com/office/drawing/2014/main" id="{17672094-44A6-4BEA-8B73-86C3819E59AB}"/>
              </a:ext>
            </a:extLst>
          </p:cNvPr>
          <p:cNvSpPr/>
          <p:nvPr/>
        </p:nvSpPr>
        <p:spPr>
          <a:xfrm rot="2763680">
            <a:off x="763100" y="2897273"/>
            <a:ext cx="428034" cy="421265"/>
          </a:xfrm>
          <a:prstGeom prst="plus">
            <a:avLst>
              <a:gd name="adj" fmla="val 3654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9" name="Content Placeholder 4">
            <a:extLst>
              <a:ext uri="{FF2B5EF4-FFF2-40B4-BE49-F238E27FC236}">
                <a16:creationId xmlns:a16="http://schemas.microsoft.com/office/drawing/2014/main" id="{DA3F0A1B-09DA-4F41-9AB9-FBF732C47339}"/>
              </a:ext>
            </a:extLst>
          </p:cNvPr>
          <p:cNvSpPr txBox="1">
            <a:spLocks/>
          </p:cNvSpPr>
          <p:nvPr/>
        </p:nvSpPr>
        <p:spPr>
          <a:xfrm>
            <a:off x="0" y="5876183"/>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No need to flush the caches</a:t>
            </a:r>
          </a:p>
        </p:txBody>
      </p:sp>
      <p:sp>
        <p:nvSpPr>
          <p:cNvPr id="120" name="Rectangle: Rounded Corners 119">
            <a:extLst>
              <a:ext uri="{FF2B5EF4-FFF2-40B4-BE49-F238E27FC236}">
                <a16:creationId xmlns:a16="http://schemas.microsoft.com/office/drawing/2014/main" id="{BE6DB5B0-2ACC-465C-BB41-ADC16151E88D}"/>
              </a:ext>
            </a:extLst>
          </p:cNvPr>
          <p:cNvSpPr/>
          <p:nvPr/>
        </p:nvSpPr>
        <p:spPr>
          <a:xfrm>
            <a:off x="4878789" y="2776194"/>
            <a:ext cx="808061" cy="689287"/>
          </a:xfrm>
          <a:prstGeom prst="round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IO </a:t>
            </a:r>
            <a:br>
              <a:rPr lang="en-IN" sz="2400" b="1" dirty="0">
                <a:solidFill>
                  <a:schemeClr val="bg1"/>
                </a:solidFill>
              </a:rPr>
            </a:br>
            <a:r>
              <a:rPr lang="en-IN" sz="2400" b="1" dirty="0">
                <a:solidFill>
                  <a:schemeClr val="bg1"/>
                </a:solidFill>
              </a:rPr>
              <a:t>Hub </a:t>
            </a:r>
            <a:endParaRPr lang="en-IN" b="1" dirty="0">
              <a:solidFill>
                <a:schemeClr val="bg1"/>
              </a:solidFill>
            </a:endParaRPr>
          </a:p>
        </p:txBody>
      </p:sp>
      <p:sp>
        <p:nvSpPr>
          <p:cNvPr id="123" name="TextBox 122">
            <a:extLst>
              <a:ext uri="{FF2B5EF4-FFF2-40B4-BE49-F238E27FC236}">
                <a16:creationId xmlns:a16="http://schemas.microsoft.com/office/drawing/2014/main" id="{2F69D270-92D5-450F-A17A-6A6BEF8D258A}"/>
              </a:ext>
            </a:extLst>
          </p:cNvPr>
          <p:cNvSpPr txBox="1"/>
          <p:nvPr/>
        </p:nvSpPr>
        <p:spPr>
          <a:xfrm>
            <a:off x="9390229" y="2275117"/>
            <a:ext cx="1712392" cy="400110"/>
          </a:xfrm>
          <a:prstGeom prst="rect">
            <a:avLst/>
          </a:prstGeom>
          <a:noFill/>
        </p:spPr>
        <p:txBody>
          <a:bodyPr wrap="none" rtlCol="0">
            <a:spAutoFit/>
          </a:bodyPr>
          <a:lstStyle/>
          <a:p>
            <a:r>
              <a:rPr lang="en-IN" sz="2000" b="1" dirty="0">
                <a:solidFill>
                  <a:srgbClr val="000088"/>
                </a:solidFill>
              </a:rPr>
              <a:t>set(key, value)</a:t>
            </a:r>
          </a:p>
        </p:txBody>
      </p:sp>
    </p:spTree>
    <p:extLst>
      <p:ext uri="{BB962C8B-B14F-4D97-AF65-F5344CB8AC3E}">
        <p14:creationId xmlns:p14="http://schemas.microsoft.com/office/powerpoint/2010/main" val="366253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6203-DFC9-4C3F-A890-386F04C0144F}"/>
              </a:ext>
            </a:extLst>
          </p:cNvPr>
          <p:cNvSpPr>
            <a:spLocks noGrp="1"/>
          </p:cNvSpPr>
          <p:nvPr>
            <p:ph type="title"/>
          </p:nvPr>
        </p:nvSpPr>
        <p:spPr/>
        <p:txBody>
          <a:bodyPr/>
          <a:lstStyle/>
          <a:p>
            <a:r>
              <a:rPr lang="en-IN" dirty="0"/>
              <a:t>GPM under </a:t>
            </a:r>
            <a:r>
              <a:rPr lang="en-IN" dirty="0" err="1"/>
              <a:t>eADR</a:t>
            </a:r>
            <a:endParaRPr lang="en-IN" dirty="0"/>
          </a:p>
        </p:txBody>
      </p:sp>
      <p:sp>
        <p:nvSpPr>
          <p:cNvPr id="4" name="Slide Number Placeholder 3">
            <a:extLst>
              <a:ext uri="{FF2B5EF4-FFF2-40B4-BE49-F238E27FC236}">
                <a16:creationId xmlns:a16="http://schemas.microsoft.com/office/drawing/2014/main" id="{6C233B7D-C26C-431A-B430-2536684773B4}"/>
              </a:ext>
            </a:extLst>
          </p:cNvPr>
          <p:cNvSpPr>
            <a:spLocks noGrp="1"/>
          </p:cNvSpPr>
          <p:nvPr>
            <p:ph type="sldNum" sz="quarter" idx="12"/>
          </p:nvPr>
        </p:nvSpPr>
        <p:spPr/>
        <p:txBody>
          <a:bodyPr/>
          <a:lstStyle/>
          <a:p>
            <a:fld id="{54A9233F-6CA2-476F-8FB8-EFB5D52F48CF}" type="slidenum">
              <a:rPr lang="en-US" smtClean="0"/>
              <a:t>32</a:t>
            </a:fld>
            <a:endParaRPr lang="en-US"/>
          </a:p>
        </p:txBody>
      </p:sp>
      <p:sp>
        <p:nvSpPr>
          <p:cNvPr id="5" name="Rectangle: Rounded Corners 4">
            <a:extLst>
              <a:ext uri="{FF2B5EF4-FFF2-40B4-BE49-F238E27FC236}">
                <a16:creationId xmlns:a16="http://schemas.microsoft.com/office/drawing/2014/main" id="{4F7CF939-77EA-472E-9CCE-7095D44C2B30}"/>
              </a:ext>
            </a:extLst>
          </p:cNvPr>
          <p:cNvSpPr/>
          <p:nvPr/>
        </p:nvSpPr>
        <p:spPr>
          <a:xfrm>
            <a:off x="2957979" y="206676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Rectangle: Rounded Corners 5">
            <a:extLst>
              <a:ext uri="{FF2B5EF4-FFF2-40B4-BE49-F238E27FC236}">
                <a16:creationId xmlns:a16="http://schemas.microsoft.com/office/drawing/2014/main" id="{CDD09B39-F0AB-40AA-8FDA-E746DB85FCA3}"/>
              </a:ext>
            </a:extLst>
          </p:cNvPr>
          <p:cNvSpPr/>
          <p:nvPr/>
        </p:nvSpPr>
        <p:spPr>
          <a:xfrm>
            <a:off x="3540051" y="3223967"/>
            <a:ext cx="1296000" cy="612000"/>
          </a:xfrm>
          <a:prstGeom prst="roundRect">
            <a:avLst/>
          </a:prstGeom>
          <a:pattFill prst="dkDnDiag">
            <a:fgClr>
              <a:schemeClr val="bg2">
                <a:lumMod val="1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Rectangle: Rounded Corners 6">
            <a:extLst>
              <a:ext uri="{FF2B5EF4-FFF2-40B4-BE49-F238E27FC236}">
                <a16:creationId xmlns:a16="http://schemas.microsoft.com/office/drawing/2014/main" id="{99163E3F-E31B-4218-8AE4-7D0DF4A24BC1}"/>
              </a:ext>
            </a:extLst>
          </p:cNvPr>
          <p:cNvSpPr/>
          <p:nvPr/>
        </p:nvSpPr>
        <p:spPr>
          <a:xfrm>
            <a:off x="6591197" y="2066766"/>
            <a:ext cx="2816104" cy="2682810"/>
          </a:xfrm>
          <a:prstGeom prst="roundRect">
            <a:avLst>
              <a:gd name="adj" fmla="val 470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Rounded Corners 7">
            <a:extLst>
              <a:ext uri="{FF2B5EF4-FFF2-40B4-BE49-F238E27FC236}">
                <a16:creationId xmlns:a16="http://schemas.microsoft.com/office/drawing/2014/main" id="{D6668E02-C695-4A31-BC4D-C9D492A5AD86}"/>
              </a:ext>
            </a:extLst>
          </p:cNvPr>
          <p:cNvSpPr/>
          <p:nvPr/>
        </p:nvSpPr>
        <p:spPr>
          <a:xfrm>
            <a:off x="7228810" y="2157599"/>
            <a:ext cx="982494" cy="504000"/>
          </a:xfrm>
          <a:prstGeom prst="roundRect">
            <a:avLst/>
          </a:prstGeom>
          <a:solidFill>
            <a:srgbClr val="B4C7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SM</a:t>
            </a:r>
          </a:p>
        </p:txBody>
      </p:sp>
      <p:sp>
        <p:nvSpPr>
          <p:cNvPr id="9" name="Rectangle: Rounded Corners 8">
            <a:extLst>
              <a:ext uri="{FF2B5EF4-FFF2-40B4-BE49-F238E27FC236}">
                <a16:creationId xmlns:a16="http://schemas.microsoft.com/office/drawing/2014/main" id="{0A22A2E1-6004-44C2-AF5C-95BC18388D6A}"/>
              </a:ext>
            </a:extLst>
          </p:cNvPr>
          <p:cNvSpPr/>
          <p:nvPr/>
        </p:nvSpPr>
        <p:spPr>
          <a:xfrm>
            <a:off x="7311178" y="2228601"/>
            <a:ext cx="982494" cy="504000"/>
          </a:xfrm>
          <a:prstGeom prst="roundRect">
            <a:avLst/>
          </a:prstGeom>
          <a:solidFill>
            <a:srgbClr val="B4C7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SM</a:t>
            </a:r>
          </a:p>
        </p:txBody>
      </p:sp>
      <p:sp>
        <p:nvSpPr>
          <p:cNvPr id="10" name="Rectangle 9">
            <a:extLst>
              <a:ext uri="{FF2B5EF4-FFF2-40B4-BE49-F238E27FC236}">
                <a16:creationId xmlns:a16="http://schemas.microsoft.com/office/drawing/2014/main" id="{8BB28C6B-F8C6-4A12-AF73-B7D05705A7F2}"/>
              </a:ext>
            </a:extLst>
          </p:cNvPr>
          <p:cNvSpPr/>
          <p:nvPr/>
        </p:nvSpPr>
        <p:spPr>
          <a:xfrm>
            <a:off x="7014962" y="3152044"/>
            <a:ext cx="1764000" cy="46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Interconnect</a:t>
            </a:r>
          </a:p>
        </p:txBody>
      </p:sp>
      <p:sp>
        <p:nvSpPr>
          <p:cNvPr id="11" name="Rectangle: Rounded Corners 10">
            <a:extLst>
              <a:ext uri="{FF2B5EF4-FFF2-40B4-BE49-F238E27FC236}">
                <a16:creationId xmlns:a16="http://schemas.microsoft.com/office/drawing/2014/main" id="{A6946D19-4AF8-4617-B596-68F70A2D3E17}"/>
              </a:ext>
            </a:extLst>
          </p:cNvPr>
          <p:cNvSpPr/>
          <p:nvPr/>
        </p:nvSpPr>
        <p:spPr>
          <a:xfrm>
            <a:off x="6640998" y="4048914"/>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0 </a:t>
            </a:r>
          </a:p>
        </p:txBody>
      </p:sp>
      <p:sp>
        <p:nvSpPr>
          <p:cNvPr id="12" name="Rectangle: Rounded Corners 11">
            <a:extLst>
              <a:ext uri="{FF2B5EF4-FFF2-40B4-BE49-F238E27FC236}">
                <a16:creationId xmlns:a16="http://schemas.microsoft.com/office/drawing/2014/main" id="{28A32C60-8206-45D5-BA22-07AD83506C1B}"/>
              </a:ext>
            </a:extLst>
          </p:cNvPr>
          <p:cNvSpPr/>
          <p:nvPr/>
        </p:nvSpPr>
        <p:spPr>
          <a:xfrm>
            <a:off x="8211304" y="4048914"/>
            <a:ext cx="1152000" cy="6330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L2$ Bank N </a:t>
            </a:r>
          </a:p>
        </p:txBody>
      </p:sp>
      <p:cxnSp>
        <p:nvCxnSpPr>
          <p:cNvPr id="13" name="Straight Arrow Connector 12">
            <a:extLst>
              <a:ext uri="{FF2B5EF4-FFF2-40B4-BE49-F238E27FC236}">
                <a16:creationId xmlns:a16="http://schemas.microsoft.com/office/drawing/2014/main" id="{A2AB3894-1291-446E-A032-4E45CD3BB509}"/>
              </a:ext>
            </a:extLst>
          </p:cNvPr>
          <p:cNvCxnSpPr>
            <a:cxnSpLocks/>
            <a:endCxn id="10" idx="0"/>
          </p:cNvCxnSpPr>
          <p:nvPr/>
        </p:nvCxnSpPr>
        <p:spPr>
          <a:xfrm>
            <a:off x="7896962" y="2813963"/>
            <a:ext cx="0" cy="338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3D90371-006B-4F5D-BED8-FDE3B4042894}"/>
              </a:ext>
            </a:extLst>
          </p:cNvPr>
          <p:cNvCxnSpPr>
            <a:cxnSpLocks/>
          </p:cNvCxnSpPr>
          <p:nvPr/>
        </p:nvCxnSpPr>
        <p:spPr>
          <a:xfrm>
            <a:off x="7210838" y="3834911"/>
            <a:ext cx="1576822"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993A10-B393-4958-AAAE-DB4C70ECFF19}"/>
              </a:ext>
            </a:extLst>
          </p:cNvPr>
          <p:cNvCxnSpPr/>
          <p:nvPr/>
        </p:nvCxnSpPr>
        <p:spPr>
          <a:xfrm>
            <a:off x="7929025" y="361502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BCEF8B-A769-42CB-BA40-C7E8F20253FC}"/>
              </a:ext>
            </a:extLst>
          </p:cNvPr>
          <p:cNvCxnSpPr>
            <a:cxnSpLocks/>
          </p:cNvCxnSpPr>
          <p:nvPr/>
        </p:nvCxnSpPr>
        <p:spPr>
          <a:xfrm flipH="1" flipV="1">
            <a:off x="7210838" y="3834911"/>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DCEC013-D06F-4BA6-BA6F-ABDAD6E25722}"/>
              </a:ext>
            </a:extLst>
          </p:cNvPr>
          <p:cNvCxnSpPr>
            <a:cxnSpLocks/>
          </p:cNvCxnSpPr>
          <p:nvPr/>
        </p:nvCxnSpPr>
        <p:spPr>
          <a:xfrm flipH="1" flipV="1">
            <a:off x="8787660" y="3828722"/>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79071DF-4E88-41C2-B414-50CF46FB6C68}"/>
              </a:ext>
            </a:extLst>
          </p:cNvPr>
          <p:cNvSpPr/>
          <p:nvPr/>
        </p:nvSpPr>
        <p:spPr>
          <a:xfrm>
            <a:off x="6694998" y="496942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sp>
        <p:nvSpPr>
          <p:cNvPr id="19" name="Rectangle 18">
            <a:extLst>
              <a:ext uri="{FF2B5EF4-FFF2-40B4-BE49-F238E27FC236}">
                <a16:creationId xmlns:a16="http://schemas.microsoft.com/office/drawing/2014/main" id="{CFE6E21B-6692-42E8-93C3-5010B551C187}"/>
              </a:ext>
            </a:extLst>
          </p:cNvPr>
          <p:cNvSpPr/>
          <p:nvPr/>
        </p:nvSpPr>
        <p:spPr>
          <a:xfrm>
            <a:off x="8265304" y="4969426"/>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GDDR</a:t>
            </a:r>
          </a:p>
        </p:txBody>
      </p:sp>
      <p:cxnSp>
        <p:nvCxnSpPr>
          <p:cNvPr id="20" name="Straight Arrow Connector 19">
            <a:extLst>
              <a:ext uri="{FF2B5EF4-FFF2-40B4-BE49-F238E27FC236}">
                <a16:creationId xmlns:a16="http://schemas.microsoft.com/office/drawing/2014/main" id="{3E236470-3378-4790-939C-33C88C4E1823}"/>
              </a:ext>
            </a:extLst>
          </p:cNvPr>
          <p:cNvCxnSpPr>
            <a:stCxn id="18" idx="0"/>
            <a:endCxn id="11" idx="2"/>
          </p:cNvCxnSpPr>
          <p:nvPr/>
        </p:nvCxnSpPr>
        <p:spPr>
          <a:xfrm flipV="1">
            <a:off x="7216998" y="4681920"/>
            <a:ext cx="0" cy="2875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722442C-6358-4110-A071-EC4CA6BDD18C}"/>
              </a:ext>
            </a:extLst>
          </p:cNvPr>
          <p:cNvCxnSpPr>
            <a:stCxn id="19" idx="0"/>
            <a:endCxn id="12" idx="2"/>
          </p:cNvCxnSpPr>
          <p:nvPr/>
        </p:nvCxnSpPr>
        <p:spPr>
          <a:xfrm flipV="1">
            <a:off x="8787304" y="4681920"/>
            <a:ext cx="0" cy="2875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FF53F09-685C-4B35-8F2D-2D304E7CD67F}"/>
              </a:ext>
            </a:extLst>
          </p:cNvPr>
          <p:cNvSpPr txBox="1"/>
          <p:nvPr/>
        </p:nvSpPr>
        <p:spPr>
          <a:xfrm>
            <a:off x="7597537" y="1598867"/>
            <a:ext cx="803425" cy="461665"/>
          </a:xfrm>
          <a:prstGeom prst="rect">
            <a:avLst/>
          </a:prstGeom>
          <a:noFill/>
        </p:spPr>
        <p:txBody>
          <a:bodyPr wrap="none" rtlCol="0">
            <a:spAutoFit/>
          </a:bodyPr>
          <a:lstStyle/>
          <a:p>
            <a:r>
              <a:rPr lang="en-IN" sz="2400"/>
              <a:t>GPU </a:t>
            </a:r>
          </a:p>
        </p:txBody>
      </p:sp>
      <p:cxnSp>
        <p:nvCxnSpPr>
          <p:cNvPr id="23" name="Straight Arrow Connector 22">
            <a:extLst>
              <a:ext uri="{FF2B5EF4-FFF2-40B4-BE49-F238E27FC236}">
                <a16:creationId xmlns:a16="http://schemas.microsoft.com/office/drawing/2014/main" id="{EB5B9B32-7955-46B1-AC29-0C29B63F9389}"/>
              </a:ext>
            </a:extLst>
          </p:cNvPr>
          <p:cNvCxnSpPr>
            <a:cxnSpLocks/>
            <a:endCxn id="7" idx="1"/>
          </p:cNvCxnSpPr>
          <p:nvPr/>
        </p:nvCxnSpPr>
        <p:spPr>
          <a:xfrm flipV="1">
            <a:off x="5775713" y="3408171"/>
            <a:ext cx="815484" cy="541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C91287C-C8E2-48CE-83BF-550B4090E349}"/>
              </a:ext>
            </a:extLst>
          </p:cNvPr>
          <p:cNvSpPr txBox="1"/>
          <p:nvPr/>
        </p:nvSpPr>
        <p:spPr>
          <a:xfrm>
            <a:off x="5887871" y="3033791"/>
            <a:ext cx="646331" cy="400110"/>
          </a:xfrm>
          <a:prstGeom prst="rect">
            <a:avLst/>
          </a:prstGeom>
          <a:noFill/>
        </p:spPr>
        <p:txBody>
          <a:bodyPr wrap="none" rtlCol="0">
            <a:spAutoFit/>
          </a:bodyPr>
          <a:lstStyle/>
          <a:p>
            <a:r>
              <a:rPr lang="en-IN" sz="2000"/>
              <a:t>PCIe</a:t>
            </a:r>
          </a:p>
        </p:txBody>
      </p:sp>
      <p:sp>
        <p:nvSpPr>
          <p:cNvPr id="25" name="TextBox 24">
            <a:extLst>
              <a:ext uri="{FF2B5EF4-FFF2-40B4-BE49-F238E27FC236}">
                <a16:creationId xmlns:a16="http://schemas.microsoft.com/office/drawing/2014/main" id="{70860F0B-70EE-44E9-9AF6-DFBA65A22682}"/>
              </a:ext>
            </a:extLst>
          </p:cNvPr>
          <p:cNvSpPr txBox="1"/>
          <p:nvPr/>
        </p:nvSpPr>
        <p:spPr>
          <a:xfrm>
            <a:off x="9390229" y="2275117"/>
            <a:ext cx="2262094" cy="707886"/>
          </a:xfrm>
          <a:prstGeom prst="rect">
            <a:avLst/>
          </a:prstGeom>
          <a:noFill/>
        </p:spPr>
        <p:txBody>
          <a:bodyPr wrap="none" rtlCol="0">
            <a:spAutoFit/>
          </a:bodyPr>
          <a:lstStyle/>
          <a:p>
            <a:r>
              <a:rPr lang="en-IN" sz="2000" b="1" dirty="0">
                <a:solidFill>
                  <a:srgbClr val="000088"/>
                </a:solidFill>
              </a:rPr>
              <a:t>set(key, value)</a:t>
            </a:r>
          </a:p>
          <a:p>
            <a:r>
              <a:rPr lang="en-IN" sz="2000" b="1" dirty="0">
                <a:solidFill>
                  <a:srgbClr val="000088"/>
                </a:solidFill>
              </a:rPr>
              <a:t>__</a:t>
            </a:r>
            <a:r>
              <a:rPr lang="en-IN" sz="2000" b="1" dirty="0" err="1">
                <a:solidFill>
                  <a:srgbClr val="000088"/>
                </a:solidFill>
              </a:rPr>
              <a:t>threadfence_sys</a:t>
            </a:r>
            <a:endParaRPr lang="en-IN" sz="2000" b="1" dirty="0">
              <a:solidFill>
                <a:srgbClr val="000088"/>
              </a:solidFill>
            </a:endParaRPr>
          </a:p>
        </p:txBody>
      </p:sp>
      <p:sp>
        <p:nvSpPr>
          <p:cNvPr id="26" name="Rectangle: Rounded Corners 25">
            <a:extLst>
              <a:ext uri="{FF2B5EF4-FFF2-40B4-BE49-F238E27FC236}">
                <a16:creationId xmlns:a16="http://schemas.microsoft.com/office/drawing/2014/main" id="{A64A6A6C-7184-47DC-A8E8-4C16929E1C9A}"/>
              </a:ext>
            </a:extLst>
          </p:cNvPr>
          <p:cNvSpPr/>
          <p:nvPr/>
        </p:nvSpPr>
        <p:spPr>
          <a:xfrm>
            <a:off x="7405818" y="2306090"/>
            <a:ext cx="982494" cy="5040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SM</a:t>
            </a:r>
          </a:p>
        </p:txBody>
      </p:sp>
      <p:sp>
        <p:nvSpPr>
          <p:cNvPr id="27" name="Rectangle: Rounded Corners 26">
            <a:extLst>
              <a:ext uri="{FF2B5EF4-FFF2-40B4-BE49-F238E27FC236}">
                <a16:creationId xmlns:a16="http://schemas.microsoft.com/office/drawing/2014/main" id="{3547F37A-0FCA-40F4-ABBB-A7E9366569C4}"/>
              </a:ext>
            </a:extLst>
          </p:cNvPr>
          <p:cNvSpPr/>
          <p:nvPr/>
        </p:nvSpPr>
        <p:spPr>
          <a:xfrm>
            <a:off x="3702179" y="2358903"/>
            <a:ext cx="985735" cy="50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Core</a:t>
            </a:r>
            <a:endParaRPr lang="en-IN" dirty="0">
              <a:solidFill>
                <a:schemeClr val="tx1"/>
              </a:solidFill>
            </a:endParaRPr>
          </a:p>
        </p:txBody>
      </p:sp>
      <p:sp>
        <p:nvSpPr>
          <p:cNvPr id="28" name="Rectangle 27">
            <a:extLst>
              <a:ext uri="{FF2B5EF4-FFF2-40B4-BE49-F238E27FC236}">
                <a16:creationId xmlns:a16="http://schemas.microsoft.com/office/drawing/2014/main" id="{16506F0A-7E0A-430F-B882-ADDEE17A9E60}"/>
              </a:ext>
            </a:extLst>
          </p:cNvPr>
          <p:cNvSpPr/>
          <p:nvPr/>
        </p:nvSpPr>
        <p:spPr>
          <a:xfrm>
            <a:off x="3598416" y="3294681"/>
            <a:ext cx="1193260" cy="4717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LLC</a:t>
            </a:r>
          </a:p>
        </p:txBody>
      </p:sp>
      <p:sp>
        <p:nvSpPr>
          <p:cNvPr id="29" name="Rectangle: Rounded Corners 28">
            <a:extLst>
              <a:ext uri="{FF2B5EF4-FFF2-40B4-BE49-F238E27FC236}">
                <a16:creationId xmlns:a16="http://schemas.microsoft.com/office/drawing/2014/main" id="{463989E9-3093-4757-A02B-343B5F756D9D}"/>
              </a:ext>
            </a:extLst>
          </p:cNvPr>
          <p:cNvSpPr/>
          <p:nvPr/>
        </p:nvSpPr>
        <p:spPr>
          <a:xfrm>
            <a:off x="3063396" y="4200668"/>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30" name="Rectangle: Rounded Corners 29">
            <a:extLst>
              <a:ext uri="{FF2B5EF4-FFF2-40B4-BE49-F238E27FC236}">
                <a16:creationId xmlns:a16="http://schemas.microsoft.com/office/drawing/2014/main" id="{7A77B7FC-FE23-42A9-B4BF-FAA6BD048D9F}"/>
              </a:ext>
            </a:extLst>
          </p:cNvPr>
          <p:cNvSpPr/>
          <p:nvPr/>
        </p:nvSpPr>
        <p:spPr>
          <a:xfrm>
            <a:off x="4302049" y="4200667"/>
            <a:ext cx="1044000" cy="471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MC</a:t>
            </a:r>
          </a:p>
        </p:txBody>
      </p:sp>
      <p:sp>
        <p:nvSpPr>
          <p:cNvPr id="31" name="Rectangle 30">
            <a:extLst>
              <a:ext uri="{FF2B5EF4-FFF2-40B4-BE49-F238E27FC236}">
                <a16:creationId xmlns:a16="http://schemas.microsoft.com/office/drawing/2014/main" id="{7E1B13D3-9F97-4973-97C5-8E8094009D9C}"/>
              </a:ext>
            </a:extLst>
          </p:cNvPr>
          <p:cNvSpPr/>
          <p:nvPr/>
        </p:nvSpPr>
        <p:spPr>
          <a:xfrm>
            <a:off x="3063396" y="4958757"/>
            <a:ext cx="1044000" cy="47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DRAM</a:t>
            </a:r>
          </a:p>
        </p:txBody>
      </p:sp>
      <p:sp>
        <p:nvSpPr>
          <p:cNvPr id="32" name="Rectangle 31">
            <a:extLst>
              <a:ext uri="{FF2B5EF4-FFF2-40B4-BE49-F238E27FC236}">
                <a16:creationId xmlns:a16="http://schemas.microsoft.com/office/drawing/2014/main" id="{BA965762-0E83-436D-9AEE-D08AF084AC68}"/>
              </a:ext>
            </a:extLst>
          </p:cNvPr>
          <p:cNvSpPr/>
          <p:nvPr/>
        </p:nvSpPr>
        <p:spPr>
          <a:xfrm>
            <a:off x="4310156" y="4958757"/>
            <a:ext cx="1044000" cy="4717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NVM</a:t>
            </a:r>
          </a:p>
        </p:txBody>
      </p:sp>
      <p:cxnSp>
        <p:nvCxnSpPr>
          <p:cNvPr id="33" name="Straight Arrow Connector 32">
            <a:extLst>
              <a:ext uri="{FF2B5EF4-FFF2-40B4-BE49-F238E27FC236}">
                <a16:creationId xmlns:a16="http://schemas.microsoft.com/office/drawing/2014/main" id="{A740D4BC-CBA1-4104-AEC8-4B8949CEE852}"/>
              </a:ext>
            </a:extLst>
          </p:cNvPr>
          <p:cNvCxnSpPr>
            <a:stCxn id="27" idx="2"/>
            <a:endCxn id="28" idx="0"/>
          </p:cNvCxnSpPr>
          <p:nvPr/>
        </p:nvCxnSpPr>
        <p:spPr>
          <a:xfrm flipH="1">
            <a:off x="4195046" y="2862903"/>
            <a:ext cx="1" cy="4317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384E7C-DF33-4B81-BD3E-7C6A4492A362}"/>
              </a:ext>
            </a:extLst>
          </p:cNvPr>
          <p:cNvCxnSpPr>
            <a:cxnSpLocks/>
          </p:cNvCxnSpPr>
          <p:nvPr/>
        </p:nvCxnSpPr>
        <p:spPr>
          <a:xfrm>
            <a:off x="3569235" y="4672459"/>
            <a:ext cx="0" cy="276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EE93F8-F42B-4ACE-B346-AB9E6730B81D}"/>
              </a:ext>
            </a:extLst>
          </p:cNvPr>
          <p:cNvCxnSpPr>
            <a:cxnSpLocks/>
          </p:cNvCxnSpPr>
          <p:nvPr/>
        </p:nvCxnSpPr>
        <p:spPr>
          <a:xfrm>
            <a:off x="4812754" y="4672458"/>
            <a:ext cx="0" cy="2767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E6D7CB-9994-4F65-B654-CD04FDA859F8}"/>
              </a:ext>
            </a:extLst>
          </p:cNvPr>
          <p:cNvCxnSpPr>
            <a:cxnSpLocks/>
          </p:cNvCxnSpPr>
          <p:nvPr/>
        </p:nvCxnSpPr>
        <p:spPr>
          <a:xfrm>
            <a:off x="3540051" y="3986664"/>
            <a:ext cx="126777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5547D2A-5E3E-4243-AB94-796B5C8392B7}"/>
              </a:ext>
            </a:extLst>
          </p:cNvPr>
          <p:cNvCxnSpPr>
            <a:stCxn id="28" idx="2"/>
          </p:cNvCxnSpPr>
          <p:nvPr/>
        </p:nvCxnSpPr>
        <p:spPr>
          <a:xfrm>
            <a:off x="4195046" y="3766472"/>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BDEE3D5-C09E-4E8A-862B-3EEC64906C85}"/>
              </a:ext>
            </a:extLst>
          </p:cNvPr>
          <p:cNvCxnSpPr>
            <a:cxnSpLocks/>
          </p:cNvCxnSpPr>
          <p:nvPr/>
        </p:nvCxnSpPr>
        <p:spPr>
          <a:xfrm flipH="1" flipV="1">
            <a:off x="3540051" y="3980475"/>
            <a:ext cx="0" cy="2201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3DECA55-7027-4E65-9506-A5D32C75245D}"/>
              </a:ext>
            </a:extLst>
          </p:cNvPr>
          <p:cNvCxnSpPr>
            <a:cxnSpLocks/>
          </p:cNvCxnSpPr>
          <p:nvPr/>
        </p:nvCxnSpPr>
        <p:spPr>
          <a:xfrm flipH="1" flipV="1">
            <a:off x="4812754" y="3980475"/>
            <a:ext cx="0" cy="2201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96B08091-7016-4F9C-8BBA-1A2698EF2CDA}"/>
              </a:ext>
            </a:extLst>
          </p:cNvPr>
          <p:cNvSpPr/>
          <p:nvPr/>
        </p:nvSpPr>
        <p:spPr>
          <a:xfrm>
            <a:off x="4878892" y="2776194"/>
            <a:ext cx="808061" cy="6892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IO </a:t>
            </a:r>
            <a:br>
              <a:rPr lang="en-IN" sz="2400" dirty="0">
                <a:solidFill>
                  <a:schemeClr val="tx1"/>
                </a:solidFill>
              </a:rPr>
            </a:br>
            <a:r>
              <a:rPr lang="en-IN" sz="2400" dirty="0">
                <a:solidFill>
                  <a:schemeClr val="tx1"/>
                </a:solidFill>
              </a:rPr>
              <a:t>Hub </a:t>
            </a:r>
            <a:endParaRPr lang="en-IN" dirty="0">
              <a:solidFill>
                <a:schemeClr val="tx1"/>
              </a:solidFill>
            </a:endParaRPr>
          </a:p>
        </p:txBody>
      </p:sp>
      <p:sp>
        <p:nvSpPr>
          <p:cNvPr id="41" name="TextBox 40">
            <a:extLst>
              <a:ext uri="{FF2B5EF4-FFF2-40B4-BE49-F238E27FC236}">
                <a16:creationId xmlns:a16="http://schemas.microsoft.com/office/drawing/2014/main" id="{74BC44A1-9509-4A29-8AFD-F544257AAC0F}"/>
              </a:ext>
            </a:extLst>
          </p:cNvPr>
          <p:cNvSpPr txBox="1"/>
          <p:nvPr/>
        </p:nvSpPr>
        <p:spPr>
          <a:xfrm>
            <a:off x="3979547" y="1598867"/>
            <a:ext cx="772969" cy="461665"/>
          </a:xfrm>
          <a:prstGeom prst="rect">
            <a:avLst/>
          </a:prstGeom>
          <a:noFill/>
        </p:spPr>
        <p:txBody>
          <a:bodyPr wrap="none" rtlCol="0">
            <a:spAutoFit/>
          </a:bodyPr>
          <a:lstStyle/>
          <a:p>
            <a:r>
              <a:rPr lang="en-IN" sz="2400"/>
              <a:t>CPU </a:t>
            </a:r>
          </a:p>
        </p:txBody>
      </p:sp>
      <p:grpSp>
        <p:nvGrpSpPr>
          <p:cNvPr id="42" name="Group 41">
            <a:extLst>
              <a:ext uri="{FF2B5EF4-FFF2-40B4-BE49-F238E27FC236}">
                <a16:creationId xmlns:a16="http://schemas.microsoft.com/office/drawing/2014/main" id="{9C5B2AEE-F7E6-4864-883C-F9318A11C5C9}"/>
              </a:ext>
            </a:extLst>
          </p:cNvPr>
          <p:cNvGrpSpPr/>
          <p:nvPr/>
        </p:nvGrpSpPr>
        <p:grpSpPr>
          <a:xfrm>
            <a:off x="8423360" y="1605344"/>
            <a:ext cx="1116000" cy="468000"/>
            <a:chOff x="1885154" y="4354754"/>
            <a:chExt cx="1789966" cy="742950"/>
          </a:xfrm>
        </p:grpSpPr>
        <p:sp>
          <p:nvSpPr>
            <p:cNvPr id="43" name="Freeform: Shape 42">
              <a:extLst>
                <a:ext uri="{FF2B5EF4-FFF2-40B4-BE49-F238E27FC236}">
                  <a16:creationId xmlns:a16="http://schemas.microsoft.com/office/drawing/2014/main" id="{42B0D8EE-332B-4B5A-8AC6-10ED6C18CFFD}"/>
                </a:ext>
              </a:extLst>
            </p:cNvPr>
            <p:cNvSpPr/>
            <p:nvPr/>
          </p:nvSpPr>
          <p:spPr>
            <a:xfrm flipH="1">
              <a:off x="2005928" y="4472471"/>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a:extLst>
                <a:ext uri="{FF2B5EF4-FFF2-40B4-BE49-F238E27FC236}">
                  <a16:creationId xmlns:a16="http://schemas.microsoft.com/office/drawing/2014/main" id="{2BB5F870-05B6-4FA0-9A8D-22C17096F036}"/>
                </a:ext>
              </a:extLst>
            </p:cNvPr>
            <p:cNvSpPr/>
            <p:nvPr/>
          </p:nvSpPr>
          <p:spPr>
            <a:xfrm flipH="1">
              <a:off x="1885154" y="4354754"/>
              <a:ext cx="1789966" cy="74295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5" name="Freeform: Shape 44">
              <a:extLst>
                <a:ext uri="{FF2B5EF4-FFF2-40B4-BE49-F238E27FC236}">
                  <a16:creationId xmlns:a16="http://schemas.microsoft.com/office/drawing/2014/main" id="{365D3C5E-F300-4796-B850-E9E935D5969C}"/>
                </a:ext>
              </a:extLst>
            </p:cNvPr>
            <p:cNvSpPr/>
            <p:nvPr/>
          </p:nvSpPr>
          <p:spPr>
            <a:xfrm flipH="1">
              <a:off x="2219739"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A1436BA7-70A0-41AC-9A4E-DFCDC61DE42E}"/>
                </a:ext>
              </a:extLst>
            </p:cNvPr>
            <p:cNvSpPr/>
            <p:nvPr/>
          </p:nvSpPr>
          <p:spPr>
            <a:xfrm flipH="1">
              <a:off x="2448635"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E2B7C0DE-75FA-4160-A937-38B910ADD2A2}"/>
                </a:ext>
              </a:extLst>
            </p:cNvPr>
            <p:cNvSpPr/>
            <p:nvPr/>
          </p:nvSpPr>
          <p:spPr>
            <a:xfrm flipH="1">
              <a:off x="2690834" y="44628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8B6C9E51-DEDF-4494-8F2C-7A11A53977D7}"/>
                </a:ext>
              </a:extLst>
            </p:cNvPr>
            <p:cNvSpPr/>
            <p:nvPr/>
          </p:nvSpPr>
          <p:spPr>
            <a:xfrm flipH="1">
              <a:off x="2929579" y="446285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131D0CD5-8F12-4529-BFB7-06817C9F599C}"/>
                </a:ext>
              </a:extLst>
            </p:cNvPr>
            <p:cNvSpPr/>
            <p:nvPr/>
          </p:nvSpPr>
          <p:spPr>
            <a:xfrm flipH="1">
              <a:off x="3143753" y="44674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E00E155F-0B8C-4AE8-A1D4-C95FB2256598}"/>
                </a:ext>
              </a:extLst>
            </p:cNvPr>
            <p:cNvSpPr/>
            <p:nvPr/>
          </p:nvSpPr>
          <p:spPr>
            <a:xfrm flipH="1">
              <a:off x="3367808" y="4462853"/>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52" name="Rectangle: Rounded Corners 51">
            <a:extLst>
              <a:ext uri="{FF2B5EF4-FFF2-40B4-BE49-F238E27FC236}">
                <a16:creationId xmlns:a16="http://schemas.microsoft.com/office/drawing/2014/main" id="{3A02CA9D-5263-48EA-85C9-75AF79E92F7F}"/>
              </a:ext>
            </a:extLst>
          </p:cNvPr>
          <p:cNvSpPr/>
          <p:nvPr/>
        </p:nvSpPr>
        <p:spPr>
          <a:xfrm>
            <a:off x="4878789" y="2776194"/>
            <a:ext cx="808061" cy="689287"/>
          </a:xfrm>
          <a:prstGeom prst="round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IO </a:t>
            </a:r>
            <a:br>
              <a:rPr lang="en-IN" sz="2400" b="1" dirty="0">
                <a:solidFill>
                  <a:schemeClr val="bg1"/>
                </a:solidFill>
              </a:rPr>
            </a:br>
            <a:r>
              <a:rPr lang="en-IN" sz="2400" b="1" dirty="0">
                <a:solidFill>
                  <a:schemeClr val="bg1"/>
                </a:solidFill>
              </a:rPr>
              <a:t>Hub </a:t>
            </a:r>
            <a:endParaRPr lang="en-IN" b="1" dirty="0">
              <a:solidFill>
                <a:schemeClr val="bg1"/>
              </a:solidFill>
            </a:endParaRPr>
          </a:p>
        </p:txBody>
      </p:sp>
      <p:sp>
        <p:nvSpPr>
          <p:cNvPr id="54" name="TextBox 53">
            <a:extLst>
              <a:ext uri="{FF2B5EF4-FFF2-40B4-BE49-F238E27FC236}">
                <a16:creationId xmlns:a16="http://schemas.microsoft.com/office/drawing/2014/main" id="{246B149F-507D-4973-AA45-BD687D3DAE5F}"/>
              </a:ext>
            </a:extLst>
          </p:cNvPr>
          <p:cNvSpPr txBox="1"/>
          <p:nvPr/>
        </p:nvSpPr>
        <p:spPr>
          <a:xfrm>
            <a:off x="5778261" y="1724600"/>
            <a:ext cx="862737" cy="461665"/>
          </a:xfrm>
          <a:prstGeom prst="rect">
            <a:avLst/>
          </a:prstGeom>
          <a:noFill/>
        </p:spPr>
        <p:txBody>
          <a:bodyPr wrap="none" rtlCol="0">
            <a:spAutoFit/>
          </a:bodyPr>
          <a:lstStyle/>
          <a:p>
            <a:r>
              <a:rPr lang="en-IN" sz="2400" b="1" u="sng" dirty="0">
                <a:solidFill>
                  <a:srgbClr val="000088"/>
                </a:solidFill>
              </a:rPr>
              <a:t>DDIO</a:t>
            </a:r>
          </a:p>
        </p:txBody>
      </p:sp>
      <p:pic>
        <p:nvPicPr>
          <p:cNvPr id="56" name="Graphic 55" descr="Checkmark with solid fill">
            <a:extLst>
              <a:ext uri="{FF2B5EF4-FFF2-40B4-BE49-F238E27FC236}">
                <a16:creationId xmlns:a16="http://schemas.microsoft.com/office/drawing/2014/main" id="{210FE811-FA19-438B-A4AC-B19DFD6D02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62487" y="1695271"/>
            <a:ext cx="415885" cy="382886"/>
          </a:xfrm>
          <a:prstGeom prst="rect">
            <a:avLst/>
          </a:prstGeom>
        </p:spPr>
      </p:pic>
      <p:sp>
        <p:nvSpPr>
          <p:cNvPr id="57" name="Content Placeholder 4">
            <a:extLst>
              <a:ext uri="{FF2B5EF4-FFF2-40B4-BE49-F238E27FC236}">
                <a16:creationId xmlns:a16="http://schemas.microsoft.com/office/drawing/2014/main" id="{98BD8661-3282-4259-9412-4E8D61A2C338}"/>
              </a:ext>
            </a:extLst>
          </p:cNvPr>
          <p:cNvSpPr txBox="1">
            <a:spLocks/>
          </p:cNvSpPr>
          <p:nvPr/>
        </p:nvSpPr>
        <p:spPr>
          <a:xfrm>
            <a:off x="0" y="5876183"/>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No need to disable DDIO</a:t>
            </a:r>
          </a:p>
        </p:txBody>
      </p:sp>
    </p:spTree>
    <p:extLst>
      <p:ext uri="{BB962C8B-B14F-4D97-AF65-F5344CB8AC3E}">
        <p14:creationId xmlns:p14="http://schemas.microsoft.com/office/powerpoint/2010/main" val="1916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86FB-539C-4969-A1AC-176CDE6F58AC}"/>
              </a:ext>
            </a:extLst>
          </p:cNvPr>
          <p:cNvSpPr>
            <a:spLocks noGrp="1"/>
          </p:cNvSpPr>
          <p:nvPr>
            <p:ph type="title"/>
          </p:nvPr>
        </p:nvSpPr>
        <p:spPr/>
        <p:txBody>
          <a:bodyPr/>
          <a:lstStyle/>
          <a:p>
            <a:r>
              <a:rPr lang="en-IN" dirty="0"/>
              <a:t>CAP and GPM with e-ADR (projection)</a:t>
            </a:r>
          </a:p>
        </p:txBody>
      </p:sp>
      <p:graphicFrame>
        <p:nvGraphicFramePr>
          <p:cNvPr id="7" name="Content Placeholder 6">
            <a:extLst>
              <a:ext uri="{FF2B5EF4-FFF2-40B4-BE49-F238E27FC236}">
                <a16:creationId xmlns:a16="http://schemas.microsoft.com/office/drawing/2014/main" id="{DE87C79A-0D40-4178-9BCF-330C68B11AEF}"/>
              </a:ext>
            </a:extLst>
          </p:cNvPr>
          <p:cNvGraphicFramePr>
            <a:graphicFrameLocks noGrp="1"/>
          </p:cNvGraphicFramePr>
          <p:nvPr>
            <p:ph idx="1"/>
          </p:nvPr>
        </p:nvGraphicFramePr>
        <p:xfrm>
          <a:off x="337930" y="1825625"/>
          <a:ext cx="1101587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8C817D2A-BDE8-4810-B086-25BB23039046}"/>
              </a:ext>
            </a:extLst>
          </p:cNvPr>
          <p:cNvSpPr>
            <a:spLocks noGrp="1"/>
          </p:cNvSpPr>
          <p:nvPr>
            <p:ph type="sldNum" sz="quarter" idx="12"/>
          </p:nvPr>
        </p:nvSpPr>
        <p:spPr/>
        <p:txBody>
          <a:bodyPr/>
          <a:lstStyle/>
          <a:p>
            <a:fld id="{54A9233F-6CA2-476F-8FB8-EFB5D52F48CF}" type="slidenum">
              <a:rPr lang="en-US" smtClean="0"/>
              <a:t>33</a:t>
            </a:fld>
            <a:endParaRPr lang="en-US"/>
          </a:p>
        </p:txBody>
      </p:sp>
      <p:grpSp>
        <p:nvGrpSpPr>
          <p:cNvPr id="20" name="Group 19">
            <a:extLst>
              <a:ext uri="{FF2B5EF4-FFF2-40B4-BE49-F238E27FC236}">
                <a16:creationId xmlns:a16="http://schemas.microsoft.com/office/drawing/2014/main" id="{6A5D6DB0-64B8-40DD-814A-A193F7B850F5}"/>
              </a:ext>
            </a:extLst>
          </p:cNvPr>
          <p:cNvGrpSpPr/>
          <p:nvPr/>
        </p:nvGrpSpPr>
        <p:grpSpPr>
          <a:xfrm>
            <a:off x="1991752" y="2242703"/>
            <a:ext cx="523287" cy="336993"/>
            <a:chOff x="331649" y="1690688"/>
            <a:chExt cx="684000" cy="478789"/>
          </a:xfrm>
        </p:grpSpPr>
        <p:sp>
          <p:nvSpPr>
            <p:cNvPr id="13" name="Flowchart: Data 12">
              <a:extLst>
                <a:ext uri="{FF2B5EF4-FFF2-40B4-BE49-F238E27FC236}">
                  <a16:creationId xmlns:a16="http://schemas.microsoft.com/office/drawing/2014/main" id="{2F786B1E-0E0F-444D-B172-C0D10AFAC307}"/>
                </a:ext>
              </a:extLst>
            </p:cNvPr>
            <p:cNvSpPr/>
            <p:nvPr/>
          </p:nvSpPr>
          <p:spPr>
            <a:xfrm rot="19918161">
              <a:off x="331649" y="1849822"/>
              <a:ext cx="684000" cy="144000"/>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7" name="Straight Connector 16">
              <a:extLst>
                <a:ext uri="{FF2B5EF4-FFF2-40B4-BE49-F238E27FC236}">
                  <a16:creationId xmlns:a16="http://schemas.microsoft.com/office/drawing/2014/main" id="{52C51889-7CC1-49CA-B793-5D90E7F57970}"/>
                </a:ext>
              </a:extLst>
            </p:cNvPr>
            <p:cNvCxnSpPr>
              <a:cxnSpLocks/>
            </p:cNvCxnSpPr>
            <p:nvPr/>
          </p:nvCxnSpPr>
          <p:spPr>
            <a:xfrm flipV="1">
              <a:off x="337930" y="1690688"/>
              <a:ext cx="621030" cy="34385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43E63C-5941-4C3D-9555-D22476459885}"/>
                </a:ext>
              </a:extLst>
            </p:cNvPr>
            <p:cNvCxnSpPr>
              <a:cxnSpLocks/>
            </p:cNvCxnSpPr>
            <p:nvPr/>
          </p:nvCxnSpPr>
          <p:spPr>
            <a:xfrm flipV="1">
              <a:off x="373098" y="1825625"/>
              <a:ext cx="621030" cy="34385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1041DEA0-7EFA-4711-8BDD-AE5C65F1EC33}"/>
              </a:ext>
            </a:extLst>
          </p:cNvPr>
          <p:cNvSpPr txBox="1"/>
          <p:nvPr/>
        </p:nvSpPr>
        <p:spPr>
          <a:xfrm>
            <a:off x="8900388" y="2174553"/>
            <a:ext cx="651140" cy="461665"/>
          </a:xfrm>
          <a:prstGeom prst="rect">
            <a:avLst/>
          </a:prstGeom>
          <a:noFill/>
        </p:spPr>
        <p:txBody>
          <a:bodyPr wrap="none" rtlCol="0">
            <a:spAutoFit/>
          </a:bodyPr>
          <a:lstStyle/>
          <a:p>
            <a:r>
              <a:rPr lang="en-IN" sz="2400">
                <a:solidFill>
                  <a:srgbClr val="000088"/>
                </a:solidFill>
              </a:rPr>
              <a:t>142</a:t>
            </a:r>
          </a:p>
        </p:txBody>
      </p:sp>
      <p:sp>
        <p:nvSpPr>
          <p:cNvPr id="26" name="TextBox 25">
            <a:extLst>
              <a:ext uri="{FF2B5EF4-FFF2-40B4-BE49-F238E27FC236}">
                <a16:creationId xmlns:a16="http://schemas.microsoft.com/office/drawing/2014/main" id="{79810BCB-37A5-4CA4-AB48-BC7AC097C404}"/>
              </a:ext>
            </a:extLst>
          </p:cNvPr>
          <p:cNvSpPr txBox="1"/>
          <p:nvPr/>
        </p:nvSpPr>
        <p:spPr>
          <a:xfrm>
            <a:off x="2532997" y="2153884"/>
            <a:ext cx="651140" cy="461665"/>
          </a:xfrm>
          <a:prstGeom prst="rect">
            <a:avLst/>
          </a:prstGeom>
          <a:noFill/>
        </p:spPr>
        <p:txBody>
          <a:bodyPr wrap="none" rtlCol="0">
            <a:spAutoFit/>
          </a:bodyPr>
          <a:lstStyle/>
          <a:p>
            <a:r>
              <a:rPr lang="en-IN" sz="2400">
                <a:solidFill>
                  <a:srgbClr val="000088"/>
                </a:solidFill>
              </a:rPr>
              <a:t>110</a:t>
            </a:r>
          </a:p>
        </p:txBody>
      </p:sp>
      <p:grpSp>
        <p:nvGrpSpPr>
          <p:cNvPr id="15" name="Group 14">
            <a:extLst>
              <a:ext uri="{FF2B5EF4-FFF2-40B4-BE49-F238E27FC236}">
                <a16:creationId xmlns:a16="http://schemas.microsoft.com/office/drawing/2014/main" id="{FFD8B48D-1E09-434C-85A0-7F1DFA8BC3C6}"/>
              </a:ext>
            </a:extLst>
          </p:cNvPr>
          <p:cNvGrpSpPr/>
          <p:nvPr/>
        </p:nvGrpSpPr>
        <p:grpSpPr>
          <a:xfrm>
            <a:off x="8420471" y="2242703"/>
            <a:ext cx="523287" cy="336993"/>
            <a:chOff x="331649" y="1690688"/>
            <a:chExt cx="684000" cy="478789"/>
          </a:xfrm>
        </p:grpSpPr>
        <p:sp>
          <p:nvSpPr>
            <p:cNvPr id="16" name="Flowchart: Data 15">
              <a:extLst>
                <a:ext uri="{FF2B5EF4-FFF2-40B4-BE49-F238E27FC236}">
                  <a16:creationId xmlns:a16="http://schemas.microsoft.com/office/drawing/2014/main" id="{4511F326-8B90-4EF7-A552-8FC2AC068B14}"/>
                </a:ext>
              </a:extLst>
            </p:cNvPr>
            <p:cNvSpPr/>
            <p:nvPr/>
          </p:nvSpPr>
          <p:spPr>
            <a:xfrm rot="19918161">
              <a:off x="331649" y="1849822"/>
              <a:ext cx="684000" cy="144000"/>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8" name="Straight Connector 17">
              <a:extLst>
                <a:ext uri="{FF2B5EF4-FFF2-40B4-BE49-F238E27FC236}">
                  <a16:creationId xmlns:a16="http://schemas.microsoft.com/office/drawing/2014/main" id="{532B786F-DF62-4D40-B7F4-74EAF0E74F92}"/>
                </a:ext>
              </a:extLst>
            </p:cNvPr>
            <p:cNvCxnSpPr>
              <a:cxnSpLocks/>
            </p:cNvCxnSpPr>
            <p:nvPr/>
          </p:nvCxnSpPr>
          <p:spPr>
            <a:xfrm flipV="1">
              <a:off x="337930" y="1690688"/>
              <a:ext cx="621030" cy="34385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2672DEA-9CB5-4F90-A58E-13FCD977A83D}"/>
                </a:ext>
              </a:extLst>
            </p:cNvPr>
            <p:cNvCxnSpPr>
              <a:cxnSpLocks/>
            </p:cNvCxnSpPr>
            <p:nvPr/>
          </p:nvCxnSpPr>
          <p:spPr>
            <a:xfrm flipV="1">
              <a:off x="373098" y="1825625"/>
              <a:ext cx="621030" cy="34385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1" name="Rectangle: Rounded Corners 20">
            <a:extLst>
              <a:ext uri="{FF2B5EF4-FFF2-40B4-BE49-F238E27FC236}">
                <a16:creationId xmlns:a16="http://schemas.microsoft.com/office/drawing/2014/main" id="{E1268635-2071-4E6D-94E5-86F4555C6DB6}"/>
              </a:ext>
            </a:extLst>
          </p:cNvPr>
          <p:cNvSpPr/>
          <p:nvPr/>
        </p:nvSpPr>
        <p:spPr>
          <a:xfrm>
            <a:off x="1551404" y="1810735"/>
            <a:ext cx="2095500" cy="4351338"/>
          </a:xfrm>
          <a:prstGeom prst="roundRect">
            <a:avLst/>
          </a:prstGeom>
          <a:noFill/>
          <a:ln w="381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Rectangle: Rounded Corners 21">
            <a:extLst>
              <a:ext uri="{FF2B5EF4-FFF2-40B4-BE49-F238E27FC236}">
                <a16:creationId xmlns:a16="http://schemas.microsoft.com/office/drawing/2014/main" id="{F7F2EF6C-1056-4FD5-BD3C-41D56DC0445F}"/>
              </a:ext>
            </a:extLst>
          </p:cNvPr>
          <p:cNvSpPr/>
          <p:nvPr/>
        </p:nvSpPr>
        <p:spPr>
          <a:xfrm>
            <a:off x="3647711" y="1825625"/>
            <a:ext cx="4347519" cy="4336448"/>
          </a:xfrm>
          <a:prstGeom prst="roundRect">
            <a:avLst/>
          </a:prstGeom>
          <a:noFill/>
          <a:ln w="381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52517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550B-AA43-453F-A153-461996369308}"/>
              </a:ext>
            </a:extLst>
          </p:cNvPr>
          <p:cNvSpPr>
            <a:spLocks noGrp="1"/>
          </p:cNvSpPr>
          <p:nvPr>
            <p:ph type="title"/>
          </p:nvPr>
        </p:nvSpPr>
        <p:spPr/>
        <p:txBody>
          <a:bodyPr/>
          <a:lstStyle/>
          <a:p>
            <a:r>
              <a:rPr lang="en-IN" dirty="0"/>
              <a:t>PCIe write bandwidth utilization of GPM</a:t>
            </a:r>
          </a:p>
        </p:txBody>
      </p:sp>
      <p:sp>
        <p:nvSpPr>
          <p:cNvPr id="4" name="Slide Number Placeholder 3">
            <a:extLst>
              <a:ext uri="{FF2B5EF4-FFF2-40B4-BE49-F238E27FC236}">
                <a16:creationId xmlns:a16="http://schemas.microsoft.com/office/drawing/2014/main" id="{ABE899D1-0B22-4566-AF20-49BFA7E93AA4}"/>
              </a:ext>
            </a:extLst>
          </p:cNvPr>
          <p:cNvSpPr>
            <a:spLocks noGrp="1"/>
          </p:cNvSpPr>
          <p:nvPr>
            <p:ph type="sldNum" sz="quarter" idx="12"/>
          </p:nvPr>
        </p:nvSpPr>
        <p:spPr/>
        <p:txBody>
          <a:bodyPr/>
          <a:lstStyle/>
          <a:p>
            <a:fld id="{54A9233F-6CA2-476F-8FB8-EFB5D52F48CF}" type="slidenum">
              <a:rPr lang="en-US" smtClean="0"/>
              <a:t>34</a:t>
            </a:fld>
            <a:endParaRPr lang="en-US"/>
          </a:p>
        </p:txBody>
      </p:sp>
      <p:graphicFrame>
        <p:nvGraphicFramePr>
          <p:cNvPr id="5" name="Content Placeholder 5">
            <a:extLst>
              <a:ext uri="{FF2B5EF4-FFF2-40B4-BE49-F238E27FC236}">
                <a16:creationId xmlns:a16="http://schemas.microsoft.com/office/drawing/2014/main" id="{636AA982-6AE7-4D42-BF6C-6EA5B465D738}"/>
              </a:ext>
            </a:extLst>
          </p:cNvPr>
          <p:cNvGraphicFramePr>
            <a:graphicFrameLocks/>
          </p:cNvGraphicFramePr>
          <p:nvPr>
            <p:extLst>
              <p:ext uri="{D42A27DB-BD31-4B8C-83A1-F6EECF244321}">
                <p14:modId xmlns:p14="http://schemas.microsoft.com/office/powerpoint/2010/main" val="4067620728"/>
              </p:ext>
            </p:extLst>
          </p:nvPr>
        </p:nvGraphicFramePr>
        <p:xfrm>
          <a:off x="1155561" y="2662813"/>
          <a:ext cx="10515600" cy="24844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3820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0AC5-4B8C-422E-A3CF-83FB90144A52}"/>
              </a:ext>
            </a:extLst>
          </p:cNvPr>
          <p:cNvSpPr>
            <a:spLocks noGrp="1"/>
          </p:cNvSpPr>
          <p:nvPr>
            <p:ph type="title"/>
          </p:nvPr>
        </p:nvSpPr>
        <p:spPr/>
        <p:txBody>
          <a:bodyPr/>
          <a:lstStyle/>
          <a:p>
            <a:r>
              <a:rPr lang="en-IN" dirty="0"/>
              <a:t>Restoration latency </a:t>
            </a:r>
          </a:p>
        </p:txBody>
      </p:sp>
      <p:graphicFrame>
        <p:nvGraphicFramePr>
          <p:cNvPr id="5" name="Table 5">
            <a:extLst>
              <a:ext uri="{FF2B5EF4-FFF2-40B4-BE49-F238E27FC236}">
                <a16:creationId xmlns:a16="http://schemas.microsoft.com/office/drawing/2014/main" id="{9AB969B2-A4FE-4B36-9374-DC1031249885}"/>
              </a:ext>
            </a:extLst>
          </p:cNvPr>
          <p:cNvGraphicFramePr>
            <a:graphicFrameLocks noGrp="1"/>
          </p:cNvGraphicFramePr>
          <p:nvPr>
            <p:ph idx="1"/>
            <p:extLst>
              <p:ext uri="{D42A27DB-BD31-4B8C-83A1-F6EECF244321}">
                <p14:modId xmlns:p14="http://schemas.microsoft.com/office/powerpoint/2010/main" val="3685338381"/>
              </p:ext>
            </p:extLst>
          </p:nvPr>
        </p:nvGraphicFramePr>
        <p:xfrm>
          <a:off x="838200" y="1825625"/>
          <a:ext cx="10515597" cy="3200400"/>
        </p:xfrm>
        <a:graphic>
          <a:graphicData uri="http://schemas.openxmlformats.org/drawingml/2006/table">
            <a:tbl>
              <a:tblPr firstRow="1" bandRow="1">
                <a:tableStyleId>{3B4B98B0-60AC-42C2-AFA5-B58CD77FA1E5}</a:tableStyleId>
              </a:tblPr>
              <a:tblGrid>
                <a:gridCol w="3505199">
                  <a:extLst>
                    <a:ext uri="{9D8B030D-6E8A-4147-A177-3AD203B41FA5}">
                      <a16:colId xmlns:a16="http://schemas.microsoft.com/office/drawing/2014/main" val="1107707406"/>
                    </a:ext>
                  </a:extLst>
                </a:gridCol>
                <a:gridCol w="1916724">
                  <a:extLst>
                    <a:ext uri="{9D8B030D-6E8A-4147-A177-3AD203B41FA5}">
                      <a16:colId xmlns:a16="http://schemas.microsoft.com/office/drawing/2014/main" val="1309412122"/>
                    </a:ext>
                  </a:extLst>
                </a:gridCol>
                <a:gridCol w="5093674">
                  <a:extLst>
                    <a:ext uri="{9D8B030D-6E8A-4147-A177-3AD203B41FA5}">
                      <a16:colId xmlns:a16="http://schemas.microsoft.com/office/drawing/2014/main" val="184106769"/>
                    </a:ext>
                  </a:extLst>
                </a:gridCol>
              </a:tblGrid>
              <a:tr h="370840">
                <a:tc>
                  <a:txBody>
                    <a:bodyPr/>
                    <a:lstStyle/>
                    <a:p>
                      <a:r>
                        <a:rPr lang="en-IN" sz="2400" kern="1200" dirty="0">
                          <a:solidFill>
                            <a:srgbClr val="000088"/>
                          </a:solidFill>
                          <a:latin typeface="+mn-lt"/>
                          <a:ea typeface="+mn-ea"/>
                          <a:cs typeface="+mn-cs"/>
                        </a:rPr>
                        <a:t>Class </a:t>
                      </a: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Workload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Restoration latency </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538002"/>
                  </a:ext>
                </a:extLst>
              </a:tr>
              <a:tr h="370840">
                <a:tc rowSpan="2">
                  <a:txBody>
                    <a:bodyPr/>
                    <a:lstStyle/>
                    <a:p>
                      <a:r>
                        <a:rPr lang="en-IN" sz="2400" kern="1200" dirty="0">
                          <a:solidFill>
                            <a:srgbClr val="000088"/>
                          </a:solidFill>
                          <a:latin typeface="+mn-lt"/>
                          <a:ea typeface="+mn-ea"/>
                          <a:cs typeface="+mn-cs"/>
                        </a:rPr>
                        <a:t>Transactional </a:t>
                      </a: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err="1">
                          <a:solidFill>
                            <a:srgbClr val="000088"/>
                          </a:solidFill>
                          <a:latin typeface="+mn-lt"/>
                          <a:ea typeface="+mn-ea"/>
                          <a:cs typeface="+mn-cs"/>
                        </a:rPr>
                        <a:t>gpKVS</a:t>
                      </a:r>
                      <a:r>
                        <a:rPr lang="en-IN" sz="2400" kern="1200" dirty="0">
                          <a:solidFill>
                            <a:srgbClr val="000088"/>
                          </a:solidFill>
                          <a:latin typeface="+mn-lt"/>
                          <a:ea typeface="+mn-ea"/>
                          <a:cs typeface="+mn-cs"/>
                        </a:rPr>
                        <a:t>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18.96%</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3087451"/>
                  </a:ext>
                </a:extLst>
              </a:tr>
              <a:tr h="370840">
                <a:tc vMerge="1">
                  <a:txBody>
                    <a:bodyPr/>
                    <a:lstStyle/>
                    <a:p>
                      <a:endParaRPr lang="en-IN" sz="2400" kern="1200" dirty="0">
                        <a:solidFill>
                          <a:srgbClr val="000088"/>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err="1">
                          <a:solidFill>
                            <a:srgbClr val="000088"/>
                          </a:solidFill>
                          <a:latin typeface="+mn-lt"/>
                          <a:ea typeface="+mn-ea"/>
                          <a:cs typeface="+mn-cs"/>
                        </a:rPr>
                        <a:t>gpDB</a:t>
                      </a:r>
                      <a:endParaRPr lang="en-IN" sz="2400" kern="1200" dirty="0">
                        <a:solidFill>
                          <a:srgbClr val="000088"/>
                        </a:solidFill>
                        <a:latin typeface="+mn-lt"/>
                        <a:ea typeface="+mn-ea"/>
                        <a:cs typeface="+mn-cs"/>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0.01%</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79415"/>
                  </a:ext>
                </a:extLst>
              </a:tr>
              <a:tr h="370840">
                <a:tc rowSpan="4">
                  <a:txBody>
                    <a:bodyPr/>
                    <a:lstStyle/>
                    <a:p>
                      <a:r>
                        <a:rPr lang="en-IN" sz="2400" kern="1200" dirty="0">
                          <a:solidFill>
                            <a:srgbClr val="000088"/>
                          </a:solidFill>
                          <a:latin typeface="+mn-lt"/>
                          <a:ea typeface="+mn-ea"/>
                          <a:cs typeface="+mn-cs"/>
                        </a:rPr>
                        <a:t>Checkpointing </a:t>
                      </a: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DNN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0.12%</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4477382"/>
                  </a:ext>
                </a:extLst>
              </a:tr>
              <a:tr h="370840">
                <a:tc vMerge="1">
                  <a:txBody>
                    <a:bodyPr/>
                    <a:lstStyle/>
                    <a:p>
                      <a:endParaRPr lang="en-IN" sz="2400" kern="1200" dirty="0">
                        <a:solidFill>
                          <a:srgbClr val="000088"/>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a:solidFill>
                            <a:srgbClr val="000088"/>
                          </a:solidFill>
                          <a:latin typeface="+mn-lt"/>
                          <a:ea typeface="+mn-ea"/>
                          <a:cs typeface="+mn-cs"/>
                        </a:rPr>
                        <a:t>CFD</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0.30%</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8522632"/>
                  </a:ext>
                </a:extLst>
              </a:tr>
              <a:tr h="370840">
                <a:tc vMerge="1">
                  <a:txBody>
                    <a:bodyPr/>
                    <a:lstStyle/>
                    <a:p>
                      <a:endParaRPr lang="en-IN" sz="2400" kern="1200" dirty="0">
                        <a:solidFill>
                          <a:srgbClr val="000088"/>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a:solidFill>
                            <a:srgbClr val="000088"/>
                          </a:solidFill>
                          <a:latin typeface="+mn-lt"/>
                          <a:ea typeface="+mn-ea"/>
                          <a:cs typeface="+mn-cs"/>
                        </a:rPr>
                        <a:t>BLK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0.80%</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0719472"/>
                  </a:ext>
                </a:extLst>
              </a:tr>
              <a:tr h="370840">
                <a:tc vMerge="1">
                  <a:txBody>
                    <a:bodyPr/>
                    <a:lstStyle/>
                    <a:p>
                      <a:endParaRPr lang="en-IN" sz="2400" kern="1200" dirty="0">
                        <a:solidFill>
                          <a:srgbClr val="000088"/>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a:solidFill>
                            <a:srgbClr val="000088"/>
                          </a:solidFill>
                          <a:latin typeface="+mn-lt"/>
                          <a:ea typeface="+mn-ea"/>
                          <a:cs typeface="+mn-cs"/>
                        </a:rPr>
                        <a:t>HS</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1.65%</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3138991"/>
                  </a:ext>
                </a:extLst>
              </a:tr>
            </a:tbl>
          </a:graphicData>
        </a:graphic>
      </p:graphicFrame>
      <p:sp>
        <p:nvSpPr>
          <p:cNvPr id="4" name="Slide Number Placeholder 3">
            <a:extLst>
              <a:ext uri="{FF2B5EF4-FFF2-40B4-BE49-F238E27FC236}">
                <a16:creationId xmlns:a16="http://schemas.microsoft.com/office/drawing/2014/main" id="{6198ED5D-5AA9-4F48-9683-0C770FCCCEB3}"/>
              </a:ext>
            </a:extLst>
          </p:cNvPr>
          <p:cNvSpPr>
            <a:spLocks noGrp="1"/>
          </p:cNvSpPr>
          <p:nvPr>
            <p:ph type="sldNum" sz="quarter" idx="12"/>
          </p:nvPr>
        </p:nvSpPr>
        <p:spPr/>
        <p:txBody>
          <a:bodyPr/>
          <a:lstStyle/>
          <a:p>
            <a:fld id="{54A9233F-6CA2-476F-8FB8-EFB5D52F48CF}" type="slidenum">
              <a:rPr lang="en-US" smtClean="0"/>
              <a:t>35</a:t>
            </a:fld>
            <a:endParaRPr lang="en-US"/>
          </a:p>
        </p:txBody>
      </p:sp>
    </p:spTree>
    <p:extLst>
      <p:ext uri="{BB962C8B-B14F-4D97-AF65-F5344CB8AC3E}">
        <p14:creationId xmlns:p14="http://schemas.microsoft.com/office/powerpoint/2010/main" val="70293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72EB-FC17-4238-8CFE-4E9DFABF087E}"/>
              </a:ext>
            </a:extLst>
          </p:cNvPr>
          <p:cNvSpPr>
            <a:spLocks noGrp="1"/>
          </p:cNvSpPr>
          <p:nvPr>
            <p:ph type="title"/>
          </p:nvPr>
        </p:nvSpPr>
        <p:spPr/>
        <p:txBody>
          <a:bodyPr/>
          <a:lstStyle/>
          <a:p>
            <a:r>
              <a:rPr lang="en-IN" dirty="0"/>
              <a:t>CAP’s write amplification </a:t>
            </a:r>
          </a:p>
        </p:txBody>
      </p:sp>
      <p:graphicFrame>
        <p:nvGraphicFramePr>
          <p:cNvPr id="6" name="Content Placeholder 5">
            <a:extLst>
              <a:ext uri="{FF2B5EF4-FFF2-40B4-BE49-F238E27FC236}">
                <a16:creationId xmlns:a16="http://schemas.microsoft.com/office/drawing/2014/main" id="{7A2056DC-355C-492D-8127-88AB326EB3FC}"/>
              </a:ext>
            </a:extLst>
          </p:cNvPr>
          <p:cNvGraphicFramePr>
            <a:graphicFrameLocks noGrp="1"/>
          </p:cNvGraphicFramePr>
          <p:nvPr>
            <p:ph idx="1"/>
            <p:extLst>
              <p:ext uri="{D42A27DB-BD31-4B8C-83A1-F6EECF244321}">
                <p14:modId xmlns:p14="http://schemas.microsoft.com/office/powerpoint/2010/main" val="352177600"/>
              </p:ext>
            </p:extLst>
          </p:nvPr>
        </p:nvGraphicFramePr>
        <p:xfrm>
          <a:off x="838200" y="1825625"/>
          <a:ext cx="10515597" cy="2286000"/>
        </p:xfrm>
        <a:graphic>
          <a:graphicData uri="http://schemas.openxmlformats.org/drawingml/2006/table">
            <a:tbl>
              <a:tblPr firstRow="1" bandRow="1">
                <a:tableStyleId>{3B4B98B0-60AC-42C2-AFA5-B58CD77FA1E5}</a:tableStyleId>
              </a:tblPr>
              <a:tblGrid>
                <a:gridCol w="3505199">
                  <a:extLst>
                    <a:ext uri="{9D8B030D-6E8A-4147-A177-3AD203B41FA5}">
                      <a16:colId xmlns:a16="http://schemas.microsoft.com/office/drawing/2014/main" val="2511992126"/>
                    </a:ext>
                  </a:extLst>
                </a:gridCol>
                <a:gridCol w="1916724">
                  <a:extLst>
                    <a:ext uri="{9D8B030D-6E8A-4147-A177-3AD203B41FA5}">
                      <a16:colId xmlns:a16="http://schemas.microsoft.com/office/drawing/2014/main" val="1732868291"/>
                    </a:ext>
                  </a:extLst>
                </a:gridCol>
                <a:gridCol w="5093674">
                  <a:extLst>
                    <a:ext uri="{9D8B030D-6E8A-4147-A177-3AD203B41FA5}">
                      <a16:colId xmlns:a16="http://schemas.microsoft.com/office/drawing/2014/main" val="135650938"/>
                    </a:ext>
                  </a:extLst>
                </a:gridCol>
              </a:tblGrid>
              <a:tr h="370840">
                <a:tc>
                  <a:txBody>
                    <a:bodyPr/>
                    <a:lstStyle/>
                    <a:p>
                      <a:r>
                        <a:rPr lang="en-IN" sz="2400" kern="1200" dirty="0">
                          <a:solidFill>
                            <a:srgbClr val="000088"/>
                          </a:solidFill>
                          <a:latin typeface="+mn-lt"/>
                          <a:ea typeface="+mn-ea"/>
                          <a:cs typeface="+mn-cs"/>
                        </a:rPr>
                        <a:t>Class </a:t>
                      </a: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Workload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Restoration latency </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7448062"/>
                  </a:ext>
                </a:extLst>
              </a:tr>
              <a:tr h="370840">
                <a:tc rowSpan="2">
                  <a:txBody>
                    <a:bodyPr/>
                    <a:lstStyle/>
                    <a:p>
                      <a:r>
                        <a:rPr lang="en-IN" sz="2400" kern="1200" dirty="0">
                          <a:solidFill>
                            <a:srgbClr val="000088"/>
                          </a:solidFill>
                          <a:latin typeface="+mn-lt"/>
                          <a:ea typeface="+mn-ea"/>
                          <a:cs typeface="+mn-cs"/>
                        </a:rPr>
                        <a:t>Transactional </a:t>
                      </a: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err="1">
                          <a:solidFill>
                            <a:srgbClr val="000088"/>
                          </a:solidFill>
                          <a:latin typeface="+mn-lt"/>
                          <a:ea typeface="+mn-ea"/>
                          <a:cs typeface="+mn-cs"/>
                        </a:rPr>
                        <a:t>gpKVS</a:t>
                      </a:r>
                      <a:r>
                        <a:rPr lang="en-IN" sz="2400" kern="1200" dirty="0">
                          <a:solidFill>
                            <a:srgbClr val="000088"/>
                          </a:solidFill>
                          <a:latin typeface="+mn-lt"/>
                          <a:ea typeface="+mn-ea"/>
                          <a:cs typeface="+mn-cs"/>
                        </a:rPr>
                        <a:t>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39.98x</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1258433"/>
                  </a:ext>
                </a:extLst>
              </a:tr>
              <a:tr h="370840">
                <a:tc vMerge="1">
                  <a:txBody>
                    <a:bodyPr/>
                    <a:lstStyle/>
                    <a:p>
                      <a:endParaRPr lang="en-IN" sz="2400" kern="1200" dirty="0">
                        <a:solidFill>
                          <a:srgbClr val="000088"/>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err="1">
                          <a:solidFill>
                            <a:srgbClr val="000088"/>
                          </a:solidFill>
                          <a:latin typeface="+mn-lt"/>
                          <a:ea typeface="+mn-ea"/>
                          <a:cs typeface="+mn-cs"/>
                        </a:rPr>
                        <a:t>gpDB</a:t>
                      </a:r>
                      <a:endParaRPr lang="en-IN" sz="2400" kern="1200" dirty="0">
                        <a:solidFill>
                          <a:srgbClr val="000088"/>
                        </a:solidFill>
                        <a:latin typeface="+mn-lt"/>
                        <a:ea typeface="+mn-ea"/>
                        <a:cs typeface="+mn-cs"/>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1.28x</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7983030"/>
                  </a:ext>
                </a:extLst>
              </a:tr>
              <a:tr h="370840">
                <a:tc>
                  <a:txBody>
                    <a:bodyPr/>
                    <a:lstStyle/>
                    <a:p>
                      <a:r>
                        <a:rPr lang="en-IN" sz="2400" kern="1200" dirty="0">
                          <a:solidFill>
                            <a:srgbClr val="000088"/>
                          </a:solidFill>
                          <a:latin typeface="+mn-lt"/>
                          <a:ea typeface="+mn-ea"/>
                          <a:cs typeface="+mn-cs"/>
                        </a:rPr>
                        <a:t>Checkpointing </a:t>
                      </a: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2400" kern="1200" dirty="0">
                          <a:solidFill>
                            <a:srgbClr val="000088"/>
                          </a:solidFill>
                          <a:latin typeface="+mn-lt"/>
                          <a:ea typeface="+mn-ea"/>
                          <a:cs typeface="+mn-cs"/>
                        </a:rPr>
                        <a:t>All workloads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2400" kern="1200" dirty="0">
                          <a:solidFill>
                            <a:srgbClr val="000088"/>
                          </a:solidFill>
                          <a:latin typeface="+mn-lt"/>
                          <a:ea typeface="+mn-ea"/>
                          <a:cs typeface="+mn-cs"/>
                        </a:rPr>
                        <a:t>1x</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5057552"/>
                  </a:ext>
                </a:extLst>
              </a:tr>
              <a:tr h="370840">
                <a:tc>
                  <a:txBody>
                    <a:bodyPr/>
                    <a:lstStyle/>
                    <a:p>
                      <a:r>
                        <a:rPr lang="en-IN" sz="2400" kern="1200" dirty="0">
                          <a:solidFill>
                            <a:srgbClr val="000088"/>
                          </a:solidFill>
                          <a:latin typeface="+mn-lt"/>
                          <a:ea typeface="+mn-ea"/>
                          <a:cs typeface="+mn-cs"/>
                        </a:rPr>
                        <a:t>Native </a:t>
                      </a: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2400" kern="1200" dirty="0">
                          <a:solidFill>
                            <a:srgbClr val="000088"/>
                          </a:solidFill>
                          <a:latin typeface="+mn-lt"/>
                          <a:ea typeface="+mn-ea"/>
                          <a:cs typeface="+mn-cs"/>
                        </a:rPr>
                        <a:t>All workloads</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kern="1200" dirty="0">
                          <a:solidFill>
                            <a:srgbClr val="000088"/>
                          </a:solidFill>
                          <a:latin typeface="+mn-lt"/>
                          <a:ea typeface="+mn-ea"/>
                          <a:cs typeface="+mn-cs"/>
                        </a:rPr>
                        <a:t>1x</a:t>
                      </a:r>
                    </a:p>
                  </a:txBody>
                  <a:tcP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1913588"/>
                  </a:ext>
                </a:extLst>
              </a:tr>
            </a:tbl>
          </a:graphicData>
        </a:graphic>
      </p:graphicFrame>
      <p:sp>
        <p:nvSpPr>
          <p:cNvPr id="4" name="Slide Number Placeholder 3">
            <a:extLst>
              <a:ext uri="{FF2B5EF4-FFF2-40B4-BE49-F238E27FC236}">
                <a16:creationId xmlns:a16="http://schemas.microsoft.com/office/drawing/2014/main" id="{3B562A84-E1B8-4D11-8E66-68AC70F11612}"/>
              </a:ext>
            </a:extLst>
          </p:cNvPr>
          <p:cNvSpPr>
            <a:spLocks noGrp="1"/>
          </p:cNvSpPr>
          <p:nvPr>
            <p:ph type="sldNum" sz="quarter" idx="12"/>
          </p:nvPr>
        </p:nvSpPr>
        <p:spPr/>
        <p:txBody>
          <a:bodyPr/>
          <a:lstStyle/>
          <a:p>
            <a:fld id="{54A9233F-6CA2-476F-8FB8-EFB5D52F48CF}" type="slidenum">
              <a:rPr lang="en-US" smtClean="0"/>
              <a:t>36</a:t>
            </a:fld>
            <a:endParaRPr lang="en-US"/>
          </a:p>
        </p:txBody>
      </p:sp>
    </p:spTree>
    <p:extLst>
      <p:ext uri="{BB962C8B-B14F-4D97-AF65-F5344CB8AC3E}">
        <p14:creationId xmlns:p14="http://schemas.microsoft.com/office/powerpoint/2010/main" val="54622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9B1F-FDB9-4AFD-82AE-E15C703D98D3}"/>
              </a:ext>
            </a:extLst>
          </p:cNvPr>
          <p:cNvSpPr>
            <a:spLocks noGrp="1"/>
          </p:cNvSpPr>
          <p:nvPr>
            <p:ph type="title"/>
          </p:nvPr>
        </p:nvSpPr>
        <p:spPr/>
        <p:txBody>
          <a:bodyPr/>
          <a:lstStyle/>
          <a:p>
            <a:r>
              <a:rPr lang="en-IN" dirty="0"/>
              <a:t>Performance breakdown of GPM</a:t>
            </a:r>
          </a:p>
        </p:txBody>
      </p:sp>
      <p:sp>
        <p:nvSpPr>
          <p:cNvPr id="4" name="Slide Number Placeholder 3">
            <a:extLst>
              <a:ext uri="{FF2B5EF4-FFF2-40B4-BE49-F238E27FC236}">
                <a16:creationId xmlns:a16="http://schemas.microsoft.com/office/drawing/2014/main" id="{27E907EA-39E4-41E3-AB6D-D50337172F32}"/>
              </a:ext>
            </a:extLst>
          </p:cNvPr>
          <p:cNvSpPr>
            <a:spLocks noGrp="1"/>
          </p:cNvSpPr>
          <p:nvPr>
            <p:ph type="sldNum" sz="quarter" idx="12"/>
          </p:nvPr>
        </p:nvSpPr>
        <p:spPr/>
        <p:txBody>
          <a:bodyPr/>
          <a:lstStyle/>
          <a:p>
            <a:fld id="{54A9233F-6CA2-476F-8FB8-EFB5D52F48CF}" type="slidenum">
              <a:rPr lang="en-US" smtClean="0"/>
              <a:t>37</a:t>
            </a:fld>
            <a:endParaRPr lang="en-US"/>
          </a:p>
        </p:txBody>
      </p:sp>
      <p:graphicFrame>
        <p:nvGraphicFramePr>
          <p:cNvPr id="5" name="Content Placeholder 5">
            <a:extLst>
              <a:ext uri="{FF2B5EF4-FFF2-40B4-BE49-F238E27FC236}">
                <a16:creationId xmlns:a16="http://schemas.microsoft.com/office/drawing/2014/main" id="{6272410F-1050-4540-9F65-BAEA8F3E5BCE}"/>
              </a:ext>
            </a:extLst>
          </p:cNvPr>
          <p:cNvGraphicFramePr>
            <a:graphicFrameLocks/>
          </p:cNvGraphicFramePr>
          <p:nvPr>
            <p:extLst>
              <p:ext uri="{D42A27DB-BD31-4B8C-83A1-F6EECF244321}">
                <p14:modId xmlns:p14="http://schemas.microsoft.com/office/powerpoint/2010/main" val="3006679671"/>
              </p:ext>
            </p:extLst>
          </p:nvPr>
        </p:nvGraphicFramePr>
        <p:xfrm>
          <a:off x="-80385" y="2446308"/>
          <a:ext cx="12191998" cy="3959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4969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F007E77-3220-4770-BEE2-63A97ECBA71B}"/>
              </a:ext>
            </a:extLst>
          </p:cNvPr>
          <p:cNvSpPr>
            <a:spLocks noGrp="1"/>
          </p:cNvSpPr>
          <p:nvPr>
            <p:ph type="title"/>
          </p:nvPr>
        </p:nvSpPr>
        <p:spPr/>
        <p:txBody>
          <a:bodyPr/>
          <a:lstStyle/>
          <a:p>
            <a:r>
              <a:rPr lang="en-IN" dirty="0"/>
              <a:t>GPM speeds up both </a:t>
            </a:r>
            <a:r>
              <a:rPr lang="en-IN" dirty="0" err="1"/>
              <a:t>CAPmm</a:t>
            </a:r>
            <a:r>
              <a:rPr lang="en-IN" dirty="0"/>
              <a:t> and </a:t>
            </a:r>
            <a:r>
              <a:rPr lang="en-IN" dirty="0" err="1"/>
              <a:t>CAPfs</a:t>
            </a:r>
            <a:r>
              <a:rPr lang="en-IN" dirty="0"/>
              <a:t> </a:t>
            </a:r>
          </a:p>
        </p:txBody>
      </p:sp>
      <p:sp>
        <p:nvSpPr>
          <p:cNvPr id="44" name="TextBox 43">
            <a:extLst>
              <a:ext uri="{FF2B5EF4-FFF2-40B4-BE49-F238E27FC236}">
                <a16:creationId xmlns:a16="http://schemas.microsoft.com/office/drawing/2014/main" id="{182278C0-06CB-4D30-93A0-480CF2A582CD}"/>
              </a:ext>
            </a:extLst>
          </p:cNvPr>
          <p:cNvSpPr txBox="1"/>
          <p:nvPr/>
        </p:nvSpPr>
        <p:spPr>
          <a:xfrm rot="16200000">
            <a:off x="-1340553" y="3767182"/>
            <a:ext cx="3255791" cy="523220"/>
          </a:xfrm>
          <a:prstGeom prst="rect">
            <a:avLst/>
          </a:prstGeom>
          <a:solidFill>
            <a:schemeClr val="bg1"/>
          </a:solidFill>
        </p:spPr>
        <p:txBody>
          <a:bodyPr wrap="square" rtlCol="0">
            <a:spAutoFit/>
          </a:bodyPr>
          <a:lstStyle/>
          <a:p>
            <a:r>
              <a:rPr lang="en-IN" sz="2800" b="1" dirty="0"/>
              <a:t>Speedup over CAP-fs</a:t>
            </a:r>
          </a:p>
        </p:txBody>
      </p:sp>
      <p:graphicFrame>
        <p:nvGraphicFramePr>
          <p:cNvPr id="45" name="Content Placeholder 5">
            <a:extLst>
              <a:ext uri="{FF2B5EF4-FFF2-40B4-BE49-F238E27FC236}">
                <a16:creationId xmlns:a16="http://schemas.microsoft.com/office/drawing/2014/main" id="{49140687-984F-40B0-BB60-C45866DF1EF9}"/>
              </a:ext>
            </a:extLst>
          </p:cNvPr>
          <p:cNvGraphicFramePr>
            <a:graphicFrameLocks/>
          </p:cNvGraphicFramePr>
          <p:nvPr>
            <p:extLst>
              <p:ext uri="{D42A27DB-BD31-4B8C-83A1-F6EECF244321}">
                <p14:modId xmlns:p14="http://schemas.microsoft.com/office/powerpoint/2010/main" val="2686114932"/>
              </p:ext>
            </p:extLst>
          </p:nvPr>
        </p:nvGraphicFramePr>
        <p:xfrm>
          <a:off x="-1" y="1690688"/>
          <a:ext cx="12192001" cy="4695035"/>
        </p:xfrm>
        <a:graphic>
          <a:graphicData uri="http://schemas.openxmlformats.org/drawingml/2006/chart">
            <c:chart xmlns:c="http://schemas.openxmlformats.org/drawingml/2006/chart" xmlns:r="http://schemas.openxmlformats.org/officeDocument/2006/relationships" r:id="rId3"/>
          </a:graphicData>
        </a:graphic>
      </p:graphicFrame>
      <p:sp>
        <p:nvSpPr>
          <p:cNvPr id="46" name="TextBox 45">
            <a:extLst>
              <a:ext uri="{FF2B5EF4-FFF2-40B4-BE49-F238E27FC236}">
                <a16:creationId xmlns:a16="http://schemas.microsoft.com/office/drawing/2014/main" id="{94A52232-D161-4789-8A27-AFC9D0D51808}"/>
              </a:ext>
            </a:extLst>
          </p:cNvPr>
          <p:cNvSpPr txBox="1"/>
          <p:nvPr/>
        </p:nvSpPr>
        <p:spPr>
          <a:xfrm>
            <a:off x="9867464" y="2576697"/>
            <a:ext cx="482824" cy="446276"/>
          </a:xfrm>
          <a:prstGeom prst="rect">
            <a:avLst/>
          </a:prstGeom>
          <a:noFill/>
        </p:spPr>
        <p:txBody>
          <a:bodyPr wrap="none" rtlCol="0">
            <a:spAutoFit/>
          </a:bodyPr>
          <a:lstStyle/>
          <a:p>
            <a:r>
              <a:rPr lang="en-IN" sz="2300" b="1" dirty="0"/>
              <a:t>85</a:t>
            </a:r>
          </a:p>
        </p:txBody>
      </p:sp>
      <p:grpSp>
        <p:nvGrpSpPr>
          <p:cNvPr id="47" name="Group 46">
            <a:extLst>
              <a:ext uri="{FF2B5EF4-FFF2-40B4-BE49-F238E27FC236}">
                <a16:creationId xmlns:a16="http://schemas.microsoft.com/office/drawing/2014/main" id="{15E9C073-4390-4682-B516-ADF5B875E638}"/>
              </a:ext>
            </a:extLst>
          </p:cNvPr>
          <p:cNvGrpSpPr/>
          <p:nvPr/>
        </p:nvGrpSpPr>
        <p:grpSpPr>
          <a:xfrm rot="21195593">
            <a:off x="9462180" y="2732473"/>
            <a:ext cx="432514" cy="134724"/>
            <a:chOff x="-5872046" y="-1937543"/>
            <a:chExt cx="775137" cy="330183"/>
          </a:xfrm>
        </p:grpSpPr>
        <p:sp>
          <p:nvSpPr>
            <p:cNvPr id="48" name="Rectangle 47">
              <a:extLst>
                <a:ext uri="{FF2B5EF4-FFF2-40B4-BE49-F238E27FC236}">
                  <a16:creationId xmlns:a16="http://schemas.microsoft.com/office/drawing/2014/main" id="{A74D5E60-B19C-4F65-8989-75A4826B649F}"/>
                </a:ext>
              </a:extLst>
            </p:cNvPr>
            <p:cNvSpPr/>
            <p:nvPr/>
          </p:nvSpPr>
          <p:spPr>
            <a:xfrm rot="20324970">
              <a:off x="-5866811" y="-1937543"/>
              <a:ext cx="756818" cy="33018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627"/>
            </a:p>
          </p:txBody>
        </p:sp>
        <p:sp>
          <p:nvSpPr>
            <p:cNvPr id="49" name="Rectangle 48">
              <a:extLst>
                <a:ext uri="{FF2B5EF4-FFF2-40B4-BE49-F238E27FC236}">
                  <a16:creationId xmlns:a16="http://schemas.microsoft.com/office/drawing/2014/main" id="{23B99FF6-8AF3-4D74-BACD-39A6B9E0CE46}"/>
                </a:ext>
              </a:extLst>
            </p:cNvPr>
            <p:cNvSpPr/>
            <p:nvPr/>
          </p:nvSpPr>
          <p:spPr>
            <a:xfrm rot="20324970">
              <a:off x="-5872046" y="-1920612"/>
              <a:ext cx="775137" cy="289687"/>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627" baseline="-25000" dirty="0"/>
            </a:p>
          </p:txBody>
        </p:sp>
      </p:grpSp>
      <p:cxnSp>
        <p:nvCxnSpPr>
          <p:cNvPr id="50" name="Straight Arrow Connector 49">
            <a:extLst>
              <a:ext uri="{FF2B5EF4-FFF2-40B4-BE49-F238E27FC236}">
                <a16:creationId xmlns:a16="http://schemas.microsoft.com/office/drawing/2014/main" id="{A8105389-D758-4E2B-A160-2C3AE0C011AF}"/>
              </a:ext>
            </a:extLst>
          </p:cNvPr>
          <p:cNvCxnSpPr>
            <a:cxnSpLocks/>
          </p:cNvCxnSpPr>
          <p:nvPr/>
        </p:nvCxnSpPr>
        <p:spPr>
          <a:xfrm flipV="1">
            <a:off x="5903086" y="4605730"/>
            <a:ext cx="116694" cy="283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84D4182-EDBA-4005-8EE8-B26D6291C9BF}"/>
              </a:ext>
            </a:extLst>
          </p:cNvPr>
          <p:cNvCxnSpPr>
            <a:cxnSpLocks/>
          </p:cNvCxnSpPr>
          <p:nvPr/>
        </p:nvCxnSpPr>
        <p:spPr>
          <a:xfrm flipV="1">
            <a:off x="6912896" y="4611793"/>
            <a:ext cx="110532" cy="139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0B55BE7-E867-4CA0-9B06-978D8A866EC4}"/>
              </a:ext>
            </a:extLst>
          </p:cNvPr>
          <p:cNvCxnSpPr>
            <a:cxnSpLocks/>
          </p:cNvCxnSpPr>
          <p:nvPr/>
        </p:nvCxnSpPr>
        <p:spPr>
          <a:xfrm flipV="1">
            <a:off x="10874829" y="4621965"/>
            <a:ext cx="120073" cy="310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C5F50DD-07F7-4C58-BF43-F3D25C302E7C}"/>
              </a:ext>
            </a:extLst>
          </p:cNvPr>
          <p:cNvSpPr txBox="1"/>
          <p:nvPr/>
        </p:nvSpPr>
        <p:spPr>
          <a:xfrm>
            <a:off x="5739094" y="4261519"/>
            <a:ext cx="561372" cy="446276"/>
          </a:xfrm>
          <a:prstGeom prst="rect">
            <a:avLst/>
          </a:prstGeom>
          <a:noFill/>
        </p:spPr>
        <p:txBody>
          <a:bodyPr wrap="none" rtlCol="0">
            <a:spAutoFit/>
          </a:bodyPr>
          <a:lstStyle/>
          <a:p>
            <a:r>
              <a:rPr lang="en-IN" sz="2300" b="1" dirty="0"/>
              <a:t>0.1</a:t>
            </a:r>
          </a:p>
        </p:txBody>
      </p:sp>
      <p:sp>
        <p:nvSpPr>
          <p:cNvPr id="54" name="TextBox 53">
            <a:extLst>
              <a:ext uri="{FF2B5EF4-FFF2-40B4-BE49-F238E27FC236}">
                <a16:creationId xmlns:a16="http://schemas.microsoft.com/office/drawing/2014/main" id="{4AFD8536-AC0E-4636-ACD6-3C80FA58BE3A}"/>
              </a:ext>
            </a:extLst>
          </p:cNvPr>
          <p:cNvSpPr txBox="1"/>
          <p:nvPr/>
        </p:nvSpPr>
        <p:spPr>
          <a:xfrm>
            <a:off x="6742742" y="4264316"/>
            <a:ext cx="561372" cy="446276"/>
          </a:xfrm>
          <a:prstGeom prst="rect">
            <a:avLst/>
          </a:prstGeom>
          <a:noFill/>
        </p:spPr>
        <p:txBody>
          <a:bodyPr wrap="none" rtlCol="0">
            <a:spAutoFit/>
          </a:bodyPr>
          <a:lstStyle/>
          <a:p>
            <a:r>
              <a:rPr lang="en-IN" sz="2300" b="1" dirty="0"/>
              <a:t>0.7</a:t>
            </a:r>
          </a:p>
        </p:txBody>
      </p:sp>
      <p:sp>
        <p:nvSpPr>
          <p:cNvPr id="55" name="TextBox 54">
            <a:extLst>
              <a:ext uri="{FF2B5EF4-FFF2-40B4-BE49-F238E27FC236}">
                <a16:creationId xmlns:a16="http://schemas.microsoft.com/office/drawing/2014/main" id="{BA307940-CD56-43E2-86CB-7ADD5C3C4AC6}"/>
              </a:ext>
            </a:extLst>
          </p:cNvPr>
          <p:cNvSpPr txBox="1"/>
          <p:nvPr/>
        </p:nvSpPr>
        <p:spPr>
          <a:xfrm>
            <a:off x="10734596" y="4279991"/>
            <a:ext cx="561372" cy="446276"/>
          </a:xfrm>
          <a:prstGeom prst="rect">
            <a:avLst/>
          </a:prstGeom>
          <a:noFill/>
        </p:spPr>
        <p:txBody>
          <a:bodyPr wrap="none" rtlCol="0">
            <a:spAutoFit/>
          </a:bodyPr>
          <a:lstStyle/>
          <a:p>
            <a:r>
              <a:rPr lang="en-IN" sz="2300" b="1" dirty="0"/>
              <a:t>0.1</a:t>
            </a:r>
          </a:p>
        </p:txBody>
      </p:sp>
      <p:sp>
        <p:nvSpPr>
          <p:cNvPr id="56" name="TextBox 55">
            <a:extLst>
              <a:ext uri="{FF2B5EF4-FFF2-40B4-BE49-F238E27FC236}">
                <a16:creationId xmlns:a16="http://schemas.microsoft.com/office/drawing/2014/main" id="{F603AE5C-79CE-4AF2-9349-FAF68663D9E3}"/>
              </a:ext>
            </a:extLst>
          </p:cNvPr>
          <p:cNvSpPr txBox="1"/>
          <p:nvPr/>
        </p:nvSpPr>
        <p:spPr>
          <a:xfrm>
            <a:off x="973621" y="4941482"/>
            <a:ext cx="11963443" cy="862031"/>
          </a:xfrm>
          <a:prstGeom prst="rect">
            <a:avLst/>
          </a:prstGeom>
          <a:solidFill>
            <a:schemeClr val="bg1"/>
          </a:solidFill>
        </p:spPr>
        <p:txBody>
          <a:bodyPr wrap="square" rtlCol="0">
            <a:spAutoFit/>
          </a:bodyPr>
          <a:lstStyle/>
          <a:p>
            <a:r>
              <a:rPr lang="en-IN" sz="2501" b="1" dirty="0"/>
              <a:t> </a:t>
            </a:r>
            <a:r>
              <a:rPr lang="en-IN" sz="2501" b="1" dirty="0" err="1"/>
              <a:t>gpKVS</a:t>
            </a:r>
            <a:r>
              <a:rPr lang="en-IN" sz="2501" b="1" dirty="0"/>
              <a:t>  </a:t>
            </a:r>
            <a:r>
              <a:rPr lang="en-IN" sz="2501" b="1" dirty="0" err="1"/>
              <a:t>gpKVS</a:t>
            </a:r>
            <a:r>
              <a:rPr lang="en-IN" sz="2501" b="1" dirty="0"/>
              <a:t>   </a:t>
            </a:r>
            <a:r>
              <a:rPr lang="en-IN" sz="2501" b="1" dirty="0" err="1"/>
              <a:t>gpDB</a:t>
            </a:r>
            <a:r>
              <a:rPr lang="en-IN" sz="2501" b="1" dirty="0"/>
              <a:t>    </a:t>
            </a:r>
            <a:r>
              <a:rPr lang="en-IN" sz="2501" b="1" dirty="0" err="1"/>
              <a:t>gpDB</a:t>
            </a:r>
            <a:r>
              <a:rPr lang="en-IN" sz="2501" b="1" dirty="0"/>
              <a:t>      DNN       CFD       BLK        HS        BFS       SRAD      PS</a:t>
            </a:r>
          </a:p>
          <a:p>
            <a:r>
              <a:rPr lang="en-IN" sz="2501" b="1" dirty="0"/>
              <a:t>               (95:5)       (I)         (U)</a:t>
            </a:r>
          </a:p>
        </p:txBody>
      </p:sp>
      <p:sp>
        <p:nvSpPr>
          <p:cNvPr id="57" name="TextBox 56">
            <a:extLst>
              <a:ext uri="{FF2B5EF4-FFF2-40B4-BE49-F238E27FC236}">
                <a16:creationId xmlns:a16="http://schemas.microsoft.com/office/drawing/2014/main" id="{3D338C78-71E1-40F5-8219-38ACEAEA3207}"/>
              </a:ext>
            </a:extLst>
          </p:cNvPr>
          <p:cNvSpPr txBox="1"/>
          <p:nvPr/>
        </p:nvSpPr>
        <p:spPr>
          <a:xfrm>
            <a:off x="1801587" y="5599810"/>
            <a:ext cx="2170146" cy="523220"/>
          </a:xfrm>
          <a:prstGeom prst="rect">
            <a:avLst/>
          </a:prstGeom>
          <a:noFill/>
        </p:spPr>
        <p:txBody>
          <a:bodyPr wrap="none" rtlCol="0">
            <a:spAutoFit/>
          </a:bodyPr>
          <a:lstStyle/>
          <a:p>
            <a:r>
              <a:rPr lang="en-IN" sz="2800" b="1" dirty="0"/>
              <a:t>Transactional</a:t>
            </a:r>
            <a:endParaRPr lang="en-IN" sz="2400" b="1" dirty="0"/>
          </a:p>
        </p:txBody>
      </p:sp>
      <p:sp>
        <p:nvSpPr>
          <p:cNvPr id="58" name="TextBox 57">
            <a:extLst>
              <a:ext uri="{FF2B5EF4-FFF2-40B4-BE49-F238E27FC236}">
                <a16:creationId xmlns:a16="http://schemas.microsoft.com/office/drawing/2014/main" id="{DDD8DE3D-0F07-4450-9EBB-C35708CFE87D}"/>
              </a:ext>
            </a:extLst>
          </p:cNvPr>
          <p:cNvSpPr txBox="1"/>
          <p:nvPr/>
        </p:nvSpPr>
        <p:spPr>
          <a:xfrm>
            <a:off x="5910289" y="5583863"/>
            <a:ext cx="2310120" cy="523220"/>
          </a:xfrm>
          <a:prstGeom prst="rect">
            <a:avLst/>
          </a:prstGeom>
          <a:noFill/>
        </p:spPr>
        <p:txBody>
          <a:bodyPr wrap="none" rtlCol="0">
            <a:spAutoFit/>
          </a:bodyPr>
          <a:lstStyle/>
          <a:p>
            <a:r>
              <a:rPr lang="en-IN" sz="2800" b="1" dirty="0"/>
              <a:t>Checkpointing</a:t>
            </a:r>
            <a:endParaRPr lang="en-IN" sz="2400" b="1" dirty="0"/>
          </a:p>
        </p:txBody>
      </p:sp>
      <p:sp>
        <p:nvSpPr>
          <p:cNvPr id="59" name="TextBox 58">
            <a:extLst>
              <a:ext uri="{FF2B5EF4-FFF2-40B4-BE49-F238E27FC236}">
                <a16:creationId xmlns:a16="http://schemas.microsoft.com/office/drawing/2014/main" id="{3418E282-883A-4991-B602-AE813C6D5CC1}"/>
              </a:ext>
            </a:extLst>
          </p:cNvPr>
          <p:cNvSpPr txBox="1"/>
          <p:nvPr/>
        </p:nvSpPr>
        <p:spPr>
          <a:xfrm>
            <a:off x="10209232" y="5593027"/>
            <a:ext cx="1157433" cy="523220"/>
          </a:xfrm>
          <a:prstGeom prst="rect">
            <a:avLst/>
          </a:prstGeom>
          <a:noFill/>
        </p:spPr>
        <p:txBody>
          <a:bodyPr wrap="none" rtlCol="0">
            <a:spAutoFit/>
          </a:bodyPr>
          <a:lstStyle/>
          <a:p>
            <a:r>
              <a:rPr lang="en-IN" sz="2800" b="1" dirty="0"/>
              <a:t>Native</a:t>
            </a:r>
            <a:endParaRPr lang="en-IN" sz="2400" b="1" dirty="0"/>
          </a:p>
        </p:txBody>
      </p:sp>
      <p:cxnSp>
        <p:nvCxnSpPr>
          <p:cNvPr id="60" name="Straight Connector 59">
            <a:extLst>
              <a:ext uri="{FF2B5EF4-FFF2-40B4-BE49-F238E27FC236}">
                <a16:creationId xmlns:a16="http://schemas.microsoft.com/office/drawing/2014/main" id="{993B6682-0622-4E68-A4C7-A62C413350E9}"/>
              </a:ext>
            </a:extLst>
          </p:cNvPr>
          <p:cNvCxnSpPr>
            <a:cxnSpLocks/>
          </p:cNvCxnSpPr>
          <p:nvPr/>
        </p:nvCxnSpPr>
        <p:spPr>
          <a:xfrm>
            <a:off x="5086355" y="2392512"/>
            <a:ext cx="0" cy="3625307"/>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3B8910-B6B7-4885-B937-777A0E8FB4DA}"/>
              </a:ext>
            </a:extLst>
          </p:cNvPr>
          <p:cNvCxnSpPr>
            <a:cxnSpLocks/>
          </p:cNvCxnSpPr>
          <p:nvPr/>
        </p:nvCxnSpPr>
        <p:spPr>
          <a:xfrm>
            <a:off x="9208817" y="2392511"/>
            <a:ext cx="0" cy="3625307"/>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10D6A63-A2B0-46FF-B533-F4B56E95C07F}"/>
              </a:ext>
            </a:extLst>
          </p:cNvPr>
          <p:cNvSpPr txBox="1"/>
          <p:nvPr/>
        </p:nvSpPr>
        <p:spPr>
          <a:xfrm>
            <a:off x="1721648" y="4580329"/>
            <a:ext cx="10382496" cy="523220"/>
          </a:xfrm>
          <a:prstGeom prst="rect">
            <a:avLst/>
          </a:prstGeom>
          <a:noFill/>
        </p:spPr>
        <p:txBody>
          <a:bodyPr wrap="square" lIns="91440" tIns="45720" rIns="91440" bIns="45720" rtlCol="0" anchor="t">
            <a:spAutoFit/>
          </a:bodyPr>
          <a:lstStyle/>
          <a:p>
            <a:r>
              <a:rPr lang="en-IN" sz="2800" b="1" dirty="0">
                <a:solidFill>
                  <a:srgbClr val="FF0000"/>
                </a:solidFill>
              </a:rPr>
              <a:t>*          *          *          *                                   *           *          *                      *</a:t>
            </a:r>
          </a:p>
        </p:txBody>
      </p:sp>
      <p:sp>
        <p:nvSpPr>
          <p:cNvPr id="63" name="TextBox 62">
            <a:extLst>
              <a:ext uri="{FF2B5EF4-FFF2-40B4-BE49-F238E27FC236}">
                <a16:creationId xmlns:a16="http://schemas.microsoft.com/office/drawing/2014/main" id="{B913405D-43C4-4EA7-A6BE-6247BC7E75F9}"/>
              </a:ext>
            </a:extLst>
          </p:cNvPr>
          <p:cNvSpPr txBox="1"/>
          <p:nvPr/>
        </p:nvSpPr>
        <p:spPr>
          <a:xfrm>
            <a:off x="5804240" y="2576697"/>
            <a:ext cx="482824" cy="446276"/>
          </a:xfrm>
          <a:prstGeom prst="rect">
            <a:avLst/>
          </a:prstGeom>
          <a:noFill/>
        </p:spPr>
        <p:txBody>
          <a:bodyPr wrap="none" rtlCol="0">
            <a:spAutoFit/>
          </a:bodyPr>
          <a:lstStyle/>
          <a:p>
            <a:r>
              <a:rPr lang="en-IN" sz="2300" b="1" dirty="0"/>
              <a:t>16</a:t>
            </a:r>
          </a:p>
        </p:txBody>
      </p:sp>
      <p:grpSp>
        <p:nvGrpSpPr>
          <p:cNvPr id="64" name="Group 63">
            <a:extLst>
              <a:ext uri="{FF2B5EF4-FFF2-40B4-BE49-F238E27FC236}">
                <a16:creationId xmlns:a16="http://schemas.microsoft.com/office/drawing/2014/main" id="{1F84D655-89D1-4547-B591-AA6F8404747D}"/>
              </a:ext>
            </a:extLst>
          </p:cNvPr>
          <p:cNvGrpSpPr/>
          <p:nvPr/>
        </p:nvGrpSpPr>
        <p:grpSpPr>
          <a:xfrm rot="21195593">
            <a:off x="5442974" y="2732473"/>
            <a:ext cx="432514" cy="134724"/>
            <a:chOff x="-5872046" y="-1937543"/>
            <a:chExt cx="775137" cy="330183"/>
          </a:xfrm>
        </p:grpSpPr>
        <p:sp>
          <p:nvSpPr>
            <p:cNvPr id="65" name="Rectangle 64">
              <a:extLst>
                <a:ext uri="{FF2B5EF4-FFF2-40B4-BE49-F238E27FC236}">
                  <a16:creationId xmlns:a16="http://schemas.microsoft.com/office/drawing/2014/main" id="{20AB0D20-BFDA-4196-B3EB-F2E114BE2DD8}"/>
                </a:ext>
              </a:extLst>
            </p:cNvPr>
            <p:cNvSpPr/>
            <p:nvPr/>
          </p:nvSpPr>
          <p:spPr>
            <a:xfrm rot="20324970">
              <a:off x="-5866811" y="-1937543"/>
              <a:ext cx="756818" cy="33018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627"/>
            </a:p>
          </p:txBody>
        </p:sp>
        <p:sp>
          <p:nvSpPr>
            <p:cNvPr id="66" name="Rectangle 65">
              <a:extLst>
                <a:ext uri="{FF2B5EF4-FFF2-40B4-BE49-F238E27FC236}">
                  <a16:creationId xmlns:a16="http://schemas.microsoft.com/office/drawing/2014/main" id="{6138DAFB-C86F-4933-8652-183872FCBB56}"/>
                </a:ext>
              </a:extLst>
            </p:cNvPr>
            <p:cNvSpPr/>
            <p:nvPr/>
          </p:nvSpPr>
          <p:spPr>
            <a:xfrm rot="20324970">
              <a:off x="-5872046" y="-1920612"/>
              <a:ext cx="775137" cy="289687"/>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627" baseline="-25000"/>
            </a:p>
          </p:txBody>
        </p:sp>
      </p:grpSp>
      <p:sp>
        <p:nvSpPr>
          <p:cNvPr id="67" name="TextBox 66">
            <a:extLst>
              <a:ext uri="{FF2B5EF4-FFF2-40B4-BE49-F238E27FC236}">
                <a16:creationId xmlns:a16="http://schemas.microsoft.com/office/drawing/2014/main" id="{758E01CF-F617-44FD-B4C9-96D4B5747B27}"/>
              </a:ext>
            </a:extLst>
          </p:cNvPr>
          <p:cNvSpPr txBox="1"/>
          <p:nvPr/>
        </p:nvSpPr>
        <p:spPr>
          <a:xfrm>
            <a:off x="6820636" y="2576697"/>
            <a:ext cx="482824" cy="446276"/>
          </a:xfrm>
          <a:prstGeom prst="rect">
            <a:avLst/>
          </a:prstGeom>
          <a:noFill/>
        </p:spPr>
        <p:txBody>
          <a:bodyPr wrap="none" rtlCol="0">
            <a:spAutoFit/>
          </a:bodyPr>
          <a:lstStyle/>
          <a:p>
            <a:r>
              <a:rPr lang="en-IN" sz="2300" b="1" dirty="0"/>
              <a:t>17</a:t>
            </a:r>
          </a:p>
        </p:txBody>
      </p:sp>
      <p:grpSp>
        <p:nvGrpSpPr>
          <p:cNvPr id="68" name="Group 67">
            <a:extLst>
              <a:ext uri="{FF2B5EF4-FFF2-40B4-BE49-F238E27FC236}">
                <a16:creationId xmlns:a16="http://schemas.microsoft.com/office/drawing/2014/main" id="{4FA059A9-85B1-4CE4-9B64-860400BCE206}"/>
              </a:ext>
            </a:extLst>
          </p:cNvPr>
          <p:cNvGrpSpPr/>
          <p:nvPr/>
        </p:nvGrpSpPr>
        <p:grpSpPr>
          <a:xfrm rot="21195593">
            <a:off x="6458946" y="2732473"/>
            <a:ext cx="432514" cy="134724"/>
            <a:chOff x="-5872046" y="-1937543"/>
            <a:chExt cx="775137" cy="330183"/>
          </a:xfrm>
        </p:grpSpPr>
        <p:sp>
          <p:nvSpPr>
            <p:cNvPr id="69" name="Rectangle 68">
              <a:extLst>
                <a:ext uri="{FF2B5EF4-FFF2-40B4-BE49-F238E27FC236}">
                  <a16:creationId xmlns:a16="http://schemas.microsoft.com/office/drawing/2014/main" id="{6518A502-631B-4D80-913F-3A8B9868E7E4}"/>
                </a:ext>
              </a:extLst>
            </p:cNvPr>
            <p:cNvSpPr/>
            <p:nvPr/>
          </p:nvSpPr>
          <p:spPr>
            <a:xfrm rot="20324970">
              <a:off x="-5866811" y="-1937543"/>
              <a:ext cx="756818" cy="33018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627"/>
            </a:p>
          </p:txBody>
        </p:sp>
        <p:sp>
          <p:nvSpPr>
            <p:cNvPr id="70" name="Rectangle 69">
              <a:extLst>
                <a:ext uri="{FF2B5EF4-FFF2-40B4-BE49-F238E27FC236}">
                  <a16:creationId xmlns:a16="http://schemas.microsoft.com/office/drawing/2014/main" id="{7515BFD8-509D-4BB6-BA8D-C4F38086C336}"/>
                </a:ext>
              </a:extLst>
            </p:cNvPr>
            <p:cNvSpPr/>
            <p:nvPr/>
          </p:nvSpPr>
          <p:spPr>
            <a:xfrm rot="20324970">
              <a:off x="-5872046" y="-1920612"/>
              <a:ext cx="775137" cy="289687"/>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627" baseline="-25000"/>
            </a:p>
          </p:txBody>
        </p:sp>
      </p:grpSp>
      <p:sp>
        <p:nvSpPr>
          <p:cNvPr id="71" name="TextBox 70">
            <a:extLst>
              <a:ext uri="{FF2B5EF4-FFF2-40B4-BE49-F238E27FC236}">
                <a16:creationId xmlns:a16="http://schemas.microsoft.com/office/drawing/2014/main" id="{B0C5B87C-1043-45E5-B817-33447195D095}"/>
              </a:ext>
            </a:extLst>
          </p:cNvPr>
          <p:cNvSpPr txBox="1"/>
          <p:nvPr/>
        </p:nvSpPr>
        <p:spPr>
          <a:xfrm>
            <a:off x="7851688" y="2576697"/>
            <a:ext cx="482824" cy="446276"/>
          </a:xfrm>
          <a:prstGeom prst="rect">
            <a:avLst/>
          </a:prstGeom>
          <a:noFill/>
        </p:spPr>
        <p:txBody>
          <a:bodyPr wrap="none" rtlCol="0">
            <a:spAutoFit/>
          </a:bodyPr>
          <a:lstStyle/>
          <a:p>
            <a:r>
              <a:rPr lang="en-IN" sz="2300" b="1" dirty="0"/>
              <a:t>11</a:t>
            </a:r>
          </a:p>
        </p:txBody>
      </p:sp>
      <p:grpSp>
        <p:nvGrpSpPr>
          <p:cNvPr id="72" name="Group 71">
            <a:extLst>
              <a:ext uri="{FF2B5EF4-FFF2-40B4-BE49-F238E27FC236}">
                <a16:creationId xmlns:a16="http://schemas.microsoft.com/office/drawing/2014/main" id="{97C10928-4374-4052-A658-0807765B715D}"/>
              </a:ext>
            </a:extLst>
          </p:cNvPr>
          <p:cNvGrpSpPr/>
          <p:nvPr/>
        </p:nvGrpSpPr>
        <p:grpSpPr>
          <a:xfrm rot="21195593">
            <a:off x="7479993" y="2732473"/>
            <a:ext cx="432514" cy="134724"/>
            <a:chOff x="-5872046" y="-1937543"/>
            <a:chExt cx="775137" cy="330183"/>
          </a:xfrm>
        </p:grpSpPr>
        <p:sp>
          <p:nvSpPr>
            <p:cNvPr id="73" name="Rectangle 72">
              <a:extLst>
                <a:ext uri="{FF2B5EF4-FFF2-40B4-BE49-F238E27FC236}">
                  <a16:creationId xmlns:a16="http://schemas.microsoft.com/office/drawing/2014/main" id="{FAE520C1-A364-438D-9AD2-7BDD1446005C}"/>
                </a:ext>
              </a:extLst>
            </p:cNvPr>
            <p:cNvSpPr/>
            <p:nvPr/>
          </p:nvSpPr>
          <p:spPr>
            <a:xfrm rot="20324970">
              <a:off x="-5866811" y="-1937543"/>
              <a:ext cx="756818" cy="33018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627"/>
            </a:p>
          </p:txBody>
        </p:sp>
        <p:sp>
          <p:nvSpPr>
            <p:cNvPr id="74" name="Rectangle 73">
              <a:extLst>
                <a:ext uri="{FF2B5EF4-FFF2-40B4-BE49-F238E27FC236}">
                  <a16:creationId xmlns:a16="http://schemas.microsoft.com/office/drawing/2014/main" id="{5D12EDE4-E1D7-4FA2-B584-FDD1B51C4135}"/>
                </a:ext>
              </a:extLst>
            </p:cNvPr>
            <p:cNvSpPr/>
            <p:nvPr/>
          </p:nvSpPr>
          <p:spPr>
            <a:xfrm rot="20324970">
              <a:off x="-5872046" y="-1920612"/>
              <a:ext cx="775137" cy="289687"/>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627" baseline="-25000" dirty="0"/>
            </a:p>
          </p:txBody>
        </p:sp>
      </p:grpSp>
      <p:sp>
        <p:nvSpPr>
          <p:cNvPr id="75" name="TextBox 74">
            <a:extLst>
              <a:ext uri="{FF2B5EF4-FFF2-40B4-BE49-F238E27FC236}">
                <a16:creationId xmlns:a16="http://schemas.microsoft.com/office/drawing/2014/main" id="{74711262-500F-4686-A67E-D719183F8668}"/>
              </a:ext>
            </a:extLst>
          </p:cNvPr>
          <p:cNvSpPr txBox="1"/>
          <p:nvPr/>
        </p:nvSpPr>
        <p:spPr>
          <a:xfrm>
            <a:off x="8792366" y="2567461"/>
            <a:ext cx="482824" cy="446276"/>
          </a:xfrm>
          <a:prstGeom prst="rect">
            <a:avLst/>
          </a:prstGeom>
          <a:noFill/>
        </p:spPr>
        <p:txBody>
          <a:bodyPr wrap="none" rtlCol="0">
            <a:spAutoFit/>
          </a:bodyPr>
          <a:lstStyle/>
          <a:p>
            <a:r>
              <a:rPr lang="en-IN" sz="2300" b="1" dirty="0"/>
              <a:t>18</a:t>
            </a:r>
          </a:p>
        </p:txBody>
      </p:sp>
      <p:grpSp>
        <p:nvGrpSpPr>
          <p:cNvPr id="76" name="Group 75">
            <a:extLst>
              <a:ext uri="{FF2B5EF4-FFF2-40B4-BE49-F238E27FC236}">
                <a16:creationId xmlns:a16="http://schemas.microsoft.com/office/drawing/2014/main" id="{9FC1602E-26E6-4A04-82EE-5E33C1076534}"/>
              </a:ext>
            </a:extLst>
          </p:cNvPr>
          <p:cNvGrpSpPr/>
          <p:nvPr/>
        </p:nvGrpSpPr>
        <p:grpSpPr>
          <a:xfrm rot="21195593">
            <a:off x="8450164" y="2732473"/>
            <a:ext cx="432514" cy="134724"/>
            <a:chOff x="-5872046" y="-1937543"/>
            <a:chExt cx="775137" cy="330183"/>
          </a:xfrm>
        </p:grpSpPr>
        <p:sp>
          <p:nvSpPr>
            <p:cNvPr id="77" name="Rectangle 76">
              <a:extLst>
                <a:ext uri="{FF2B5EF4-FFF2-40B4-BE49-F238E27FC236}">
                  <a16:creationId xmlns:a16="http://schemas.microsoft.com/office/drawing/2014/main" id="{0FF5434E-8DF1-4FDC-A056-0D87958A82AE}"/>
                </a:ext>
              </a:extLst>
            </p:cNvPr>
            <p:cNvSpPr/>
            <p:nvPr/>
          </p:nvSpPr>
          <p:spPr>
            <a:xfrm rot="20324970">
              <a:off x="-5866811" y="-1937543"/>
              <a:ext cx="756818" cy="33018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627"/>
            </a:p>
          </p:txBody>
        </p:sp>
        <p:sp>
          <p:nvSpPr>
            <p:cNvPr id="78" name="Rectangle 77">
              <a:extLst>
                <a:ext uri="{FF2B5EF4-FFF2-40B4-BE49-F238E27FC236}">
                  <a16:creationId xmlns:a16="http://schemas.microsoft.com/office/drawing/2014/main" id="{88C1BD2F-7A64-43BF-A996-D2D5F4B30DB0}"/>
                </a:ext>
              </a:extLst>
            </p:cNvPr>
            <p:cNvSpPr/>
            <p:nvPr/>
          </p:nvSpPr>
          <p:spPr>
            <a:xfrm rot="20324970">
              <a:off x="-5872046" y="-1920612"/>
              <a:ext cx="775137" cy="289687"/>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627" baseline="-25000" dirty="0"/>
            </a:p>
          </p:txBody>
        </p:sp>
      </p:grpSp>
    </p:spTree>
    <p:extLst>
      <p:ext uri="{BB962C8B-B14F-4D97-AF65-F5344CB8AC3E}">
        <p14:creationId xmlns:p14="http://schemas.microsoft.com/office/powerpoint/2010/main" val="3413482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4C5F-E571-47FC-BD03-B55DCAF58CD0}"/>
              </a:ext>
            </a:extLst>
          </p:cNvPr>
          <p:cNvSpPr>
            <a:spLocks noGrp="1"/>
          </p:cNvSpPr>
          <p:nvPr>
            <p:ph type="title"/>
          </p:nvPr>
        </p:nvSpPr>
        <p:spPr/>
        <p:txBody>
          <a:bodyPr/>
          <a:lstStyle/>
          <a:p>
            <a:r>
              <a:rPr lang="en-IN" dirty="0"/>
              <a:t>GPM-DNN training </a:t>
            </a:r>
          </a:p>
        </p:txBody>
      </p:sp>
      <p:sp>
        <p:nvSpPr>
          <p:cNvPr id="3" name="Content Placeholder 2">
            <a:extLst>
              <a:ext uri="{FF2B5EF4-FFF2-40B4-BE49-F238E27FC236}">
                <a16:creationId xmlns:a16="http://schemas.microsoft.com/office/drawing/2014/main" id="{9C7676CE-CE37-4D02-BE60-238C2160E18F}"/>
              </a:ext>
            </a:extLst>
          </p:cNvPr>
          <p:cNvSpPr>
            <a:spLocks noGrp="1"/>
          </p:cNvSpPr>
          <p:nvPr>
            <p:ph idx="1"/>
          </p:nvPr>
        </p:nvSpPr>
        <p:spPr/>
        <p:txBody>
          <a:bodyPr/>
          <a:lstStyle/>
          <a:p>
            <a:r>
              <a:rPr lang="en-US" b="0" i="0" dirty="0">
                <a:effectLst/>
                <a:latin typeface="Arial" panose="020B0604020202020204" pitchFamily="34" charset="0"/>
              </a:rPr>
              <a:t>8.26 milliseconds to run 10 iterations. </a:t>
            </a:r>
          </a:p>
          <a:p>
            <a:r>
              <a:rPr lang="en-US" b="0" i="0" dirty="0">
                <a:effectLst/>
                <a:latin typeface="Arial" panose="020B0604020202020204" pitchFamily="34" charset="0"/>
              </a:rPr>
              <a:t>Whereas it takes 0.221 milliseconds to checkpoint and </a:t>
            </a:r>
          </a:p>
          <a:p>
            <a:r>
              <a:rPr lang="en-US" b="0" i="0" dirty="0">
                <a:effectLst/>
                <a:latin typeface="Arial" panose="020B0604020202020204" pitchFamily="34" charset="0"/>
              </a:rPr>
              <a:t>0.342 milliseconds to restore from the checkpoint. </a:t>
            </a:r>
            <a:endParaRPr lang="en-IN" dirty="0"/>
          </a:p>
        </p:txBody>
      </p:sp>
      <p:sp>
        <p:nvSpPr>
          <p:cNvPr id="4" name="Slide Number Placeholder 3">
            <a:extLst>
              <a:ext uri="{FF2B5EF4-FFF2-40B4-BE49-F238E27FC236}">
                <a16:creationId xmlns:a16="http://schemas.microsoft.com/office/drawing/2014/main" id="{5429652A-7F29-4D6A-9EEE-DC48C05693E8}"/>
              </a:ext>
            </a:extLst>
          </p:cNvPr>
          <p:cNvSpPr>
            <a:spLocks noGrp="1"/>
          </p:cNvSpPr>
          <p:nvPr>
            <p:ph type="sldNum" sz="quarter" idx="12"/>
          </p:nvPr>
        </p:nvSpPr>
        <p:spPr/>
        <p:txBody>
          <a:bodyPr/>
          <a:lstStyle/>
          <a:p>
            <a:fld id="{54A9233F-6CA2-476F-8FB8-EFB5D52F48CF}" type="slidenum">
              <a:rPr lang="en-US" smtClean="0"/>
              <a:t>39</a:t>
            </a:fld>
            <a:endParaRPr lang="en-US"/>
          </a:p>
        </p:txBody>
      </p:sp>
    </p:spTree>
    <p:extLst>
      <p:ext uri="{BB962C8B-B14F-4D97-AF65-F5344CB8AC3E}">
        <p14:creationId xmlns:p14="http://schemas.microsoft.com/office/powerpoint/2010/main" val="367147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7384-C1F7-4246-89FA-368EC762CF93}"/>
              </a:ext>
            </a:extLst>
          </p:cNvPr>
          <p:cNvSpPr>
            <a:spLocks noGrp="1"/>
          </p:cNvSpPr>
          <p:nvPr>
            <p:ph type="title"/>
          </p:nvPr>
        </p:nvSpPr>
        <p:spPr/>
        <p:txBody>
          <a:bodyPr/>
          <a:lstStyle/>
          <a:p>
            <a:r>
              <a:rPr lang="en-IN">
                <a:latin typeface="Verdana"/>
                <a:ea typeface="Verdana"/>
              </a:rPr>
              <a:t>Decade of PM research for CPU apps. </a:t>
            </a:r>
          </a:p>
        </p:txBody>
      </p:sp>
      <p:grpSp>
        <p:nvGrpSpPr>
          <p:cNvPr id="3" name="Group 2">
            <a:extLst>
              <a:ext uri="{FF2B5EF4-FFF2-40B4-BE49-F238E27FC236}">
                <a16:creationId xmlns:a16="http://schemas.microsoft.com/office/drawing/2014/main" id="{45D5E26E-72AA-4771-8DC8-554E20855FE3}"/>
              </a:ext>
            </a:extLst>
          </p:cNvPr>
          <p:cNvGrpSpPr/>
          <p:nvPr/>
        </p:nvGrpSpPr>
        <p:grpSpPr>
          <a:xfrm>
            <a:off x="1751899" y="2250243"/>
            <a:ext cx="1550342" cy="920255"/>
            <a:chOff x="5320829" y="4069125"/>
            <a:chExt cx="1550342" cy="920255"/>
          </a:xfrm>
        </p:grpSpPr>
        <p:cxnSp>
          <p:nvCxnSpPr>
            <p:cNvPr id="24" name="Straight Arrow Connector 23">
              <a:extLst>
                <a:ext uri="{FF2B5EF4-FFF2-40B4-BE49-F238E27FC236}">
                  <a16:creationId xmlns:a16="http://schemas.microsoft.com/office/drawing/2014/main" id="{950A707A-B661-48D5-B174-07F890DF10A8}"/>
                </a:ext>
              </a:extLst>
            </p:cNvPr>
            <p:cNvCxnSpPr>
              <a:cxnSpLocks/>
            </p:cNvCxnSpPr>
            <p:nvPr/>
          </p:nvCxnSpPr>
          <p:spPr>
            <a:xfrm flipV="1">
              <a:off x="5669621" y="416342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414052E-6A45-441D-9AB5-4733CD06F5B4}"/>
                </a:ext>
              </a:extLst>
            </p:cNvPr>
            <p:cNvSpPr/>
            <p:nvPr/>
          </p:nvSpPr>
          <p:spPr>
            <a:xfrm>
              <a:off x="5320829" y="4069125"/>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Rectangle 25">
              <a:extLst>
                <a:ext uri="{FF2B5EF4-FFF2-40B4-BE49-F238E27FC236}">
                  <a16:creationId xmlns:a16="http://schemas.microsoft.com/office/drawing/2014/main" id="{954C0005-154C-4F98-87C6-1BD9DC08A3C1}"/>
                </a:ext>
              </a:extLst>
            </p:cNvPr>
            <p:cNvSpPr/>
            <p:nvPr/>
          </p:nvSpPr>
          <p:spPr>
            <a:xfrm>
              <a:off x="5320829" y="4421252"/>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ectangle 26">
              <a:extLst>
                <a:ext uri="{FF2B5EF4-FFF2-40B4-BE49-F238E27FC236}">
                  <a16:creationId xmlns:a16="http://schemas.microsoft.com/office/drawing/2014/main" id="{E5423EC4-83E0-40F0-B30D-84F980F0B250}"/>
                </a:ext>
              </a:extLst>
            </p:cNvPr>
            <p:cNvSpPr/>
            <p:nvPr/>
          </p:nvSpPr>
          <p:spPr>
            <a:xfrm>
              <a:off x="5320829" y="4773380"/>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8" name="Straight Arrow Connector 27">
              <a:extLst>
                <a:ext uri="{FF2B5EF4-FFF2-40B4-BE49-F238E27FC236}">
                  <a16:creationId xmlns:a16="http://schemas.microsoft.com/office/drawing/2014/main" id="{9116F94D-C677-4B57-B7B4-4D8CF7EB5FCD}"/>
                </a:ext>
              </a:extLst>
            </p:cNvPr>
            <p:cNvCxnSpPr>
              <a:cxnSpLocks/>
            </p:cNvCxnSpPr>
            <p:nvPr/>
          </p:nvCxnSpPr>
          <p:spPr>
            <a:xfrm flipV="1">
              <a:off x="5669621" y="452819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095457F-C18F-466F-BD0D-98CBA9A7F9D8}"/>
                </a:ext>
              </a:extLst>
            </p:cNvPr>
            <p:cNvCxnSpPr>
              <a:cxnSpLocks/>
            </p:cNvCxnSpPr>
            <p:nvPr/>
          </p:nvCxnSpPr>
          <p:spPr>
            <a:xfrm flipV="1">
              <a:off x="5669621" y="487194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Single Corner Rounded 29">
              <a:extLst>
                <a:ext uri="{FF2B5EF4-FFF2-40B4-BE49-F238E27FC236}">
                  <a16:creationId xmlns:a16="http://schemas.microsoft.com/office/drawing/2014/main" id="{0BFFB224-CFE2-4734-9533-68F06540BEC9}"/>
                </a:ext>
              </a:extLst>
            </p:cNvPr>
            <p:cNvSpPr/>
            <p:nvPr/>
          </p:nvSpPr>
          <p:spPr>
            <a:xfrm rot="5400000">
              <a:off x="6336792" y="3750746"/>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Rectangle: Single Corner Rounded 30">
              <a:extLst>
                <a:ext uri="{FF2B5EF4-FFF2-40B4-BE49-F238E27FC236}">
                  <a16:creationId xmlns:a16="http://schemas.microsoft.com/office/drawing/2014/main" id="{C704A5A3-DB77-4691-B728-DAB44A37B952}"/>
                </a:ext>
              </a:extLst>
            </p:cNvPr>
            <p:cNvSpPr/>
            <p:nvPr/>
          </p:nvSpPr>
          <p:spPr>
            <a:xfrm rot="5400000">
              <a:off x="6336792" y="4102873"/>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Rectangle: Single Corner Rounded 31">
              <a:extLst>
                <a:ext uri="{FF2B5EF4-FFF2-40B4-BE49-F238E27FC236}">
                  <a16:creationId xmlns:a16="http://schemas.microsoft.com/office/drawing/2014/main" id="{41FFC712-608B-4166-B5EE-6B16CF551207}"/>
                </a:ext>
              </a:extLst>
            </p:cNvPr>
            <p:cNvSpPr/>
            <p:nvPr/>
          </p:nvSpPr>
          <p:spPr>
            <a:xfrm rot="5400000">
              <a:off x="6336792" y="4455001"/>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1032" name="Picture 8" descr="Database - Free technology icons">
            <a:extLst>
              <a:ext uri="{FF2B5EF4-FFF2-40B4-BE49-F238E27FC236}">
                <a16:creationId xmlns:a16="http://schemas.microsoft.com/office/drawing/2014/main" id="{285E169B-4ADC-4DB4-A5C3-26B297CB1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1572" y="4087975"/>
            <a:ext cx="1229112" cy="1229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RTIFICIAL NEURAL NETWORK Vector Icons free download in SVG, PNG Format">
            <a:extLst>
              <a:ext uri="{FF2B5EF4-FFF2-40B4-BE49-F238E27FC236}">
                <a16:creationId xmlns:a16="http://schemas.microsoft.com/office/drawing/2014/main" id="{24DF1114-E097-4A39-9197-B3E61B3BD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3646" y="1786307"/>
            <a:ext cx="1509435" cy="15094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ocksDB logo">
            <a:extLst>
              <a:ext uri="{FF2B5EF4-FFF2-40B4-BE49-F238E27FC236}">
                <a16:creationId xmlns:a16="http://schemas.microsoft.com/office/drawing/2014/main" id="{121BB5DF-E4F9-428F-89BF-FE2DDADDB6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63" t="29107" r="4960" b="22157"/>
          <a:stretch/>
        </p:blipFill>
        <p:spPr bwMode="auto">
          <a:xfrm>
            <a:off x="760396" y="4395332"/>
            <a:ext cx="3309826" cy="100302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onitor, Magnifier, symbols, symbol, Data, Analysis, Data Analytics,  interface, Analytics icon">
            <a:extLst>
              <a:ext uri="{FF2B5EF4-FFF2-40B4-BE49-F238E27FC236}">
                <a16:creationId xmlns:a16="http://schemas.microsoft.com/office/drawing/2014/main" id="{2CCB9A00-8660-4E38-B536-5FE1C32919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3447" y="4155395"/>
            <a:ext cx="1725105" cy="172510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P Softech Services – Medium">
            <a:extLst>
              <a:ext uri="{FF2B5EF4-FFF2-40B4-BE49-F238E27FC236}">
                <a16:creationId xmlns:a16="http://schemas.microsoft.com/office/drawing/2014/main" id="{3C2EBADE-8B18-4559-BB54-14916EAF6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0847" y="1858105"/>
            <a:ext cx="2914217" cy="1638186"/>
          </a:xfrm>
          <a:prstGeom prst="rect">
            <a:avLst/>
          </a:prstGeom>
          <a:noFill/>
          <a:extLst>
            <a:ext uri="{909E8E84-426E-40DD-AFC4-6F175D3DCCD1}">
              <a14:hiddenFill xmlns:a14="http://schemas.microsoft.com/office/drawing/2010/main">
                <a:solidFill>
                  <a:srgbClr val="FFFFFF"/>
                </a:solidFill>
              </a14:hiddenFill>
            </a:ext>
          </a:extLst>
        </p:spPr>
      </p:pic>
      <p:sp>
        <p:nvSpPr>
          <p:cNvPr id="20" name="Slide Number Placeholder 3">
            <a:extLst>
              <a:ext uri="{FF2B5EF4-FFF2-40B4-BE49-F238E27FC236}">
                <a16:creationId xmlns:a16="http://schemas.microsoft.com/office/drawing/2014/main" id="{6B8C4FB1-53D5-40CD-BA7A-A5133E88FACB}"/>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4</a:t>
            </a:fld>
            <a:endParaRPr lang="en-US"/>
          </a:p>
        </p:txBody>
      </p:sp>
      <p:sp>
        <p:nvSpPr>
          <p:cNvPr id="4" name="TextBox 3">
            <a:extLst>
              <a:ext uri="{FF2B5EF4-FFF2-40B4-BE49-F238E27FC236}">
                <a16:creationId xmlns:a16="http://schemas.microsoft.com/office/drawing/2014/main" id="{A96844AA-97CE-4399-A0FC-5A7C9405CED5}"/>
              </a:ext>
            </a:extLst>
          </p:cNvPr>
          <p:cNvSpPr txBox="1"/>
          <p:nvPr/>
        </p:nvSpPr>
        <p:spPr>
          <a:xfrm>
            <a:off x="1043709" y="3539534"/>
            <a:ext cx="2743200" cy="369332"/>
          </a:xfrm>
          <a:prstGeom prst="rect">
            <a:avLst/>
          </a:prstGeom>
          <a:noFill/>
        </p:spPr>
        <p:txBody>
          <a:bodyPr wrap="square" rtlCol="0">
            <a:spAutoFit/>
          </a:bodyPr>
          <a:lstStyle/>
          <a:p>
            <a:pPr algn="ctr"/>
            <a:r>
              <a:rPr lang="en-IN">
                <a:solidFill>
                  <a:srgbClr val="000088"/>
                </a:solidFill>
              </a:rPr>
              <a:t>Persistent key-value stores </a:t>
            </a:r>
          </a:p>
        </p:txBody>
      </p:sp>
      <p:sp>
        <p:nvSpPr>
          <p:cNvPr id="21" name="TextBox 20">
            <a:extLst>
              <a:ext uri="{FF2B5EF4-FFF2-40B4-BE49-F238E27FC236}">
                <a16:creationId xmlns:a16="http://schemas.microsoft.com/office/drawing/2014/main" id="{C56A9E5B-6B01-40BB-A5AD-BAD253BA1C6A}"/>
              </a:ext>
            </a:extLst>
          </p:cNvPr>
          <p:cNvSpPr txBox="1"/>
          <p:nvPr/>
        </p:nvSpPr>
        <p:spPr>
          <a:xfrm>
            <a:off x="5380887" y="3539534"/>
            <a:ext cx="1494136" cy="369332"/>
          </a:xfrm>
          <a:prstGeom prst="rect">
            <a:avLst/>
          </a:prstGeom>
          <a:noFill/>
        </p:spPr>
        <p:txBody>
          <a:bodyPr wrap="square" rtlCol="0">
            <a:spAutoFit/>
          </a:bodyPr>
          <a:lstStyle/>
          <a:p>
            <a:pPr algn="ctr"/>
            <a:r>
              <a:rPr lang="en-IN">
                <a:solidFill>
                  <a:srgbClr val="000088"/>
                </a:solidFill>
              </a:rPr>
              <a:t>Data analytics </a:t>
            </a:r>
          </a:p>
        </p:txBody>
      </p:sp>
      <p:sp>
        <p:nvSpPr>
          <p:cNvPr id="22" name="TextBox 21">
            <a:extLst>
              <a:ext uri="{FF2B5EF4-FFF2-40B4-BE49-F238E27FC236}">
                <a16:creationId xmlns:a16="http://schemas.microsoft.com/office/drawing/2014/main" id="{650031EC-800F-4BDD-B9A0-97EA0115561F}"/>
              </a:ext>
            </a:extLst>
          </p:cNvPr>
          <p:cNvSpPr txBox="1"/>
          <p:nvPr/>
        </p:nvSpPr>
        <p:spPr>
          <a:xfrm>
            <a:off x="8745613" y="3357025"/>
            <a:ext cx="1781782" cy="369332"/>
          </a:xfrm>
          <a:prstGeom prst="rect">
            <a:avLst/>
          </a:prstGeom>
          <a:noFill/>
        </p:spPr>
        <p:txBody>
          <a:bodyPr wrap="square" rtlCol="0">
            <a:spAutoFit/>
          </a:bodyPr>
          <a:lstStyle/>
          <a:p>
            <a:pPr algn="ctr"/>
            <a:r>
              <a:rPr lang="en-IN">
                <a:solidFill>
                  <a:srgbClr val="000088"/>
                </a:solidFill>
              </a:rPr>
              <a:t>Graph analytics </a:t>
            </a:r>
          </a:p>
        </p:txBody>
      </p:sp>
      <p:sp>
        <p:nvSpPr>
          <p:cNvPr id="23" name="TextBox 22">
            <a:extLst>
              <a:ext uri="{FF2B5EF4-FFF2-40B4-BE49-F238E27FC236}">
                <a16:creationId xmlns:a16="http://schemas.microsoft.com/office/drawing/2014/main" id="{C746EA7D-A996-43AE-AC2B-13F63D806637}"/>
              </a:ext>
            </a:extLst>
          </p:cNvPr>
          <p:cNvSpPr txBox="1"/>
          <p:nvPr/>
        </p:nvSpPr>
        <p:spPr>
          <a:xfrm>
            <a:off x="8585938" y="5451689"/>
            <a:ext cx="2160380" cy="369332"/>
          </a:xfrm>
          <a:prstGeom prst="rect">
            <a:avLst/>
          </a:prstGeom>
          <a:noFill/>
        </p:spPr>
        <p:txBody>
          <a:bodyPr wrap="square" rtlCol="0">
            <a:spAutoFit/>
          </a:bodyPr>
          <a:lstStyle/>
          <a:p>
            <a:pPr algn="ctr"/>
            <a:r>
              <a:rPr lang="en-IN">
                <a:solidFill>
                  <a:srgbClr val="000088"/>
                </a:solidFill>
              </a:rPr>
              <a:t>Persistent databases</a:t>
            </a:r>
          </a:p>
        </p:txBody>
      </p:sp>
      <p:sp>
        <p:nvSpPr>
          <p:cNvPr id="5" name="Rectangle: Rounded Corners 4">
            <a:extLst>
              <a:ext uri="{FF2B5EF4-FFF2-40B4-BE49-F238E27FC236}">
                <a16:creationId xmlns:a16="http://schemas.microsoft.com/office/drawing/2014/main" id="{21681003-D76A-4427-A18F-BE924F6CCC3E}"/>
              </a:ext>
            </a:extLst>
          </p:cNvPr>
          <p:cNvSpPr/>
          <p:nvPr/>
        </p:nvSpPr>
        <p:spPr>
          <a:xfrm>
            <a:off x="665018" y="1690688"/>
            <a:ext cx="3500582" cy="4285239"/>
          </a:xfrm>
          <a:prstGeom prst="roundRect">
            <a:avLst/>
          </a:prstGeom>
          <a:noFill/>
          <a:ln w="38100">
            <a:solidFill>
              <a:srgbClr val="0000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Rectangle: Rounded Corners 32">
            <a:extLst>
              <a:ext uri="{FF2B5EF4-FFF2-40B4-BE49-F238E27FC236}">
                <a16:creationId xmlns:a16="http://schemas.microsoft.com/office/drawing/2014/main" id="{A535E9AE-9CFE-41A7-B8AB-B740A3626C2E}"/>
              </a:ext>
            </a:extLst>
          </p:cNvPr>
          <p:cNvSpPr/>
          <p:nvPr/>
        </p:nvSpPr>
        <p:spPr>
          <a:xfrm>
            <a:off x="4514392" y="1690688"/>
            <a:ext cx="3258999" cy="4285239"/>
          </a:xfrm>
          <a:prstGeom prst="roundRect">
            <a:avLst/>
          </a:prstGeom>
          <a:noFill/>
          <a:ln w="38100">
            <a:solidFill>
              <a:srgbClr val="0000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Rectangle: Rounded Corners 33">
            <a:extLst>
              <a:ext uri="{FF2B5EF4-FFF2-40B4-BE49-F238E27FC236}">
                <a16:creationId xmlns:a16="http://schemas.microsoft.com/office/drawing/2014/main" id="{D752C202-94FA-4943-B544-E011C14F248B}"/>
              </a:ext>
            </a:extLst>
          </p:cNvPr>
          <p:cNvSpPr/>
          <p:nvPr/>
        </p:nvSpPr>
        <p:spPr>
          <a:xfrm>
            <a:off x="8036629" y="1690689"/>
            <a:ext cx="3258999" cy="2114694"/>
          </a:xfrm>
          <a:prstGeom prst="roundRect">
            <a:avLst/>
          </a:prstGeom>
          <a:noFill/>
          <a:ln w="38100">
            <a:solidFill>
              <a:srgbClr val="0000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Rectangle: Rounded Corners 37">
            <a:extLst>
              <a:ext uri="{FF2B5EF4-FFF2-40B4-BE49-F238E27FC236}">
                <a16:creationId xmlns:a16="http://schemas.microsoft.com/office/drawing/2014/main" id="{5D3885A6-0610-41B2-A12D-C6C0A0209D32}"/>
              </a:ext>
            </a:extLst>
          </p:cNvPr>
          <p:cNvSpPr/>
          <p:nvPr/>
        </p:nvSpPr>
        <p:spPr>
          <a:xfrm>
            <a:off x="8036629" y="3910418"/>
            <a:ext cx="3258999" cy="2065509"/>
          </a:xfrm>
          <a:prstGeom prst="roundRect">
            <a:avLst/>
          </a:prstGeom>
          <a:noFill/>
          <a:ln w="38100">
            <a:solidFill>
              <a:srgbClr val="0000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2935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fade">
                                      <p:cBhvr>
                                        <p:cTn id="7" dur="250"/>
                                        <p:tgtEl>
                                          <p:spTgt spid="103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25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50"/>
                                        <p:tgtEl>
                                          <p:spTgt spid="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034"/>
                                        </p:tgtEl>
                                        <p:attrNameLst>
                                          <p:attrName>style.visibility</p:attrName>
                                        </p:attrNameLst>
                                      </p:cBhvr>
                                      <p:to>
                                        <p:strVal val="visible"/>
                                      </p:to>
                                    </p:set>
                                    <p:animEffect transition="in" filter="fade">
                                      <p:cBhvr>
                                        <p:cTn id="17" dur="250"/>
                                        <p:tgtEl>
                                          <p:spTgt spid="103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par>
                          <p:cTn id="20" fill="hold">
                            <p:stCondLst>
                              <p:cond delay="750"/>
                            </p:stCondLst>
                            <p:childTnLst>
                              <p:par>
                                <p:cTn id="21" presetID="22" presetClass="entr" presetSubtype="1"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up)">
                                      <p:cBhvr>
                                        <p:cTn id="23" dur="250"/>
                                        <p:tgtEl>
                                          <p:spTgt spid="34"/>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250"/>
                                        <p:tgtEl>
                                          <p:spTgt spid="1032"/>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par>
                          <p:cTn id="30" fill="hold">
                            <p:stCondLst>
                              <p:cond delay="1250"/>
                            </p:stCondLst>
                            <p:childTnLst>
                              <p:par>
                                <p:cTn id="31" presetID="22" presetClass="entr" presetSubtype="1"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up)">
                                      <p:cBhvr>
                                        <p:cTn id="33" dur="250"/>
                                        <p:tgtEl>
                                          <p:spTgt spid="38"/>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1042"/>
                                        </p:tgtEl>
                                        <p:attrNameLst>
                                          <p:attrName>style.visibility</p:attrName>
                                        </p:attrNameLst>
                                      </p:cBhvr>
                                      <p:to>
                                        <p:strVal val="visible"/>
                                      </p:to>
                                    </p:set>
                                    <p:animEffect transition="in" filter="fade">
                                      <p:cBhvr>
                                        <p:cTn id="37" dur="250"/>
                                        <p:tgtEl>
                                          <p:spTgt spid="1042"/>
                                        </p:tgtEl>
                                      </p:cBhvr>
                                    </p:animEffect>
                                  </p:childTnLst>
                                </p:cTn>
                              </p:par>
                            </p:childTnLst>
                          </p:cTn>
                        </p:par>
                        <p:par>
                          <p:cTn id="38" fill="hold">
                            <p:stCondLst>
                              <p:cond delay="1750"/>
                            </p:stCondLst>
                            <p:childTnLst>
                              <p:par>
                                <p:cTn id="39" presetID="10" presetClass="entr" presetSubtype="0" fill="hold" nodeType="afterEffect">
                                  <p:stCondLst>
                                    <p:cond delay="0"/>
                                  </p:stCondLst>
                                  <p:childTnLst>
                                    <p:set>
                                      <p:cBhvr>
                                        <p:cTn id="40" dur="1" fill="hold">
                                          <p:stCondLst>
                                            <p:cond delay="0"/>
                                          </p:stCondLst>
                                        </p:cTn>
                                        <p:tgtEl>
                                          <p:spTgt spid="1040"/>
                                        </p:tgtEl>
                                        <p:attrNameLst>
                                          <p:attrName>style.visibility</p:attrName>
                                        </p:attrNameLst>
                                      </p:cBhvr>
                                      <p:to>
                                        <p:strVal val="visible"/>
                                      </p:to>
                                    </p:set>
                                    <p:animEffect transition="in" filter="fade">
                                      <p:cBhvr>
                                        <p:cTn id="41" dur="250"/>
                                        <p:tgtEl>
                                          <p:spTgt spid="1040"/>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22" presetClass="entr" presetSubtype="1"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up)">
                                      <p:cBhvr>
                                        <p:cTn id="46" dur="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22" grpId="0"/>
      <p:bldP spid="23" grpId="0"/>
      <p:bldP spid="5" grpId="0" animBg="1"/>
      <p:bldP spid="33" grpId="0" animBg="1"/>
      <p:bldP spid="34"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5FB4B4-2D86-44F2-940F-3F58301410BC}"/>
              </a:ext>
            </a:extLst>
          </p:cNvPr>
          <p:cNvSpPr>
            <a:spLocks noGrp="1"/>
          </p:cNvSpPr>
          <p:nvPr>
            <p:ph type="title"/>
          </p:nvPr>
        </p:nvSpPr>
        <p:spPr/>
        <p:txBody>
          <a:bodyPr/>
          <a:lstStyle/>
          <a:p>
            <a:r>
              <a:rPr lang="en-IN" dirty="0"/>
              <a:t>GPUs can accelerate many PM apps.</a:t>
            </a:r>
          </a:p>
        </p:txBody>
      </p:sp>
      <p:sp>
        <p:nvSpPr>
          <p:cNvPr id="18" name="Plus Sign 17">
            <a:extLst>
              <a:ext uri="{FF2B5EF4-FFF2-40B4-BE49-F238E27FC236}">
                <a16:creationId xmlns:a16="http://schemas.microsoft.com/office/drawing/2014/main" id="{F18FC2F6-BEB8-4433-B1CB-039B4B774CAD}"/>
              </a:ext>
            </a:extLst>
          </p:cNvPr>
          <p:cNvSpPr/>
          <p:nvPr/>
        </p:nvSpPr>
        <p:spPr>
          <a:xfrm>
            <a:off x="5417405" y="2840874"/>
            <a:ext cx="708381" cy="655634"/>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1" name="Picture 2" descr="Buy NVIDIA Graphics Cards | NVIDIA Store">
            <a:extLst>
              <a:ext uri="{FF2B5EF4-FFF2-40B4-BE49-F238E27FC236}">
                <a16:creationId xmlns:a16="http://schemas.microsoft.com/office/drawing/2014/main" id="{A758F45B-8EF5-4F69-A9AB-9B41B8795EE9}"/>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344" t="17769" r="9601" b="10823"/>
          <a:stretch/>
        </p:blipFill>
        <p:spPr bwMode="auto">
          <a:xfrm>
            <a:off x="2857264" y="3679996"/>
            <a:ext cx="2489692" cy="115108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A63877E-1118-461C-96B0-88F0F404E02C}"/>
              </a:ext>
            </a:extLst>
          </p:cNvPr>
          <p:cNvSpPr txBox="1"/>
          <p:nvPr/>
        </p:nvSpPr>
        <p:spPr>
          <a:xfrm>
            <a:off x="5585607" y="1776835"/>
            <a:ext cx="4972414" cy="830997"/>
          </a:xfrm>
          <a:prstGeom prst="rect">
            <a:avLst/>
          </a:prstGeom>
          <a:noFill/>
        </p:spPr>
        <p:txBody>
          <a:bodyPr wrap="square" lIns="91440" tIns="45720" rIns="91440" bIns="45720" rtlCol="0" anchor="t">
            <a:spAutoFit/>
          </a:bodyPr>
          <a:lstStyle/>
          <a:p>
            <a:pPr algn="ctr"/>
            <a:r>
              <a:rPr lang="en-IN" sz="2400" b="1" dirty="0">
                <a:solidFill>
                  <a:srgbClr val="000088"/>
                </a:solidFill>
                <a:cs typeface="Calibri"/>
              </a:rPr>
              <a:t>Persistent KVS (</a:t>
            </a:r>
            <a:r>
              <a:rPr lang="en-IN" sz="2400" b="1" dirty="0" err="1">
                <a:solidFill>
                  <a:srgbClr val="000088"/>
                </a:solidFill>
                <a:cs typeface="Calibri"/>
              </a:rPr>
              <a:t>pKVS</a:t>
            </a:r>
            <a:r>
              <a:rPr lang="en-IN" sz="2400" b="1" dirty="0">
                <a:solidFill>
                  <a:srgbClr val="000088"/>
                </a:solidFill>
                <a:cs typeface="Calibri"/>
              </a:rPr>
              <a:t>)</a:t>
            </a:r>
            <a:endParaRPr lang="en-IN" sz="2400" dirty="0">
              <a:solidFill>
                <a:srgbClr val="000088"/>
              </a:solidFill>
              <a:cs typeface="Calibri"/>
            </a:endParaRPr>
          </a:p>
          <a:p>
            <a:pPr algn="ctr"/>
            <a:r>
              <a:rPr lang="en-IN" sz="2400" dirty="0">
                <a:solidFill>
                  <a:srgbClr val="000088"/>
                </a:solidFill>
                <a:cs typeface="Calibri"/>
              </a:rPr>
              <a:t>[</a:t>
            </a:r>
            <a:r>
              <a:rPr lang="en-IN" sz="2400" err="1">
                <a:solidFill>
                  <a:srgbClr val="000088"/>
                </a:solidFill>
                <a:cs typeface="Calibri"/>
              </a:rPr>
              <a:t>EuroSys</a:t>
            </a:r>
            <a:r>
              <a:rPr lang="en-IN" sz="2400">
                <a:solidFill>
                  <a:srgbClr val="000088"/>
                </a:solidFill>
                <a:cs typeface="Calibri"/>
              </a:rPr>
              <a:t> '21</a:t>
            </a:r>
            <a:r>
              <a:rPr lang="en-IN" sz="2400" dirty="0">
                <a:solidFill>
                  <a:srgbClr val="000088"/>
                </a:solidFill>
                <a:cs typeface="Calibri"/>
              </a:rPr>
              <a:t>, ATC</a:t>
            </a:r>
            <a:r>
              <a:rPr lang="en-IN" sz="2400">
                <a:solidFill>
                  <a:srgbClr val="000088"/>
                </a:solidFill>
                <a:cs typeface="Calibri"/>
              </a:rPr>
              <a:t> '20</a:t>
            </a:r>
            <a:r>
              <a:rPr lang="en-IN" sz="2400" dirty="0">
                <a:solidFill>
                  <a:srgbClr val="000088"/>
                </a:solidFill>
                <a:cs typeface="Calibri"/>
              </a:rPr>
              <a:t>, </a:t>
            </a:r>
            <a:r>
              <a:rPr lang="en-IN" sz="2400">
                <a:solidFill>
                  <a:srgbClr val="000088"/>
                </a:solidFill>
                <a:cs typeface="Calibri"/>
              </a:rPr>
              <a:t>FAST '19</a:t>
            </a:r>
            <a:r>
              <a:rPr lang="en-IN" sz="2400" dirty="0">
                <a:solidFill>
                  <a:srgbClr val="000088"/>
                </a:solidFill>
                <a:cs typeface="Calibri"/>
              </a:rPr>
              <a:t>]</a:t>
            </a:r>
          </a:p>
        </p:txBody>
      </p:sp>
      <p:sp>
        <p:nvSpPr>
          <p:cNvPr id="19" name="TextBox 18">
            <a:extLst>
              <a:ext uri="{FF2B5EF4-FFF2-40B4-BE49-F238E27FC236}">
                <a16:creationId xmlns:a16="http://schemas.microsoft.com/office/drawing/2014/main" id="{3C1D1003-CC39-4F1D-80BD-8D4DC91C0263}"/>
              </a:ext>
            </a:extLst>
          </p:cNvPr>
          <p:cNvSpPr txBox="1"/>
          <p:nvPr/>
        </p:nvSpPr>
        <p:spPr>
          <a:xfrm>
            <a:off x="5821464" y="3729191"/>
            <a:ext cx="4521866" cy="830997"/>
          </a:xfrm>
          <a:prstGeom prst="rect">
            <a:avLst/>
          </a:prstGeom>
          <a:noFill/>
        </p:spPr>
        <p:txBody>
          <a:bodyPr wrap="square" lIns="91440" tIns="45720" rIns="91440" bIns="45720" rtlCol="0" anchor="t">
            <a:spAutoFit/>
          </a:bodyPr>
          <a:lstStyle/>
          <a:p>
            <a:pPr algn="ctr"/>
            <a:r>
              <a:rPr lang="en-IN" sz="2400" b="1" dirty="0">
                <a:solidFill>
                  <a:srgbClr val="000088"/>
                </a:solidFill>
                <a:cs typeface="Calibri"/>
              </a:rPr>
              <a:t>GPU-accelerated KVS (</a:t>
            </a:r>
            <a:r>
              <a:rPr lang="en-IN" sz="2400" b="1" dirty="0" err="1">
                <a:solidFill>
                  <a:srgbClr val="000088"/>
                </a:solidFill>
                <a:cs typeface="Calibri"/>
              </a:rPr>
              <a:t>gKVS</a:t>
            </a:r>
            <a:r>
              <a:rPr lang="en-IN" sz="2400" b="1" dirty="0">
                <a:solidFill>
                  <a:srgbClr val="000088"/>
                </a:solidFill>
                <a:cs typeface="Calibri"/>
              </a:rPr>
              <a:t>)</a:t>
            </a:r>
            <a:endParaRPr lang="en-IN" sz="2400" dirty="0">
              <a:solidFill>
                <a:srgbClr val="000088"/>
              </a:solidFill>
              <a:cs typeface="Calibri"/>
            </a:endParaRPr>
          </a:p>
          <a:p>
            <a:pPr algn="ctr"/>
            <a:r>
              <a:rPr lang="en-IN" sz="2400" dirty="0">
                <a:solidFill>
                  <a:srgbClr val="000088"/>
                </a:solidFill>
                <a:cs typeface="Calibri"/>
              </a:rPr>
              <a:t>[VLDB </a:t>
            </a:r>
            <a:r>
              <a:rPr lang="en-IN" sz="2400">
                <a:solidFill>
                  <a:srgbClr val="000088"/>
                </a:solidFill>
                <a:cs typeface="Calibri"/>
              </a:rPr>
              <a:t>'15, SoCC '15</a:t>
            </a:r>
            <a:r>
              <a:rPr lang="en-IN" sz="2400" dirty="0">
                <a:solidFill>
                  <a:srgbClr val="000088"/>
                </a:solidFill>
                <a:cs typeface="Calibri"/>
              </a:rPr>
              <a:t>]</a:t>
            </a:r>
          </a:p>
        </p:txBody>
      </p:sp>
      <p:sp>
        <p:nvSpPr>
          <p:cNvPr id="2" name="Equals 1">
            <a:extLst>
              <a:ext uri="{FF2B5EF4-FFF2-40B4-BE49-F238E27FC236}">
                <a16:creationId xmlns:a16="http://schemas.microsoft.com/office/drawing/2014/main" id="{33E67DB7-317B-44CA-8E89-B72CD7AD37E6}"/>
              </a:ext>
            </a:extLst>
          </p:cNvPr>
          <p:cNvSpPr/>
          <p:nvPr/>
        </p:nvSpPr>
        <p:spPr>
          <a:xfrm>
            <a:off x="5502888" y="5096143"/>
            <a:ext cx="641012" cy="524676"/>
          </a:xfrm>
          <a:prstGeom prst="mathEqual">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335F8F75-117A-46ED-87A2-329BEAC70648}"/>
              </a:ext>
            </a:extLst>
          </p:cNvPr>
          <p:cNvSpPr txBox="1"/>
          <p:nvPr/>
        </p:nvSpPr>
        <p:spPr>
          <a:xfrm>
            <a:off x="2532187" y="5654143"/>
            <a:ext cx="6578553" cy="523220"/>
          </a:xfrm>
          <a:prstGeom prst="rect">
            <a:avLst/>
          </a:prstGeom>
          <a:solidFill>
            <a:schemeClr val="bg1"/>
          </a:solidFill>
          <a:ln w="28575">
            <a:noFill/>
          </a:ln>
        </p:spPr>
        <p:txBody>
          <a:bodyPr wrap="square" lIns="91440" tIns="45720" rIns="91440" bIns="45720" rtlCol="0" anchor="t">
            <a:spAutoFit/>
          </a:bodyPr>
          <a:lstStyle/>
          <a:p>
            <a:pPr algn="ctr"/>
            <a:r>
              <a:rPr lang="en-IN" sz="2800" b="1" dirty="0" err="1">
                <a:solidFill>
                  <a:srgbClr val="000088"/>
                </a:solidFill>
                <a:cs typeface="Calibri"/>
              </a:rPr>
              <a:t>gpKVS</a:t>
            </a:r>
            <a:r>
              <a:rPr lang="en-IN" sz="2800" b="1" dirty="0">
                <a:solidFill>
                  <a:srgbClr val="000088"/>
                </a:solidFill>
                <a:cs typeface="Calibri"/>
              </a:rPr>
              <a:t>: GPU-accelerated Persistent KVS </a:t>
            </a:r>
          </a:p>
        </p:txBody>
      </p:sp>
      <p:sp>
        <p:nvSpPr>
          <p:cNvPr id="23" name="Slide Number Placeholder 3">
            <a:extLst>
              <a:ext uri="{FF2B5EF4-FFF2-40B4-BE49-F238E27FC236}">
                <a16:creationId xmlns:a16="http://schemas.microsoft.com/office/drawing/2014/main" id="{FDE05431-3C45-485B-BB6D-42FDE31C8B57}"/>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5</a:t>
            </a:fld>
            <a:endParaRPr lang="en-US"/>
          </a:p>
        </p:txBody>
      </p:sp>
      <p:grpSp>
        <p:nvGrpSpPr>
          <p:cNvPr id="24" name="Group 23">
            <a:extLst>
              <a:ext uri="{FF2B5EF4-FFF2-40B4-BE49-F238E27FC236}">
                <a16:creationId xmlns:a16="http://schemas.microsoft.com/office/drawing/2014/main" id="{9BA3680C-28C2-411C-BA5B-747DEDE2FCD2}"/>
              </a:ext>
            </a:extLst>
          </p:cNvPr>
          <p:cNvGrpSpPr/>
          <p:nvPr/>
        </p:nvGrpSpPr>
        <p:grpSpPr>
          <a:xfrm>
            <a:off x="3326939" y="1776835"/>
            <a:ext cx="1550342" cy="920255"/>
            <a:chOff x="5320829" y="4069125"/>
            <a:chExt cx="1550342" cy="920255"/>
          </a:xfrm>
        </p:grpSpPr>
        <p:cxnSp>
          <p:nvCxnSpPr>
            <p:cNvPr id="25" name="Straight Arrow Connector 24">
              <a:extLst>
                <a:ext uri="{FF2B5EF4-FFF2-40B4-BE49-F238E27FC236}">
                  <a16:creationId xmlns:a16="http://schemas.microsoft.com/office/drawing/2014/main" id="{247ABC14-3B55-4BDB-A222-99F56D26CAA0}"/>
                </a:ext>
              </a:extLst>
            </p:cNvPr>
            <p:cNvCxnSpPr>
              <a:cxnSpLocks/>
            </p:cNvCxnSpPr>
            <p:nvPr/>
          </p:nvCxnSpPr>
          <p:spPr>
            <a:xfrm flipV="1">
              <a:off x="5669621" y="416342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B54B02-6FCE-46B7-93BC-07DBCD28F02B}"/>
                </a:ext>
              </a:extLst>
            </p:cNvPr>
            <p:cNvSpPr/>
            <p:nvPr/>
          </p:nvSpPr>
          <p:spPr>
            <a:xfrm>
              <a:off x="5320829" y="4069125"/>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7" name="Rectangle 26">
              <a:extLst>
                <a:ext uri="{FF2B5EF4-FFF2-40B4-BE49-F238E27FC236}">
                  <a16:creationId xmlns:a16="http://schemas.microsoft.com/office/drawing/2014/main" id="{38A71D0A-9DB8-4CC2-8304-F050A1783319}"/>
                </a:ext>
              </a:extLst>
            </p:cNvPr>
            <p:cNvSpPr/>
            <p:nvPr/>
          </p:nvSpPr>
          <p:spPr>
            <a:xfrm>
              <a:off x="5320829" y="4421252"/>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Rectangle 27">
              <a:extLst>
                <a:ext uri="{FF2B5EF4-FFF2-40B4-BE49-F238E27FC236}">
                  <a16:creationId xmlns:a16="http://schemas.microsoft.com/office/drawing/2014/main" id="{882D491B-8F94-44A4-ADD0-2D2E9E718972}"/>
                </a:ext>
              </a:extLst>
            </p:cNvPr>
            <p:cNvSpPr/>
            <p:nvPr/>
          </p:nvSpPr>
          <p:spPr>
            <a:xfrm>
              <a:off x="5320829" y="4773380"/>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9" name="Straight Arrow Connector 28">
              <a:extLst>
                <a:ext uri="{FF2B5EF4-FFF2-40B4-BE49-F238E27FC236}">
                  <a16:creationId xmlns:a16="http://schemas.microsoft.com/office/drawing/2014/main" id="{B8070F82-3857-4BCC-8717-425B2FE8C59C}"/>
                </a:ext>
              </a:extLst>
            </p:cNvPr>
            <p:cNvCxnSpPr>
              <a:cxnSpLocks/>
            </p:cNvCxnSpPr>
            <p:nvPr/>
          </p:nvCxnSpPr>
          <p:spPr>
            <a:xfrm flipV="1">
              <a:off x="5669621" y="452819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B8525C-CD4E-4383-8578-FB15100BBCA7}"/>
                </a:ext>
              </a:extLst>
            </p:cNvPr>
            <p:cNvCxnSpPr>
              <a:cxnSpLocks/>
            </p:cNvCxnSpPr>
            <p:nvPr/>
          </p:nvCxnSpPr>
          <p:spPr>
            <a:xfrm flipV="1">
              <a:off x="5669621" y="487194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1" name="Rectangle: Single Corner Rounded 30">
              <a:extLst>
                <a:ext uri="{FF2B5EF4-FFF2-40B4-BE49-F238E27FC236}">
                  <a16:creationId xmlns:a16="http://schemas.microsoft.com/office/drawing/2014/main" id="{50AF1B1C-37C9-41F3-A5F6-94CB1A588AB8}"/>
                </a:ext>
              </a:extLst>
            </p:cNvPr>
            <p:cNvSpPr/>
            <p:nvPr/>
          </p:nvSpPr>
          <p:spPr>
            <a:xfrm rot="5400000">
              <a:off x="6336792" y="3750746"/>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Rectangle: Single Corner Rounded 31">
              <a:extLst>
                <a:ext uri="{FF2B5EF4-FFF2-40B4-BE49-F238E27FC236}">
                  <a16:creationId xmlns:a16="http://schemas.microsoft.com/office/drawing/2014/main" id="{19049F1C-78DF-488F-B7BB-CCD73CB32E3F}"/>
                </a:ext>
              </a:extLst>
            </p:cNvPr>
            <p:cNvSpPr/>
            <p:nvPr/>
          </p:nvSpPr>
          <p:spPr>
            <a:xfrm rot="5400000">
              <a:off x="6336792" y="4102873"/>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Rectangle: Single Corner Rounded 42">
              <a:extLst>
                <a:ext uri="{FF2B5EF4-FFF2-40B4-BE49-F238E27FC236}">
                  <a16:creationId xmlns:a16="http://schemas.microsoft.com/office/drawing/2014/main" id="{05EB967E-40A7-415D-BB62-DDFF92453757}"/>
                </a:ext>
              </a:extLst>
            </p:cNvPr>
            <p:cNvSpPr/>
            <p:nvPr/>
          </p:nvSpPr>
          <p:spPr>
            <a:xfrm rot="5400000">
              <a:off x="6336792" y="4455001"/>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Tree>
    <p:custDataLst>
      <p:tags r:id="rId1"/>
    </p:custDataLst>
    <p:extLst>
      <p:ext uri="{BB962C8B-B14F-4D97-AF65-F5344CB8AC3E}">
        <p14:creationId xmlns:p14="http://schemas.microsoft.com/office/powerpoint/2010/main" val="217796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502F-A6AB-4207-BD5C-715BDBD90C66}"/>
              </a:ext>
            </a:extLst>
          </p:cNvPr>
          <p:cNvSpPr>
            <a:spLocks noGrp="1"/>
          </p:cNvSpPr>
          <p:nvPr>
            <p:ph type="title"/>
          </p:nvPr>
        </p:nvSpPr>
        <p:spPr/>
        <p:txBody>
          <a:bodyPr/>
          <a:lstStyle/>
          <a:p>
            <a:r>
              <a:rPr lang="en-IN"/>
              <a:t>Multi-fold speedup with </a:t>
            </a:r>
            <a:r>
              <a:rPr lang="en-IN" err="1"/>
              <a:t>gpKVS</a:t>
            </a:r>
            <a:endParaRPr lang="en-IN"/>
          </a:p>
        </p:txBody>
      </p:sp>
      <p:sp>
        <p:nvSpPr>
          <p:cNvPr id="4" name="Slide Number Placeholder 3">
            <a:extLst>
              <a:ext uri="{FF2B5EF4-FFF2-40B4-BE49-F238E27FC236}">
                <a16:creationId xmlns:a16="http://schemas.microsoft.com/office/drawing/2014/main" id="{A8C08DC6-BEB5-4412-9904-06A759E07FCA}"/>
              </a:ext>
            </a:extLst>
          </p:cNvPr>
          <p:cNvSpPr>
            <a:spLocks noGrp="1"/>
          </p:cNvSpPr>
          <p:nvPr>
            <p:ph type="sldNum" sz="quarter" idx="12"/>
          </p:nvPr>
        </p:nvSpPr>
        <p:spPr/>
        <p:txBody>
          <a:bodyPr/>
          <a:lstStyle/>
          <a:p>
            <a:fld id="{54A9233F-6CA2-476F-8FB8-EFB5D52F48CF}" type="slidenum">
              <a:rPr lang="en-US" smtClean="0"/>
              <a:t>6</a:t>
            </a:fld>
            <a:endParaRPr lang="en-US"/>
          </a:p>
        </p:txBody>
      </p:sp>
      <p:graphicFrame>
        <p:nvGraphicFramePr>
          <p:cNvPr id="11" name="Chart 10">
            <a:extLst>
              <a:ext uri="{FF2B5EF4-FFF2-40B4-BE49-F238E27FC236}">
                <a16:creationId xmlns:a16="http://schemas.microsoft.com/office/drawing/2014/main" id="{62AB622E-36C7-4043-B528-1E760D2B601D}"/>
              </a:ext>
            </a:extLst>
          </p:cNvPr>
          <p:cNvGraphicFramePr/>
          <p:nvPr>
            <p:extLst>
              <p:ext uri="{D42A27DB-BD31-4B8C-83A1-F6EECF244321}">
                <p14:modId xmlns:p14="http://schemas.microsoft.com/office/powerpoint/2010/main" val="2866022671"/>
              </p:ext>
            </p:extLst>
          </p:nvPr>
        </p:nvGraphicFramePr>
        <p:xfrm>
          <a:off x="2494270" y="2256183"/>
          <a:ext cx="6840538" cy="34417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
            <a:extLst>
              <a:ext uri="{FF2B5EF4-FFF2-40B4-BE49-F238E27FC236}">
                <a16:creationId xmlns:a16="http://schemas.microsoft.com/office/drawing/2014/main" id="{24B1FDA2-6BEA-4052-B0A9-F7E3875E21FA}"/>
              </a:ext>
            </a:extLst>
          </p:cNvPr>
          <p:cNvSpPr txBox="1"/>
          <p:nvPr/>
        </p:nvSpPr>
        <p:spPr>
          <a:xfrm>
            <a:off x="2902785" y="2285083"/>
            <a:ext cx="655798" cy="2567471"/>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lnSpc>
                <a:spcPct val="110000"/>
              </a:lnSpc>
            </a:pPr>
            <a:r>
              <a:rPr lang="en-IN" sz="2800" b="1"/>
              <a:t>2.5</a:t>
            </a:r>
          </a:p>
          <a:p>
            <a:pPr algn="r">
              <a:lnSpc>
                <a:spcPct val="110000"/>
              </a:lnSpc>
            </a:pPr>
            <a:r>
              <a:rPr lang="en-IN" sz="2800" b="1"/>
              <a:t>2.0</a:t>
            </a:r>
          </a:p>
          <a:p>
            <a:pPr algn="r">
              <a:lnSpc>
                <a:spcPct val="110000"/>
              </a:lnSpc>
            </a:pPr>
            <a:r>
              <a:rPr lang="en-IN" sz="2800" b="1"/>
              <a:t>1.5</a:t>
            </a:r>
          </a:p>
          <a:p>
            <a:pPr algn="r">
              <a:lnSpc>
                <a:spcPct val="110000"/>
              </a:lnSpc>
            </a:pPr>
            <a:r>
              <a:rPr lang="en-IN" sz="2800" b="1"/>
              <a:t>1.0</a:t>
            </a:r>
          </a:p>
          <a:p>
            <a:pPr algn="r">
              <a:lnSpc>
                <a:spcPct val="110000"/>
              </a:lnSpc>
            </a:pPr>
            <a:r>
              <a:rPr lang="en-IN" sz="2800" b="1"/>
              <a:t>0.5</a:t>
            </a:r>
          </a:p>
          <a:p>
            <a:pPr algn="r">
              <a:lnSpc>
                <a:spcPct val="110000"/>
              </a:lnSpc>
            </a:pPr>
            <a:r>
              <a:rPr lang="en-IN" sz="2800" b="1"/>
              <a:t>0</a:t>
            </a:r>
          </a:p>
        </p:txBody>
      </p:sp>
      <p:cxnSp>
        <p:nvCxnSpPr>
          <p:cNvPr id="13" name="Straight Arrow Connector 12">
            <a:extLst>
              <a:ext uri="{FF2B5EF4-FFF2-40B4-BE49-F238E27FC236}">
                <a16:creationId xmlns:a16="http://schemas.microsoft.com/office/drawing/2014/main" id="{6174B055-3CD4-4C92-9D94-7657B4D5B344}"/>
              </a:ext>
            </a:extLst>
          </p:cNvPr>
          <p:cNvCxnSpPr>
            <a:cxnSpLocks/>
          </p:cNvCxnSpPr>
          <p:nvPr/>
        </p:nvCxnSpPr>
        <p:spPr>
          <a:xfrm>
            <a:off x="4280005" y="2924820"/>
            <a:ext cx="0" cy="118614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E439CD-5EB7-4750-A22E-AC6E6E2B98A5}"/>
              </a:ext>
            </a:extLst>
          </p:cNvPr>
          <p:cNvCxnSpPr>
            <a:cxnSpLocks/>
          </p:cNvCxnSpPr>
          <p:nvPr/>
        </p:nvCxnSpPr>
        <p:spPr>
          <a:xfrm>
            <a:off x="3566517" y="2914660"/>
            <a:ext cx="5475883" cy="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62646E-86A6-41EF-ACFB-AA4E997CDF86}"/>
              </a:ext>
            </a:extLst>
          </p:cNvPr>
          <p:cNvCxnSpPr>
            <a:cxnSpLocks/>
          </p:cNvCxnSpPr>
          <p:nvPr/>
        </p:nvCxnSpPr>
        <p:spPr>
          <a:xfrm>
            <a:off x="7147893" y="2918840"/>
            <a:ext cx="0" cy="157025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A427024-0529-49D6-AFE0-37E55A074B29}"/>
              </a:ext>
            </a:extLst>
          </p:cNvPr>
          <p:cNvCxnSpPr>
            <a:cxnSpLocks/>
          </p:cNvCxnSpPr>
          <p:nvPr/>
        </p:nvCxnSpPr>
        <p:spPr>
          <a:xfrm>
            <a:off x="5748268" y="2918840"/>
            <a:ext cx="0" cy="129995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
            <a:extLst>
              <a:ext uri="{FF2B5EF4-FFF2-40B4-BE49-F238E27FC236}">
                <a16:creationId xmlns:a16="http://schemas.microsoft.com/office/drawing/2014/main" id="{CB449767-9520-4337-A7AA-B5EC7672BFC9}"/>
              </a:ext>
            </a:extLst>
          </p:cNvPr>
          <p:cNvSpPr txBox="1"/>
          <p:nvPr/>
        </p:nvSpPr>
        <p:spPr>
          <a:xfrm>
            <a:off x="2336804" y="2398338"/>
            <a:ext cx="474939" cy="3073232"/>
          </a:xfrm>
          <a:prstGeom prst="rect">
            <a:avLst/>
          </a:prstGeom>
        </p:spPr>
        <p:txBody>
          <a:bodyPr vert="vert270" wrap="none"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IN" sz="2800" b="1"/>
              <a:t>Throughput (Mops/s)</a:t>
            </a:r>
          </a:p>
        </p:txBody>
      </p:sp>
      <p:cxnSp>
        <p:nvCxnSpPr>
          <p:cNvPr id="18" name="Straight Connector 17">
            <a:extLst>
              <a:ext uri="{FF2B5EF4-FFF2-40B4-BE49-F238E27FC236}">
                <a16:creationId xmlns:a16="http://schemas.microsoft.com/office/drawing/2014/main" id="{54BCA3B7-3D4C-41F6-9D8C-9C20486054CE}"/>
              </a:ext>
            </a:extLst>
          </p:cNvPr>
          <p:cNvCxnSpPr>
            <a:cxnSpLocks/>
          </p:cNvCxnSpPr>
          <p:nvPr/>
        </p:nvCxnSpPr>
        <p:spPr>
          <a:xfrm flipH="1">
            <a:off x="3557427" y="2417840"/>
            <a:ext cx="0" cy="239935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47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DRAM DDR4 DIMM - GOODRAM">
            <a:extLst>
              <a:ext uri="{FF2B5EF4-FFF2-40B4-BE49-F238E27FC236}">
                <a16:creationId xmlns:a16="http://schemas.microsoft.com/office/drawing/2014/main" id="{09721A79-EC2F-4DBD-82CB-C25E81695E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898" t="33033" r="18523" b="36506"/>
          <a:stretch/>
        </p:blipFill>
        <p:spPr bwMode="auto">
          <a:xfrm>
            <a:off x="1261876" y="4648607"/>
            <a:ext cx="1962000" cy="4729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RAM DDR4 DIMM - GOODRAM">
            <a:extLst>
              <a:ext uri="{FF2B5EF4-FFF2-40B4-BE49-F238E27FC236}">
                <a16:creationId xmlns:a16="http://schemas.microsoft.com/office/drawing/2014/main" id="{65250302-CA48-4A8C-88A0-9FBB2F28DB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898" t="33033" r="18523" b="36506"/>
          <a:stretch/>
        </p:blipFill>
        <p:spPr bwMode="auto">
          <a:xfrm>
            <a:off x="1473713" y="4785884"/>
            <a:ext cx="1962000" cy="4729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RAM DDR4 DIMM - GOODRAM">
            <a:extLst>
              <a:ext uri="{FF2B5EF4-FFF2-40B4-BE49-F238E27FC236}">
                <a16:creationId xmlns:a16="http://schemas.microsoft.com/office/drawing/2014/main" id="{AAF212EC-9548-4B58-A094-150ED0B36F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898" t="33033" r="18523" b="36506"/>
          <a:stretch/>
        </p:blipFill>
        <p:spPr bwMode="auto">
          <a:xfrm>
            <a:off x="1667123" y="4953712"/>
            <a:ext cx="1962000" cy="47293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EFB0FA0-7ABE-41CC-A968-39E8FB6699CA}"/>
              </a:ext>
            </a:extLst>
          </p:cNvPr>
          <p:cNvSpPr>
            <a:spLocks noGrp="1"/>
          </p:cNvSpPr>
          <p:nvPr>
            <p:ph type="title"/>
          </p:nvPr>
        </p:nvSpPr>
        <p:spPr/>
        <p:txBody>
          <a:bodyPr/>
          <a:lstStyle/>
          <a:p>
            <a:r>
              <a:rPr lang="en-IN" dirty="0">
                <a:latin typeface="Verdana"/>
                <a:ea typeface="Verdana"/>
              </a:rPr>
              <a:t>CPU Assisted Persistence (CAP)</a:t>
            </a:r>
          </a:p>
        </p:txBody>
      </p:sp>
      <p:sp>
        <p:nvSpPr>
          <p:cNvPr id="5" name="Slide Number Placeholder 4">
            <a:extLst>
              <a:ext uri="{FF2B5EF4-FFF2-40B4-BE49-F238E27FC236}">
                <a16:creationId xmlns:a16="http://schemas.microsoft.com/office/drawing/2014/main" id="{B5F76D18-C6E0-468F-A2FD-5494E7B35EFD}"/>
              </a:ext>
            </a:extLst>
          </p:cNvPr>
          <p:cNvSpPr>
            <a:spLocks noGrp="1"/>
          </p:cNvSpPr>
          <p:nvPr>
            <p:ph type="sldNum" sz="quarter" idx="12"/>
          </p:nvPr>
        </p:nvSpPr>
        <p:spPr/>
        <p:txBody>
          <a:bodyPr/>
          <a:lstStyle/>
          <a:p>
            <a:fld id="{54A9233F-6CA2-476F-8FB8-EFB5D52F48CF}" type="slidenum">
              <a:rPr lang="en-US" smtClean="0"/>
              <a:t>7</a:t>
            </a:fld>
            <a:endParaRPr lang="en-US"/>
          </a:p>
        </p:txBody>
      </p:sp>
      <p:pic>
        <p:nvPicPr>
          <p:cNvPr id="7" name="Picture 2" descr="Intel Optane Persistent Memory 200 Series - DDR-T - Module - NMB1XXD256GPSU4">
            <a:extLst>
              <a:ext uri="{FF2B5EF4-FFF2-40B4-BE49-F238E27FC236}">
                <a16:creationId xmlns:a16="http://schemas.microsoft.com/office/drawing/2014/main" id="{3BED15CF-7C29-4031-84BA-8009A05816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69" t="34697" r="4469" b="35390"/>
          <a:stretch/>
        </p:blipFill>
        <p:spPr bwMode="auto">
          <a:xfrm>
            <a:off x="4109982" y="4648607"/>
            <a:ext cx="1963068" cy="4836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ntel Xeon Platinum 8380 2.30GHz Fourty Core Processor, 40C/80T, 11.2GT/s,  60M Cache, Turbo, HT (270W) DDR4-3200 | Dell India">
            <a:extLst>
              <a:ext uri="{FF2B5EF4-FFF2-40B4-BE49-F238E27FC236}">
                <a16:creationId xmlns:a16="http://schemas.microsoft.com/office/drawing/2014/main" id="{96F7CCB6-086C-43EF-A050-35134096A77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211" t="19454" r="22970" b="22984"/>
          <a:stretch/>
        </p:blipFill>
        <p:spPr bwMode="auto">
          <a:xfrm>
            <a:off x="3122823" y="2473827"/>
            <a:ext cx="1193259" cy="12457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ntel Optane Persistent Memory 200 Series - DDR-T - Module - NMB1XXD256GPSU4">
            <a:extLst>
              <a:ext uri="{FF2B5EF4-FFF2-40B4-BE49-F238E27FC236}">
                <a16:creationId xmlns:a16="http://schemas.microsoft.com/office/drawing/2014/main" id="{BA23E7B0-BD31-4CEB-AA75-936BCF1979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69" t="34697" r="4469" b="35390"/>
          <a:stretch/>
        </p:blipFill>
        <p:spPr bwMode="auto">
          <a:xfrm>
            <a:off x="4262382" y="4801007"/>
            <a:ext cx="1963068" cy="4836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ntel Optane Persistent Memory 200 Series - DDR-T - Module - NMB1XXD256GPSU4">
            <a:extLst>
              <a:ext uri="{FF2B5EF4-FFF2-40B4-BE49-F238E27FC236}">
                <a16:creationId xmlns:a16="http://schemas.microsoft.com/office/drawing/2014/main" id="{18A7662C-5AEB-4F05-A4EA-9C73044DA5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69" t="34697" r="4469" b="35390"/>
          <a:stretch/>
        </p:blipFill>
        <p:spPr bwMode="auto">
          <a:xfrm>
            <a:off x="4414782" y="4953407"/>
            <a:ext cx="1963068" cy="48363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139668F4-E6AA-4E17-95DC-25CEB2D80AAF}"/>
              </a:ext>
            </a:extLst>
          </p:cNvPr>
          <p:cNvCxnSpPr>
            <a:stCxn id="8" idx="2"/>
          </p:cNvCxnSpPr>
          <p:nvPr/>
        </p:nvCxnSpPr>
        <p:spPr>
          <a:xfrm>
            <a:off x="3719453" y="3719594"/>
            <a:ext cx="1721" cy="324414"/>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C4D17A9-105F-4E61-BA29-5B5BEE01EC9F}"/>
              </a:ext>
            </a:extLst>
          </p:cNvPr>
          <p:cNvCxnSpPr>
            <a:cxnSpLocks/>
          </p:cNvCxnSpPr>
          <p:nvPr/>
        </p:nvCxnSpPr>
        <p:spPr>
          <a:xfrm>
            <a:off x="5091516" y="4031055"/>
            <a:ext cx="0" cy="627712"/>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64E40D-F031-44D8-9B0F-724FAC46DABD}"/>
              </a:ext>
            </a:extLst>
          </p:cNvPr>
          <p:cNvCxnSpPr/>
          <p:nvPr/>
        </p:nvCxnSpPr>
        <p:spPr>
          <a:xfrm>
            <a:off x="2232485" y="4055182"/>
            <a:ext cx="2870965" cy="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074" name="Picture 2" descr="Buy NVIDIA Graphics Cards | NVIDIA Store">
            <a:extLst>
              <a:ext uri="{FF2B5EF4-FFF2-40B4-BE49-F238E27FC236}">
                <a16:creationId xmlns:a16="http://schemas.microsoft.com/office/drawing/2014/main" id="{4D5393AF-83C3-483D-A198-3DB72E2A7461}"/>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10344" t="17769" r="9601" b="10823"/>
          <a:stretch/>
        </p:blipFill>
        <p:spPr bwMode="auto">
          <a:xfrm>
            <a:off x="6913370" y="2363603"/>
            <a:ext cx="2902483" cy="134245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5EE20032-DBDD-4F05-BC8E-0911A82CA235}"/>
              </a:ext>
            </a:extLst>
          </p:cNvPr>
          <p:cNvSpPr txBox="1"/>
          <p:nvPr/>
        </p:nvSpPr>
        <p:spPr>
          <a:xfrm>
            <a:off x="5151896" y="4120816"/>
            <a:ext cx="800219" cy="369332"/>
          </a:xfrm>
          <a:prstGeom prst="rect">
            <a:avLst/>
          </a:prstGeom>
          <a:noFill/>
        </p:spPr>
        <p:txBody>
          <a:bodyPr wrap="none" rtlCol="0">
            <a:spAutoFit/>
          </a:bodyPr>
          <a:lstStyle/>
          <a:p>
            <a:r>
              <a:rPr lang="en-IN" err="1"/>
              <a:t>PMem</a:t>
            </a:r>
            <a:endParaRPr lang="en-IN"/>
          </a:p>
        </p:txBody>
      </p:sp>
      <p:sp>
        <p:nvSpPr>
          <p:cNvPr id="30" name="TextBox 29">
            <a:extLst>
              <a:ext uri="{FF2B5EF4-FFF2-40B4-BE49-F238E27FC236}">
                <a16:creationId xmlns:a16="http://schemas.microsoft.com/office/drawing/2014/main" id="{21AB4A22-9B77-4CFA-BFE8-D3D3480417A8}"/>
              </a:ext>
            </a:extLst>
          </p:cNvPr>
          <p:cNvSpPr txBox="1"/>
          <p:nvPr/>
        </p:nvSpPr>
        <p:spPr>
          <a:xfrm>
            <a:off x="1327165" y="4149603"/>
            <a:ext cx="782587" cy="369332"/>
          </a:xfrm>
          <a:prstGeom prst="rect">
            <a:avLst/>
          </a:prstGeom>
          <a:noFill/>
        </p:spPr>
        <p:txBody>
          <a:bodyPr wrap="none" rtlCol="0">
            <a:spAutoFit/>
          </a:bodyPr>
          <a:lstStyle/>
          <a:p>
            <a:r>
              <a:rPr lang="en-IN"/>
              <a:t>DRAM</a:t>
            </a:r>
          </a:p>
        </p:txBody>
      </p:sp>
      <p:grpSp>
        <p:nvGrpSpPr>
          <p:cNvPr id="31" name="Group 30">
            <a:extLst>
              <a:ext uri="{FF2B5EF4-FFF2-40B4-BE49-F238E27FC236}">
                <a16:creationId xmlns:a16="http://schemas.microsoft.com/office/drawing/2014/main" id="{5267EFAD-BFE7-4CE1-BF02-9567D909B44A}"/>
              </a:ext>
            </a:extLst>
          </p:cNvPr>
          <p:cNvGrpSpPr/>
          <p:nvPr/>
        </p:nvGrpSpPr>
        <p:grpSpPr>
          <a:xfrm>
            <a:off x="9458922" y="3591995"/>
            <a:ext cx="1368000" cy="920255"/>
            <a:chOff x="5738677" y="4210486"/>
            <a:chExt cx="1550342" cy="920255"/>
          </a:xfrm>
        </p:grpSpPr>
        <p:cxnSp>
          <p:nvCxnSpPr>
            <p:cNvPr id="32" name="Straight Arrow Connector 31">
              <a:extLst>
                <a:ext uri="{FF2B5EF4-FFF2-40B4-BE49-F238E27FC236}">
                  <a16:creationId xmlns:a16="http://schemas.microsoft.com/office/drawing/2014/main" id="{181F6DCD-E41F-4FD4-890B-023BF215BF54}"/>
                </a:ext>
              </a:extLst>
            </p:cNvPr>
            <p:cNvCxnSpPr>
              <a:cxnSpLocks/>
            </p:cNvCxnSpPr>
            <p:nvPr/>
          </p:nvCxnSpPr>
          <p:spPr>
            <a:xfrm flipV="1">
              <a:off x="6087469" y="4304790"/>
              <a:ext cx="358218"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086B3D6-5084-47D9-ADF1-927BC96789C9}"/>
                </a:ext>
              </a:extLst>
            </p:cNvPr>
            <p:cNvSpPr/>
            <p:nvPr/>
          </p:nvSpPr>
          <p:spPr>
            <a:xfrm>
              <a:off x="5738677" y="4210486"/>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4" name="Rectangle 33">
              <a:extLst>
                <a:ext uri="{FF2B5EF4-FFF2-40B4-BE49-F238E27FC236}">
                  <a16:creationId xmlns:a16="http://schemas.microsoft.com/office/drawing/2014/main" id="{E83AD46E-3BFE-4867-8595-D31D45EA866B}"/>
                </a:ext>
              </a:extLst>
            </p:cNvPr>
            <p:cNvSpPr/>
            <p:nvPr/>
          </p:nvSpPr>
          <p:spPr>
            <a:xfrm>
              <a:off x="5738677" y="4562613"/>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EB00326B-FD22-4A20-AAC2-BB62A574D555}"/>
                </a:ext>
              </a:extLst>
            </p:cNvPr>
            <p:cNvSpPr/>
            <p:nvPr/>
          </p:nvSpPr>
          <p:spPr>
            <a:xfrm>
              <a:off x="5738677" y="4914741"/>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6" name="Straight Arrow Connector 35">
              <a:extLst>
                <a:ext uri="{FF2B5EF4-FFF2-40B4-BE49-F238E27FC236}">
                  <a16:creationId xmlns:a16="http://schemas.microsoft.com/office/drawing/2014/main" id="{2E7AB46C-C1C6-4F09-8246-83304931B8E6}"/>
                </a:ext>
              </a:extLst>
            </p:cNvPr>
            <p:cNvCxnSpPr>
              <a:cxnSpLocks/>
            </p:cNvCxnSpPr>
            <p:nvPr/>
          </p:nvCxnSpPr>
          <p:spPr>
            <a:xfrm flipV="1">
              <a:off x="6087469" y="4652195"/>
              <a:ext cx="358218"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3217F0-0E16-4A27-8D3A-A47FDBAD6703}"/>
                </a:ext>
              </a:extLst>
            </p:cNvPr>
            <p:cNvCxnSpPr>
              <a:cxnSpLocks/>
            </p:cNvCxnSpPr>
            <p:nvPr/>
          </p:nvCxnSpPr>
          <p:spPr>
            <a:xfrm flipV="1">
              <a:off x="6087469" y="4992290"/>
              <a:ext cx="358218"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Single Corner Rounded 37">
              <a:extLst>
                <a:ext uri="{FF2B5EF4-FFF2-40B4-BE49-F238E27FC236}">
                  <a16:creationId xmlns:a16="http://schemas.microsoft.com/office/drawing/2014/main" id="{1E34F173-EDBA-4601-952A-7D9339FC2E01}"/>
                </a:ext>
              </a:extLst>
            </p:cNvPr>
            <p:cNvSpPr/>
            <p:nvPr/>
          </p:nvSpPr>
          <p:spPr>
            <a:xfrm rot="5400000">
              <a:off x="6754640" y="3892107"/>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Rectangle: Single Corner Rounded 38">
              <a:extLst>
                <a:ext uri="{FF2B5EF4-FFF2-40B4-BE49-F238E27FC236}">
                  <a16:creationId xmlns:a16="http://schemas.microsoft.com/office/drawing/2014/main" id="{9FA70EC7-D8F9-4045-BBAB-3759FD8BE62B}"/>
                </a:ext>
              </a:extLst>
            </p:cNvPr>
            <p:cNvSpPr/>
            <p:nvPr/>
          </p:nvSpPr>
          <p:spPr>
            <a:xfrm rot="5400000">
              <a:off x="6754640" y="4244234"/>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Rectangle: Single Corner Rounded 39">
              <a:extLst>
                <a:ext uri="{FF2B5EF4-FFF2-40B4-BE49-F238E27FC236}">
                  <a16:creationId xmlns:a16="http://schemas.microsoft.com/office/drawing/2014/main" id="{A358BD2F-6D52-4866-94C5-991F2A66A580}"/>
                </a:ext>
              </a:extLst>
            </p:cNvPr>
            <p:cNvSpPr/>
            <p:nvPr/>
          </p:nvSpPr>
          <p:spPr>
            <a:xfrm rot="5400000">
              <a:off x="6754640" y="4596362"/>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9" name="TextBox 28">
            <a:extLst>
              <a:ext uri="{FF2B5EF4-FFF2-40B4-BE49-F238E27FC236}">
                <a16:creationId xmlns:a16="http://schemas.microsoft.com/office/drawing/2014/main" id="{CF9558A2-BCB5-4541-9077-51B9458CB273}"/>
              </a:ext>
            </a:extLst>
          </p:cNvPr>
          <p:cNvSpPr txBox="1"/>
          <p:nvPr/>
        </p:nvSpPr>
        <p:spPr>
          <a:xfrm>
            <a:off x="9815853" y="1994271"/>
            <a:ext cx="1712392" cy="400110"/>
          </a:xfrm>
          <a:prstGeom prst="rect">
            <a:avLst/>
          </a:prstGeom>
          <a:noFill/>
        </p:spPr>
        <p:txBody>
          <a:bodyPr wrap="none" rtlCol="0">
            <a:spAutoFit/>
          </a:bodyPr>
          <a:lstStyle/>
          <a:p>
            <a:r>
              <a:rPr lang="en-IN" sz="2000" b="1" dirty="0">
                <a:solidFill>
                  <a:srgbClr val="000088"/>
                </a:solidFill>
              </a:rPr>
              <a:t>set(key, value)</a:t>
            </a:r>
          </a:p>
        </p:txBody>
      </p:sp>
      <p:grpSp>
        <p:nvGrpSpPr>
          <p:cNvPr id="41" name="Group 40">
            <a:extLst>
              <a:ext uri="{FF2B5EF4-FFF2-40B4-BE49-F238E27FC236}">
                <a16:creationId xmlns:a16="http://schemas.microsoft.com/office/drawing/2014/main" id="{FB540676-5127-41B3-8D1B-10FB4808C4A0}"/>
              </a:ext>
            </a:extLst>
          </p:cNvPr>
          <p:cNvGrpSpPr/>
          <p:nvPr/>
        </p:nvGrpSpPr>
        <p:grpSpPr>
          <a:xfrm>
            <a:off x="9458922" y="2715262"/>
            <a:ext cx="1368000" cy="216000"/>
            <a:chOff x="9458922" y="2715262"/>
            <a:chExt cx="1550342" cy="216000"/>
          </a:xfrm>
        </p:grpSpPr>
        <p:cxnSp>
          <p:nvCxnSpPr>
            <p:cNvPr id="42" name="Straight Arrow Connector 41">
              <a:extLst>
                <a:ext uri="{FF2B5EF4-FFF2-40B4-BE49-F238E27FC236}">
                  <a16:creationId xmlns:a16="http://schemas.microsoft.com/office/drawing/2014/main" id="{72528B48-3268-4A4B-9F8B-81C6094AD478}"/>
                </a:ext>
              </a:extLst>
            </p:cNvPr>
            <p:cNvCxnSpPr>
              <a:cxnSpLocks/>
            </p:cNvCxnSpPr>
            <p:nvPr/>
          </p:nvCxnSpPr>
          <p:spPr>
            <a:xfrm flipV="1">
              <a:off x="9807714" y="2809566"/>
              <a:ext cx="358218"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9BD4EAF-4192-4894-BFCD-9211F4CA2716}"/>
                </a:ext>
              </a:extLst>
            </p:cNvPr>
            <p:cNvSpPr/>
            <p:nvPr/>
          </p:nvSpPr>
          <p:spPr>
            <a:xfrm>
              <a:off x="9458922" y="2715262"/>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4" name="Rectangle: Single Corner Rounded 43">
              <a:extLst>
                <a:ext uri="{FF2B5EF4-FFF2-40B4-BE49-F238E27FC236}">
                  <a16:creationId xmlns:a16="http://schemas.microsoft.com/office/drawing/2014/main" id="{3BCA14F1-59E3-4E6C-BC4C-26FC8133B581}"/>
                </a:ext>
              </a:extLst>
            </p:cNvPr>
            <p:cNvSpPr/>
            <p:nvPr/>
          </p:nvSpPr>
          <p:spPr>
            <a:xfrm rot="5400000">
              <a:off x="10474885" y="2396883"/>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sp>
        <p:nvSpPr>
          <p:cNvPr id="46" name="TextBox 45">
            <a:extLst>
              <a:ext uri="{FF2B5EF4-FFF2-40B4-BE49-F238E27FC236}">
                <a16:creationId xmlns:a16="http://schemas.microsoft.com/office/drawing/2014/main" id="{00E3809E-5198-4C85-99DE-E9C76E86339F}"/>
              </a:ext>
            </a:extLst>
          </p:cNvPr>
          <p:cNvSpPr txBox="1"/>
          <p:nvPr/>
        </p:nvSpPr>
        <p:spPr>
          <a:xfrm>
            <a:off x="681252" y="2561374"/>
            <a:ext cx="2358018" cy="707886"/>
          </a:xfrm>
          <a:prstGeom prst="rect">
            <a:avLst/>
          </a:prstGeom>
          <a:noFill/>
        </p:spPr>
        <p:txBody>
          <a:bodyPr wrap="none" rtlCol="0">
            <a:spAutoFit/>
          </a:bodyPr>
          <a:lstStyle/>
          <a:p>
            <a:r>
              <a:rPr lang="en-IN" sz="2000" b="1" dirty="0" err="1">
                <a:solidFill>
                  <a:srgbClr val="000088"/>
                </a:solidFill>
              </a:rPr>
              <a:t>cudaMemcpy</a:t>
            </a:r>
            <a:r>
              <a:rPr lang="en-IN" sz="2000" b="1" dirty="0">
                <a:solidFill>
                  <a:srgbClr val="000088"/>
                </a:solidFill>
              </a:rPr>
              <a:t>(key)</a:t>
            </a:r>
          </a:p>
          <a:p>
            <a:r>
              <a:rPr lang="en-IN" sz="2000" b="1" dirty="0" err="1">
                <a:solidFill>
                  <a:srgbClr val="000088"/>
                </a:solidFill>
              </a:rPr>
              <a:t>cudaMemcpy</a:t>
            </a:r>
            <a:r>
              <a:rPr lang="en-IN" sz="2000" b="1" dirty="0">
                <a:solidFill>
                  <a:srgbClr val="000088"/>
                </a:solidFill>
              </a:rPr>
              <a:t>(value)</a:t>
            </a:r>
          </a:p>
        </p:txBody>
      </p:sp>
      <p:sp>
        <p:nvSpPr>
          <p:cNvPr id="47" name="TextBox 46">
            <a:extLst>
              <a:ext uri="{FF2B5EF4-FFF2-40B4-BE49-F238E27FC236}">
                <a16:creationId xmlns:a16="http://schemas.microsoft.com/office/drawing/2014/main" id="{4A5FABC8-BCFE-4392-8E08-A2E03A8B0569}"/>
              </a:ext>
            </a:extLst>
          </p:cNvPr>
          <p:cNvSpPr txBox="1"/>
          <p:nvPr/>
        </p:nvSpPr>
        <p:spPr>
          <a:xfrm>
            <a:off x="681245" y="3199297"/>
            <a:ext cx="2102435" cy="400110"/>
          </a:xfrm>
          <a:prstGeom prst="rect">
            <a:avLst/>
          </a:prstGeom>
          <a:noFill/>
        </p:spPr>
        <p:txBody>
          <a:bodyPr wrap="none" rtlCol="0">
            <a:spAutoFit/>
          </a:bodyPr>
          <a:lstStyle/>
          <a:p>
            <a:r>
              <a:rPr lang="en-IN" sz="2000" b="1" dirty="0">
                <a:solidFill>
                  <a:srgbClr val="000088"/>
                </a:solidFill>
              </a:rPr>
              <a:t>persist(key, value)</a:t>
            </a:r>
          </a:p>
        </p:txBody>
      </p:sp>
      <p:cxnSp>
        <p:nvCxnSpPr>
          <p:cNvPr id="48" name="Straight Arrow Connector 47">
            <a:extLst>
              <a:ext uri="{FF2B5EF4-FFF2-40B4-BE49-F238E27FC236}">
                <a16:creationId xmlns:a16="http://schemas.microsoft.com/office/drawing/2014/main" id="{8AB365C3-644B-436C-B5F5-0761410A5C4A}"/>
              </a:ext>
            </a:extLst>
          </p:cNvPr>
          <p:cNvCxnSpPr>
            <a:cxnSpLocks/>
          </p:cNvCxnSpPr>
          <p:nvPr/>
        </p:nvCxnSpPr>
        <p:spPr>
          <a:xfrm>
            <a:off x="4950372" y="3134439"/>
            <a:ext cx="1728220" cy="10510"/>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9B900EB-0E40-4F5F-92BB-1A585ED0A05B}"/>
              </a:ext>
            </a:extLst>
          </p:cNvPr>
          <p:cNvSpPr txBox="1"/>
          <p:nvPr/>
        </p:nvSpPr>
        <p:spPr>
          <a:xfrm>
            <a:off x="5610600" y="2715262"/>
            <a:ext cx="655949" cy="400110"/>
          </a:xfrm>
          <a:prstGeom prst="rect">
            <a:avLst/>
          </a:prstGeom>
          <a:noFill/>
        </p:spPr>
        <p:txBody>
          <a:bodyPr wrap="none" rtlCol="0">
            <a:spAutoFit/>
          </a:bodyPr>
          <a:lstStyle/>
          <a:p>
            <a:r>
              <a:rPr lang="en-IN" sz="2000" b="1">
                <a:solidFill>
                  <a:schemeClr val="accent1">
                    <a:lumMod val="50000"/>
                  </a:schemeClr>
                </a:solidFill>
              </a:rPr>
              <a:t>PCIe</a:t>
            </a:r>
          </a:p>
        </p:txBody>
      </p:sp>
      <p:grpSp>
        <p:nvGrpSpPr>
          <p:cNvPr id="56" name="Group 55">
            <a:extLst>
              <a:ext uri="{FF2B5EF4-FFF2-40B4-BE49-F238E27FC236}">
                <a16:creationId xmlns:a16="http://schemas.microsoft.com/office/drawing/2014/main" id="{FD561223-C1EA-4267-8464-71A75AE856B5}"/>
              </a:ext>
            </a:extLst>
          </p:cNvPr>
          <p:cNvGrpSpPr/>
          <p:nvPr/>
        </p:nvGrpSpPr>
        <p:grpSpPr>
          <a:xfrm>
            <a:off x="7824786" y="1848931"/>
            <a:ext cx="1116000" cy="466652"/>
            <a:chOff x="1885154" y="4354754"/>
            <a:chExt cx="1789966" cy="742950"/>
          </a:xfrm>
        </p:grpSpPr>
        <p:sp>
          <p:nvSpPr>
            <p:cNvPr id="57" name="Freeform: Shape 56">
              <a:extLst>
                <a:ext uri="{FF2B5EF4-FFF2-40B4-BE49-F238E27FC236}">
                  <a16:creationId xmlns:a16="http://schemas.microsoft.com/office/drawing/2014/main" id="{1955769C-27C8-4C4D-9718-A3D1D2DE5EF8}"/>
                </a:ext>
              </a:extLst>
            </p:cNvPr>
            <p:cNvSpPr/>
            <p:nvPr/>
          </p:nvSpPr>
          <p:spPr>
            <a:xfrm flipH="1">
              <a:off x="2005928" y="4472471"/>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a:extLst>
                <a:ext uri="{FF2B5EF4-FFF2-40B4-BE49-F238E27FC236}">
                  <a16:creationId xmlns:a16="http://schemas.microsoft.com/office/drawing/2014/main" id="{74B92BC4-C6C9-4D88-ABF9-3652F77C339B}"/>
                </a:ext>
              </a:extLst>
            </p:cNvPr>
            <p:cNvSpPr/>
            <p:nvPr/>
          </p:nvSpPr>
          <p:spPr>
            <a:xfrm flipH="1">
              <a:off x="1885154" y="4354754"/>
              <a:ext cx="1789966" cy="74295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9" name="Freeform: Shape 58">
              <a:extLst>
                <a:ext uri="{FF2B5EF4-FFF2-40B4-BE49-F238E27FC236}">
                  <a16:creationId xmlns:a16="http://schemas.microsoft.com/office/drawing/2014/main" id="{0F7618F8-4CB7-47F5-BA68-331DD72EB0CB}"/>
                </a:ext>
              </a:extLst>
            </p:cNvPr>
            <p:cNvSpPr/>
            <p:nvPr/>
          </p:nvSpPr>
          <p:spPr>
            <a:xfrm flipH="1">
              <a:off x="2219739"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Freeform: Shape 59">
              <a:extLst>
                <a:ext uri="{FF2B5EF4-FFF2-40B4-BE49-F238E27FC236}">
                  <a16:creationId xmlns:a16="http://schemas.microsoft.com/office/drawing/2014/main" id="{B059CFF1-21AE-4E51-A02E-5BB2F7475CC9}"/>
                </a:ext>
              </a:extLst>
            </p:cNvPr>
            <p:cNvSpPr/>
            <p:nvPr/>
          </p:nvSpPr>
          <p:spPr>
            <a:xfrm flipH="1">
              <a:off x="2448635"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60">
              <a:extLst>
                <a:ext uri="{FF2B5EF4-FFF2-40B4-BE49-F238E27FC236}">
                  <a16:creationId xmlns:a16="http://schemas.microsoft.com/office/drawing/2014/main" id="{8AFEB12B-D1A5-4FBD-A8D4-8A0BF86432FD}"/>
                </a:ext>
              </a:extLst>
            </p:cNvPr>
            <p:cNvSpPr/>
            <p:nvPr/>
          </p:nvSpPr>
          <p:spPr>
            <a:xfrm flipH="1">
              <a:off x="2690834" y="44628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CBF1B888-4134-478D-BADF-9DF43B578DBE}"/>
                </a:ext>
              </a:extLst>
            </p:cNvPr>
            <p:cNvSpPr/>
            <p:nvPr/>
          </p:nvSpPr>
          <p:spPr>
            <a:xfrm flipH="1">
              <a:off x="2929579" y="446285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3" name="Freeform: Shape 62">
              <a:extLst>
                <a:ext uri="{FF2B5EF4-FFF2-40B4-BE49-F238E27FC236}">
                  <a16:creationId xmlns:a16="http://schemas.microsoft.com/office/drawing/2014/main" id="{9EA741D1-1404-4859-B3D5-A2A50EA75C98}"/>
                </a:ext>
              </a:extLst>
            </p:cNvPr>
            <p:cNvSpPr/>
            <p:nvPr/>
          </p:nvSpPr>
          <p:spPr>
            <a:xfrm flipH="1">
              <a:off x="3143753" y="44674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4" name="Freeform: Shape 63">
              <a:extLst>
                <a:ext uri="{FF2B5EF4-FFF2-40B4-BE49-F238E27FC236}">
                  <a16:creationId xmlns:a16="http://schemas.microsoft.com/office/drawing/2014/main" id="{043F19E0-EB96-4B64-B19B-0460EC012FAB}"/>
                </a:ext>
              </a:extLst>
            </p:cNvPr>
            <p:cNvSpPr/>
            <p:nvPr/>
          </p:nvSpPr>
          <p:spPr>
            <a:xfrm flipH="1">
              <a:off x="3367808" y="4462853"/>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 name="Freeform: Shape 1">
            <a:extLst>
              <a:ext uri="{FF2B5EF4-FFF2-40B4-BE49-F238E27FC236}">
                <a16:creationId xmlns:a16="http://schemas.microsoft.com/office/drawing/2014/main" id="{D72D64E8-CB83-4E97-A0B6-CC74688AC8A9}"/>
              </a:ext>
            </a:extLst>
          </p:cNvPr>
          <p:cNvSpPr/>
          <p:nvPr/>
        </p:nvSpPr>
        <p:spPr>
          <a:xfrm flipH="1">
            <a:off x="3719452" y="2026276"/>
            <a:ext cx="94185" cy="466652"/>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0" name="Straight Arrow Connector 49">
            <a:extLst>
              <a:ext uri="{FF2B5EF4-FFF2-40B4-BE49-F238E27FC236}">
                <a16:creationId xmlns:a16="http://schemas.microsoft.com/office/drawing/2014/main" id="{C567A96D-CBB3-427B-B9B9-B6833BA320FD}"/>
              </a:ext>
            </a:extLst>
          </p:cNvPr>
          <p:cNvCxnSpPr>
            <a:cxnSpLocks/>
          </p:cNvCxnSpPr>
          <p:nvPr/>
        </p:nvCxnSpPr>
        <p:spPr>
          <a:xfrm>
            <a:off x="2240693" y="4031055"/>
            <a:ext cx="0" cy="627712"/>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18C00B8-CD40-4DED-982B-9B4087109997}"/>
              </a:ext>
            </a:extLst>
          </p:cNvPr>
          <p:cNvCxnSpPr/>
          <p:nvPr/>
        </p:nvCxnSpPr>
        <p:spPr>
          <a:xfrm>
            <a:off x="2937565" y="3591995"/>
            <a:ext cx="1563773" cy="0"/>
          </a:xfrm>
          <a:prstGeom prst="line">
            <a:avLst/>
          </a:prstGeom>
          <a:ln w="76200" cmpd="thickThi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86B9E78-3396-4F7F-91F5-855C0DA319AB}"/>
              </a:ext>
            </a:extLst>
          </p:cNvPr>
          <p:cNvSpPr txBox="1"/>
          <p:nvPr/>
        </p:nvSpPr>
        <p:spPr>
          <a:xfrm>
            <a:off x="8261045" y="5132240"/>
            <a:ext cx="3525324" cy="1015663"/>
          </a:xfrm>
          <a:prstGeom prst="rect">
            <a:avLst/>
          </a:prstGeom>
          <a:noFill/>
        </p:spPr>
        <p:txBody>
          <a:bodyPr wrap="none" rtlCol="0">
            <a:spAutoFit/>
          </a:bodyPr>
          <a:lstStyle/>
          <a:p>
            <a:r>
              <a:rPr lang="en-IN" sz="2000" dirty="0">
                <a:solidFill>
                  <a:srgbClr val="000088"/>
                </a:solidFill>
              </a:rPr>
              <a:t>Issues with CAP: </a:t>
            </a:r>
          </a:p>
          <a:p>
            <a:pPr marL="342900" indent="-342900">
              <a:buFont typeface="Arial" panose="020B0604020202020204" pitchFamily="34" charset="0"/>
              <a:buChar char="•"/>
            </a:pPr>
            <a:r>
              <a:rPr lang="en-IN" sz="2000" dirty="0">
                <a:solidFill>
                  <a:srgbClr val="000088"/>
                </a:solidFill>
              </a:rPr>
              <a:t>Extraneous data movement </a:t>
            </a:r>
          </a:p>
          <a:p>
            <a:pPr marL="342900" indent="-342900">
              <a:buFont typeface="Arial" panose="020B0604020202020204" pitchFamily="34" charset="0"/>
              <a:buChar char="•"/>
            </a:pPr>
            <a:r>
              <a:rPr lang="en-IN" sz="2000" dirty="0">
                <a:solidFill>
                  <a:srgbClr val="000088"/>
                </a:solidFill>
              </a:rPr>
              <a:t>Serialization in persistence</a:t>
            </a:r>
          </a:p>
        </p:txBody>
      </p:sp>
    </p:spTree>
    <p:custDataLst>
      <p:tags r:id="rId1"/>
    </p:custDataLst>
    <p:extLst>
      <p:ext uri="{BB962C8B-B14F-4D97-AF65-F5344CB8AC3E}">
        <p14:creationId xmlns:p14="http://schemas.microsoft.com/office/powerpoint/2010/main" val="12595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42" presetClass="path" presetSubtype="0" accel="50000" decel="50000" fill="hold" nodeType="withEffect">
                                  <p:stCondLst>
                                    <p:cond delay="0"/>
                                  </p:stCondLst>
                                  <p:childTnLst>
                                    <p:animMotion origin="layout" path="M -1.04167E-6 -4.07407E-6 L 0.00104 0.28681 " pathEditMode="relative" rAng="0" ptsTypes="AA">
                                      <p:cBhvr>
                                        <p:cTn id="12" dur="2000" fill="hold"/>
                                        <p:tgtEl>
                                          <p:spTgt spid="41"/>
                                        </p:tgtEl>
                                        <p:attrNameLst>
                                          <p:attrName>ppt_x</p:attrName>
                                          <p:attrName>ppt_y</p:attrName>
                                        </p:attrNameLst>
                                      </p:cBhvr>
                                      <p:rCtr x="52" y="14329"/>
                                    </p:animMotion>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0" presetClass="path" presetSubtype="0" accel="50000" decel="50000" fill="hold" nodeType="clickEffect">
                                  <p:stCondLst>
                                    <p:cond delay="0"/>
                                  </p:stCondLst>
                                  <p:childTnLst>
                                    <p:animMotion origin="layout" path="M 0.00104 0.28681 L -0.33607 0.28681 C -0.4875 0.28681 -0.67318 0.34723 -0.67318 0.39723 L -0.67318 0.50857 " pathEditMode="relative" rAng="0" ptsTypes="AAAA">
                                      <p:cBhvr>
                                        <p:cTn id="18" dur="2000" fill="hold"/>
                                        <p:tgtEl>
                                          <p:spTgt spid="41"/>
                                        </p:tgtEl>
                                        <p:attrNameLst>
                                          <p:attrName>ppt_x</p:attrName>
                                          <p:attrName>ppt_y</p:attrName>
                                        </p:attrNameLst>
                                      </p:cBhvr>
                                      <p:rCtr x="-33711" y="11088"/>
                                    </p:animMotion>
                                  </p:childTnLst>
                                </p:cTn>
                              </p:par>
                              <p:par>
                                <p:cTn id="19" presetID="50" presetClass="path" presetSubtype="0" accel="50000" decel="50000" fill="hold" nodeType="withEffect">
                                  <p:stCondLst>
                                    <p:cond delay="0"/>
                                  </p:stCondLst>
                                  <p:childTnLst>
                                    <p:animMotion origin="layout" path="M -1.04167E-6 -7.40741E-7 L -0.33698 -7.40741E-7 C -0.48802 -7.40741E-7 -0.67396 0.06157 -0.67396 0.11181 L -0.67396 0.22361 " pathEditMode="relative" rAng="0" ptsTypes="AAAA">
                                      <p:cBhvr>
                                        <p:cTn id="20" dur="2000" fill="hold"/>
                                        <p:tgtEl>
                                          <p:spTgt spid="31"/>
                                        </p:tgtEl>
                                        <p:attrNameLst>
                                          <p:attrName>ppt_x</p:attrName>
                                          <p:attrName>ppt_y</p:attrName>
                                        </p:attrNameLst>
                                      </p:cBhvr>
                                      <p:rCtr x="-33698" y="11181"/>
                                    </p:animMotion>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par>
                          <p:cTn id="23" fill="hold">
                            <p:stCondLst>
                              <p:cond delay="2000"/>
                            </p:stCondLst>
                            <p:childTnLst>
                              <p:par>
                                <p:cTn id="24" presetID="37" presetClass="path" presetSubtype="0" accel="50000" decel="50000" fill="hold" nodeType="afterEffect">
                                  <p:stCondLst>
                                    <p:cond delay="0"/>
                                  </p:stCondLst>
                                  <p:childTnLst>
                                    <p:animMotion origin="layout" path="M -0.67396 0.50857 L -0.61002 0.31551 C -0.597 0.27223 -0.57721 0.24838 -0.55651 0.24838 C -0.53281 0.24838 -0.51432 0.27223 -0.50117 0.31551 L -0.43854 0.50857 " pathEditMode="relative" rAng="10800000" ptsTypes="AAAAA">
                                      <p:cBhvr>
                                        <p:cTn id="25" dur="2000" fill="hold"/>
                                        <p:tgtEl>
                                          <p:spTgt spid="41"/>
                                        </p:tgtEl>
                                        <p:attrNameLst>
                                          <p:attrName>ppt_x</p:attrName>
                                          <p:attrName>ppt_y</p:attrName>
                                        </p:attrNameLst>
                                      </p:cBhvr>
                                      <p:rCtr x="11771" y="-13009"/>
                                    </p:animMotion>
                                  </p:childTnLst>
                                </p:cTn>
                              </p:par>
                              <p:par>
                                <p:cTn id="26" presetID="37" presetClass="path" presetSubtype="0" accel="50000" decel="50000" fill="hold" nodeType="withEffect">
                                  <p:stCondLst>
                                    <p:cond delay="0"/>
                                  </p:stCondLst>
                                  <p:childTnLst>
                                    <p:animMotion origin="layout" path="M -0.67448 0.22222 L -0.61068 0.03032 C -0.59726 -0.01296 -0.57773 -0.03588 -0.55677 -0.03588 C -0.5332 -0.03588 -0.51419 -0.01296 -0.50091 0.03032 L -0.43776 0.22222 " pathEditMode="relative" rAng="10800000" ptsTypes="AAAAA">
                                      <p:cBhvr>
                                        <p:cTn id="27" dur="2000" fill="hold"/>
                                        <p:tgtEl>
                                          <p:spTgt spid="31"/>
                                        </p:tgtEl>
                                        <p:attrNameLst>
                                          <p:attrName>ppt_x</p:attrName>
                                          <p:attrName>ppt_y</p:attrName>
                                        </p:attrNameLst>
                                      </p:cBhvr>
                                      <p:rCtr x="11836" y="-12894"/>
                                    </p:animMotion>
                                  </p:childTnLst>
                                </p:cTn>
                              </p:par>
                              <p:par>
                                <p:cTn id="28" presetID="1"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par>
                                <p:cTn id="36" presetID="42" presetClass="path" presetSubtype="0" accel="50000" decel="50000" fill="hold" nodeType="withEffect">
                                  <p:stCondLst>
                                    <p:cond delay="0"/>
                                  </p:stCondLst>
                                  <p:childTnLst>
                                    <p:animMotion origin="layout" path="M 0.00026 -0.18611 L 0.08815 0.18357 " pathEditMode="relative" rAng="0" ptsTypes="AA">
                                      <p:cBhvr>
                                        <p:cTn id="37" dur="2000" fill="hold"/>
                                        <p:tgtEl>
                                          <p:spTgt spid="15"/>
                                        </p:tgtEl>
                                        <p:attrNameLst>
                                          <p:attrName>ppt_x</p:attrName>
                                          <p:attrName>ppt_y</p:attrName>
                                        </p:attrNameLst>
                                      </p:cBhvr>
                                      <p:rCtr x="4388" y="18472"/>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6" grpId="0"/>
      <p:bldP spid="47" grpId="0"/>
      <p:bldP spid="2" grpId="0" animBg="1"/>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Arrow Connector 72">
            <a:extLst>
              <a:ext uri="{FF2B5EF4-FFF2-40B4-BE49-F238E27FC236}">
                <a16:creationId xmlns:a16="http://schemas.microsoft.com/office/drawing/2014/main" id="{0A5FB8FA-C4CF-40A7-A83E-C4C1C3B7C18E}"/>
              </a:ext>
            </a:extLst>
          </p:cNvPr>
          <p:cNvCxnSpPr>
            <a:cxnSpLocks/>
          </p:cNvCxnSpPr>
          <p:nvPr/>
        </p:nvCxnSpPr>
        <p:spPr>
          <a:xfrm>
            <a:off x="5091516" y="4041215"/>
            <a:ext cx="0" cy="627712"/>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BEFB0FA0-7ABE-41CC-A968-39E8FB6699CA}"/>
              </a:ext>
            </a:extLst>
          </p:cNvPr>
          <p:cNvSpPr>
            <a:spLocks noGrp="1"/>
          </p:cNvSpPr>
          <p:nvPr>
            <p:ph type="title"/>
          </p:nvPr>
        </p:nvSpPr>
        <p:spPr/>
        <p:txBody>
          <a:bodyPr/>
          <a:lstStyle/>
          <a:p>
            <a:r>
              <a:rPr lang="en-IN">
                <a:latin typeface="Verdana"/>
                <a:ea typeface="Verdana"/>
              </a:rPr>
              <a:t>Our goal: in-kernel persistence</a:t>
            </a:r>
            <a:endParaRPr lang="en-US"/>
          </a:p>
        </p:txBody>
      </p:sp>
      <p:pic>
        <p:nvPicPr>
          <p:cNvPr id="3074" name="Picture 2" descr="Buy NVIDIA Graphics Cards | NVIDIA Store">
            <a:extLst>
              <a:ext uri="{FF2B5EF4-FFF2-40B4-BE49-F238E27FC236}">
                <a16:creationId xmlns:a16="http://schemas.microsoft.com/office/drawing/2014/main" id="{4D5393AF-83C3-483D-A198-3DB72E2A74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44" t="17769" r="9601" b="10823"/>
          <a:stretch/>
        </p:blipFill>
        <p:spPr bwMode="auto">
          <a:xfrm>
            <a:off x="6913370" y="2363603"/>
            <a:ext cx="2902483" cy="134245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CF9558A2-BCB5-4541-9077-51B9458CB273}"/>
              </a:ext>
            </a:extLst>
          </p:cNvPr>
          <p:cNvSpPr txBox="1"/>
          <p:nvPr/>
        </p:nvSpPr>
        <p:spPr>
          <a:xfrm>
            <a:off x="9882772" y="1779888"/>
            <a:ext cx="2102435" cy="1015663"/>
          </a:xfrm>
          <a:prstGeom prst="rect">
            <a:avLst/>
          </a:prstGeom>
          <a:noFill/>
        </p:spPr>
        <p:txBody>
          <a:bodyPr wrap="none" rtlCol="0">
            <a:spAutoFit/>
          </a:bodyPr>
          <a:lstStyle/>
          <a:p>
            <a:r>
              <a:rPr lang="en-IN" sz="2000" b="1" dirty="0">
                <a:solidFill>
                  <a:srgbClr val="000088"/>
                </a:solidFill>
              </a:rPr>
              <a:t>set(key, value)</a:t>
            </a:r>
          </a:p>
          <a:p>
            <a:r>
              <a:rPr lang="en-IN" sz="2000" b="1" dirty="0">
                <a:solidFill>
                  <a:srgbClr val="000088"/>
                </a:solidFill>
              </a:rPr>
              <a:t>persist(key, value)</a:t>
            </a:r>
          </a:p>
          <a:p>
            <a:endParaRPr lang="en-IN" sz="2000" b="1" dirty="0">
              <a:solidFill>
                <a:srgbClr val="000088"/>
              </a:solidFill>
            </a:endParaRPr>
          </a:p>
        </p:txBody>
      </p:sp>
      <p:cxnSp>
        <p:nvCxnSpPr>
          <p:cNvPr id="48" name="Straight Arrow Connector 47">
            <a:extLst>
              <a:ext uri="{FF2B5EF4-FFF2-40B4-BE49-F238E27FC236}">
                <a16:creationId xmlns:a16="http://schemas.microsoft.com/office/drawing/2014/main" id="{8AB365C3-644B-436C-B5F5-0761410A5C4A}"/>
              </a:ext>
            </a:extLst>
          </p:cNvPr>
          <p:cNvCxnSpPr>
            <a:cxnSpLocks/>
          </p:cNvCxnSpPr>
          <p:nvPr/>
        </p:nvCxnSpPr>
        <p:spPr>
          <a:xfrm>
            <a:off x="4950372" y="3134439"/>
            <a:ext cx="1728220" cy="10510"/>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9B900EB-0E40-4F5F-92BB-1A585ED0A05B}"/>
              </a:ext>
            </a:extLst>
          </p:cNvPr>
          <p:cNvSpPr txBox="1"/>
          <p:nvPr/>
        </p:nvSpPr>
        <p:spPr>
          <a:xfrm>
            <a:off x="5610600" y="2715262"/>
            <a:ext cx="655949" cy="400110"/>
          </a:xfrm>
          <a:prstGeom prst="rect">
            <a:avLst/>
          </a:prstGeom>
          <a:noFill/>
        </p:spPr>
        <p:txBody>
          <a:bodyPr wrap="none" rtlCol="0">
            <a:spAutoFit/>
          </a:bodyPr>
          <a:lstStyle/>
          <a:p>
            <a:r>
              <a:rPr lang="en-IN" sz="2000" b="1">
                <a:solidFill>
                  <a:schemeClr val="accent1">
                    <a:lumMod val="50000"/>
                  </a:schemeClr>
                </a:solidFill>
              </a:rPr>
              <a:t>PCIe</a:t>
            </a:r>
          </a:p>
        </p:txBody>
      </p:sp>
      <p:pic>
        <p:nvPicPr>
          <p:cNvPr id="50" name="Picture 2" descr="Intel Optane Persistent Memory 200 Series - DDR-T - Module - NMB1XXD256GPSU4">
            <a:extLst>
              <a:ext uri="{FF2B5EF4-FFF2-40B4-BE49-F238E27FC236}">
                <a16:creationId xmlns:a16="http://schemas.microsoft.com/office/drawing/2014/main" id="{A3A9A2E9-C354-44ED-8928-4C8AFBFBA5C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69" t="34697" r="4469" b="35390"/>
          <a:stretch/>
        </p:blipFill>
        <p:spPr bwMode="auto">
          <a:xfrm>
            <a:off x="4109982" y="4648607"/>
            <a:ext cx="1963068" cy="48363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Intel Xeon Platinum 8380 2.30GHz Fourty Core Processor, 40C/80T, 11.2GT/s,  60M Cache, Turbo, HT (270W) DDR4-3200 | Dell India">
            <a:extLst>
              <a:ext uri="{FF2B5EF4-FFF2-40B4-BE49-F238E27FC236}">
                <a16:creationId xmlns:a16="http://schemas.microsoft.com/office/drawing/2014/main" id="{7A201589-F9B4-462F-AA36-4BE30C0A598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211" t="19454" r="22970" b="22984"/>
          <a:stretch/>
        </p:blipFill>
        <p:spPr bwMode="auto">
          <a:xfrm>
            <a:off x="3122823" y="2473827"/>
            <a:ext cx="1193259" cy="124576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Intel Optane Persistent Memory 200 Series - DDR-T - Module - NMB1XXD256GPSU4">
            <a:extLst>
              <a:ext uri="{FF2B5EF4-FFF2-40B4-BE49-F238E27FC236}">
                <a16:creationId xmlns:a16="http://schemas.microsoft.com/office/drawing/2014/main" id="{14FF8819-5AC9-42C9-80AA-8A566D5EA8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69" t="34697" r="4469" b="35390"/>
          <a:stretch/>
        </p:blipFill>
        <p:spPr bwMode="auto">
          <a:xfrm>
            <a:off x="4262382" y="4801007"/>
            <a:ext cx="1963068" cy="483633"/>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ntel Optane Persistent Memory 200 Series - DDR-T - Module - NMB1XXD256GPSU4">
            <a:extLst>
              <a:ext uri="{FF2B5EF4-FFF2-40B4-BE49-F238E27FC236}">
                <a16:creationId xmlns:a16="http://schemas.microsoft.com/office/drawing/2014/main" id="{FBC00CF0-FA66-4312-9E8C-1E2433D146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69" t="34697" r="4469" b="35390"/>
          <a:stretch/>
        </p:blipFill>
        <p:spPr bwMode="auto">
          <a:xfrm>
            <a:off x="4414782" y="4953407"/>
            <a:ext cx="1963068" cy="48363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DRAM DDR4 DIMM - GOODRAM">
            <a:extLst>
              <a:ext uri="{FF2B5EF4-FFF2-40B4-BE49-F238E27FC236}">
                <a16:creationId xmlns:a16="http://schemas.microsoft.com/office/drawing/2014/main" id="{A66D2B0C-8DB1-4DD0-BB25-582FBF577D1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898" t="33033" r="18523" b="36506"/>
          <a:stretch/>
        </p:blipFill>
        <p:spPr bwMode="auto">
          <a:xfrm>
            <a:off x="1261876" y="4648607"/>
            <a:ext cx="1962000" cy="47293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DRAM DDR4 DIMM - GOODRAM">
            <a:extLst>
              <a:ext uri="{FF2B5EF4-FFF2-40B4-BE49-F238E27FC236}">
                <a16:creationId xmlns:a16="http://schemas.microsoft.com/office/drawing/2014/main" id="{D0B8D6C5-FC49-4102-AD63-12B622DE241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898" t="33033" r="18523" b="36506"/>
          <a:stretch/>
        </p:blipFill>
        <p:spPr bwMode="auto">
          <a:xfrm>
            <a:off x="1473713" y="4785884"/>
            <a:ext cx="1962000" cy="47293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DRAM DDR4 DIMM - GOODRAM">
            <a:extLst>
              <a:ext uri="{FF2B5EF4-FFF2-40B4-BE49-F238E27FC236}">
                <a16:creationId xmlns:a16="http://schemas.microsoft.com/office/drawing/2014/main" id="{76EADE42-95E8-4F40-B921-74211E33926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898" t="33033" r="18523" b="36506"/>
          <a:stretch/>
        </p:blipFill>
        <p:spPr bwMode="auto">
          <a:xfrm>
            <a:off x="1667123" y="4953712"/>
            <a:ext cx="1962000" cy="472932"/>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Arrow Connector 58">
            <a:extLst>
              <a:ext uri="{FF2B5EF4-FFF2-40B4-BE49-F238E27FC236}">
                <a16:creationId xmlns:a16="http://schemas.microsoft.com/office/drawing/2014/main" id="{C106A240-6FE7-4B85-8A92-15E0FF2BD14A}"/>
              </a:ext>
            </a:extLst>
          </p:cNvPr>
          <p:cNvCxnSpPr>
            <a:stCxn id="52" idx="2"/>
          </p:cNvCxnSpPr>
          <p:nvPr/>
        </p:nvCxnSpPr>
        <p:spPr>
          <a:xfrm>
            <a:off x="3719453" y="3719594"/>
            <a:ext cx="1721" cy="324414"/>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B125DD7-BB2A-4E0E-9186-EA1D4CCC8F39}"/>
              </a:ext>
            </a:extLst>
          </p:cNvPr>
          <p:cNvCxnSpPr/>
          <p:nvPr/>
        </p:nvCxnSpPr>
        <p:spPr>
          <a:xfrm>
            <a:off x="2232485" y="4055182"/>
            <a:ext cx="2870965" cy="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019CBF72-AC7B-4441-A7BA-7E8019ABFE1D}"/>
              </a:ext>
            </a:extLst>
          </p:cNvPr>
          <p:cNvSpPr txBox="1"/>
          <p:nvPr/>
        </p:nvSpPr>
        <p:spPr>
          <a:xfrm>
            <a:off x="5151896" y="4120816"/>
            <a:ext cx="800219" cy="369332"/>
          </a:xfrm>
          <a:prstGeom prst="rect">
            <a:avLst/>
          </a:prstGeom>
          <a:noFill/>
        </p:spPr>
        <p:txBody>
          <a:bodyPr wrap="none" rtlCol="0">
            <a:spAutoFit/>
          </a:bodyPr>
          <a:lstStyle/>
          <a:p>
            <a:r>
              <a:rPr lang="en-IN" err="1"/>
              <a:t>PMem</a:t>
            </a:r>
            <a:endParaRPr lang="en-IN"/>
          </a:p>
        </p:txBody>
      </p:sp>
      <p:sp>
        <p:nvSpPr>
          <p:cNvPr id="64" name="TextBox 63">
            <a:extLst>
              <a:ext uri="{FF2B5EF4-FFF2-40B4-BE49-F238E27FC236}">
                <a16:creationId xmlns:a16="http://schemas.microsoft.com/office/drawing/2014/main" id="{20A07FEA-E2A9-4D46-AD5E-3538989B1922}"/>
              </a:ext>
            </a:extLst>
          </p:cNvPr>
          <p:cNvSpPr txBox="1"/>
          <p:nvPr/>
        </p:nvSpPr>
        <p:spPr>
          <a:xfrm>
            <a:off x="1327165" y="4149603"/>
            <a:ext cx="782587" cy="369332"/>
          </a:xfrm>
          <a:prstGeom prst="rect">
            <a:avLst/>
          </a:prstGeom>
          <a:noFill/>
        </p:spPr>
        <p:txBody>
          <a:bodyPr wrap="none" rtlCol="0">
            <a:spAutoFit/>
          </a:bodyPr>
          <a:lstStyle/>
          <a:p>
            <a:r>
              <a:rPr lang="en-IN"/>
              <a:t>DRAM</a:t>
            </a:r>
          </a:p>
        </p:txBody>
      </p:sp>
      <p:sp>
        <p:nvSpPr>
          <p:cNvPr id="2" name="Content Placeholder 4">
            <a:extLst>
              <a:ext uri="{FF2B5EF4-FFF2-40B4-BE49-F238E27FC236}">
                <a16:creationId xmlns:a16="http://schemas.microsoft.com/office/drawing/2014/main" id="{D69BED8C-43CF-425C-AE8C-9C34D963BC63}"/>
              </a:ext>
            </a:extLst>
          </p:cNvPr>
          <p:cNvSpPr txBox="1">
            <a:spLocks/>
          </p:cNvSpPr>
          <p:nvPr/>
        </p:nvSpPr>
        <p:spPr>
          <a:xfrm>
            <a:off x="0" y="5866021"/>
            <a:ext cx="12192000" cy="9818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a:ea typeface="+mn-lt"/>
                <a:cs typeface="+mn-lt"/>
              </a:rPr>
              <a:t>Allow GPUs to directly store data on PM; enable fine-grained persistence </a:t>
            </a:r>
            <a:endParaRPr lang="en-US"/>
          </a:p>
        </p:txBody>
      </p:sp>
      <p:grpSp>
        <p:nvGrpSpPr>
          <p:cNvPr id="53" name="Group 52">
            <a:extLst>
              <a:ext uri="{FF2B5EF4-FFF2-40B4-BE49-F238E27FC236}">
                <a16:creationId xmlns:a16="http://schemas.microsoft.com/office/drawing/2014/main" id="{BDC9A86F-6840-4424-B373-2FBA527FFB7C}"/>
              </a:ext>
            </a:extLst>
          </p:cNvPr>
          <p:cNvGrpSpPr/>
          <p:nvPr/>
        </p:nvGrpSpPr>
        <p:grpSpPr>
          <a:xfrm>
            <a:off x="7736065" y="1779888"/>
            <a:ext cx="1116000" cy="468000"/>
            <a:chOff x="1885154" y="4354754"/>
            <a:chExt cx="1789966" cy="742950"/>
          </a:xfrm>
        </p:grpSpPr>
        <p:sp>
          <p:nvSpPr>
            <p:cNvPr id="65" name="Freeform: Shape 64">
              <a:extLst>
                <a:ext uri="{FF2B5EF4-FFF2-40B4-BE49-F238E27FC236}">
                  <a16:creationId xmlns:a16="http://schemas.microsoft.com/office/drawing/2014/main" id="{A4459AFD-AB80-4215-903C-F13744706F61}"/>
                </a:ext>
              </a:extLst>
            </p:cNvPr>
            <p:cNvSpPr/>
            <p:nvPr/>
          </p:nvSpPr>
          <p:spPr>
            <a:xfrm flipH="1">
              <a:off x="2005928" y="4472471"/>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6" name="Rectangle 65">
              <a:extLst>
                <a:ext uri="{FF2B5EF4-FFF2-40B4-BE49-F238E27FC236}">
                  <a16:creationId xmlns:a16="http://schemas.microsoft.com/office/drawing/2014/main" id="{EE237046-0DEE-4816-8EDC-272F7BB237DF}"/>
                </a:ext>
              </a:extLst>
            </p:cNvPr>
            <p:cNvSpPr/>
            <p:nvPr/>
          </p:nvSpPr>
          <p:spPr>
            <a:xfrm flipH="1">
              <a:off x="1885154" y="4354754"/>
              <a:ext cx="1789966" cy="74295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7" name="Freeform: Shape 66">
              <a:extLst>
                <a:ext uri="{FF2B5EF4-FFF2-40B4-BE49-F238E27FC236}">
                  <a16:creationId xmlns:a16="http://schemas.microsoft.com/office/drawing/2014/main" id="{528E8462-CCBB-4976-9D40-6711409889AC}"/>
                </a:ext>
              </a:extLst>
            </p:cNvPr>
            <p:cNvSpPr/>
            <p:nvPr/>
          </p:nvSpPr>
          <p:spPr>
            <a:xfrm flipH="1">
              <a:off x="2219739"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DFE99A3D-07FC-49B1-BAAB-23EE27D1F3CB}"/>
                </a:ext>
              </a:extLst>
            </p:cNvPr>
            <p:cNvSpPr/>
            <p:nvPr/>
          </p:nvSpPr>
          <p:spPr>
            <a:xfrm flipH="1">
              <a:off x="2448635" y="4472210"/>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392095C9-D79C-4A82-871D-FFD7FDFCC886}"/>
                </a:ext>
              </a:extLst>
            </p:cNvPr>
            <p:cNvSpPr/>
            <p:nvPr/>
          </p:nvSpPr>
          <p:spPr>
            <a:xfrm flipH="1">
              <a:off x="2690834" y="44628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87B8ABDE-7707-4365-AA72-4ABAF1CF2214}"/>
                </a:ext>
              </a:extLst>
            </p:cNvPr>
            <p:cNvSpPr/>
            <p:nvPr/>
          </p:nvSpPr>
          <p:spPr>
            <a:xfrm flipH="1">
              <a:off x="2929579" y="4462854"/>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EF2F8614-839E-44A6-B20A-CE8388333EF9}"/>
                </a:ext>
              </a:extLst>
            </p:cNvPr>
            <p:cNvSpPr/>
            <p:nvPr/>
          </p:nvSpPr>
          <p:spPr>
            <a:xfrm flipH="1">
              <a:off x="3143753" y="4467455"/>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2" name="Freeform: Shape 71">
              <a:extLst>
                <a:ext uri="{FF2B5EF4-FFF2-40B4-BE49-F238E27FC236}">
                  <a16:creationId xmlns:a16="http://schemas.microsoft.com/office/drawing/2014/main" id="{0F9A3415-3523-4604-A953-A82D2AA3F26D}"/>
                </a:ext>
              </a:extLst>
            </p:cNvPr>
            <p:cNvSpPr/>
            <p:nvPr/>
          </p:nvSpPr>
          <p:spPr>
            <a:xfrm flipH="1">
              <a:off x="3367808" y="4462853"/>
              <a:ext cx="136240" cy="541343"/>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cxnSp>
        <p:nvCxnSpPr>
          <p:cNvPr id="74" name="Straight Arrow Connector 73">
            <a:extLst>
              <a:ext uri="{FF2B5EF4-FFF2-40B4-BE49-F238E27FC236}">
                <a16:creationId xmlns:a16="http://schemas.microsoft.com/office/drawing/2014/main" id="{5C18551C-41FB-4104-B9E7-F7C5F46EC5F2}"/>
              </a:ext>
            </a:extLst>
          </p:cNvPr>
          <p:cNvCxnSpPr>
            <a:cxnSpLocks/>
          </p:cNvCxnSpPr>
          <p:nvPr/>
        </p:nvCxnSpPr>
        <p:spPr>
          <a:xfrm>
            <a:off x="2240693" y="4041215"/>
            <a:ext cx="0" cy="627712"/>
          </a:xfrm>
          <a:prstGeom prst="straightConnector1">
            <a:avLst/>
          </a:prstGeom>
          <a:ln w="2857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AD75B9-C285-49A5-89B8-854413CB56B3}"/>
              </a:ext>
            </a:extLst>
          </p:cNvPr>
          <p:cNvCxnSpPr/>
          <p:nvPr/>
        </p:nvCxnSpPr>
        <p:spPr>
          <a:xfrm>
            <a:off x="9487203" y="2583419"/>
            <a:ext cx="1410183" cy="0"/>
          </a:xfrm>
          <a:prstGeom prst="line">
            <a:avLst/>
          </a:prstGeom>
          <a:ln w="76200" cmpd="thickThin">
            <a:solidFill>
              <a:srgbClr val="C00000"/>
            </a:solidFill>
            <a:tailEnd type="non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61447DC4-7943-41DD-B6E7-AFAC6CC85C09}"/>
              </a:ext>
            </a:extLst>
          </p:cNvPr>
          <p:cNvGrpSpPr/>
          <p:nvPr/>
        </p:nvGrpSpPr>
        <p:grpSpPr>
          <a:xfrm>
            <a:off x="9468344" y="2731428"/>
            <a:ext cx="1402292" cy="224803"/>
            <a:chOff x="9435442" y="2715261"/>
            <a:chExt cx="1746293" cy="254627"/>
          </a:xfrm>
        </p:grpSpPr>
        <p:grpSp>
          <p:nvGrpSpPr>
            <p:cNvPr id="47" name="Group 46">
              <a:extLst>
                <a:ext uri="{FF2B5EF4-FFF2-40B4-BE49-F238E27FC236}">
                  <a16:creationId xmlns:a16="http://schemas.microsoft.com/office/drawing/2014/main" id="{E6B0C3C9-7A69-44B0-BC82-7B7286997950}"/>
                </a:ext>
              </a:extLst>
            </p:cNvPr>
            <p:cNvGrpSpPr/>
            <p:nvPr/>
          </p:nvGrpSpPr>
          <p:grpSpPr>
            <a:xfrm>
              <a:off x="9435442" y="2715261"/>
              <a:ext cx="1746293" cy="254627"/>
              <a:chOff x="9435442" y="2715261"/>
              <a:chExt cx="1746293" cy="254627"/>
            </a:xfrm>
          </p:grpSpPr>
          <p:sp>
            <p:nvSpPr>
              <p:cNvPr id="60" name="Rectangle 59">
                <a:extLst>
                  <a:ext uri="{FF2B5EF4-FFF2-40B4-BE49-F238E27FC236}">
                    <a16:creationId xmlns:a16="http://schemas.microsoft.com/office/drawing/2014/main" id="{630F51C6-60CE-4706-8136-710D3B04408B}"/>
                  </a:ext>
                </a:extLst>
              </p:cNvPr>
              <p:cNvSpPr/>
              <p:nvPr/>
            </p:nvSpPr>
            <p:spPr>
              <a:xfrm>
                <a:off x="9435442" y="2715261"/>
                <a:ext cx="385549" cy="244656"/>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1" name="Rectangle: Single Corner Rounded 60">
                <a:extLst>
                  <a:ext uri="{FF2B5EF4-FFF2-40B4-BE49-F238E27FC236}">
                    <a16:creationId xmlns:a16="http://schemas.microsoft.com/office/drawing/2014/main" id="{16868381-43CE-4A99-889F-FAE46069A6AA}"/>
                  </a:ext>
                </a:extLst>
              </p:cNvPr>
              <p:cNvSpPr/>
              <p:nvPr/>
            </p:nvSpPr>
            <p:spPr>
              <a:xfrm rot="5400000">
                <a:off x="10588678" y="2376832"/>
                <a:ext cx="244657" cy="941456"/>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cxnSp>
          <p:nvCxnSpPr>
            <p:cNvPr id="51" name="Straight Arrow Connector 50">
              <a:extLst>
                <a:ext uri="{FF2B5EF4-FFF2-40B4-BE49-F238E27FC236}">
                  <a16:creationId xmlns:a16="http://schemas.microsoft.com/office/drawing/2014/main" id="{5B428735-69C0-4202-89F4-0EE0DA4B0C8A}"/>
                </a:ext>
              </a:extLst>
            </p:cNvPr>
            <p:cNvCxnSpPr>
              <a:cxnSpLocks/>
            </p:cNvCxnSpPr>
            <p:nvPr/>
          </p:nvCxnSpPr>
          <p:spPr>
            <a:xfrm flipV="1">
              <a:off x="9828504" y="2823262"/>
              <a:ext cx="403482"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BDEAFA4A-CA09-4318-9847-CF67E0A2BFF0}"/>
              </a:ext>
            </a:extLst>
          </p:cNvPr>
          <p:cNvGrpSpPr/>
          <p:nvPr/>
        </p:nvGrpSpPr>
        <p:grpSpPr>
          <a:xfrm>
            <a:off x="4262752" y="4980821"/>
            <a:ext cx="1398574" cy="843773"/>
            <a:chOff x="5320829" y="4069125"/>
            <a:chExt cx="1550342" cy="946570"/>
          </a:xfrm>
        </p:grpSpPr>
        <p:cxnSp>
          <p:nvCxnSpPr>
            <p:cNvPr id="76" name="Straight Arrow Connector 75">
              <a:extLst>
                <a:ext uri="{FF2B5EF4-FFF2-40B4-BE49-F238E27FC236}">
                  <a16:creationId xmlns:a16="http://schemas.microsoft.com/office/drawing/2014/main" id="{A58684A7-CBD9-4D19-ABC9-4DBE3A7EB8ED}"/>
                </a:ext>
              </a:extLst>
            </p:cNvPr>
            <p:cNvCxnSpPr>
              <a:cxnSpLocks/>
            </p:cNvCxnSpPr>
            <p:nvPr/>
          </p:nvCxnSpPr>
          <p:spPr>
            <a:xfrm flipV="1">
              <a:off x="5669621" y="416342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660C5505-1C6C-4214-BD7F-6EBAAB235F28}"/>
                </a:ext>
              </a:extLst>
            </p:cNvPr>
            <p:cNvSpPr/>
            <p:nvPr/>
          </p:nvSpPr>
          <p:spPr>
            <a:xfrm>
              <a:off x="5320829" y="4069126"/>
              <a:ext cx="343197" cy="24231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8" name="Rectangle 77">
              <a:extLst>
                <a:ext uri="{FF2B5EF4-FFF2-40B4-BE49-F238E27FC236}">
                  <a16:creationId xmlns:a16="http://schemas.microsoft.com/office/drawing/2014/main" id="{9F258BE9-A243-41A1-9F43-A87E22958F96}"/>
                </a:ext>
              </a:extLst>
            </p:cNvPr>
            <p:cNvSpPr/>
            <p:nvPr/>
          </p:nvSpPr>
          <p:spPr>
            <a:xfrm>
              <a:off x="5320829" y="4421251"/>
              <a:ext cx="343197" cy="24231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9" name="Rectangle 78">
              <a:extLst>
                <a:ext uri="{FF2B5EF4-FFF2-40B4-BE49-F238E27FC236}">
                  <a16:creationId xmlns:a16="http://schemas.microsoft.com/office/drawing/2014/main" id="{FC0F9676-BABA-43FE-9C50-ABDD655FE489}"/>
                </a:ext>
              </a:extLst>
            </p:cNvPr>
            <p:cNvSpPr/>
            <p:nvPr/>
          </p:nvSpPr>
          <p:spPr>
            <a:xfrm>
              <a:off x="5320829" y="4773378"/>
              <a:ext cx="343197" cy="24231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80" name="Straight Arrow Connector 79">
              <a:extLst>
                <a:ext uri="{FF2B5EF4-FFF2-40B4-BE49-F238E27FC236}">
                  <a16:creationId xmlns:a16="http://schemas.microsoft.com/office/drawing/2014/main" id="{08896100-D6AD-4504-98E6-7B45F318F726}"/>
                </a:ext>
              </a:extLst>
            </p:cNvPr>
            <p:cNvCxnSpPr>
              <a:cxnSpLocks/>
            </p:cNvCxnSpPr>
            <p:nvPr/>
          </p:nvCxnSpPr>
          <p:spPr>
            <a:xfrm flipV="1">
              <a:off x="5669621" y="4510834"/>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373F76D-5AE4-4EC8-A2CB-400F73DFD835}"/>
                </a:ext>
              </a:extLst>
            </p:cNvPr>
            <p:cNvCxnSpPr>
              <a:cxnSpLocks/>
            </p:cNvCxnSpPr>
            <p:nvPr/>
          </p:nvCxnSpPr>
          <p:spPr>
            <a:xfrm flipV="1">
              <a:off x="5669621" y="485092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Single Corner Rounded 81">
              <a:extLst>
                <a:ext uri="{FF2B5EF4-FFF2-40B4-BE49-F238E27FC236}">
                  <a16:creationId xmlns:a16="http://schemas.microsoft.com/office/drawing/2014/main" id="{4D40CC51-F789-4627-9C4A-C836F618FDB3}"/>
                </a:ext>
              </a:extLst>
            </p:cNvPr>
            <p:cNvSpPr/>
            <p:nvPr/>
          </p:nvSpPr>
          <p:spPr>
            <a:xfrm rot="5400000">
              <a:off x="6323634" y="3763904"/>
              <a:ext cx="242315"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3" name="Rectangle: Single Corner Rounded 82">
              <a:extLst>
                <a:ext uri="{FF2B5EF4-FFF2-40B4-BE49-F238E27FC236}">
                  <a16:creationId xmlns:a16="http://schemas.microsoft.com/office/drawing/2014/main" id="{D95EC936-D040-4F89-AA99-07DFBE842CFD}"/>
                </a:ext>
              </a:extLst>
            </p:cNvPr>
            <p:cNvSpPr/>
            <p:nvPr/>
          </p:nvSpPr>
          <p:spPr>
            <a:xfrm rot="5400000">
              <a:off x="6323634" y="4116031"/>
              <a:ext cx="242315"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4" name="Rectangle: Single Corner Rounded 83">
              <a:extLst>
                <a:ext uri="{FF2B5EF4-FFF2-40B4-BE49-F238E27FC236}">
                  <a16:creationId xmlns:a16="http://schemas.microsoft.com/office/drawing/2014/main" id="{7BF1DFB4-AB2D-4C9D-A17D-9574DF784700}"/>
                </a:ext>
              </a:extLst>
            </p:cNvPr>
            <p:cNvSpPr/>
            <p:nvPr/>
          </p:nvSpPr>
          <p:spPr>
            <a:xfrm rot="5400000">
              <a:off x="6323634" y="4468159"/>
              <a:ext cx="242315"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85" name="Slide Number Placeholder 3">
            <a:extLst>
              <a:ext uri="{FF2B5EF4-FFF2-40B4-BE49-F238E27FC236}">
                <a16:creationId xmlns:a16="http://schemas.microsoft.com/office/drawing/2014/main" id="{DCA6EED7-F10B-469E-9D60-BCE625BD5395}"/>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8</a:t>
            </a:fld>
            <a:endParaRPr lang="en-US"/>
          </a:p>
        </p:txBody>
      </p:sp>
    </p:spTree>
    <p:custDataLst>
      <p:tags r:id="rId1"/>
    </p:custDataLst>
    <p:extLst>
      <p:ext uri="{BB962C8B-B14F-4D97-AF65-F5344CB8AC3E}">
        <p14:creationId xmlns:p14="http://schemas.microsoft.com/office/powerpoint/2010/main" val="330106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50" presetClass="path" presetSubtype="0" accel="50000" decel="50000" fill="hold" nodeType="withEffect">
                                  <p:stCondLst>
                                    <p:cond delay="0"/>
                                  </p:stCondLst>
                                  <p:childTnLst>
                                    <p:animMotion origin="layout" path="M -0.0026 -3.33333E-6 L -0.21497 -3.33333E-6 C -0.31015 -3.33333E-6 -0.42734 0.07639 -0.42734 0.13843 L -0.42734 0.27709 " pathEditMode="relative" rAng="0" ptsTypes="AAAA">
                                      <p:cBhvr>
                                        <p:cTn id="16" dur="2000" fill="hold"/>
                                        <p:tgtEl>
                                          <p:spTgt spid="46"/>
                                        </p:tgtEl>
                                        <p:attrNameLst>
                                          <p:attrName>ppt_x</p:attrName>
                                          <p:attrName>ppt_y</p:attrName>
                                        </p:attrNameLst>
                                      </p:cBhvr>
                                      <p:rCtr x="-21237" y="13843"/>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50" presetClass="path" presetSubtype="0" accel="50000" decel="50000" fill="hold" nodeType="withEffect">
                                  <p:stCondLst>
                                    <p:cond delay="0"/>
                                  </p:stCondLst>
                                  <p:childTnLst>
                                    <p:animMotion origin="layout" path="M -0.14935 -0.03889 L -0.28959 -0.03889 C -0.35209 -0.03889 -0.42891 0.04676 -0.42891 0.11806 L -0.42891 0.27755 " pathEditMode="relative" rAng="0" ptsTypes="AAAA">
                                      <p:cBhvr>
                                        <p:cTn id="21" dur="2000" fill="hold"/>
                                        <p:tgtEl>
                                          <p:spTgt spid="45"/>
                                        </p:tgtEl>
                                        <p:attrNameLst>
                                          <p:attrName>ppt_x</p:attrName>
                                          <p:attrName>ppt_y</p:attrName>
                                        </p:attrNameLst>
                                      </p:cBhvr>
                                      <p:rCtr x="-13984" y="158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3CC709-4D9D-44E6-894B-0AC847BD827C}"/>
              </a:ext>
            </a:extLst>
          </p:cNvPr>
          <p:cNvSpPr>
            <a:spLocks noGrp="1"/>
          </p:cNvSpPr>
          <p:nvPr>
            <p:ph type="title"/>
          </p:nvPr>
        </p:nvSpPr>
        <p:spPr/>
        <p:txBody>
          <a:bodyPr/>
          <a:lstStyle/>
          <a:p>
            <a:r>
              <a:rPr lang="en-US" dirty="0"/>
              <a:t>Benefits of in-kernel persistence </a:t>
            </a:r>
            <a:endParaRPr lang="en-IN" dirty="0"/>
          </a:p>
        </p:txBody>
      </p:sp>
      <p:sp>
        <p:nvSpPr>
          <p:cNvPr id="5" name="Content Placeholder 4">
            <a:extLst>
              <a:ext uri="{FF2B5EF4-FFF2-40B4-BE49-F238E27FC236}">
                <a16:creationId xmlns:a16="http://schemas.microsoft.com/office/drawing/2014/main" id="{BB018D5F-AEB4-49E9-8BA3-D9ADE3EF77AE}"/>
              </a:ext>
            </a:extLst>
          </p:cNvPr>
          <p:cNvSpPr>
            <a:spLocks noGrp="1"/>
          </p:cNvSpPr>
          <p:nvPr>
            <p:ph idx="1"/>
          </p:nvPr>
        </p:nvSpPr>
        <p:spPr>
          <a:xfrm>
            <a:off x="1278082" y="1825625"/>
            <a:ext cx="10075718" cy="4351338"/>
          </a:xfrm>
        </p:spPr>
        <p:txBody>
          <a:bodyPr/>
          <a:lstStyle/>
          <a:p>
            <a:pPr marL="0" indent="0">
              <a:lnSpc>
                <a:spcPct val="200000"/>
              </a:lnSpc>
              <a:buNone/>
            </a:pPr>
            <a:r>
              <a:rPr lang="en-US" dirty="0"/>
              <a:t>Ease of programmability </a:t>
            </a:r>
          </a:p>
          <a:p>
            <a:pPr marL="0" indent="0">
              <a:lnSpc>
                <a:spcPct val="200000"/>
              </a:lnSpc>
              <a:buNone/>
            </a:pPr>
            <a:r>
              <a:rPr lang="en-US" dirty="0"/>
              <a:t>Parallelism in persisting data </a:t>
            </a:r>
          </a:p>
          <a:p>
            <a:pPr marL="0" indent="0">
              <a:lnSpc>
                <a:spcPct val="200000"/>
              </a:lnSpc>
              <a:buNone/>
            </a:pPr>
            <a:r>
              <a:rPr lang="en-US" dirty="0"/>
              <a:t>Selective persistence </a:t>
            </a:r>
          </a:p>
          <a:p>
            <a:pPr marL="0" indent="0">
              <a:lnSpc>
                <a:spcPct val="200000"/>
              </a:lnSpc>
              <a:buNone/>
            </a:pPr>
            <a:r>
              <a:rPr lang="en-US" dirty="0"/>
              <a:t>Direct access to PM </a:t>
            </a:r>
          </a:p>
          <a:p>
            <a:pPr>
              <a:lnSpc>
                <a:spcPct val="200000"/>
              </a:lnSpc>
            </a:pPr>
            <a:endParaRPr lang="en-IN" dirty="0"/>
          </a:p>
        </p:txBody>
      </p:sp>
      <p:sp>
        <p:nvSpPr>
          <p:cNvPr id="3" name="Slide Number Placeholder 2">
            <a:extLst>
              <a:ext uri="{FF2B5EF4-FFF2-40B4-BE49-F238E27FC236}">
                <a16:creationId xmlns:a16="http://schemas.microsoft.com/office/drawing/2014/main" id="{11D36A64-3C37-4A90-84DD-B58A33CB89E2}"/>
              </a:ext>
            </a:extLst>
          </p:cNvPr>
          <p:cNvSpPr>
            <a:spLocks noGrp="1"/>
          </p:cNvSpPr>
          <p:nvPr>
            <p:ph type="sldNum" sz="quarter" idx="12"/>
          </p:nvPr>
        </p:nvSpPr>
        <p:spPr/>
        <p:txBody>
          <a:bodyPr/>
          <a:lstStyle/>
          <a:p>
            <a:fld id="{54A9233F-6CA2-476F-8FB8-EFB5D52F48CF}" type="slidenum">
              <a:rPr lang="en-US" smtClean="0"/>
              <a:t>9</a:t>
            </a:fld>
            <a:endParaRPr lang="en-US" dirty="0"/>
          </a:p>
        </p:txBody>
      </p:sp>
      <p:sp>
        <p:nvSpPr>
          <p:cNvPr id="6" name="Oval 5">
            <a:extLst>
              <a:ext uri="{FF2B5EF4-FFF2-40B4-BE49-F238E27FC236}">
                <a16:creationId xmlns:a16="http://schemas.microsoft.com/office/drawing/2014/main" id="{2EDBA42E-9FEB-4D63-869C-B0C4260506C7}"/>
              </a:ext>
            </a:extLst>
          </p:cNvPr>
          <p:cNvSpPr/>
          <p:nvPr/>
        </p:nvSpPr>
        <p:spPr>
          <a:xfrm>
            <a:off x="581037" y="2143841"/>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1</a:t>
            </a:r>
          </a:p>
        </p:txBody>
      </p:sp>
      <p:sp>
        <p:nvSpPr>
          <p:cNvPr id="7" name="Oval 6">
            <a:extLst>
              <a:ext uri="{FF2B5EF4-FFF2-40B4-BE49-F238E27FC236}">
                <a16:creationId xmlns:a16="http://schemas.microsoft.com/office/drawing/2014/main" id="{FE48E73A-E8CD-46EB-AF41-22003550E201}"/>
              </a:ext>
            </a:extLst>
          </p:cNvPr>
          <p:cNvSpPr/>
          <p:nvPr/>
        </p:nvSpPr>
        <p:spPr>
          <a:xfrm>
            <a:off x="581037" y="3129663"/>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2</a:t>
            </a:r>
          </a:p>
        </p:txBody>
      </p:sp>
      <p:sp>
        <p:nvSpPr>
          <p:cNvPr id="8" name="Oval 7">
            <a:extLst>
              <a:ext uri="{FF2B5EF4-FFF2-40B4-BE49-F238E27FC236}">
                <a16:creationId xmlns:a16="http://schemas.microsoft.com/office/drawing/2014/main" id="{BBA33DF1-0AF3-455A-9FAE-3041AD9641A9}"/>
              </a:ext>
            </a:extLst>
          </p:cNvPr>
          <p:cNvSpPr/>
          <p:nvPr/>
        </p:nvSpPr>
        <p:spPr>
          <a:xfrm>
            <a:off x="581037" y="4115485"/>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3</a:t>
            </a:r>
          </a:p>
        </p:txBody>
      </p:sp>
      <p:sp>
        <p:nvSpPr>
          <p:cNvPr id="9" name="Oval 8">
            <a:extLst>
              <a:ext uri="{FF2B5EF4-FFF2-40B4-BE49-F238E27FC236}">
                <a16:creationId xmlns:a16="http://schemas.microsoft.com/office/drawing/2014/main" id="{88094263-4088-4DFF-BADD-7CFEE6ADB46B}"/>
              </a:ext>
            </a:extLst>
          </p:cNvPr>
          <p:cNvSpPr/>
          <p:nvPr/>
        </p:nvSpPr>
        <p:spPr>
          <a:xfrm>
            <a:off x="581037" y="5101307"/>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4</a:t>
            </a:r>
          </a:p>
        </p:txBody>
      </p:sp>
      <p:grpSp>
        <p:nvGrpSpPr>
          <p:cNvPr id="2" name="Group 1">
            <a:extLst>
              <a:ext uri="{FF2B5EF4-FFF2-40B4-BE49-F238E27FC236}">
                <a16:creationId xmlns:a16="http://schemas.microsoft.com/office/drawing/2014/main" id="{D5BAD117-5A50-4623-AC23-56956A6AF1FE}"/>
              </a:ext>
            </a:extLst>
          </p:cNvPr>
          <p:cNvGrpSpPr/>
          <p:nvPr/>
        </p:nvGrpSpPr>
        <p:grpSpPr>
          <a:xfrm>
            <a:off x="6881567" y="1998881"/>
            <a:ext cx="4425081" cy="4004826"/>
            <a:chOff x="6881567" y="1998881"/>
            <a:chExt cx="4425081" cy="4004826"/>
          </a:xfrm>
        </p:grpSpPr>
        <p:pic>
          <p:nvPicPr>
            <p:cNvPr id="10" name="Content Placeholder 22" descr="A picture containing chart&#10;&#10;Description automatically generated">
              <a:extLst>
                <a:ext uri="{FF2B5EF4-FFF2-40B4-BE49-F238E27FC236}">
                  <a16:creationId xmlns:a16="http://schemas.microsoft.com/office/drawing/2014/main" id="{04BD4614-EFB3-47B1-BC3B-F1A7F5162E56}"/>
                </a:ext>
              </a:extLst>
            </p:cNvPr>
            <p:cNvPicPr>
              <a:picLocks noChangeAspect="1"/>
            </p:cNvPicPr>
            <p:nvPr/>
          </p:nvPicPr>
          <p:blipFill rotWithShape="1">
            <a:blip r:embed="rId4">
              <a:extLst>
                <a:ext uri="{28A0092B-C50C-407E-A947-70E740481C1C}">
                  <a14:useLocalDpi xmlns:a14="http://schemas.microsoft.com/office/drawing/2010/main" val="0"/>
                </a:ext>
              </a:extLst>
            </a:blip>
            <a:srcRect l="50621"/>
            <a:stretch/>
          </p:blipFill>
          <p:spPr>
            <a:xfrm>
              <a:off x="6881567" y="1998881"/>
              <a:ext cx="2558592" cy="4004826"/>
            </a:xfrm>
            <a:prstGeom prst="rect">
              <a:avLst/>
            </a:prstGeom>
          </p:spPr>
        </p:pic>
        <p:pic>
          <p:nvPicPr>
            <p:cNvPr id="11" name="Content Placeholder 22" descr="A picture containing chart&#10;&#10;Description automatically generated">
              <a:extLst>
                <a:ext uri="{FF2B5EF4-FFF2-40B4-BE49-F238E27FC236}">
                  <a16:creationId xmlns:a16="http://schemas.microsoft.com/office/drawing/2014/main" id="{882D0FC8-0ADE-4449-92B0-9B75A36789E8}"/>
                </a:ext>
              </a:extLst>
            </p:cNvPr>
            <p:cNvPicPr>
              <a:picLocks noChangeAspect="1"/>
            </p:cNvPicPr>
            <p:nvPr/>
          </p:nvPicPr>
          <p:blipFill rotWithShape="1">
            <a:blip r:embed="rId4">
              <a:extLst>
                <a:ext uri="{28A0092B-C50C-407E-A947-70E740481C1C}">
                  <a14:useLocalDpi xmlns:a14="http://schemas.microsoft.com/office/drawing/2010/main" val="0"/>
                </a:ext>
              </a:extLst>
            </a:blip>
            <a:srcRect l="6332" r="49278"/>
            <a:stretch/>
          </p:blipFill>
          <p:spPr>
            <a:xfrm>
              <a:off x="9006507" y="1998881"/>
              <a:ext cx="2300141" cy="4004826"/>
            </a:xfrm>
            <a:prstGeom prst="rect">
              <a:avLst/>
            </a:prstGeom>
          </p:spPr>
        </p:pic>
      </p:grpSp>
    </p:spTree>
    <p:custDataLst>
      <p:tags r:id="rId1"/>
    </p:custDataLst>
    <p:extLst>
      <p:ext uri="{BB962C8B-B14F-4D97-AF65-F5344CB8AC3E}">
        <p14:creationId xmlns:p14="http://schemas.microsoft.com/office/powerpoint/2010/main" val="194804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ags/tag10.xml><?xml version="1.0" encoding="utf-8"?>
<p:tagLst xmlns:a="http://schemas.openxmlformats.org/drawingml/2006/main" xmlns:r="http://schemas.openxmlformats.org/officeDocument/2006/relationships" xmlns:p="http://schemas.openxmlformats.org/presentationml/2006/main">
  <p:tag name="TIMING" val="|31.4|1.4"/>
</p:tagLst>
</file>

<file path=ppt/tags/tag11.xml><?xml version="1.0" encoding="utf-8"?>
<p:tagLst xmlns:a="http://schemas.openxmlformats.org/drawingml/2006/main" xmlns:r="http://schemas.openxmlformats.org/officeDocument/2006/relationships" xmlns:p="http://schemas.openxmlformats.org/presentationml/2006/main">
  <p:tag name="TIMING" val="|8"/>
</p:tagLst>
</file>

<file path=ppt/tags/tag12.xml><?xml version="1.0" encoding="utf-8"?>
<p:tagLst xmlns:a="http://schemas.openxmlformats.org/drawingml/2006/main" xmlns:r="http://schemas.openxmlformats.org/officeDocument/2006/relationships" xmlns:p="http://schemas.openxmlformats.org/presentationml/2006/main">
  <p:tag name="TIMING" val="|7.2"/>
</p:tagLst>
</file>

<file path=ppt/tags/tag13.xml><?xml version="1.0" encoding="utf-8"?>
<p:tagLst xmlns:a="http://schemas.openxmlformats.org/drawingml/2006/main" xmlns:r="http://schemas.openxmlformats.org/officeDocument/2006/relationships" xmlns:p="http://schemas.openxmlformats.org/presentationml/2006/main">
  <p:tag name="TIMING" val="|7.7"/>
</p:tagLst>
</file>

<file path=ppt/tags/tag14.xml><?xml version="1.0" encoding="utf-8"?>
<p:tagLst xmlns:a="http://schemas.openxmlformats.org/drawingml/2006/main" xmlns:r="http://schemas.openxmlformats.org/officeDocument/2006/relationships" xmlns:p="http://schemas.openxmlformats.org/presentationml/2006/main">
  <p:tag name="TIMING" val="|15.5|22.2|6.6"/>
</p:tagLst>
</file>

<file path=ppt/tags/tag15.xml><?xml version="1.0" encoding="utf-8"?>
<p:tagLst xmlns:a="http://schemas.openxmlformats.org/drawingml/2006/main" xmlns:r="http://schemas.openxmlformats.org/officeDocument/2006/relationships" xmlns:p="http://schemas.openxmlformats.org/presentationml/2006/main">
  <p:tag name="TIMING" val="|23.5"/>
</p:tagLst>
</file>

<file path=ppt/tags/tag16.xml><?xml version="1.0" encoding="utf-8"?>
<p:tagLst xmlns:a="http://schemas.openxmlformats.org/drawingml/2006/main" xmlns:r="http://schemas.openxmlformats.org/officeDocument/2006/relationships" xmlns:p="http://schemas.openxmlformats.org/presentationml/2006/main">
  <p:tag name="TIMING" val="|15.4"/>
</p:tagLst>
</file>

<file path=ppt/tags/tag17.xml><?xml version="1.0" encoding="utf-8"?>
<p:tagLst xmlns:a="http://schemas.openxmlformats.org/drawingml/2006/main" xmlns:r="http://schemas.openxmlformats.org/officeDocument/2006/relationships" xmlns:p="http://schemas.openxmlformats.org/presentationml/2006/main">
  <p:tag name="TIMING" val="|18.2|13"/>
</p:tagLst>
</file>

<file path=ppt/tags/tag18.xml><?xml version="1.0" encoding="utf-8"?>
<p:tagLst xmlns:a="http://schemas.openxmlformats.org/drawingml/2006/main" xmlns:r="http://schemas.openxmlformats.org/officeDocument/2006/relationships" xmlns:p="http://schemas.openxmlformats.org/presentationml/2006/main">
  <p:tag name="TIMING" val="|11.1"/>
</p:tagLst>
</file>

<file path=ppt/tags/tag19.xml><?xml version="1.0" encoding="utf-8"?>
<p:tagLst xmlns:a="http://schemas.openxmlformats.org/drawingml/2006/main" xmlns:r="http://schemas.openxmlformats.org/officeDocument/2006/relationships" xmlns:p="http://schemas.openxmlformats.org/presentationml/2006/main">
  <p:tag name="TIMING" val="|24.7"/>
</p:tagLst>
</file>

<file path=ppt/tags/tag2.xml><?xml version="1.0" encoding="utf-8"?>
<p:tagLst xmlns:a="http://schemas.openxmlformats.org/drawingml/2006/main" xmlns:r="http://schemas.openxmlformats.org/officeDocument/2006/relationships" xmlns:p="http://schemas.openxmlformats.org/presentationml/2006/main">
  <p:tag name="TIMING" val="|23.1|9"/>
</p:tagLst>
</file>

<file path=ppt/tags/tag3.xml><?xml version="1.0" encoding="utf-8"?>
<p:tagLst xmlns:a="http://schemas.openxmlformats.org/drawingml/2006/main" xmlns:r="http://schemas.openxmlformats.org/officeDocument/2006/relationships" xmlns:p="http://schemas.openxmlformats.org/presentationml/2006/main">
  <p:tag name="TIMING" val="|28.2|3.3|6.2|3.6"/>
</p:tagLst>
</file>

<file path=ppt/tags/tag4.xml><?xml version="1.0" encoding="utf-8"?>
<p:tagLst xmlns:a="http://schemas.openxmlformats.org/drawingml/2006/main" xmlns:r="http://schemas.openxmlformats.org/officeDocument/2006/relationships" xmlns:p="http://schemas.openxmlformats.org/presentationml/2006/main">
  <p:tag name="TIMING" val="|6.4"/>
</p:tagLst>
</file>

<file path=ppt/tags/tag5.xml><?xml version="1.0" encoding="utf-8"?>
<p:tagLst xmlns:a="http://schemas.openxmlformats.org/drawingml/2006/main" xmlns:r="http://schemas.openxmlformats.org/officeDocument/2006/relationships" xmlns:p="http://schemas.openxmlformats.org/presentationml/2006/main">
  <p:tag name="TIMING" val="|20.8|53.1|46"/>
</p:tagLst>
</file>

<file path=ppt/tags/tag6.xml><?xml version="1.0" encoding="utf-8"?>
<p:tagLst xmlns:a="http://schemas.openxmlformats.org/drawingml/2006/main" xmlns:r="http://schemas.openxmlformats.org/officeDocument/2006/relationships" xmlns:p="http://schemas.openxmlformats.org/presentationml/2006/main">
  <p:tag name="TIMING" val="|35.2"/>
</p:tagLst>
</file>

<file path=ppt/tags/tag7.xml><?xml version="1.0" encoding="utf-8"?>
<p:tagLst xmlns:a="http://schemas.openxmlformats.org/drawingml/2006/main" xmlns:r="http://schemas.openxmlformats.org/officeDocument/2006/relationships" xmlns:p="http://schemas.openxmlformats.org/presentationml/2006/main">
  <p:tag name="TIMING" val="|1.3"/>
</p:tagLst>
</file>

<file path=ppt/tags/tag8.xml><?xml version="1.0" encoding="utf-8"?>
<p:tagLst xmlns:a="http://schemas.openxmlformats.org/drawingml/2006/main" xmlns:r="http://schemas.openxmlformats.org/officeDocument/2006/relationships" xmlns:p="http://schemas.openxmlformats.org/presentationml/2006/main">
  <p:tag name="TIMING" val="|9.1"/>
</p:tagLst>
</file>

<file path=ppt/tags/tag9.xml><?xml version="1.0" encoding="utf-8"?>
<p:tagLst xmlns:a="http://schemas.openxmlformats.org/drawingml/2006/main" xmlns:r="http://schemas.openxmlformats.org/officeDocument/2006/relationships" xmlns:p="http://schemas.openxmlformats.org/presentationml/2006/main">
  <p:tag name="TIMING" val="|16.2|21.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132E0A8018F4191E4FCB89C47E2BA" ma:contentTypeVersion="13" ma:contentTypeDescription="Create a new document." ma:contentTypeScope="" ma:versionID="e15d5093a23323cdbc8594b17b61f06d">
  <xsd:schema xmlns:xsd="http://www.w3.org/2001/XMLSchema" xmlns:xs="http://www.w3.org/2001/XMLSchema" xmlns:p="http://schemas.microsoft.com/office/2006/metadata/properties" xmlns:ns3="0d72902d-86e0-4361-9586-a8174162b1f2" xmlns:ns4="54a9eef2-ace3-40da-8ad7-09ed8471243a" targetNamespace="http://schemas.microsoft.com/office/2006/metadata/properties" ma:root="true" ma:fieldsID="addb16236cae9877e94707248f53441d" ns3:_="" ns4:_="">
    <xsd:import namespace="0d72902d-86e0-4361-9586-a8174162b1f2"/>
    <xsd:import namespace="54a9eef2-ace3-40da-8ad7-09ed8471243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72902d-86e0-4361-9586-a8174162b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a9eef2-ace3-40da-8ad7-09ed8471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E526CA-EEE6-4B21-B6CC-F775E14119A4}">
  <ds:schemaRefs>
    <ds:schemaRef ds:uri="0d72902d-86e0-4361-9586-a8174162b1f2"/>
    <ds:schemaRef ds:uri="54a9eef2-ace3-40da-8ad7-09ed847124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0879A01-6EF2-45FC-8E65-E25166CAAF75}">
  <ds:schemaRefs>
    <ds:schemaRef ds:uri="http://schemas.microsoft.com/sharepoint/v3/contenttype/forms"/>
  </ds:schemaRefs>
</ds:datastoreItem>
</file>

<file path=customXml/itemProps3.xml><?xml version="1.0" encoding="utf-8"?>
<ds:datastoreItem xmlns:ds="http://schemas.openxmlformats.org/officeDocument/2006/customXml" ds:itemID="{C2BFF19C-C0DE-4FD0-BF47-CE0600767A83}">
  <ds:schemaRefs>
    <ds:schemaRef ds:uri="http://schemas.microsoft.com/office/infopath/2007/PartnerControls"/>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http://purl.org/dc/elements/1.1/"/>
    <ds:schemaRef ds:uri="http://schemas.openxmlformats.org/package/2006/metadata/core-properties"/>
    <ds:schemaRef ds:uri="54a9eef2-ace3-40da-8ad7-09ed8471243a"/>
    <ds:schemaRef ds:uri="0d72902d-86e0-4361-9586-a8174162b1f2"/>
  </ds:schemaRefs>
</ds:datastoreItem>
</file>

<file path=docProps/app.xml><?xml version="1.0" encoding="utf-8"?>
<Properties xmlns="http://schemas.openxmlformats.org/officeDocument/2006/extended-properties" xmlns:vt="http://schemas.openxmlformats.org/officeDocument/2006/docPropsVTypes">
  <Template/>
  <TotalTime>11104</TotalTime>
  <Words>4249</Words>
  <Application>Microsoft Office PowerPoint</Application>
  <PresentationFormat>Widescreen</PresentationFormat>
  <Paragraphs>614</Paragraphs>
  <Slides>39</Slides>
  <Notes>33</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Calibri</vt:lpstr>
      <vt:lpstr>Segoe UI</vt:lpstr>
      <vt:lpstr>Verdana</vt:lpstr>
      <vt:lpstr>1_Office Theme</vt:lpstr>
      <vt:lpstr>Office Theme</vt:lpstr>
      <vt:lpstr>GPM: Leveraging Persistent Memory from a GPU</vt:lpstr>
      <vt:lpstr>Executive summary </vt:lpstr>
      <vt:lpstr>Non-volatile memory (NVM) is here!</vt:lpstr>
      <vt:lpstr>Decade of PM research for CPU apps. </vt:lpstr>
      <vt:lpstr>GPUs can accelerate many PM apps.</vt:lpstr>
      <vt:lpstr>Multi-fold speedup with gpKVS</vt:lpstr>
      <vt:lpstr>CPU Assisted Persistence (CAP)</vt:lpstr>
      <vt:lpstr>Our goal: in-kernel persistence</vt:lpstr>
      <vt:lpstr>Benefits of in-kernel persistence </vt:lpstr>
      <vt:lpstr>GPU with Persistent Memory: GPM</vt:lpstr>
      <vt:lpstr>GPM system model </vt:lpstr>
      <vt:lpstr>Mapping NVM onto GPU address space</vt:lpstr>
      <vt:lpstr>In-place updates to PM data structures </vt:lpstr>
      <vt:lpstr>Guaranteeing persistence from GPU</vt:lpstr>
      <vt:lpstr>GPU with Persistent Memory: GPM</vt:lpstr>
      <vt:lpstr>GPMBench: Three application classes</vt:lpstr>
      <vt:lpstr>GPU with Persistent Memory: GPM</vt:lpstr>
      <vt:lpstr>LibGPM: CUDA library for GPM</vt:lpstr>
      <vt:lpstr>Conventional logging: single log</vt:lpstr>
      <vt:lpstr>Conventional logging: distributed log</vt:lpstr>
      <vt:lpstr>HCL: Hierarchical Coalesced Logging</vt:lpstr>
      <vt:lpstr>HCL: Hierarchical Coalesced Logging</vt:lpstr>
      <vt:lpstr>HCL: Hierarchical Coalesced Logging</vt:lpstr>
      <vt:lpstr>HCL speeds up logging</vt:lpstr>
      <vt:lpstr>Evaluation platform</vt:lpstr>
      <vt:lpstr>GPU-accelerated PM applications</vt:lpstr>
      <vt:lpstr>PowerPoint Presentation</vt:lpstr>
      <vt:lpstr>Summary</vt:lpstr>
      <vt:lpstr>Backup Slides </vt:lpstr>
      <vt:lpstr>Intel’s upcoming extended ADR (eADR)</vt:lpstr>
      <vt:lpstr>CAP under eADR </vt:lpstr>
      <vt:lpstr>GPM under eADR</vt:lpstr>
      <vt:lpstr>CAP and GPM with e-ADR (projection)</vt:lpstr>
      <vt:lpstr>PCIe write bandwidth utilization of GPM</vt:lpstr>
      <vt:lpstr>Restoration latency </vt:lpstr>
      <vt:lpstr>CAP’s write amplification </vt:lpstr>
      <vt:lpstr>Performance breakdown of GPM</vt:lpstr>
      <vt:lpstr>GPM speeds up both CAPmm and CAPfs </vt:lpstr>
      <vt:lpstr>GPM-DNN training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GPM: Leveraging Persistent Memory from a GPU</dc:title>
  <dc:creator>Shweta Pandey</dc:creator>
  <cp:lastModifiedBy>Shweta Pandey</cp:lastModifiedBy>
  <cp:revision>3</cp:revision>
  <dcterms:created xsi:type="dcterms:W3CDTF">2022-01-25T05:45:46Z</dcterms:created>
  <dcterms:modified xsi:type="dcterms:W3CDTF">2022-03-02T11:03:33Z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0x0101000DE132E0A8018F4191E4FCB89C47E2BA</vt:lpwstr>
  </property>
</Properties>
</file>