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Raleway"/>
      <p:regular r:id="rId17"/>
      <p:bold r:id="rId18"/>
      <p:italic r:id="rId19"/>
      <p:boldItalic r:id="rId20"/>
    </p:embeddedFont>
    <p:embeddedFont>
      <p:font typeface="Montserrat SemiBold"/>
      <p:regular r:id="rId21"/>
      <p:bold r:id="rId22"/>
      <p:italic r:id="rId23"/>
      <p:boldItalic r:id="rId24"/>
    </p:embeddedFont>
    <p:embeddedFont>
      <p:font typeface="Arial Black"/>
      <p:regular r:id="rId25"/>
    </p:embeddedFont>
    <p:embeddedFont>
      <p:font typeface="Gill Sans"/>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i0zmc8+AIpA8jOJW23GHF+1fYU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MontserratSemiBold-bold.fntdata"/><Relationship Id="rId21" Type="http://schemas.openxmlformats.org/officeDocument/2006/relationships/font" Target="fonts/MontserratSemiBold-regular.fntdata"/><Relationship Id="rId24" Type="http://schemas.openxmlformats.org/officeDocument/2006/relationships/font" Target="fonts/MontserratSemiBold-boldItalic.fntdata"/><Relationship Id="rId23" Type="http://schemas.openxmlformats.org/officeDocument/2006/relationships/font" Target="fonts/MontserratSemi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GillSans-regular.fntdata"/><Relationship Id="rId25" Type="http://schemas.openxmlformats.org/officeDocument/2006/relationships/font" Target="fonts/ArialBlack-regular.fntdata"/><Relationship Id="rId28" Type="http://customschemas.google.com/relationships/presentationmetadata" Target="metadata"/><Relationship Id="rId27" Type="http://schemas.openxmlformats.org/officeDocument/2006/relationships/font" Target="fonts/GillSans-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regular.fntdata"/><Relationship Id="rId16" Type="http://schemas.openxmlformats.org/officeDocument/2006/relationships/slide" Target="slides/slide12.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1cd4cd35dc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g31cd4cd35dc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61d501bc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g2d61d501bc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e de titre">
  <p:cSld name="1_Diapositive de titre">
    <p:spTree>
      <p:nvGrpSpPr>
        <p:cNvPr id="15" name="Shape 15"/>
        <p:cNvGrpSpPr/>
        <p:nvPr/>
      </p:nvGrpSpPr>
      <p:grpSpPr>
        <a:xfrm>
          <a:off x="0" y="0"/>
          <a:ext cx="0" cy="0"/>
          <a:chOff x="0" y="0"/>
          <a:chExt cx="0" cy="0"/>
        </a:xfrm>
      </p:grpSpPr>
      <p:sp>
        <p:nvSpPr>
          <p:cNvPr id="16" name="Google Shape;16;p33"/>
          <p:cNvSpPr/>
          <p:nvPr/>
        </p:nvSpPr>
        <p:spPr>
          <a:xfrm>
            <a:off x="0" y="0"/>
            <a:ext cx="12192000" cy="6858000"/>
          </a:xfrm>
          <a:prstGeom prst="rect">
            <a:avLst/>
          </a:prstGeom>
          <a:solidFill>
            <a:srgbClr val="DDEAF6"/>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 name="Google Shape;17;p33"/>
          <p:cNvSpPr/>
          <p:nvPr/>
        </p:nvSpPr>
        <p:spPr>
          <a:xfrm>
            <a:off x="0" y="6391275"/>
            <a:ext cx="8353425" cy="466725"/>
          </a:xfrm>
          <a:prstGeom prst="rect">
            <a:avLst/>
          </a:prstGeom>
          <a:solidFill>
            <a:srgbClr val="25437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8" name="Google Shape;18;p33"/>
          <p:cNvPicPr preferRelativeResize="0"/>
          <p:nvPr/>
        </p:nvPicPr>
        <p:blipFill rotWithShape="1">
          <a:blip r:embed="rId2">
            <a:alphaModFix/>
          </a:blip>
          <a:srcRect b="0" l="0" r="0" t="0"/>
          <a:stretch/>
        </p:blipFill>
        <p:spPr>
          <a:xfrm>
            <a:off x="-155522" y="-1482186"/>
            <a:ext cx="5323061" cy="4732118"/>
          </a:xfrm>
          <a:prstGeom prst="rect">
            <a:avLst/>
          </a:prstGeom>
          <a:noFill/>
          <a:ln>
            <a:noFill/>
          </a:ln>
        </p:spPr>
      </p:pic>
      <p:pic>
        <p:nvPicPr>
          <p:cNvPr id="19" name="Google Shape;19;p33"/>
          <p:cNvPicPr preferRelativeResize="0"/>
          <p:nvPr/>
        </p:nvPicPr>
        <p:blipFill rotWithShape="1">
          <a:blip r:embed="rId3">
            <a:alphaModFix/>
          </a:blip>
          <a:srcRect b="0" l="0" r="0" t="0"/>
          <a:stretch/>
        </p:blipFill>
        <p:spPr>
          <a:xfrm>
            <a:off x="3948302" y="-3035074"/>
            <a:ext cx="11217541" cy="1121754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
                                        </p:tgtEl>
                                        <p:attrNameLst>
                                          <p:attrName>style.visibility</p:attrName>
                                        </p:attrNameLst>
                                      </p:cBhvr>
                                      <p:to>
                                        <p:strVal val="visible"/>
                                      </p:to>
                                    </p:set>
                                    <p:animEffect filter="fade" transition="in">
                                      <p:cBhvr>
                                        <p:cTn dur="500"/>
                                        <p:tgtEl>
                                          <p:spTgt spid="16"/>
                                        </p:tgtEl>
                                      </p:cBhvr>
                                    </p:animEffect>
                                  </p:childTnLst>
                                </p:cTn>
                              </p:par>
                              <p:par>
                                <p:cTn fill="hold" nodeType="withEffect" presetClass="entr" presetID="10" presetSubtype="0">
                                  <p:stCondLst>
                                    <p:cond delay="0"/>
                                  </p:stCondLst>
                                  <p:childTnLst>
                                    <p:set>
                                      <p:cBhvr>
                                        <p:cTn dur="1" fill="hold">
                                          <p:stCondLst>
                                            <p:cond delay="0"/>
                                          </p:stCondLst>
                                        </p:cTn>
                                        <p:tgtEl>
                                          <p:spTgt spid="17"/>
                                        </p:tgtEl>
                                        <p:attrNameLst>
                                          <p:attrName>style.visibility</p:attrName>
                                        </p:attrNameLst>
                                      </p:cBhvr>
                                      <p:to>
                                        <p:strVal val="visible"/>
                                      </p:to>
                                    </p:set>
                                    <p:animEffect filter="fade" transition="in">
                                      <p:cBhvr>
                                        <p:cTn dur="500"/>
                                        <p:tgtEl>
                                          <p:spTgt spid="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71" name="Shape 71"/>
        <p:cNvGrpSpPr/>
        <p:nvPr/>
      </p:nvGrpSpPr>
      <p:grpSpPr>
        <a:xfrm>
          <a:off x="0" y="0"/>
          <a:ext cx="0" cy="0"/>
          <a:chOff x="0" y="0"/>
          <a:chExt cx="0" cy="0"/>
        </a:xfrm>
      </p:grpSpPr>
      <p:sp>
        <p:nvSpPr>
          <p:cNvPr id="72" name="Google Shape;72;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4" name="Google Shape;74;p4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78" name="Shape 78"/>
        <p:cNvGrpSpPr/>
        <p:nvPr/>
      </p:nvGrpSpPr>
      <p:grpSpPr>
        <a:xfrm>
          <a:off x="0" y="0"/>
          <a:ext cx="0" cy="0"/>
          <a:chOff x="0" y="0"/>
          <a:chExt cx="0" cy="0"/>
        </a:xfrm>
      </p:grpSpPr>
      <p:sp>
        <p:nvSpPr>
          <p:cNvPr id="79" name="Google Shape;79;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3"/>
          <p:cNvSpPr/>
          <p:nvPr>
            <p:ph idx="2" type="pic"/>
          </p:nvPr>
        </p:nvSpPr>
        <p:spPr>
          <a:xfrm>
            <a:off x="5183188" y="987425"/>
            <a:ext cx="6172200" cy="4873625"/>
          </a:xfrm>
          <a:prstGeom prst="rect">
            <a:avLst/>
          </a:prstGeom>
          <a:noFill/>
          <a:ln>
            <a:noFill/>
          </a:ln>
        </p:spPr>
      </p:sp>
      <p:sp>
        <p:nvSpPr>
          <p:cNvPr id="81" name="Google Shape;81;p4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85" name="Shape 85"/>
        <p:cNvGrpSpPr/>
        <p:nvPr/>
      </p:nvGrpSpPr>
      <p:grpSpPr>
        <a:xfrm>
          <a:off x="0" y="0"/>
          <a:ext cx="0" cy="0"/>
          <a:chOff x="0" y="0"/>
          <a:chExt cx="0" cy="0"/>
        </a:xfrm>
      </p:grpSpPr>
      <p:sp>
        <p:nvSpPr>
          <p:cNvPr id="86" name="Google Shape;86;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91" name="Shape 91"/>
        <p:cNvGrpSpPr/>
        <p:nvPr/>
      </p:nvGrpSpPr>
      <p:grpSpPr>
        <a:xfrm>
          <a:off x="0" y="0"/>
          <a:ext cx="0" cy="0"/>
          <a:chOff x="0" y="0"/>
          <a:chExt cx="0" cy="0"/>
        </a:xfrm>
      </p:grpSpPr>
      <p:sp>
        <p:nvSpPr>
          <p:cNvPr id="92" name="Google Shape;92;p4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4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re et contenu">
  <p:cSld name="1_Titre et contenu">
    <p:spTree>
      <p:nvGrpSpPr>
        <p:cNvPr id="20" name="Shape 20"/>
        <p:cNvGrpSpPr/>
        <p:nvPr/>
      </p:nvGrpSpPr>
      <p:grpSpPr>
        <a:xfrm>
          <a:off x="0" y="0"/>
          <a:ext cx="0" cy="0"/>
          <a:chOff x="0" y="0"/>
          <a:chExt cx="0" cy="0"/>
        </a:xfrm>
      </p:grpSpPr>
      <p:sp>
        <p:nvSpPr>
          <p:cNvPr id="21" name="Google Shape;2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pic>
        <p:nvPicPr>
          <p:cNvPr id="24" name="Google Shape;24;p34"/>
          <p:cNvPicPr preferRelativeResize="0"/>
          <p:nvPr/>
        </p:nvPicPr>
        <p:blipFill rotWithShape="1">
          <a:blip r:embed="rId2">
            <a:alphaModFix/>
          </a:blip>
          <a:srcRect b="0" l="0" r="0" t="0"/>
          <a:stretch/>
        </p:blipFill>
        <p:spPr>
          <a:xfrm>
            <a:off x="9214624" y="-3370"/>
            <a:ext cx="2991978" cy="4125964"/>
          </a:xfrm>
          <a:prstGeom prst="rect">
            <a:avLst/>
          </a:prstGeom>
          <a:noFill/>
          <a:ln>
            <a:noFill/>
          </a:ln>
        </p:spPr>
      </p:pic>
      <p:pic>
        <p:nvPicPr>
          <p:cNvPr id="25" name="Google Shape;25;p34"/>
          <p:cNvPicPr preferRelativeResize="0"/>
          <p:nvPr/>
        </p:nvPicPr>
        <p:blipFill rotWithShape="1">
          <a:blip r:embed="rId3">
            <a:alphaModFix/>
          </a:blip>
          <a:srcRect b="0" l="0" r="0" t="0"/>
          <a:stretch/>
        </p:blipFill>
        <p:spPr>
          <a:xfrm>
            <a:off x="131096" y="-382817"/>
            <a:ext cx="1582804" cy="1582804"/>
          </a:xfrm>
          <a:prstGeom prst="rect">
            <a:avLst/>
          </a:prstGeom>
          <a:noFill/>
          <a:ln>
            <a:noFill/>
          </a:ln>
        </p:spPr>
      </p:pic>
      <p:sp>
        <p:nvSpPr>
          <p:cNvPr id="26" name="Google Shape;26;p34"/>
          <p:cNvSpPr/>
          <p:nvPr/>
        </p:nvSpPr>
        <p:spPr>
          <a:xfrm>
            <a:off x="0" y="6391275"/>
            <a:ext cx="12192000" cy="466725"/>
          </a:xfrm>
          <a:prstGeom prst="rect">
            <a:avLst/>
          </a:prstGeom>
          <a:solidFill>
            <a:srgbClr val="25437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7" name="Google Shape;27;p34"/>
          <p:cNvPicPr preferRelativeResize="0"/>
          <p:nvPr/>
        </p:nvPicPr>
        <p:blipFill rotWithShape="1">
          <a:blip r:embed="rId4">
            <a:alphaModFix/>
          </a:blip>
          <a:srcRect b="0" l="0" r="0" t="0"/>
          <a:stretch/>
        </p:blipFill>
        <p:spPr>
          <a:xfrm>
            <a:off x="10204127" y="4895044"/>
            <a:ext cx="2134537" cy="20831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
                                        </p:tgtEl>
                                        <p:attrNameLst>
                                          <p:attrName>style.visibility</p:attrName>
                                        </p:attrNameLst>
                                      </p:cBhvr>
                                      <p:to>
                                        <p:strVal val="visible"/>
                                      </p:to>
                                    </p:set>
                                    <p:animEffect filter="fade" transition="in">
                                      <p:cBhvr>
                                        <p:cTn dur="500"/>
                                        <p:tgtEl>
                                          <p:spTgt spid="26"/>
                                        </p:tgtEl>
                                      </p:cBhvr>
                                    </p:animEffect>
                                  </p:childTnLst>
                                </p:cTn>
                              </p:par>
                              <p:par>
                                <p:cTn fill="hold" nodeType="withEffect" presetClass="entr" presetID="10" presetSubtype="0">
                                  <p:stCondLst>
                                    <p:cond delay="0"/>
                                  </p:stCondLst>
                                  <p:childTnLst>
                                    <p:set>
                                      <p:cBhvr>
                                        <p:cTn dur="1" fill="hold">
                                          <p:stCondLst>
                                            <p:cond delay="0"/>
                                          </p:stCondLst>
                                        </p:cTn>
                                        <p:tgtEl>
                                          <p:spTgt spid="27"/>
                                        </p:tgtEl>
                                        <p:attrNameLst>
                                          <p:attrName>style.visibility</p:attrName>
                                        </p:attrNameLst>
                                      </p:cBhvr>
                                      <p:to>
                                        <p:strVal val="visible"/>
                                      </p:to>
                                    </p:set>
                                    <p:animEffect filter="fade" transition="in">
                                      <p:cBhvr>
                                        <p:cTn dur="500"/>
                                        <p:tgtEl>
                                          <p:spTgt spid="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28" name="Shape 28"/>
        <p:cNvGrpSpPr/>
        <p:nvPr/>
      </p:nvGrpSpPr>
      <p:grpSpPr>
        <a:xfrm>
          <a:off x="0" y="0"/>
          <a:ext cx="0" cy="0"/>
          <a:chOff x="0" y="0"/>
          <a:chExt cx="0" cy="0"/>
        </a:xfrm>
      </p:grpSpPr>
      <p:sp>
        <p:nvSpPr>
          <p:cNvPr id="29" name="Google Shape;29;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32" name="Shape 32"/>
        <p:cNvGrpSpPr/>
        <p:nvPr/>
      </p:nvGrpSpPr>
      <p:grpSpPr>
        <a:xfrm>
          <a:off x="0" y="0"/>
          <a:ext cx="0" cy="0"/>
          <a:chOff x="0" y="0"/>
          <a:chExt cx="0" cy="0"/>
        </a:xfrm>
      </p:grpSpPr>
      <p:sp>
        <p:nvSpPr>
          <p:cNvPr id="33" name="Google Shape;3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38" name="Shape 38"/>
        <p:cNvGrpSpPr/>
        <p:nvPr/>
      </p:nvGrpSpPr>
      <p:grpSpPr>
        <a:xfrm>
          <a:off x="0" y="0"/>
          <a:ext cx="0" cy="0"/>
          <a:chOff x="0" y="0"/>
          <a:chExt cx="0" cy="0"/>
        </a:xfrm>
      </p:grpSpPr>
      <p:sp>
        <p:nvSpPr>
          <p:cNvPr id="39" name="Google Shape;39;p3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1" name="Google Shape;4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44" name="Shape 44"/>
        <p:cNvGrpSpPr/>
        <p:nvPr/>
      </p:nvGrpSpPr>
      <p:grpSpPr>
        <a:xfrm>
          <a:off x="0" y="0"/>
          <a:ext cx="0" cy="0"/>
          <a:chOff x="0" y="0"/>
          <a:chExt cx="0" cy="0"/>
        </a:xfrm>
      </p:grpSpPr>
      <p:sp>
        <p:nvSpPr>
          <p:cNvPr id="45" name="Google Shape;45;p3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7" name="Google Shape;4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50" name="Shape 50"/>
        <p:cNvGrpSpPr/>
        <p:nvPr/>
      </p:nvGrpSpPr>
      <p:grpSpPr>
        <a:xfrm>
          <a:off x="0" y="0"/>
          <a:ext cx="0" cy="0"/>
          <a:chOff x="0" y="0"/>
          <a:chExt cx="0" cy="0"/>
        </a:xfrm>
      </p:grpSpPr>
      <p:sp>
        <p:nvSpPr>
          <p:cNvPr id="51" name="Google Shape;51;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57" name="Shape 57"/>
        <p:cNvGrpSpPr/>
        <p:nvPr/>
      </p:nvGrpSpPr>
      <p:grpSpPr>
        <a:xfrm>
          <a:off x="0" y="0"/>
          <a:ext cx="0" cy="0"/>
          <a:chOff x="0" y="0"/>
          <a:chExt cx="0" cy="0"/>
        </a:xfrm>
      </p:grpSpPr>
      <p:sp>
        <p:nvSpPr>
          <p:cNvPr id="58" name="Google Shape;58;p4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4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4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2" name="Google Shape;62;p4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66" name="Shape 66"/>
        <p:cNvGrpSpPr/>
        <p:nvPr/>
      </p:nvGrpSpPr>
      <p:grpSpPr>
        <a:xfrm>
          <a:off x="0" y="0"/>
          <a:ext cx="0" cy="0"/>
          <a:chOff x="0" y="0"/>
          <a:chExt cx="0" cy="0"/>
        </a:xfrm>
      </p:grpSpPr>
      <p:sp>
        <p:nvSpPr>
          <p:cNvPr id="67" name="Google Shape;67;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0.png"/><Relationship Id="rId5" Type="http://schemas.openxmlformats.org/officeDocument/2006/relationships/image" Target="../media/image11.png"/><Relationship Id="rId6" Type="http://schemas.openxmlformats.org/officeDocument/2006/relationships/image" Target="../media/image6.png"/><Relationship Id="rId7"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nvSpPr>
        <p:spPr>
          <a:xfrm>
            <a:off x="-10150" y="6470750"/>
            <a:ext cx="17916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400"/>
              <a:buFont typeface="Arial"/>
              <a:buNone/>
            </a:pPr>
            <a:r>
              <a:rPr lang="fr-FR">
                <a:solidFill>
                  <a:schemeClr val="lt1"/>
                </a:solidFill>
              </a:rPr>
              <a:t>Décembre </a:t>
            </a:r>
            <a:r>
              <a:rPr b="0" i="0" lang="fr-FR" sz="1400" u="none" cap="none" strike="noStrike">
                <a:solidFill>
                  <a:schemeClr val="lt1"/>
                </a:solidFill>
                <a:latin typeface="Arial"/>
                <a:ea typeface="Arial"/>
                <a:cs typeface="Arial"/>
                <a:sym typeface="Arial"/>
              </a:rPr>
              <a:t>2024</a:t>
            </a:r>
            <a:endParaRPr b="0" i="0" sz="1400" u="none" cap="none" strike="noStrike">
              <a:solidFill>
                <a:schemeClr val="lt1"/>
              </a:solidFill>
              <a:latin typeface="Arial"/>
              <a:ea typeface="Arial"/>
              <a:cs typeface="Arial"/>
              <a:sym typeface="Arial"/>
            </a:endParaRPr>
          </a:p>
        </p:txBody>
      </p:sp>
      <p:sp>
        <p:nvSpPr>
          <p:cNvPr id="102" name="Google Shape;102;p1"/>
          <p:cNvSpPr/>
          <p:nvPr/>
        </p:nvSpPr>
        <p:spPr>
          <a:xfrm>
            <a:off x="110249" y="2371569"/>
            <a:ext cx="5020200" cy="58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fr-FR" sz="3200" u="none" cap="none" strike="noStrike">
                <a:solidFill>
                  <a:srgbClr val="0070C0"/>
                </a:solidFill>
                <a:latin typeface="Arial Black"/>
                <a:ea typeface="Arial Black"/>
                <a:cs typeface="Arial Black"/>
                <a:sym typeface="Arial Black"/>
              </a:rPr>
              <a:t>PASSEPORT </a:t>
            </a:r>
            <a:r>
              <a:rPr b="1" lang="fr-FR" sz="3200">
                <a:solidFill>
                  <a:srgbClr val="0070C0"/>
                </a:solidFill>
                <a:latin typeface="Arial Black"/>
                <a:ea typeface="Arial Black"/>
                <a:cs typeface="Arial Black"/>
                <a:sym typeface="Arial Black"/>
              </a:rPr>
              <a:t>CODEUR</a:t>
            </a:r>
            <a:r>
              <a:rPr b="1" i="0" lang="fr-FR" sz="3200" u="none" cap="none" strike="noStrike">
                <a:solidFill>
                  <a:srgbClr val="0070C0"/>
                </a:solidFill>
                <a:latin typeface="Arial Black"/>
                <a:ea typeface="Arial Black"/>
                <a:cs typeface="Arial Black"/>
                <a:sym typeface="Arial Black"/>
              </a:rPr>
              <a:t> </a:t>
            </a:r>
            <a:endParaRPr b="0" i="0" sz="3200" u="none" cap="none" strike="noStrike">
              <a:solidFill>
                <a:schemeClr val="dk1"/>
              </a:solidFill>
              <a:latin typeface="Calibri"/>
              <a:ea typeface="Calibri"/>
              <a:cs typeface="Calibri"/>
              <a:sym typeface="Calibri"/>
            </a:endParaRPr>
          </a:p>
        </p:txBody>
      </p:sp>
      <p:sp>
        <p:nvSpPr>
          <p:cNvPr id="103" name="Google Shape;103;p1"/>
          <p:cNvSpPr txBox="1"/>
          <p:nvPr/>
        </p:nvSpPr>
        <p:spPr>
          <a:xfrm>
            <a:off x="-76208" y="3614022"/>
            <a:ext cx="5393100" cy="2084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None/>
            </a:pPr>
            <a:r>
              <a:rPr lang="fr-FR" sz="3000">
                <a:solidFill>
                  <a:srgbClr val="00B050"/>
                </a:solidFill>
                <a:latin typeface="Arial Black"/>
                <a:ea typeface="Arial Black"/>
                <a:cs typeface="Arial Black"/>
                <a:sym typeface="Arial Black"/>
              </a:rPr>
              <a:t>Découverte de Python: Premiers Pas en Programmation</a:t>
            </a:r>
            <a:endParaRPr b="1" sz="3000">
              <a:solidFill>
                <a:srgbClr val="00B050"/>
              </a:solidFill>
              <a:latin typeface="Arial Black"/>
              <a:ea typeface="Arial Black"/>
              <a:cs typeface="Arial Black"/>
              <a:sym typeface="Arial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14"/>
          <p:cNvPicPr preferRelativeResize="0"/>
          <p:nvPr/>
        </p:nvPicPr>
        <p:blipFill rotWithShape="1">
          <a:blip r:embed="rId3">
            <a:alphaModFix/>
          </a:blip>
          <a:srcRect b="0" l="0" r="0" t="0"/>
          <a:stretch/>
        </p:blipFill>
        <p:spPr>
          <a:xfrm>
            <a:off x="0" y="-378349"/>
            <a:ext cx="1509653" cy="1509653"/>
          </a:xfrm>
          <a:prstGeom prst="rect">
            <a:avLst/>
          </a:prstGeom>
          <a:noFill/>
          <a:ln>
            <a:noFill/>
          </a:ln>
        </p:spPr>
      </p:pic>
      <p:sp>
        <p:nvSpPr>
          <p:cNvPr id="213" name="Google Shape;213;p14"/>
          <p:cNvSpPr/>
          <p:nvPr/>
        </p:nvSpPr>
        <p:spPr>
          <a:xfrm>
            <a:off x="2660070" y="162050"/>
            <a:ext cx="9531929" cy="538292"/>
          </a:xfrm>
          <a:prstGeom prst="rect">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14" name="Google Shape;214;p14"/>
          <p:cNvPicPr preferRelativeResize="0"/>
          <p:nvPr/>
        </p:nvPicPr>
        <p:blipFill rotWithShape="1">
          <a:blip r:embed="rId4">
            <a:alphaModFix/>
          </a:blip>
          <a:srcRect b="0" l="0" r="0" t="0"/>
          <a:stretch/>
        </p:blipFill>
        <p:spPr>
          <a:xfrm>
            <a:off x="1703645" y="91595"/>
            <a:ext cx="835274" cy="710716"/>
          </a:xfrm>
          <a:prstGeom prst="rect">
            <a:avLst/>
          </a:prstGeom>
          <a:noFill/>
          <a:ln>
            <a:noFill/>
          </a:ln>
        </p:spPr>
      </p:pic>
      <p:sp>
        <p:nvSpPr>
          <p:cNvPr id="215" name="Google Shape;215;p14"/>
          <p:cNvSpPr/>
          <p:nvPr/>
        </p:nvSpPr>
        <p:spPr>
          <a:xfrm>
            <a:off x="221749" y="6468822"/>
            <a:ext cx="288236" cy="321013"/>
          </a:xfrm>
          <a:prstGeom prst="horizontalScroll">
            <a:avLst>
              <a:gd fmla="val 12500" name="adj"/>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6" name="Google Shape;216;p14"/>
          <p:cNvSpPr txBox="1"/>
          <p:nvPr/>
        </p:nvSpPr>
        <p:spPr>
          <a:xfrm>
            <a:off x="1110463" y="6468822"/>
            <a:ext cx="26774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217" name="Google Shape;217;p14"/>
          <p:cNvSpPr txBox="1"/>
          <p:nvPr/>
        </p:nvSpPr>
        <p:spPr>
          <a:xfrm>
            <a:off x="221749" y="6528225"/>
            <a:ext cx="415726"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Arial"/>
                <a:ea typeface="Arial"/>
                <a:cs typeface="Arial"/>
                <a:sym typeface="Arial"/>
              </a:rPr>
              <a:t>14</a:t>
            </a:r>
            <a:endParaRPr b="0" i="0" sz="1400" u="none" cap="none" strike="noStrike">
              <a:solidFill>
                <a:srgbClr val="000000"/>
              </a:solidFill>
              <a:latin typeface="Arial"/>
              <a:ea typeface="Arial"/>
              <a:cs typeface="Arial"/>
              <a:sym typeface="Arial"/>
            </a:endParaRPr>
          </a:p>
        </p:txBody>
      </p:sp>
      <p:pic>
        <p:nvPicPr>
          <p:cNvPr id="218" name="Google Shape;218;p14"/>
          <p:cNvPicPr preferRelativeResize="0"/>
          <p:nvPr/>
        </p:nvPicPr>
        <p:blipFill>
          <a:blip r:embed="rId5">
            <a:alphaModFix/>
          </a:blip>
          <a:stretch>
            <a:fillRect/>
          </a:stretch>
        </p:blipFill>
        <p:spPr>
          <a:xfrm>
            <a:off x="637475" y="1725050"/>
            <a:ext cx="10706100" cy="2895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g31cd4cd35dc_0_37"/>
          <p:cNvPicPr preferRelativeResize="0"/>
          <p:nvPr/>
        </p:nvPicPr>
        <p:blipFill rotWithShape="1">
          <a:blip r:embed="rId3">
            <a:alphaModFix/>
          </a:blip>
          <a:srcRect b="0" l="0" r="0" t="0"/>
          <a:stretch/>
        </p:blipFill>
        <p:spPr>
          <a:xfrm>
            <a:off x="0" y="-378349"/>
            <a:ext cx="1509655" cy="1509655"/>
          </a:xfrm>
          <a:prstGeom prst="rect">
            <a:avLst/>
          </a:prstGeom>
          <a:noFill/>
          <a:ln>
            <a:noFill/>
          </a:ln>
        </p:spPr>
      </p:pic>
      <p:sp>
        <p:nvSpPr>
          <p:cNvPr id="224" name="Google Shape;224;g31cd4cd35dc_0_37"/>
          <p:cNvSpPr/>
          <p:nvPr/>
        </p:nvSpPr>
        <p:spPr>
          <a:xfrm>
            <a:off x="2538920" y="107375"/>
            <a:ext cx="9531900" cy="538200"/>
          </a:xfrm>
          <a:prstGeom prst="rect">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25" name="Google Shape;225;g31cd4cd35dc_0_37"/>
          <p:cNvPicPr preferRelativeResize="0"/>
          <p:nvPr/>
        </p:nvPicPr>
        <p:blipFill rotWithShape="1">
          <a:blip r:embed="rId4">
            <a:alphaModFix/>
          </a:blip>
          <a:srcRect b="0" l="0" r="0" t="0"/>
          <a:stretch/>
        </p:blipFill>
        <p:spPr>
          <a:xfrm>
            <a:off x="1703645" y="91595"/>
            <a:ext cx="835273" cy="710716"/>
          </a:xfrm>
          <a:prstGeom prst="rect">
            <a:avLst/>
          </a:prstGeom>
          <a:noFill/>
          <a:ln>
            <a:noFill/>
          </a:ln>
        </p:spPr>
      </p:pic>
      <p:sp>
        <p:nvSpPr>
          <p:cNvPr id="226" name="Google Shape;226;g31cd4cd35dc_0_37"/>
          <p:cNvSpPr/>
          <p:nvPr/>
        </p:nvSpPr>
        <p:spPr>
          <a:xfrm>
            <a:off x="221749" y="6468822"/>
            <a:ext cx="288300" cy="321000"/>
          </a:xfrm>
          <a:prstGeom prst="horizontalScroll">
            <a:avLst>
              <a:gd fmla="val 12500" name="adj"/>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7" name="Google Shape;227;g31cd4cd35dc_0_37"/>
          <p:cNvSpPr txBox="1"/>
          <p:nvPr/>
        </p:nvSpPr>
        <p:spPr>
          <a:xfrm>
            <a:off x="1110463" y="6468822"/>
            <a:ext cx="2676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228" name="Google Shape;228;g31cd4cd35dc_0_37"/>
          <p:cNvSpPr txBox="1"/>
          <p:nvPr/>
        </p:nvSpPr>
        <p:spPr>
          <a:xfrm>
            <a:off x="221749" y="6528225"/>
            <a:ext cx="415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Arial"/>
                <a:ea typeface="Arial"/>
                <a:cs typeface="Arial"/>
                <a:sym typeface="Arial"/>
              </a:rPr>
              <a:t>14</a:t>
            </a:r>
            <a:endParaRPr b="0" i="0" sz="1400" u="none" cap="none" strike="noStrike">
              <a:solidFill>
                <a:srgbClr val="000000"/>
              </a:solidFill>
              <a:latin typeface="Arial"/>
              <a:ea typeface="Arial"/>
              <a:cs typeface="Arial"/>
              <a:sym typeface="Arial"/>
            </a:endParaRPr>
          </a:p>
        </p:txBody>
      </p:sp>
      <p:sp>
        <p:nvSpPr>
          <p:cNvPr id="229" name="Google Shape;229;g31cd4cd35dc_0_37"/>
          <p:cNvSpPr txBox="1"/>
          <p:nvPr/>
        </p:nvSpPr>
        <p:spPr>
          <a:xfrm>
            <a:off x="2235550" y="2293750"/>
            <a:ext cx="7684500" cy="15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sz="8900"/>
              <a:t>P</a:t>
            </a:r>
            <a:r>
              <a:rPr b="1" lang="fr-FR" sz="8900"/>
              <a:t>ratiques</a:t>
            </a:r>
            <a:endParaRPr b="1" sz="8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nvSpPr>
        <p:spPr>
          <a:xfrm>
            <a:off x="866775" y="1459230"/>
            <a:ext cx="10458450" cy="3939540"/>
          </a:xfrm>
          <a:prstGeom prst="rect">
            <a:avLst/>
          </a:prstGeom>
          <a:noFill/>
          <a:ln>
            <a:noFill/>
          </a:ln>
        </p:spPr>
        <p:txBody>
          <a:bodyPr anchorCtr="1"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0"/>
              <a:buFont typeface="Raleway"/>
              <a:buNone/>
            </a:pPr>
            <a:r>
              <a:rPr b="1" i="1" lang="fr-FR" sz="25000" u="none" cap="none" strike="noStrike">
                <a:solidFill>
                  <a:srgbClr val="000000"/>
                </a:solidFill>
                <a:latin typeface="Raleway"/>
                <a:ea typeface="Raleway"/>
                <a:cs typeface="Raleway"/>
                <a:sym typeface="Raleway"/>
              </a:rPr>
              <a:t>MERCI</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d61d501bce_0_0"/>
          <p:cNvSpPr txBox="1"/>
          <p:nvPr/>
        </p:nvSpPr>
        <p:spPr>
          <a:xfrm>
            <a:off x="77350" y="716205"/>
            <a:ext cx="10458600" cy="1015800"/>
          </a:xfrm>
          <a:prstGeom prst="rect">
            <a:avLst/>
          </a:prstGeom>
          <a:noFill/>
          <a:ln>
            <a:noFill/>
          </a:ln>
        </p:spPr>
        <p:txBody>
          <a:bodyPr anchorCtr="1"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0"/>
              <a:buFont typeface="Raleway"/>
              <a:buNone/>
            </a:pPr>
            <a:r>
              <a:rPr b="1" i="1" lang="fr-FR" sz="6000">
                <a:latin typeface="Raleway"/>
                <a:ea typeface="Raleway"/>
                <a:cs typeface="Raleway"/>
                <a:sym typeface="Raleway"/>
              </a:rPr>
              <a:t>Formateurs</a:t>
            </a:r>
            <a:endParaRPr b="0" i="0" sz="6000" u="none" cap="none" strike="noStrike">
              <a:solidFill>
                <a:srgbClr val="000000"/>
              </a:solidFill>
              <a:latin typeface="Arial"/>
              <a:ea typeface="Arial"/>
              <a:cs typeface="Arial"/>
              <a:sym typeface="Arial"/>
            </a:endParaRPr>
          </a:p>
        </p:txBody>
      </p:sp>
      <p:sp>
        <p:nvSpPr>
          <p:cNvPr id="109" name="Google Shape;109;g2d61d501bce_0_0"/>
          <p:cNvSpPr txBox="1"/>
          <p:nvPr/>
        </p:nvSpPr>
        <p:spPr>
          <a:xfrm>
            <a:off x="370500" y="3418530"/>
            <a:ext cx="10458600" cy="1015800"/>
          </a:xfrm>
          <a:prstGeom prst="rect">
            <a:avLst/>
          </a:prstGeom>
          <a:noFill/>
          <a:ln>
            <a:noFill/>
          </a:ln>
        </p:spPr>
        <p:txBody>
          <a:bodyPr anchorCtr="1"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0"/>
              <a:buFont typeface="Raleway"/>
              <a:buNone/>
            </a:pPr>
            <a:r>
              <a:rPr b="1" i="1" lang="fr-FR" sz="6000">
                <a:latin typeface="Raleway"/>
                <a:ea typeface="Raleway"/>
                <a:cs typeface="Raleway"/>
                <a:sym typeface="Raleway"/>
              </a:rPr>
              <a:t>ADOU Mathurin: </a:t>
            </a:r>
            <a:r>
              <a:rPr b="1" i="1" lang="fr-FR" sz="2100">
                <a:solidFill>
                  <a:schemeClr val="dk1"/>
                </a:solidFill>
                <a:latin typeface="Raleway"/>
                <a:ea typeface="Raleway"/>
                <a:cs typeface="Raleway"/>
                <a:sym typeface="Raleway"/>
              </a:rPr>
              <a:t>Data  Engineer/ Data Scientist</a:t>
            </a:r>
            <a:endParaRPr b="0" i="0" sz="6000" u="none" cap="none" strike="noStrike">
              <a:solidFill>
                <a:srgbClr val="000000"/>
              </a:solidFill>
              <a:latin typeface="Arial"/>
              <a:ea typeface="Arial"/>
              <a:cs typeface="Arial"/>
              <a:sym typeface="Arial"/>
            </a:endParaRPr>
          </a:p>
        </p:txBody>
      </p:sp>
      <p:sp>
        <p:nvSpPr>
          <p:cNvPr id="110" name="Google Shape;110;g2d61d501bce_0_0"/>
          <p:cNvSpPr txBox="1"/>
          <p:nvPr/>
        </p:nvSpPr>
        <p:spPr>
          <a:xfrm>
            <a:off x="441400" y="1997518"/>
            <a:ext cx="10458600" cy="1015800"/>
          </a:xfrm>
          <a:prstGeom prst="rect">
            <a:avLst/>
          </a:prstGeom>
          <a:noFill/>
          <a:ln>
            <a:noFill/>
          </a:ln>
        </p:spPr>
        <p:txBody>
          <a:bodyPr anchorCtr="1"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0"/>
              <a:buFont typeface="Raleway"/>
              <a:buNone/>
            </a:pPr>
            <a:r>
              <a:rPr b="1" i="1" lang="fr-FR" sz="6000">
                <a:latin typeface="Raleway"/>
                <a:ea typeface="Raleway"/>
                <a:cs typeface="Raleway"/>
                <a:sym typeface="Raleway"/>
              </a:rPr>
              <a:t>GAHIE Eudoxie: </a:t>
            </a:r>
            <a:r>
              <a:rPr b="1" i="1" lang="fr-FR" sz="2100">
                <a:latin typeface="Raleway"/>
                <a:ea typeface="Raleway"/>
                <a:cs typeface="Raleway"/>
                <a:sym typeface="Raleway"/>
              </a:rPr>
              <a:t>Engineer Data Scientist</a:t>
            </a:r>
            <a:endParaRPr b="0" i="0" sz="21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
          <p:cNvSpPr txBox="1"/>
          <p:nvPr/>
        </p:nvSpPr>
        <p:spPr>
          <a:xfrm>
            <a:off x="2643075" y="400375"/>
            <a:ext cx="45456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8436D"/>
              </a:buClr>
              <a:buSzPts val="6000"/>
              <a:buFont typeface="Arial"/>
              <a:buNone/>
            </a:pPr>
            <a:r>
              <a:rPr b="0" i="0" lang="fr-FR" sz="6000" u="none" cap="none" strike="noStrike">
                <a:solidFill>
                  <a:srgbClr val="08436D"/>
                </a:solidFill>
                <a:latin typeface="Arial"/>
                <a:ea typeface="Arial"/>
                <a:cs typeface="Arial"/>
                <a:sym typeface="Arial"/>
              </a:rPr>
              <a:t>SOMMAIRE</a:t>
            </a:r>
            <a:endParaRPr b="0" i="0" sz="6000" u="none" cap="none" strike="noStrike">
              <a:solidFill>
                <a:srgbClr val="08436D"/>
              </a:solidFill>
              <a:latin typeface="Arial"/>
              <a:ea typeface="Arial"/>
              <a:cs typeface="Arial"/>
              <a:sym typeface="Arial"/>
            </a:endParaRPr>
          </a:p>
        </p:txBody>
      </p:sp>
      <p:pic>
        <p:nvPicPr>
          <p:cNvPr id="117" name="Google Shape;117;p2"/>
          <p:cNvPicPr preferRelativeResize="0"/>
          <p:nvPr/>
        </p:nvPicPr>
        <p:blipFill rotWithShape="1">
          <a:blip r:embed="rId3">
            <a:alphaModFix/>
          </a:blip>
          <a:srcRect b="0" l="0" r="0" t="0"/>
          <a:stretch/>
        </p:blipFill>
        <p:spPr>
          <a:xfrm>
            <a:off x="784282" y="2246814"/>
            <a:ext cx="863343" cy="734599"/>
          </a:xfrm>
          <a:prstGeom prst="rect">
            <a:avLst/>
          </a:prstGeom>
          <a:noFill/>
          <a:ln>
            <a:noFill/>
          </a:ln>
        </p:spPr>
      </p:pic>
      <p:pic>
        <p:nvPicPr>
          <p:cNvPr id="118" name="Google Shape;118;p2"/>
          <p:cNvPicPr preferRelativeResize="0"/>
          <p:nvPr/>
        </p:nvPicPr>
        <p:blipFill rotWithShape="1">
          <a:blip r:embed="rId4">
            <a:alphaModFix/>
          </a:blip>
          <a:srcRect b="0" l="0" r="0" t="0"/>
          <a:stretch/>
        </p:blipFill>
        <p:spPr>
          <a:xfrm>
            <a:off x="775311" y="4799682"/>
            <a:ext cx="872314" cy="742232"/>
          </a:xfrm>
          <a:prstGeom prst="rect">
            <a:avLst/>
          </a:prstGeom>
          <a:noFill/>
          <a:ln>
            <a:noFill/>
          </a:ln>
        </p:spPr>
      </p:pic>
      <p:sp>
        <p:nvSpPr>
          <p:cNvPr id="119" name="Google Shape;119;p2"/>
          <p:cNvSpPr txBox="1"/>
          <p:nvPr/>
        </p:nvSpPr>
        <p:spPr>
          <a:xfrm>
            <a:off x="108825" y="6470750"/>
            <a:ext cx="15912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lang="fr-FR">
                <a:solidFill>
                  <a:schemeClr val="lt1"/>
                </a:solidFill>
              </a:rPr>
              <a:t>Décembre</a:t>
            </a:r>
            <a:r>
              <a:rPr b="0" i="0" lang="fr-FR" sz="1400" u="none" cap="none" strike="noStrike">
                <a:solidFill>
                  <a:schemeClr val="lt1"/>
                </a:solidFill>
                <a:latin typeface="Arial"/>
                <a:ea typeface="Arial"/>
                <a:cs typeface="Arial"/>
                <a:sym typeface="Arial"/>
              </a:rPr>
              <a:t> 2024</a:t>
            </a:r>
            <a:endParaRPr b="0" i="0" sz="1400" u="none" cap="none" strike="noStrike">
              <a:solidFill>
                <a:schemeClr val="lt1"/>
              </a:solidFill>
              <a:latin typeface="Arial"/>
              <a:ea typeface="Arial"/>
              <a:cs typeface="Arial"/>
              <a:sym typeface="Arial"/>
            </a:endParaRPr>
          </a:p>
        </p:txBody>
      </p:sp>
      <p:pic>
        <p:nvPicPr>
          <p:cNvPr id="120" name="Google Shape;120;p2"/>
          <p:cNvPicPr preferRelativeResize="0"/>
          <p:nvPr/>
        </p:nvPicPr>
        <p:blipFill rotWithShape="1">
          <a:blip r:embed="rId5">
            <a:alphaModFix/>
          </a:blip>
          <a:srcRect b="0" l="0" r="0" t="0"/>
          <a:stretch/>
        </p:blipFill>
        <p:spPr>
          <a:xfrm>
            <a:off x="10798043" y="2981413"/>
            <a:ext cx="872314" cy="742232"/>
          </a:xfrm>
          <a:prstGeom prst="rect">
            <a:avLst/>
          </a:prstGeom>
          <a:noFill/>
          <a:ln>
            <a:noFill/>
          </a:ln>
        </p:spPr>
      </p:pic>
      <p:pic>
        <p:nvPicPr>
          <p:cNvPr id="121" name="Google Shape;121;p2"/>
          <p:cNvPicPr preferRelativeResize="0"/>
          <p:nvPr/>
        </p:nvPicPr>
        <p:blipFill rotWithShape="1">
          <a:blip r:embed="rId6">
            <a:alphaModFix/>
          </a:blip>
          <a:srcRect b="0" l="0" r="0" t="0"/>
          <a:stretch/>
        </p:blipFill>
        <p:spPr>
          <a:xfrm>
            <a:off x="775311" y="3532598"/>
            <a:ext cx="872314" cy="742232"/>
          </a:xfrm>
          <a:prstGeom prst="rect">
            <a:avLst/>
          </a:prstGeom>
          <a:noFill/>
          <a:ln>
            <a:noFill/>
          </a:ln>
        </p:spPr>
      </p:pic>
      <p:grpSp>
        <p:nvGrpSpPr>
          <p:cNvPr id="122" name="Google Shape;122;p2"/>
          <p:cNvGrpSpPr/>
          <p:nvPr/>
        </p:nvGrpSpPr>
        <p:grpSpPr>
          <a:xfrm>
            <a:off x="-3012972" y="1127950"/>
            <a:ext cx="13501234" cy="5551530"/>
            <a:chOff x="-4660597" y="-714481"/>
            <a:chExt cx="13501234" cy="5551530"/>
          </a:xfrm>
        </p:grpSpPr>
        <p:sp>
          <p:nvSpPr>
            <p:cNvPr id="123" name="Google Shape;123;p2"/>
            <p:cNvSpPr/>
            <p:nvPr/>
          </p:nvSpPr>
          <p:spPr>
            <a:xfrm>
              <a:off x="-4660597" y="-714481"/>
              <a:ext cx="5551530" cy="5551530"/>
            </a:xfrm>
            <a:prstGeom prst="blockArc">
              <a:avLst>
                <a:gd fmla="val 18900000" name="adj1"/>
                <a:gd fmla="val 2700000" name="adj2"/>
                <a:gd fmla="val 326" name="adj3"/>
              </a:avLst>
            </a:prstGeom>
            <a:noFill/>
            <a:ln cap="flat" cmpd="sng" w="12700">
              <a:solidFill>
                <a:srgbClr val="ED7D3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
            <p:cNvSpPr/>
            <p:nvPr/>
          </p:nvSpPr>
          <p:spPr>
            <a:xfrm>
              <a:off x="572992" y="412256"/>
              <a:ext cx="8267645" cy="824513"/>
            </a:xfrm>
            <a:prstGeom prst="rect">
              <a:avLst/>
            </a:prstGeom>
            <a:solidFill>
              <a:srgbClr val="ED7D31"/>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
            <p:cNvSpPr txBox="1"/>
            <p:nvPr/>
          </p:nvSpPr>
          <p:spPr>
            <a:xfrm>
              <a:off x="572992" y="412256"/>
              <a:ext cx="8267645" cy="824513"/>
            </a:xfrm>
            <a:prstGeom prst="rect">
              <a:avLst/>
            </a:prstGeom>
            <a:noFill/>
            <a:ln>
              <a:noFill/>
            </a:ln>
          </p:spPr>
          <p:txBody>
            <a:bodyPr anchorCtr="0" anchor="ctr" bIns="81275" lIns="654450" spcFirstLastPara="1" rIns="81275" wrap="square" tIns="81275">
              <a:noAutofit/>
            </a:bodyPr>
            <a:lstStyle/>
            <a:p>
              <a:pPr indent="0" lvl="0" marL="0" marR="0" rtl="0" algn="l">
                <a:lnSpc>
                  <a:spcPct val="90000"/>
                </a:lnSpc>
                <a:spcBef>
                  <a:spcPts val="0"/>
                </a:spcBef>
                <a:spcAft>
                  <a:spcPts val="0"/>
                </a:spcAft>
                <a:buClr>
                  <a:srgbClr val="FFFFFF"/>
                </a:buClr>
                <a:buSzPts val="3200"/>
                <a:buFont typeface="Gill Sans"/>
                <a:buNone/>
              </a:pPr>
              <a:r>
                <a:rPr lang="fr-FR" sz="3200">
                  <a:solidFill>
                    <a:srgbClr val="FFFFFF"/>
                  </a:solidFill>
                  <a:latin typeface="Gill Sans"/>
                  <a:ea typeface="Gill Sans"/>
                  <a:cs typeface="Gill Sans"/>
                  <a:sym typeface="Gill Sans"/>
                </a:rPr>
                <a:t>Introduction au Python</a:t>
              </a:r>
              <a:endParaRPr sz="3200">
                <a:solidFill>
                  <a:srgbClr val="FFFFFF"/>
                </a:solidFill>
                <a:latin typeface="Gill Sans"/>
                <a:ea typeface="Gill Sans"/>
                <a:cs typeface="Gill Sans"/>
                <a:sym typeface="Gill Sans"/>
              </a:endParaRPr>
            </a:p>
          </p:txBody>
        </p:sp>
        <p:sp>
          <p:nvSpPr>
            <p:cNvPr id="126" name="Google Shape;126;p2"/>
            <p:cNvSpPr/>
            <p:nvPr/>
          </p:nvSpPr>
          <p:spPr>
            <a:xfrm>
              <a:off x="57671" y="309192"/>
              <a:ext cx="1030641" cy="1030641"/>
            </a:xfrm>
            <a:prstGeom prst="ellipse">
              <a:avLst/>
            </a:prstGeom>
            <a:solidFill>
              <a:srgbClr val="FFFFFF"/>
            </a:solidFill>
            <a:ln cap="flat" cmpd="sng" w="12700">
              <a:solidFill>
                <a:srgbClr val="ED7D3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
            <p:cNvSpPr/>
            <p:nvPr/>
          </p:nvSpPr>
          <p:spPr>
            <a:xfrm>
              <a:off x="872702" y="1649026"/>
              <a:ext cx="7967934" cy="824513"/>
            </a:xfrm>
            <a:prstGeom prst="rect">
              <a:avLst/>
            </a:prstGeom>
            <a:solidFill>
              <a:srgbClr val="A5A5A5"/>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
            <p:cNvSpPr txBox="1"/>
            <p:nvPr/>
          </p:nvSpPr>
          <p:spPr>
            <a:xfrm>
              <a:off x="872702" y="1649026"/>
              <a:ext cx="7967934" cy="824513"/>
            </a:xfrm>
            <a:prstGeom prst="rect">
              <a:avLst/>
            </a:prstGeom>
            <a:noFill/>
            <a:ln>
              <a:noFill/>
            </a:ln>
          </p:spPr>
          <p:txBody>
            <a:bodyPr anchorCtr="0" anchor="ctr" bIns="81275" lIns="654450" spcFirstLastPara="1" rIns="81275" wrap="square" tIns="81275">
              <a:noAutofit/>
            </a:bodyPr>
            <a:lstStyle/>
            <a:p>
              <a:pPr indent="0" lvl="0" marL="0" marR="0" rtl="0" algn="l">
                <a:lnSpc>
                  <a:spcPct val="90000"/>
                </a:lnSpc>
                <a:spcBef>
                  <a:spcPts val="0"/>
                </a:spcBef>
                <a:spcAft>
                  <a:spcPts val="0"/>
                </a:spcAft>
                <a:buClr>
                  <a:srgbClr val="FFFFFF"/>
                </a:buClr>
                <a:buSzPts val="3200"/>
                <a:buFont typeface="Gill Sans"/>
                <a:buNone/>
              </a:pPr>
              <a:r>
                <a:rPr lang="fr-FR" sz="3200">
                  <a:solidFill>
                    <a:srgbClr val="FFFFFF"/>
                  </a:solidFill>
                  <a:latin typeface="Gill Sans"/>
                  <a:ea typeface="Gill Sans"/>
                  <a:cs typeface="Gill Sans"/>
                  <a:sym typeface="Gill Sans"/>
                </a:rPr>
                <a:t>Structures de </a:t>
              </a:r>
              <a:r>
                <a:rPr lang="fr-FR" sz="3200">
                  <a:solidFill>
                    <a:srgbClr val="FFFFFF"/>
                  </a:solidFill>
                  <a:latin typeface="Gill Sans"/>
                  <a:ea typeface="Gill Sans"/>
                  <a:cs typeface="Gill Sans"/>
                  <a:sym typeface="Gill Sans"/>
                </a:rPr>
                <a:t>Contrôle</a:t>
              </a:r>
              <a:endParaRPr b="0" i="0" sz="1400" u="none" cap="none" strike="noStrike">
                <a:solidFill>
                  <a:srgbClr val="000000"/>
                </a:solidFill>
                <a:latin typeface="Arial"/>
                <a:ea typeface="Arial"/>
                <a:cs typeface="Arial"/>
                <a:sym typeface="Arial"/>
              </a:endParaRPr>
            </a:p>
          </p:txBody>
        </p:sp>
        <p:sp>
          <p:nvSpPr>
            <p:cNvPr id="129" name="Google Shape;129;p2"/>
            <p:cNvSpPr/>
            <p:nvPr/>
          </p:nvSpPr>
          <p:spPr>
            <a:xfrm>
              <a:off x="357381" y="1545962"/>
              <a:ext cx="1030641" cy="1030641"/>
            </a:xfrm>
            <a:prstGeom prst="ellipse">
              <a:avLst/>
            </a:prstGeom>
            <a:solidFill>
              <a:srgbClr val="FFFFFF"/>
            </a:solidFill>
            <a:ln cap="flat" cmpd="sng" w="12700">
              <a:solidFill>
                <a:srgbClr val="A5A5A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
            <p:cNvSpPr/>
            <p:nvPr/>
          </p:nvSpPr>
          <p:spPr>
            <a:xfrm>
              <a:off x="572992" y="2885796"/>
              <a:ext cx="8267645" cy="824513"/>
            </a:xfrm>
            <a:prstGeom prst="rect">
              <a:avLst/>
            </a:prstGeom>
            <a:solidFill>
              <a:srgbClr val="FFC000"/>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
            <p:cNvSpPr txBox="1"/>
            <p:nvPr/>
          </p:nvSpPr>
          <p:spPr>
            <a:xfrm>
              <a:off x="572992" y="2885796"/>
              <a:ext cx="8267645" cy="824513"/>
            </a:xfrm>
            <a:prstGeom prst="rect">
              <a:avLst/>
            </a:prstGeom>
            <a:noFill/>
            <a:ln>
              <a:noFill/>
            </a:ln>
          </p:spPr>
          <p:txBody>
            <a:bodyPr anchorCtr="0" anchor="ctr" bIns="81275" lIns="654450" spcFirstLastPara="1" rIns="81275" wrap="square" tIns="81275">
              <a:noAutofit/>
            </a:bodyPr>
            <a:lstStyle/>
            <a:p>
              <a:pPr indent="0" lvl="0" marL="0" marR="0" rtl="0" algn="l">
                <a:lnSpc>
                  <a:spcPct val="90000"/>
                </a:lnSpc>
                <a:spcBef>
                  <a:spcPts val="0"/>
                </a:spcBef>
                <a:spcAft>
                  <a:spcPts val="0"/>
                </a:spcAft>
                <a:buClr>
                  <a:srgbClr val="FFFFFF"/>
                </a:buClr>
                <a:buSzPts val="3200"/>
                <a:buFont typeface="Gill Sans"/>
                <a:buNone/>
              </a:pPr>
              <a:r>
                <a:rPr lang="fr-FR" sz="3200">
                  <a:solidFill>
                    <a:srgbClr val="FFFFFF"/>
                  </a:solidFill>
                  <a:latin typeface="Gill Sans"/>
                  <a:ea typeface="Gill Sans"/>
                  <a:cs typeface="Gill Sans"/>
                  <a:sym typeface="Gill Sans"/>
                </a:rPr>
                <a:t>Fonction</a:t>
              </a:r>
              <a:endParaRPr b="0" i="0" sz="1400" u="none" cap="none" strike="noStrike">
                <a:solidFill>
                  <a:srgbClr val="000000"/>
                </a:solidFill>
                <a:latin typeface="Arial"/>
                <a:ea typeface="Arial"/>
                <a:cs typeface="Arial"/>
                <a:sym typeface="Arial"/>
              </a:endParaRPr>
            </a:p>
          </p:txBody>
        </p:sp>
        <p:sp>
          <p:nvSpPr>
            <p:cNvPr id="132" name="Google Shape;132;p2"/>
            <p:cNvSpPr/>
            <p:nvPr/>
          </p:nvSpPr>
          <p:spPr>
            <a:xfrm>
              <a:off x="57671" y="2782732"/>
              <a:ext cx="1030641" cy="1030641"/>
            </a:xfrm>
            <a:prstGeom prst="ellipse">
              <a:avLst/>
            </a:prstGeom>
            <a:solidFill>
              <a:srgbClr val="FFFFFF"/>
            </a:solidFill>
            <a:ln cap="flat" cmpd="sng" w="12700">
              <a:solidFill>
                <a:srgbClr val="FFC000"/>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33" name="Google Shape;133;p2"/>
          <p:cNvPicPr preferRelativeResize="0"/>
          <p:nvPr/>
        </p:nvPicPr>
        <p:blipFill rotWithShape="1">
          <a:blip r:embed="rId7">
            <a:alphaModFix/>
          </a:blip>
          <a:srcRect b="0" l="0" r="0" t="0"/>
          <a:stretch/>
        </p:blipFill>
        <p:spPr>
          <a:xfrm>
            <a:off x="10835239" y="4274830"/>
            <a:ext cx="835118" cy="71058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8"/>
          <p:cNvPicPr preferRelativeResize="0"/>
          <p:nvPr/>
        </p:nvPicPr>
        <p:blipFill rotWithShape="1">
          <a:blip r:embed="rId3">
            <a:alphaModFix/>
          </a:blip>
          <a:srcRect b="0" l="0" r="0" t="0"/>
          <a:stretch/>
        </p:blipFill>
        <p:spPr>
          <a:xfrm>
            <a:off x="0" y="-378349"/>
            <a:ext cx="1509653" cy="1509653"/>
          </a:xfrm>
          <a:prstGeom prst="rect">
            <a:avLst/>
          </a:prstGeom>
          <a:noFill/>
          <a:ln>
            <a:noFill/>
          </a:ln>
        </p:spPr>
      </p:pic>
      <p:sp>
        <p:nvSpPr>
          <p:cNvPr id="139" name="Google Shape;139;p8"/>
          <p:cNvSpPr/>
          <p:nvPr/>
        </p:nvSpPr>
        <p:spPr>
          <a:xfrm>
            <a:off x="2660070" y="162050"/>
            <a:ext cx="9531929" cy="538292"/>
          </a:xfrm>
          <a:prstGeom prst="rect">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0" name="Google Shape;140;p8"/>
          <p:cNvSpPr txBox="1"/>
          <p:nvPr/>
        </p:nvSpPr>
        <p:spPr>
          <a:xfrm>
            <a:off x="3230836" y="91595"/>
            <a:ext cx="7132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fr-FR" sz="3600" u="none" cap="none" strike="noStrike">
                <a:solidFill>
                  <a:schemeClr val="lt1"/>
                </a:solidFill>
                <a:latin typeface="Calibri"/>
                <a:ea typeface="Calibri"/>
                <a:cs typeface="Calibri"/>
                <a:sym typeface="Calibri"/>
              </a:rPr>
              <a:t>Introduction au Python</a:t>
            </a:r>
            <a:endParaRPr b="0" i="0" sz="3600" u="none" cap="none" strike="noStrike">
              <a:solidFill>
                <a:schemeClr val="lt1"/>
              </a:solidFill>
              <a:latin typeface="Arial"/>
              <a:ea typeface="Arial"/>
              <a:cs typeface="Arial"/>
              <a:sym typeface="Arial"/>
            </a:endParaRPr>
          </a:p>
        </p:txBody>
      </p:sp>
      <p:pic>
        <p:nvPicPr>
          <p:cNvPr id="141" name="Google Shape;141;p8"/>
          <p:cNvPicPr preferRelativeResize="0"/>
          <p:nvPr/>
        </p:nvPicPr>
        <p:blipFill rotWithShape="1">
          <a:blip r:embed="rId4">
            <a:alphaModFix/>
          </a:blip>
          <a:srcRect b="0" l="0" r="0" t="0"/>
          <a:stretch/>
        </p:blipFill>
        <p:spPr>
          <a:xfrm>
            <a:off x="1703645" y="91595"/>
            <a:ext cx="835274" cy="710716"/>
          </a:xfrm>
          <a:prstGeom prst="rect">
            <a:avLst/>
          </a:prstGeom>
          <a:noFill/>
          <a:ln>
            <a:noFill/>
          </a:ln>
        </p:spPr>
      </p:pic>
      <p:sp>
        <p:nvSpPr>
          <p:cNvPr id="142" name="Google Shape;142;p8"/>
          <p:cNvSpPr/>
          <p:nvPr/>
        </p:nvSpPr>
        <p:spPr>
          <a:xfrm>
            <a:off x="221749" y="6468822"/>
            <a:ext cx="288236" cy="321013"/>
          </a:xfrm>
          <a:prstGeom prst="horizontalScroll">
            <a:avLst>
              <a:gd fmla="val 12500" name="adj"/>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3" name="Google Shape;143;p8"/>
          <p:cNvSpPr txBox="1"/>
          <p:nvPr/>
        </p:nvSpPr>
        <p:spPr>
          <a:xfrm>
            <a:off x="1110463" y="6468822"/>
            <a:ext cx="26774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144" name="Google Shape;144;p8"/>
          <p:cNvSpPr txBox="1"/>
          <p:nvPr/>
        </p:nvSpPr>
        <p:spPr>
          <a:xfrm>
            <a:off x="260679" y="6509753"/>
            <a:ext cx="288237"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sp>
        <p:nvSpPr>
          <p:cNvPr id="145" name="Google Shape;145;p8"/>
          <p:cNvSpPr/>
          <p:nvPr/>
        </p:nvSpPr>
        <p:spPr>
          <a:xfrm>
            <a:off x="733550" y="1387475"/>
            <a:ext cx="10805100" cy="3211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800"/>
              <a:buFont typeface="Arial"/>
              <a:buChar char="•"/>
            </a:pPr>
            <a:r>
              <a:rPr b="1" lang="fr-FR" sz="1800">
                <a:solidFill>
                  <a:schemeClr val="dk1"/>
                </a:solidFill>
                <a:latin typeface="Calibri"/>
                <a:ea typeface="Calibri"/>
                <a:cs typeface="Calibri"/>
                <a:sym typeface="Calibri"/>
              </a:rPr>
              <a:t>Python est un langage de programmation réputé pour sa simplicité et sa polyvalence. Il a gagné une immense popularité parmi les développeurs, les data scientists et les chercheurs grâce à sa lisibilité et à sa facilité d'utilisation. Ce cours sert d'introduction à Python, en abordant ses principales caractéristiques, ses applications et les étapes pour débuter avec la programmation en Python.</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9"/>
          <p:cNvPicPr preferRelativeResize="0"/>
          <p:nvPr/>
        </p:nvPicPr>
        <p:blipFill rotWithShape="1">
          <a:blip r:embed="rId3">
            <a:alphaModFix/>
          </a:blip>
          <a:srcRect b="0" l="0" r="0" t="0"/>
          <a:stretch/>
        </p:blipFill>
        <p:spPr>
          <a:xfrm>
            <a:off x="0" y="-378349"/>
            <a:ext cx="1509653" cy="1509653"/>
          </a:xfrm>
          <a:prstGeom prst="rect">
            <a:avLst/>
          </a:prstGeom>
          <a:noFill/>
          <a:ln>
            <a:noFill/>
          </a:ln>
        </p:spPr>
      </p:pic>
      <p:sp>
        <p:nvSpPr>
          <p:cNvPr id="151" name="Google Shape;151;p9"/>
          <p:cNvSpPr/>
          <p:nvPr/>
        </p:nvSpPr>
        <p:spPr>
          <a:xfrm>
            <a:off x="2660070" y="162050"/>
            <a:ext cx="9531929" cy="538292"/>
          </a:xfrm>
          <a:prstGeom prst="rect">
            <a:avLst/>
          </a:prstGeom>
          <a:solidFill>
            <a:srgbClr val="254370"/>
          </a:solidFill>
          <a:ln cap="flat" cmpd="sng" w="12700">
            <a:solidFill>
              <a:srgbClr val="2543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2" name="Google Shape;152;p9"/>
          <p:cNvSpPr txBox="1"/>
          <p:nvPr/>
        </p:nvSpPr>
        <p:spPr>
          <a:xfrm>
            <a:off x="3290220" y="108030"/>
            <a:ext cx="69231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fr-FR" sz="3600">
                <a:solidFill>
                  <a:schemeClr val="lt1"/>
                </a:solidFill>
                <a:latin typeface="Calibri"/>
                <a:ea typeface="Calibri"/>
                <a:cs typeface="Calibri"/>
                <a:sym typeface="Calibri"/>
              </a:rPr>
              <a:t>Application de Python</a:t>
            </a:r>
            <a:endParaRPr b="0" i="0" sz="3600" u="none" cap="none" strike="noStrike">
              <a:solidFill>
                <a:schemeClr val="lt1"/>
              </a:solidFill>
              <a:latin typeface="Arial"/>
              <a:ea typeface="Arial"/>
              <a:cs typeface="Arial"/>
              <a:sym typeface="Arial"/>
            </a:endParaRPr>
          </a:p>
        </p:txBody>
      </p:sp>
      <p:pic>
        <p:nvPicPr>
          <p:cNvPr id="153" name="Google Shape;153;p9"/>
          <p:cNvPicPr preferRelativeResize="0"/>
          <p:nvPr/>
        </p:nvPicPr>
        <p:blipFill rotWithShape="1">
          <a:blip r:embed="rId4">
            <a:alphaModFix/>
          </a:blip>
          <a:srcRect b="0" l="0" r="0" t="0"/>
          <a:stretch/>
        </p:blipFill>
        <p:spPr>
          <a:xfrm>
            <a:off x="1703645" y="91595"/>
            <a:ext cx="835274" cy="710716"/>
          </a:xfrm>
          <a:prstGeom prst="rect">
            <a:avLst/>
          </a:prstGeom>
          <a:noFill/>
          <a:ln>
            <a:noFill/>
          </a:ln>
        </p:spPr>
      </p:pic>
      <p:sp>
        <p:nvSpPr>
          <p:cNvPr id="154" name="Google Shape;154;p9"/>
          <p:cNvSpPr/>
          <p:nvPr/>
        </p:nvSpPr>
        <p:spPr>
          <a:xfrm>
            <a:off x="221749" y="6468822"/>
            <a:ext cx="288236" cy="321013"/>
          </a:xfrm>
          <a:prstGeom prst="horizontalScroll">
            <a:avLst>
              <a:gd fmla="val 12500" name="adj"/>
            </a:avLst>
          </a:prstGeom>
          <a:solidFill>
            <a:srgbClr val="08436D"/>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5" name="Google Shape;155;p9"/>
          <p:cNvSpPr txBox="1"/>
          <p:nvPr/>
        </p:nvSpPr>
        <p:spPr>
          <a:xfrm>
            <a:off x="1110463" y="6468822"/>
            <a:ext cx="26774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156" name="Google Shape;156;p9"/>
          <p:cNvSpPr txBox="1"/>
          <p:nvPr/>
        </p:nvSpPr>
        <p:spPr>
          <a:xfrm>
            <a:off x="260679" y="6509753"/>
            <a:ext cx="288237"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Arial"/>
                <a:ea typeface="Arial"/>
                <a:cs typeface="Arial"/>
                <a:sym typeface="Arial"/>
              </a:rPr>
              <a:t>9</a:t>
            </a:r>
            <a:endParaRPr b="0" i="0" sz="1400" u="none" cap="none" strike="noStrike">
              <a:solidFill>
                <a:srgbClr val="000000"/>
              </a:solidFill>
              <a:latin typeface="Arial"/>
              <a:ea typeface="Arial"/>
              <a:cs typeface="Arial"/>
              <a:sym typeface="Arial"/>
            </a:endParaRPr>
          </a:p>
        </p:txBody>
      </p:sp>
      <p:pic>
        <p:nvPicPr>
          <p:cNvPr id="157" name="Google Shape;157;p9"/>
          <p:cNvPicPr preferRelativeResize="0"/>
          <p:nvPr/>
        </p:nvPicPr>
        <p:blipFill>
          <a:blip r:embed="rId5">
            <a:alphaModFix/>
          </a:blip>
          <a:stretch>
            <a:fillRect/>
          </a:stretch>
        </p:blipFill>
        <p:spPr>
          <a:xfrm>
            <a:off x="2691319" y="906930"/>
            <a:ext cx="7278844" cy="579867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10"/>
          <p:cNvPicPr preferRelativeResize="0"/>
          <p:nvPr/>
        </p:nvPicPr>
        <p:blipFill rotWithShape="1">
          <a:blip r:embed="rId3">
            <a:alphaModFix/>
          </a:blip>
          <a:srcRect b="0" l="0" r="0" t="0"/>
          <a:stretch/>
        </p:blipFill>
        <p:spPr>
          <a:xfrm>
            <a:off x="0" y="-378349"/>
            <a:ext cx="1509653" cy="1509653"/>
          </a:xfrm>
          <a:prstGeom prst="rect">
            <a:avLst/>
          </a:prstGeom>
          <a:noFill/>
          <a:ln>
            <a:noFill/>
          </a:ln>
        </p:spPr>
      </p:pic>
      <p:sp>
        <p:nvSpPr>
          <p:cNvPr id="163" name="Google Shape;163;p10"/>
          <p:cNvSpPr/>
          <p:nvPr/>
        </p:nvSpPr>
        <p:spPr>
          <a:xfrm>
            <a:off x="2660070" y="162050"/>
            <a:ext cx="9531929" cy="538292"/>
          </a:xfrm>
          <a:prstGeom prst="rect">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4" name="Google Shape;164;p10"/>
          <p:cNvSpPr txBox="1"/>
          <p:nvPr/>
        </p:nvSpPr>
        <p:spPr>
          <a:xfrm>
            <a:off x="3290220" y="108030"/>
            <a:ext cx="88980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fr-FR" sz="3600">
                <a:solidFill>
                  <a:schemeClr val="lt1"/>
                </a:solidFill>
                <a:latin typeface="Calibri"/>
                <a:ea typeface="Calibri"/>
                <a:cs typeface="Calibri"/>
                <a:sym typeface="Calibri"/>
              </a:rPr>
              <a:t>Base de Python</a:t>
            </a:r>
            <a:endParaRPr b="1" i="0" sz="3600" u="none" cap="none" strike="noStrike">
              <a:solidFill>
                <a:schemeClr val="lt1"/>
              </a:solidFill>
              <a:latin typeface="Montserrat SemiBold"/>
              <a:ea typeface="Montserrat SemiBold"/>
              <a:cs typeface="Montserrat SemiBold"/>
              <a:sym typeface="Montserrat SemiBold"/>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Arial"/>
              <a:ea typeface="Arial"/>
              <a:cs typeface="Arial"/>
              <a:sym typeface="Arial"/>
            </a:endParaRPr>
          </a:p>
        </p:txBody>
      </p:sp>
      <p:pic>
        <p:nvPicPr>
          <p:cNvPr id="165" name="Google Shape;165;p10"/>
          <p:cNvPicPr preferRelativeResize="0"/>
          <p:nvPr/>
        </p:nvPicPr>
        <p:blipFill rotWithShape="1">
          <a:blip r:embed="rId4">
            <a:alphaModFix/>
          </a:blip>
          <a:srcRect b="0" l="0" r="0" t="0"/>
          <a:stretch/>
        </p:blipFill>
        <p:spPr>
          <a:xfrm>
            <a:off x="1703645" y="91595"/>
            <a:ext cx="835274" cy="710716"/>
          </a:xfrm>
          <a:prstGeom prst="rect">
            <a:avLst/>
          </a:prstGeom>
          <a:noFill/>
          <a:ln>
            <a:noFill/>
          </a:ln>
        </p:spPr>
      </p:pic>
      <p:sp>
        <p:nvSpPr>
          <p:cNvPr id="166" name="Google Shape;166;p10"/>
          <p:cNvSpPr/>
          <p:nvPr/>
        </p:nvSpPr>
        <p:spPr>
          <a:xfrm>
            <a:off x="221749" y="6468822"/>
            <a:ext cx="288236" cy="321013"/>
          </a:xfrm>
          <a:prstGeom prst="horizontalScroll">
            <a:avLst>
              <a:gd fmla="val 12500" name="adj"/>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7" name="Google Shape;167;p10"/>
          <p:cNvSpPr txBox="1"/>
          <p:nvPr/>
        </p:nvSpPr>
        <p:spPr>
          <a:xfrm>
            <a:off x="1110463" y="6468822"/>
            <a:ext cx="26774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168" name="Google Shape;168;p10"/>
          <p:cNvSpPr txBox="1"/>
          <p:nvPr/>
        </p:nvSpPr>
        <p:spPr>
          <a:xfrm>
            <a:off x="221749" y="6507294"/>
            <a:ext cx="490883"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169" name="Google Shape;169;p10"/>
          <p:cNvSpPr txBox="1"/>
          <p:nvPr/>
        </p:nvSpPr>
        <p:spPr>
          <a:xfrm>
            <a:off x="457200" y="1600200"/>
            <a:ext cx="53877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0000"/>
              </a:buClr>
              <a:buSzPts val="3200"/>
              <a:buChar char="•"/>
            </a:pPr>
            <a:r>
              <a:rPr lang="fr-FR" sz="3200">
                <a:solidFill>
                  <a:srgbClr val="000000"/>
                </a:solidFill>
                <a:latin typeface="Calibri"/>
                <a:ea typeface="Calibri"/>
                <a:cs typeface="Calibri"/>
                <a:sym typeface="Calibri"/>
              </a:rPr>
              <a:t>- Variables : int, float, str, bool</a:t>
            </a:r>
            <a:endParaRPr sz="3200">
              <a:solidFill>
                <a:srgbClr val="000000"/>
              </a:solidFill>
              <a:latin typeface="Calibri"/>
              <a:ea typeface="Calibri"/>
              <a:cs typeface="Calibri"/>
              <a:sym typeface="Calibri"/>
            </a:endParaRPr>
          </a:p>
          <a:p>
            <a:pPr indent="-342900" lvl="0" marL="342900" rtl="0" algn="l">
              <a:spcBef>
                <a:spcPts val="640"/>
              </a:spcBef>
              <a:spcAft>
                <a:spcPts val="0"/>
              </a:spcAft>
              <a:buClr>
                <a:srgbClr val="000000"/>
              </a:buClr>
              <a:buSzPts val="3200"/>
              <a:buChar char="•"/>
            </a:pPr>
            <a:r>
              <a:rPr lang="fr-FR" sz="3200">
                <a:solidFill>
                  <a:srgbClr val="000000"/>
                </a:solidFill>
                <a:latin typeface="Calibri"/>
                <a:ea typeface="Calibri"/>
                <a:cs typeface="Calibri"/>
                <a:sym typeface="Calibri"/>
              </a:rPr>
              <a:t>- Opérateurs mathématiques : +, -, *, /, %, **</a:t>
            </a:r>
            <a:endParaRPr sz="3200">
              <a:solidFill>
                <a:srgbClr val="000000"/>
              </a:solidFill>
              <a:latin typeface="Calibri"/>
              <a:ea typeface="Calibri"/>
              <a:cs typeface="Calibri"/>
              <a:sym typeface="Calibri"/>
            </a:endParaRPr>
          </a:p>
          <a:p>
            <a:pPr indent="-342900" lvl="0" marL="342900" rtl="0" algn="l">
              <a:spcBef>
                <a:spcPts val="640"/>
              </a:spcBef>
              <a:spcAft>
                <a:spcPts val="0"/>
              </a:spcAft>
              <a:buClr>
                <a:srgbClr val="000000"/>
              </a:buClr>
              <a:buSzPts val="3200"/>
              <a:buChar char="•"/>
            </a:pPr>
            <a:r>
              <a:rPr lang="fr-FR" sz="3200">
                <a:solidFill>
                  <a:srgbClr val="000000"/>
                </a:solidFill>
                <a:latin typeface="Calibri"/>
                <a:ea typeface="Calibri"/>
                <a:cs typeface="Calibri"/>
                <a:sym typeface="Calibri"/>
              </a:rPr>
              <a:t>- Conditions : if, elif, else</a:t>
            </a:r>
            <a:endParaRPr sz="3200">
              <a:solidFill>
                <a:srgbClr val="000000"/>
              </a:solidFill>
              <a:latin typeface="Calibri"/>
              <a:ea typeface="Calibri"/>
              <a:cs typeface="Calibri"/>
              <a:sym typeface="Calibri"/>
            </a:endParaRPr>
          </a:p>
          <a:p>
            <a:pPr indent="-342900" lvl="0" marL="342900" rtl="0" algn="l">
              <a:spcBef>
                <a:spcPts val="640"/>
              </a:spcBef>
              <a:spcAft>
                <a:spcPts val="0"/>
              </a:spcAft>
              <a:buClr>
                <a:srgbClr val="000000"/>
              </a:buClr>
              <a:buSzPts val="3200"/>
              <a:buChar char="•"/>
            </a:pPr>
            <a:r>
              <a:rPr lang="fr-FR" sz="3200">
                <a:solidFill>
                  <a:srgbClr val="000000"/>
                </a:solidFill>
                <a:latin typeface="Calibri"/>
                <a:ea typeface="Calibri"/>
                <a:cs typeface="Calibri"/>
                <a:sym typeface="Calibri"/>
              </a:rPr>
              <a:t>- Fonctions : lambda, def (exemple : conversion Celsius → Fahrenheit)</a:t>
            </a:r>
            <a:endParaRPr sz="3200">
              <a:solidFill>
                <a:srgbClr val="000000"/>
              </a:solidFill>
              <a:latin typeface="Calibri"/>
              <a:ea typeface="Calibri"/>
              <a:cs typeface="Calibri"/>
              <a:sym typeface="Calibri"/>
            </a:endParaRPr>
          </a:p>
        </p:txBody>
      </p:sp>
      <p:pic>
        <p:nvPicPr>
          <p:cNvPr id="170" name="Google Shape;170;p10"/>
          <p:cNvPicPr preferRelativeResize="0"/>
          <p:nvPr/>
        </p:nvPicPr>
        <p:blipFill>
          <a:blip r:embed="rId5">
            <a:alphaModFix/>
          </a:blip>
          <a:stretch>
            <a:fillRect/>
          </a:stretch>
        </p:blipFill>
        <p:spPr>
          <a:xfrm>
            <a:off x="5926525" y="1600200"/>
            <a:ext cx="6187901" cy="4780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11"/>
          <p:cNvPicPr preferRelativeResize="0"/>
          <p:nvPr/>
        </p:nvPicPr>
        <p:blipFill rotWithShape="1">
          <a:blip r:embed="rId3">
            <a:alphaModFix/>
          </a:blip>
          <a:srcRect b="0" l="0" r="0" t="0"/>
          <a:stretch/>
        </p:blipFill>
        <p:spPr>
          <a:xfrm>
            <a:off x="0" y="-378349"/>
            <a:ext cx="1509653" cy="1509653"/>
          </a:xfrm>
          <a:prstGeom prst="rect">
            <a:avLst/>
          </a:prstGeom>
          <a:noFill/>
          <a:ln>
            <a:noFill/>
          </a:ln>
        </p:spPr>
      </p:pic>
      <p:sp>
        <p:nvSpPr>
          <p:cNvPr id="176" name="Google Shape;176;p11"/>
          <p:cNvSpPr/>
          <p:nvPr/>
        </p:nvSpPr>
        <p:spPr>
          <a:xfrm>
            <a:off x="2660070" y="162050"/>
            <a:ext cx="9531929" cy="538292"/>
          </a:xfrm>
          <a:prstGeom prst="rect">
            <a:avLst/>
          </a:prstGeom>
          <a:solidFill>
            <a:srgbClr val="BCC71B"/>
          </a:solidFill>
          <a:ln cap="flat" cmpd="sng" w="12700">
            <a:solidFill>
              <a:srgbClr val="BCC71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7" name="Google Shape;177;p11"/>
          <p:cNvSpPr txBox="1"/>
          <p:nvPr/>
        </p:nvSpPr>
        <p:spPr>
          <a:xfrm>
            <a:off x="3290220" y="108030"/>
            <a:ext cx="65781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fr-FR" sz="3600">
                <a:solidFill>
                  <a:schemeClr val="lt1"/>
                </a:solidFill>
              </a:rPr>
              <a:t>Structure de Contrôle</a:t>
            </a:r>
            <a:endParaRPr b="0" i="0" sz="1400" u="none" cap="none" strike="noStrike">
              <a:solidFill>
                <a:srgbClr val="000000"/>
              </a:solidFill>
              <a:latin typeface="Arial"/>
              <a:ea typeface="Arial"/>
              <a:cs typeface="Arial"/>
              <a:sym typeface="Arial"/>
            </a:endParaRPr>
          </a:p>
        </p:txBody>
      </p:sp>
      <p:pic>
        <p:nvPicPr>
          <p:cNvPr id="178" name="Google Shape;178;p11"/>
          <p:cNvPicPr preferRelativeResize="0"/>
          <p:nvPr/>
        </p:nvPicPr>
        <p:blipFill rotWithShape="1">
          <a:blip r:embed="rId4">
            <a:alphaModFix/>
          </a:blip>
          <a:srcRect b="0" l="0" r="0" t="0"/>
          <a:stretch/>
        </p:blipFill>
        <p:spPr>
          <a:xfrm>
            <a:off x="1703645" y="91595"/>
            <a:ext cx="835274" cy="710716"/>
          </a:xfrm>
          <a:prstGeom prst="rect">
            <a:avLst/>
          </a:prstGeom>
          <a:noFill/>
          <a:ln>
            <a:noFill/>
          </a:ln>
        </p:spPr>
      </p:pic>
      <p:sp>
        <p:nvSpPr>
          <p:cNvPr id="179" name="Google Shape;179;p11"/>
          <p:cNvSpPr/>
          <p:nvPr/>
        </p:nvSpPr>
        <p:spPr>
          <a:xfrm>
            <a:off x="221749" y="6468822"/>
            <a:ext cx="288236" cy="321013"/>
          </a:xfrm>
          <a:prstGeom prst="horizontalScroll">
            <a:avLst>
              <a:gd fmla="val 12500" name="adj"/>
            </a:avLst>
          </a:prstGeom>
          <a:solidFill>
            <a:srgbClr val="BCC71B"/>
          </a:solidFill>
          <a:ln cap="flat" cmpd="sng" w="12700">
            <a:solidFill>
              <a:srgbClr val="BCC71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0" name="Google Shape;180;p11"/>
          <p:cNvSpPr txBox="1"/>
          <p:nvPr/>
        </p:nvSpPr>
        <p:spPr>
          <a:xfrm>
            <a:off x="1110463" y="6468822"/>
            <a:ext cx="26774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181" name="Google Shape;181;p11"/>
          <p:cNvSpPr txBox="1"/>
          <p:nvPr/>
        </p:nvSpPr>
        <p:spPr>
          <a:xfrm>
            <a:off x="221749" y="6507294"/>
            <a:ext cx="494147"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Arial"/>
                <a:ea typeface="Arial"/>
                <a:cs typeface="Arial"/>
                <a:sym typeface="Arial"/>
              </a:rPr>
              <a:t>11</a:t>
            </a:r>
            <a:endParaRPr b="0" i="0" sz="1400" u="none" cap="none" strike="noStrike">
              <a:solidFill>
                <a:srgbClr val="000000"/>
              </a:solidFill>
              <a:latin typeface="Arial"/>
              <a:ea typeface="Arial"/>
              <a:cs typeface="Arial"/>
              <a:sym typeface="Arial"/>
            </a:endParaRPr>
          </a:p>
        </p:txBody>
      </p:sp>
      <p:sp>
        <p:nvSpPr>
          <p:cNvPr id="182" name="Google Shape;182;p11"/>
          <p:cNvSpPr/>
          <p:nvPr/>
        </p:nvSpPr>
        <p:spPr>
          <a:xfrm>
            <a:off x="430800" y="1326143"/>
            <a:ext cx="10968000" cy="2143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lang="fr-FR" sz="1900">
                <a:solidFill>
                  <a:schemeClr val="dk1"/>
                </a:solidFill>
              </a:rPr>
              <a:t>Les </a:t>
            </a:r>
            <a:r>
              <a:rPr b="1" lang="fr-FR" sz="1900">
                <a:solidFill>
                  <a:schemeClr val="dk1"/>
                </a:solidFill>
              </a:rPr>
              <a:t>structures de contrôle</a:t>
            </a:r>
            <a:r>
              <a:rPr lang="fr-FR" sz="1900">
                <a:solidFill>
                  <a:schemeClr val="dk1"/>
                </a:solidFill>
              </a:rPr>
              <a:t> permettent de diriger l'exécution d'un programme en fonction de conditions ou de répétitions. Elles jouent un rôle essentiel en programmation car elles permettent :</a:t>
            </a:r>
            <a:endParaRPr sz="1900">
              <a:solidFill>
                <a:schemeClr val="dk1"/>
              </a:solidFill>
            </a:endParaRPr>
          </a:p>
          <a:p>
            <a:pPr indent="-349250" lvl="0" marL="457200" rtl="0" algn="l">
              <a:lnSpc>
                <a:spcPct val="115000"/>
              </a:lnSpc>
              <a:spcBef>
                <a:spcPts val="1200"/>
              </a:spcBef>
              <a:spcAft>
                <a:spcPts val="0"/>
              </a:spcAft>
              <a:buClr>
                <a:schemeClr val="dk1"/>
              </a:buClr>
              <a:buSzPts val="1900"/>
              <a:buAutoNum type="arabicPeriod"/>
            </a:pPr>
            <a:r>
              <a:rPr b="1" lang="fr-FR" sz="1900">
                <a:solidFill>
                  <a:schemeClr val="dk1"/>
                </a:solidFill>
              </a:rPr>
              <a:t>De prendre des décisions</a:t>
            </a:r>
            <a:r>
              <a:rPr lang="fr-FR" sz="1900">
                <a:solidFill>
                  <a:schemeClr val="dk1"/>
                </a:solidFill>
              </a:rPr>
              <a:t> (conditions).</a:t>
            </a:r>
            <a:endParaRPr sz="1900">
              <a:solidFill>
                <a:schemeClr val="dk1"/>
              </a:solidFill>
            </a:endParaRPr>
          </a:p>
          <a:p>
            <a:pPr indent="-349250" lvl="0" marL="457200" rtl="0" algn="l">
              <a:lnSpc>
                <a:spcPct val="115000"/>
              </a:lnSpc>
              <a:spcBef>
                <a:spcPts val="0"/>
              </a:spcBef>
              <a:spcAft>
                <a:spcPts val="0"/>
              </a:spcAft>
              <a:buClr>
                <a:schemeClr val="dk1"/>
              </a:buClr>
              <a:buSzPts val="1900"/>
              <a:buAutoNum type="arabicPeriod"/>
            </a:pPr>
            <a:r>
              <a:rPr b="1" lang="fr-FR" sz="1900">
                <a:solidFill>
                  <a:schemeClr val="dk1"/>
                </a:solidFill>
              </a:rPr>
              <a:t>De répéter des actions</a:t>
            </a:r>
            <a:r>
              <a:rPr lang="fr-FR" sz="1900">
                <a:solidFill>
                  <a:schemeClr val="dk1"/>
                </a:solidFill>
              </a:rPr>
              <a:t> (boucles).</a:t>
            </a:r>
            <a:endParaRPr sz="1900">
              <a:solidFill>
                <a:schemeClr val="dk1"/>
              </a:solidFill>
            </a:endParaRPr>
          </a:p>
          <a:p>
            <a:pPr indent="0" lvl="0" marL="0" marR="0" rtl="0" algn="ctr">
              <a:lnSpc>
                <a:spcPct val="100000"/>
              </a:lnSpc>
              <a:spcBef>
                <a:spcPts val="1200"/>
              </a:spcBef>
              <a:spcAft>
                <a:spcPts val="0"/>
              </a:spcAft>
              <a:buClr>
                <a:srgbClr val="000000"/>
              </a:buClr>
              <a:buSzPts val="1800"/>
              <a:buFont typeface="Arial"/>
              <a:buNone/>
            </a:pPr>
            <a:r>
              <a:t/>
            </a:r>
            <a:endParaRPr sz="2600">
              <a:solidFill>
                <a:schemeClr val="dk1"/>
              </a:solidFill>
              <a:latin typeface="Calibri"/>
              <a:ea typeface="Calibri"/>
              <a:cs typeface="Calibri"/>
              <a:sym typeface="Calibri"/>
            </a:endParaRPr>
          </a:p>
        </p:txBody>
      </p:sp>
      <p:sp>
        <p:nvSpPr>
          <p:cNvPr id="183" name="Google Shape;183;p11"/>
          <p:cNvSpPr txBox="1"/>
          <p:nvPr/>
        </p:nvSpPr>
        <p:spPr>
          <a:xfrm>
            <a:off x="151375" y="3318375"/>
            <a:ext cx="6136200" cy="298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fr-FR" sz="1900">
                <a:solidFill>
                  <a:schemeClr val="dk1"/>
                </a:solidFill>
              </a:rPr>
              <a:t>Les types principaux de structures de contrôle</a:t>
            </a:r>
            <a:endParaRPr b="1" sz="1900">
              <a:solidFill>
                <a:schemeClr val="dk1"/>
              </a:solidFill>
            </a:endParaRPr>
          </a:p>
          <a:p>
            <a:pPr indent="-349250" lvl="0" marL="457200" rtl="0" algn="l">
              <a:lnSpc>
                <a:spcPct val="115000"/>
              </a:lnSpc>
              <a:spcBef>
                <a:spcPts val="1200"/>
              </a:spcBef>
              <a:spcAft>
                <a:spcPts val="0"/>
              </a:spcAft>
              <a:buClr>
                <a:schemeClr val="dk1"/>
              </a:buClr>
              <a:buSzPts val="1900"/>
              <a:buAutoNum type="arabicPeriod"/>
            </a:pPr>
            <a:r>
              <a:rPr b="1" lang="fr-FR" sz="1900">
                <a:solidFill>
                  <a:schemeClr val="dk1"/>
                </a:solidFill>
              </a:rPr>
              <a:t>Les conditions</a:t>
            </a:r>
            <a:r>
              <a:rPr lang="fr-FR" sz="1900">
                <a:solidFill>
                  <a:schemeClr val="dk1"/>
                </a:solidFill>
              </a:rPr>
              <a:t> :</a:t>
            </a:r>
            <a:br>
              <a:rPr lang="fr-FR" sz="1900">
                <a:solidFill>
                  <a:schemeClr val="dk1"/>
                </a:solidFill>
              </a:rPr>
            </a:br>
            <a:br>
              <a:rPr lang="fr-FR" sz="1900">
                <a:solidFill>
                  <a:schemeClr val="dk1"/>
                </a:solidFill>
              </a:rPr>
            </a:br>
            <a:r>
              <a:rPr lang="fr-FR" sz="1900">
                <a:solidFill>
                  <a:schemeClr val="dk1"/>
                </a:solidFill>
              </a:rPr>
              <a:t> Elles permettent au programme de choisir entre plusieurs chemins en fonction des données.</a:t>
            </a:r>
            <a:br>
              <a:rPr lang="fr-FR" sz="1900">
                <a:solidFill>
                  <a:schemeClr val="dk1"/>
                </a:solidFill>
              </a:rPr>
            </a:br>
            <a:br>
              <a:rPr lang="fr-FR" sz="1900">
                <a:solidFill>
                  <a:schemeClr val="dk1"/>
                </a:solidFill>
              </a:rPr>
            </a:br>
            <a:r>
              <a:rPr lang="fr-FR" sz="1900">
                <a:solidFill>
                  <a:schemeClr val="dk1"/>
                </a:solidFill>
              </a:rPr>
              <a:t> Exemple simple :</a:t>
            </a:r>
            <a:br>
              <a:rPr lang="fr-FR" sz="1900">
                <a:solidFill>
                  <a:schemeClr val="dk1"/>
                </a:solidFill>
              </a:rPr>
            </a:br>
            <a:endParaRPr sz="1900">
              <a:solidFill>
                <a:schemeClr val="dk1"/>
              </a:solidFill>
            </a:endParaRPr>
          </a:p>
        </p:txBody>
      </p:sp>
      <p:pic>
        <p:nvPicPr>
          <p:cNvPr id="184" name="Google Shape;184;p11"/>
          <p:cNvPicPr preferRelativeResize="0"/>
          <p:nvPr/>
        </p:nvPicPr>
        <p:blipFill>
          <a:blip r:embed="rId5">
            <a:alphaModFix/>
          </a:blip>
          <a:stretch>
            <a:fillRect/>
          </a:stretch>
        </p:blipFill>
        <p:spPr>
          <a:xfrm>
            <a:off x="6453075" y="3114025"/>
            <a:ext cx="5467350" cy="3143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12"/>
          <p:cNvPicPr preferRelativeResize="0"/>
          <p:nvPr/>
        </p:nvPicPr>
        <p:blipFill rotWithShape="1">
          <a:blip r:embed="rId3">
            <a:alphaModFix/>
          </a:blip>
          <a:srcRect b="0" l="0" r="0" t="0"/>
          <a:stretch/>
        </p:blipFill>
        <p:spPr>
          <a:xfrm>
            <a:off x="0" y="-378349"/>
            <a:ext cx="1509653" cy="1509653"/>
          </a:xfrm>
          <a:prstGeom prst="rect">
            <a:avLst/>
          </a:prstGeom>
          <a:noFill/>
          <a:ln>
            <a:noFill/>
          </a:ln>
        </p:spPr>
      </p:pic>
      <p:sp>
        <p:nvSpPr>
          <p:cNvPr id="190" name="Google Shape;190;p12"/>
          <p:cNvSpPr txBox="1"/>
          <p:nvPr/>
        </p:nvSpPr>
        <p:spPr>
          <a:xfrm>
            <a:off x="3290220" y="108030"/>
            <a:ext cx="712188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fr-FR" sz="3600" u="none" cap="none" strike="noStrike">
                <a:solidFill>
                  <a:schemeClr val="lt1"/>
                </a:solidFill>
                <a:latin typeface="Arial"/>
                <a:ea typeface="Arial"/>
                <a:cs typeface="Arial"/>
                <a:sym typeface="Arial"/>
              </a:rPr>
              <a:t>Utilisation de GOOGLE - Présentation</a:t>
            </a:r>
            <a:endParaRPr b="0" i="0" sz="1400" u="none" cap="none" strike="noStrike">
              <a:solidFill>
                <a:srgbClr val="000000"/>
              </a:solidFill>
              <a:latin typeface="Arial"/>
              <a:ea typeface="Arial"/>
              <a:cs typeface="Arial"/>
              <a:sym typeface="Arial"/>
            </a:endParaRPr>
          </a:p>
        </p:txBody>
      </p:sp>
      <p:pic>
        <p:nvPicPr>
          <p:cNvPr id="191" name="Google Shape;191;p12"/>
          <p:cNvPicPr preferRelativeResize="0"/>
          <p:nvPr/>
        </p:nvPicPr>
        <p:blipFill rotWithShape="1">
          <a:blip r:embed="rId4">
            <a:alphaModFix/>
          </a:blip>
          <a:srcRect b="0" l="0" r="0" t="0"/>
          <a:stretch/>
        </p:blipFill>
        <p:spPr>
          <a:xfrm>
            <a:off x="1722166" y="21119"/>
            <a:ext cx="835274" cy="710716"/>
          </a:xfrm>
          <a:prstGeom prst="rect">
            <a:avLst/>
          </a:prstGeom>
          <a:noFill/>
          <a:ln>
            <a:noFill/>
          </a:ln>
        </p:spPr>
      </p:pic>
      <p:sp>
        <p:nvSpPr>
          <p:cNvPr id="192" name="Google Shape;192;p12"/>
          <p:cNvSpPr/>
          <p:nvPr/>
        </p:nvSpPr>
        <p:spPr>
          <a:xfrm>
            <a:off x="221749" y="6468822"/>
            <a:ext cx="417078" cy="321013"/>
          </a:xfrm>
          <a:prstGeom prst="horizontalScroll">
            <a:avLst>
              <a:gd fmla="val 12500" name="adj"/>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93" name="Google Shape;193;p12"/>
          <p:cNvSpPr txBox="1"/>
          <p:nvPr/>
        </p:nvSpPr>
        <p:spPr>
          <a:xfrm>
            <a:off x="1110463" y="6468822"/>
            <a:ext cx="26774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194" name="Google Shape;194;p12"/>
          <p:cNvSpPr txBox="1"/>
          <p:nvPr/>
        </p:nvSpPr>
        <p:spPr>
          <a:xfrm>
            <a:off x="9078686" y="2563586"/>
            <a:ext cx="1796143" cy="5878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5" name="Google Shape;195;p12"/>
          <p:cNvSpPr txBox="1"/>
          <p:nvPr/>
        </p:nvSpPr>
        <p:spPr>
          <a:xfrm>
            <a:off x="1110475" y="1340700"/>
            <a:ext cx="9745500" cy="41766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1200"/>
              </a:spcBef>
              <a:spcAft>
                <a:spcPts val="0"/>
              </a:spcAft>
              <a:buClr>
                <a:schemeClr val="dk1"/>
              </a:buClr>
              <a:buSzPts val="1900"/>
              <a:buChar char="●"/>
            </a:pPr>
            <a:r>
              <a:rPr b="1" lang="fr-FR" sz="1900">
                <a:solidFill>
                  <a:schemeClr val="dk1"/>
                </a:solidFill>
              </a:rPr>
              <a:t>Les boucles</a:t>
            </a:r>
            <a:r>
              <a:rPr lang="fr-FR" sz="1900">
                <a:solidFill>
                  <a:schemeClr val="dk1"/>
                </a:solidFill>
              </a:rPr>
              <a:t> :</a:t>
            </a:r>
            <a:br>
              <a:rPr lang="fr-FR" sz="1900">
                <a:solidFill>
                  <a:schemeClr val="dk1"/>
                </a:solidFill>
              </a:rPr>
            </a:br>
            <a:br>
              <a:rPr lang="fr-FR" sz="1900">
                <a:solidFill>
                  <a:schemeClr val="dk1"/>
                </a:solidFill>
              </a:rPr>
            </a:br>
            <a:r>
              <a:rPr lang="fr-FR" sz="1900">
                <a:solidFill>
                  <a:schemeClr val="dk1"/>
                </a:solidFill>
              </a:rPr>
              <a:t> Elles permettent d'exécuter un bloc de code plusieurs fois, soit pour parcourir une séquence, soit jusqu'à ce qu'une condition soit remplie.</a:t>
            </a:r>
            <a:br>
              <a:rPr lang="fr-FR" sz="1900">
                <a:solidFill>
                  <a:schemeClr val="dk1"/>
                </a:solidFill>
              </a:rPr>
            </a:b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fr-FR" sz="1900">
                <a:solidFill>
                  <a:schemeClr val="dk1"/>
                </a:solidFill>
              </a:rPr>
              <a:t>Les conditions imbriquées et multiples</a:t>
            </a:r>
            <a:r>
              <a:rPr lang="fr-FR" sz="1900">
                <a:solidFill>
                  <a:schemeClr val="dk1"/>
                </a:solidFill>
              </a:rPr>
              <a:t> :</a:t>
            </a:r>
            <a:br>
              <a:rPr lang="fr-FR" sz="1900">
                <a:solidFill>
                  <a:schemeClr val="dk1"/>
                </a:solidFill>
              </a:rPr>
            </a:br>
            <a:br>
              <a:rPr lang="fr-FR" sz="1900">
                <a:solidFill>
                  <a:schemeClr val="dk1"/>
                </a:solidFill>
              </a:rPr>
            </a:br>
            <a:r>
              <a:rPr lang="fr-FR" sz="1900">
                <a:solidFill>
                  <a:schemeClr val="dk1"/>
                </a:solidFill>
              </a:rPr>
              <a:t> Combinaison de plusieurs conditions ou exécution conditionnelle dans des blocs imbriqués pour une logique plus complexe.</a:t>
            </a:r>
            <a:br>
              <a:rPr lang="fr-FR" sz="1900">
                <a:solidFill>
                  <a:schemeClr val="dk1"/>
                </a:solidFill>
              </a:rPr>
            </a:br>
            <a:br>
              <a:rPr lang="fr-FR" sz="1900">
                <a:solidFill>
                  <a:schemeClr val="dk1"/>
                </a:solidFill>
              </a:rPr>
            </a:br>
            <a:br>
              <a:rPr lang="fr-FR" sz="1900">
                <a:solidFill>
                  <a:schemeClr val="dk1"/>
                </a:solidFill>
              </a:rPr>
            </a:br>
            <a:endParaRPr sz="19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13"/>
          <p:cNvPicPr preferRelativeResize="0"/>
          <p:nvPr/>
        </p:nvPicPr>
        <p:blipFill rotWithShape="1">
          <a:blip r:embed="rId3">
            <a:alphaModFix/>
          </a:blip>
          <a:srcRect b="0" l="0" r="0" t="0"/>
          <a:stretch/>
        </p:blipFill>
        <p:spPr>
          <a:xfrm>
            <a:off x="0" y="-378349"/>
            <a:ext cx="1509653" cy="1509653"/>
          </a:xfrm>
          <a:prstGeom prst="rect">
            <a:avLst/>
          </a:prstGeom>
          <a:noFill/>
          <a:ln>
            <a:noFill/>
          </a:ln>
        </p:spPr>
      </p:pic>
      <p:sp>
        <p:nvSpPr>
          <p:cNvPr id="201" name="Google Shape;201;p13"/>
          <p:cNvSpPr/>
          <p:nvPr/>
        </p:nvSpPr>
        <p:spPr>
          <a:xfrm>
            <a:off x="2660070" y="162050"/>
            <a:ext cx="9531929" cy="538292"/>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2" name="Google Shape;202;p13"/>
          <p:cNvSpPr txBox="1"/>
          <p:nvPr/>
        </p:nvSpPr>
        <p:spPr>
          <a:xfrm>
            <a:off x="3290220" y="108030"/>
            <a:ext cx="38616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fr-FR" sz="3600">
                <a:solidFill>
                  <a:schemeClr val="lt1"/>
                </a:solidFill>
              </a:rPr>
              <a:t>Fonction</a:t>
            </a:r>
            <a:endParaRPr b="0" i="0" sz="1400" u="none" cap="none" strike="noStrike">
              <a:solidFill>
                <a:srgbClr val="000000"/>
              </a:solidFill>
              <a:latin typeface="Arial"/>
              <a:ea typeface="Arial"/>
              <a:cs typeface="Arial"/>
              <a:sym typeface="Arial"/>
            </a:endParaRPr>
          </a:p>
        </p:txBody>
      </p:sp>
      <p:pic>
        <p:nvPicPr>
          <p:cNvPr id="203" name="Google Shape;203;p13"/>
          <p:cNvPicPr preferRelativeResize="0"/>
          <p:nvPr/>
        </p:nvPicPr>
        <p:blipFill rotWithShape="1">
          <a:blip r:embed="rId4">
            <a:alphaModFix/>
          </a:blip>
          <a:srcRect b="0" l="0" r="0" t="0"/>
          <a:stretch/>
        </p:blipFill>
        <p:spPr>
          <a:xfrm>
            <a:off x="1722166" y="21119"/>
            <a:ext cx="835274" cy="710716"/>
          </a:xfrm>
          <a:prstGeom prst="rect">
            <a:avLst/>
          </a:prstGeom>
          <a:noFill/>
          <a:ln>
            <a:noFill/>
          </a:ln>
        </p:spPr>
      </p:pic>
      <p:sp>
        <p:nvSpPr>
          <p:cNvPr id="204" name="Google Shape;204;p13"/>
          <p:cNvSpPr txBox="1"/>
          <p:nvPr/>
        </p:nvSpPr>
        <p:spPr>
          <a:xfrm>
            <a:off x="1110463" y="6468822"/>
            <a:ext cx="26774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205" name="Google Shape;205;p13"/>
          <p:cNvSpPr/>
          <p:nvPr/>
        </p:nvSpPr>
        <p:spPr>
          <a:xfrm>
            <a:off x="221749" y="6468822"/>
            <a:ext cx="417078" cy="321013"/>
          </a:xfrm>
          <a:prstGeom prst="horizontalScroll">
            <a:avLst>
              <a:gd fmla="val 12500" name="adj"/>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Calibri"/>
                <a:ea typeface="Calibri"/>
                <a:cs typeface="Calibri"/>
                <a:sym typeface="Calibri"/>
              </a:rPr>
              <a:t>13</a:t>
            </a:r>
            <a:endParaRPr b="0" i="0" sz="1400" u="none" cap="none" strike="noStrike">
              <a:solidFill>
                <a:srgbClr val="000000"/>
              </a:solidFill>
              <a:latin typeface="Arial"/>
              <a:ea typeface="Arial"/>
              <a:cs typeface="Arial"/>
              <a:sym typeface="Arial"/>
            </a:endParaRPr>
          </a:p>
        </p:txBody>
      </p:sp>
      <p:sp>
        <p:nvSpPr>
          <p:cNvPr id="206" name="Google Shape;206;p13"/>
          <p:cNvSpPr txBox="1"/>
          <p:nvPr/>
        </p:nvSpPr>
        <p:spPr>
          <a:xfrm>
            <a:off x="1378200" y="1432150"/>
            <a:ext cx="82626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900"/>
              <a:t>Les fonctions sont des blocs de code réutilisables qui effectuent une tâche précise. Elles permettent de structurer et d'organiser le code pour le rendre plus clair, plus lisible et plus facile à maintenir.</a:t>
            </a:r>
            <a:endParaRPr sz="1900"/>
          </a:p>
        </p:txBody>
      </p:sp>
      <p:pic>
        <p:nvPicPr>
          <p:cNvPr id="207" name="Google Shape;207;p13"/>
          <p:cNvPicPr preferRelativeResize="0"/>
          <p:nvPr/>
        </p:nvPicPr>
        <p:blipFill>
          <a:blip r:embed="rId5">
            <a:alphaModFix/>
          </a:blip>
          <a:stretch>
            <a:fillRect/>
          </a:stretch>
        </p:blipFill>
        <p:spPr>
          <a:xfrm>
            <a:off x="536650" y="2949275"/>
            <a:ext cx="10303426" cy="2895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2023-05-03T12:04:26Z</dcterms:created>
  <dc:creator>Verona Yao Ndri</dc:creator>
</cp:coreProperties>
</file>