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aleway"/>
      <p:regular r:id="rId18"/>
      <p:bold r:id="rId19"/>
      <p:italic r:id="rId20"/>
      <p:boldItalic r:id="rId21"/>
    </p:embeddedFont>
    <p:embeddedFont>
      <p:font typeface="Montserrat SemiBold"/>
      <p:regular r:id="rId22"/>
      <p:bold r:id="rId23"/>
      <p:italic r:id="rId24"/>
      <p:boldItalic r:id="rId25"/>
    </p:embeddedFont>
    <p:embeddedFont>
      <p:font typeface="Arial Black"/>
      <p:regular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gDcn5gublEAVrSCp+mJEQmF/x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MontserratSemiBold-regular.fntdata"/><Relationship Id="rId21" Type="http://schemas.openxmlformats.org/officeDocument/2006/relationships/font" Target="fonts/Raleway-boldItalic.fntdata"/><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alBlack-regular.fntdata"/><Relationship Id="rId25" Type="http://schemas.openxmlformats.org/officeDocument/2006/relationships/font" Target="fonts/MontserratSemiBold-bold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1cd4cd35dc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31cd4cd35dc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61d501bc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d61d501b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cd4cd35dc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31cd4cd35d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e de titre">
  <p:cSld name="1_Diapositive de titre">
    <p:spTree>
      <p:nvGrpSpPr>
        <p:cNvPr id="15" name="Shape 15"/>
        <p:cNvGrpSpPr/>
        <p:nvPr/>
      </p:nvGrpSpPr>
      <p:grpSpPr>
        <a:xfrm>
          <a:off x="0" y="0"/>
          <a:ext cx="0" cy="0"/>
          <a:chOff x="0" y="0"/>
          <a:chExt cx="0" cy="0"/>
        </a:xfrm>
      </p:grpSpPr>
      <p:sp>
        <p:nvSpPr>
          <p:cNvPr id="16" name="Google Shape;16;p33"/>
          <p:cNvSpPr/>
          <p:nvPr/>
        </p:nvSpPr>
        <p:spPr>
          <a:xfrm>
            <a:off x="0" y="0"/>
            <a:ext cx="12192000" cy="6858000"/>
          </a:xfrm>
          <a:prstGeom prst="rect">
            <a:avLst/>
          </a:prstGeom>
          <a:solidFill>
            <a:srgbClr val="DDEAF6"/>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33"/>
          <p:cNvSpPr/>
          <p:nvPr/>
        </p:nvSpPr>
        <p:spPr>
          <a:xfrm>
            <a:off x="0" y="6391275"/>
            <a:ext cx="8353425"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 name="Google Shape;18;p33"/>
          <p:cNvPicPr preferRelativeResize="0"/>
          <p:nvPr/>
        </p:nvPicPr>
        <p:blipFill rotWithShape="1">
          <a:blip r:embed="rId2">
            <a:alphaModFix/>
          </a:blip>
          <a:srcRect b="0" l="0" r="0" t="0"/>
          <a:stretch/>
        </p:blipFill>
        <p:spPr>
          <a:xfrm>
            <a:off x="-155522" y="-1482186"/>
            <a:ext cx="5323061" cy="4732118"/>
          </a:xfrm>
          <a:prstGeom prst="rect">
            <a:avLst/>
          </a:prstGeom>
          <a:noFill/>
          <a:ln>
            <a:noFill/>
          </a:ln>
        </p:spPr>
      </p:pic>
      <p:pic>
        <p:nvPicPr>
          <p:cNvPr id="19" name="Google Shape;19;p33"/>
          <p:cNvPicPr preferRelativeResize="0"/>
          <p:nvPr/>
        </p:nvPicPr>
        <p:blipFill rotWithShape="1">
          <a:blip r:embed="rId3">
            <a:alphaModFix/>
          </a:blip>
          <a:srcRect b="0" l="0" r="0" t="0"/>
          <a:stretch/>
        </p:blipFill>
        <p:spPr>
          <a:xfrm>
            <a:off x="3948302" y="-3035074"/>
            <a:ext cx="11217541" cy="112175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50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8" name="Shape 78"/>
        <p:cNvGrpSpPr/>
        <p:nvPr/>
      </p:nvGrpSpPr>
      <p:grpSpPr>
        <a:xfrm>
          <a:off x="0" y="0"/>
          <a:ext cx="0" cy="0"/>
          <a:chOff x="0" y="0"/>
          <a:chExt cx="0" cy="0"/>
        </a:xfrm>
      </p:grpSpPr>
      <p:sp>
        <p:nvSpPr>
          <p:cNvPr id="79" name="Google Shape;7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p:nvPr>
            <p:ph idx="2" type="pic"/>
          </p:nvPr>
        </p:nvSpPr>
        <p:spPr>
          <a:xfrm>
            <a:off x="5183188" y="987425"/>
            <a:ext cx="6172200" cy="4873625"/>
          </a:xfrm>
          <a:prstGeom prst="rect">
            <a:avLst/>
          </a:prstGeom>
          <a:noFill/>
          <a:ln>
            <a:noFill/>
          </a:ln>
        </p:spPr>
      </p:sp>
      <p:sp>
        <p:nvSpPr>
          <p:cNvPr id="81" name="Google Shape;8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5" name="Shape 85"/>
        <p:cNvGrpSpPr/>
        <p:nvPr/>
      </p:nvGrpSpPr>
      <p:grpSpPr>
        <a:xfrm>
          <a:off x="0" y="0"/>
          <a:ext cx="0" cy="0"/>
          <a:chOff x="0" y="0"/>
          <a:chExt cx="0" cy="0"/>
        </a:xfrm>
      </p:grpSpPr>
      <p:sp>
        <p:nvSpPr>
          <p:cNvPr id="86" name="Google Shape;8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1" name="Shape 91"/>
        <p:cNvGrpSpPr/>
        <p:nvPr/>
      </p:nvGrpSpPr>
      <p:grpSpPr>
        <a:xfrm>
          <a:off x="0" y="0"/>
          <a:ext cx="0" cy="0"/>
          <a:chOff x="0" y="0"/>
          <a:chExt cx="0" cy="0"/>
        </a:xfrm>
      </p:grpSpPr>
      <p:sp>
        <p:nvSpPr>
          <p:cNvPr id="92" name="Google Shape;9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et contenu">
  <p:cSld name="1_Titre et contenu">
    <p:spTree>
      <p:nvGrpSpPr>
        <p:cNvPr id="20" name="Shape 20"/>
        <p:cNvGrpSpPr/>
        <p:nvPr/>
      </p:nvGrpSpPr>
      <p:grpSpPr>
        <a:xfrm>
          <a:off x="0" y="0"/>
          <a:ext cx="0" cy="0"/>
          <a:chOff x="0" y="0"/>
          <a:chExt cx="0" cy="0"/>
        </a:xfrm>
      </p:grpSpPr>
      <p:sp>
        <p:nvSpPr>
          <p:cNvPr id="21" name="Google Shape;2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pic>
        <p:nvPicPr>
          <p:cNvPr id="24" name="Google Shape;24;p34"/>
          <p:cNvPicPr preferRelativeResize="0"/>
          <p:nvPr/>
        </p:nvPicPr>
        <p:blipFill rotWithShape="1">
          <a:blip r:embed="rId2">
            <a:alphaModFix/>
          </a:blip>
          <a:srcRect b="0" l="0" r="0" t="0"/>
          <a:stretch/>
        </p:blipFill>
        <p:spPr>
          <a:xfrm>
            <a:off x="9214624" y="-3370"/>
            <a:ext cx="2991978" cy="4125964"/>
          </a:xfrm>
          <a:prstGeom prst="rect">
            <a:avLst/>
          </a:prstGeom>
          <a:noFill/>
          <a:ln>
            <a:noFill/>
          </a:ln>
        </p:spPr>
      </p:pic>
      <p:pic>
        <p:nvPicPr>
          <p:cNvPr id="25" name="Google Shape;25;p34"/>
          <p:cNvPicPr preferRelativeResize="0"/>
          <p:nvPr/>
        </p:nvPicPr>
        <p:blipFill rotWithShape="1">
          <a:blip r:embed="rId3">
            <a:alphaModFix/>
          </a:blip>
          <a:srcRect b="0" l="0" r="0" t="0"/>
          <a:stretch/>
        </p:blipFill>
        <p:spPr>
          <a:xfrm>
            <a:off x="131096" y="-382817"/>
            <a:ext cx="1582804" cy="1582804"/>
          </a:xfrm>
          <a:prstGeom prst="rect">
            <a:avLst/>
          </a:prstGeom>
          <a:noFill/>
          <a:ln>
            <a:noFill/>
          </a:ln>
        </p:spPr>
      </p:pic>
      <p:sp>
        <p:nvSpPr>
          <p:cNvPr id="26" name="Google Shape;26;p34"/>
          <p:cNvSpPr/>
          <p:nvPr/>
        </p:nvSpPr>
        <p:spPr>
          <a:xfrm>
            <a:off x="0" y="6391275"/>
            <a:ext cx="12192000"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 name="Google Shape;27;p34"/>
          <p:cNvPicPr preferRelativeResize="0"/>
          <p:nvPr/>
        </p:nvPicPr>
        <p:blipFill rotWithShape="1">
          <a:blip r:embed="rId4">
            <a:alphaModFix/>
          </a:blip>
          <a:srcRect b="0" l="0" r="0" t="0"/>
          <a:stretch/>
        </p:blipFill>
        <p:spPr>
          <a:xfrm>
            <a:off x="10204127" y="4895044"/>
            <a:ext cx="2134537" cy="20831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par>
                                <p:cTn fill="hold" nodeType="with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500"/>
                                        <p:tgtEl>
                                          <p:spTgt spid="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8" name="Shape 28"/>
        <p:cNvGrpSpPr/>
        <p:nvPr/>
      </p:nvGrpSpPr>
      <p:grpSpPr>
        <a:xfrm>
          <a:off x="0" y="0"/>
          <a:ext cx="0" cy="0"/>
          <a:chOff x="0" y="0"/>
          <a:chExt cx="0" cy="0"/>
        </a:xfrm>
      </p:grpSpPr>
      <p:sp>
        <p:nvSpPr>
          <p:cNvPr id="29" name="Google Shape;2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2" name="Shape 32"/>
        <p:cNvGrpSpPr/>
        <p:nvPr/>
      </p:nvGrpSpPr>
      <p:grpSpPr>
        <a:xfrm>
          <a:off x="0" y="0"/>
          <a:ext cx="0" cy="0"/>
          <a:chOff x="0" y="0"/>
          <a:chExt cx="0" cy="0"/>
        </a:xfrm>
      </p:grpSpPr>
      <p:sp>
        <p:nvSpPr>
          <p:cNvPr id="33" name="Google Shape;3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38" name="Shape 38"/>
        <p:cNvGrpSpPr/>
        <p:nvPr/>
      </p:nvGrpSpPr>
      <p:grpSpPr>
        <a:xfrm>
          <a:off x="0" y="0"/>
          <a:ext cx="0" cy="0"/>
          <a:chOff x="0" y="0"/>
          <a:chExt cx="0" cy="0"/>
        </a:xfrm>
      </p:grpSpPr>
      <p:sp>
        <p:nvSpPr>
          <p:cNvPr id="39" name="Google Shape;39;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4" name="Shape 44"/>
        <p:cNvGrpSpPr/>
        <p:nvPr/>
      </p:nvGrpSpPr>
      <p:grpSpPr>
        <a:xfrm>
          <a:off x="0" y="0"/>
          <a:ext cx="0" cy="0"/>
          <a:chOff x="0" y="0"/>
          <a:chExt cx="0" cy="0"/>
        </a:xfrm>
      </p:grpSpPr>
      <p:sp>
        <p:nvSpPr>
          <p:cNvPr id="45" name="Google Shape;45;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0" name="Shape 50"/>
        <p:cNvGrpSpPr/>
        <p:nvPr/>
      </p:nvGrpSpPr>
      <p:grpSpPr>
        <a:xfrm>
          <a:off x="0" y="0"/>
          <a:ext cx="0" cy="0"/>
          <a:chOff x="0" y="0"/>
          <a:chExt cx="0" cy="0"/>
        </a:xfrm>
      </p:grpSpPr>
      <p:sp>
        <p:nvSpPr>
          <p:cNvPr id="51" name="Google Shape;5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7" name="Shape 57"/>
        <p:cNvGrpSpPr/>
        <p:nvPr/>
      </p:nvGrpSpPr>
      <p:grpSpPr>
        <a:xfrm>
          <a:off x="0" y="0"/>
          <a:ext cx="0" cy="0"/>
          <a:chOff x="0" y="0"/>
          <a:chExt cx="0" cy="0"/>
        </a:xfrm>
      </p:grpSpPr>
      <p:sp>
        <p:nvSpPr>
          <p:cNvPr id="58" name="Google Shape;5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6" name="Shape 66"/>
        <p:cNvGrpSpPr/>
        <p:nvPr/>
      </p:nvGrpSpPr>
      <p:grpSpPr>
        <a:xfrm>
          <a:off x="0" y="0"/>
          <a:ext cx="0" cy="0"/>
          <a:chOff x="0" y="0"/>
          <a:chExt cx="0" cy="0"/>
        </a:xfrm>
      </p:grpSpPr>
      <p:sp>
        <p:nvSpPr>
          <p:cNvPr id="67" name="Google Shape;6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10150" y="6470750"/>
            <a:ext cx="1791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400"/>
              <a:buFont typeface="Arial"/>
              <a:buNone/>
            </a:pPr>
            <a:r>
              <a:rPr lang="fr-FR">
                <a:solidFill>
                  <a:schemeClr val="lt1"/>
                </a:solidFill>
              </a:rPr>
              <a:t>Décembre </a:t>
            </a:r>
            <a:r>
              <a:rPr b="0" i="0" lang="fr-FR" sz="1400" u="none" cap="none" strike="noStrike">
                <a:solidFill>
                  <a:schemeClr val="lt1"/>
                </a:solidFill>
                <a:latin typeface="Arial"/>
                <a:ea typeface="Arial"/>
                <a:cs typeface="Arial"/>
                <a:sym typeface="Arial"/>
              </a:rPr>
              <a:t>2024</a:t>
            </a:r>
            <a:endParaRPr b="0" i="0" sz="1400" u="none" cap="none" strike="noStrike">
              <a:solidFill>
                <a:schemeClr val="lt1"/>
              </a:solidFill>
              <a:latin typeface="Arial"/>
              <a:ea typeface="Arial"/>
              <a:cs typeface="Arial"/>
              <a:sym typeface="Arial"/>
            </a:endParaRPr>
          </a:p>
        </p:txBody>
      </p:sp>
      <p:sp>
        <p:nvSpPr>
          <p:cNvPr id="102" name="Google Shape;102;p1"/>
          <p:cNvSpPr/>
          <p:nvPr/>
        </p:nvSpPr>
        <p:spPr>
          <a:xfrm>
            <a:off x="110249" y="2371569"/>
            <a:ext cx="50202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fr-FR" sz="3200" u="none" cap="none" strike="noStrike">
                <a:solidFill>
                  <a:srgbClr val="0070C0"/>
                </a:solidFill>
                <a:latin typeface="Arial Black"/>
                <a:ea typeface="Arial Black"/>
                <a:cs typeface="Arial Black"/>
                <a:sym typeface="Arial Black"/>
              </a:rPr>
              <a:t>PASSEPORT </a:t>
            </a:r>
            <a:r>
              <a:rPr b="1" lang="fr-FR" sz="3200">
                <a:solidFill>
                  <a:srgbClr val="0070C0"/>
                </a:solidFill>
                <a:latin typeface="Arial Black"/>
                <a:ea typeface="Arial Black"/>
                <a:cs typeface="Arial Black"/>
                <a:sym typeface="Arial Black"/>
              </a:rPr>
              <a:t>CODEUR</a:t>
            </a:r>
            <a:r>
              <a:rPr b="1" i="0" lang="fr-FR" sz="3200" u="none" cap="none" strike="noStrike">
                <a:solidFill>
                  <a:srgbClr val="0070C0"/>
                </a:solidFill>
                <a:latin typeface="Arial Black"/>
                <a:ea typeface="Arial Black"/>
                <a:cs typeface="Arial Black"/>
                <a:sym typeface="Arial Black"/>
              </a:rPr>
              <a:t> </a:t>
            </a:r>
            <a:endParaRPr b="0" i="0" sz="3200" u="none" cap="none" strike="noStrike">
              <a:solidFill>
                <a:schemeClr val="dk1"/>
              </a:solidFill>
              <a:latin typeface="Calibri"/>
              <a:ea typeface="Calibri"/>
              <a:cs typeface="Calibri"/>
              <a:sym typeface="Calibri"/>
            </a:endParaRPr>
          </a:p>
        </p:txBody>
      </p:sp>
      <p:sp>
        <p:nvSpPr>
          <p:cNvPr id="103" name="Google Shape;103;p1"/>
          <p:cNvSpPr txBox="1"/>
          <p:nvPr/>
        </p:nvSpPr>
        <p:spPr>
          <a:xfrm>
            <a:off x="-76208" y="3614022"/>
            <a:ext cx="5393100" cy="208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fr-FR" sz="3000">
                <a:solidFill>
                  <a:srgbClr val="00B050"/>
                </a:solidFill>
                <a:latin typeface="Arial Black"/>
                <a:ea typeface="Arial Black"/>
                <a:cs typeface="Arial Black"/>
                <a:sym typeface="Arial Black"/>
              </a:rPr>
              <a:t>Découverte de Python: Premiers Pas en Programmation</a:t>
            </a:r>
            <a:endParaRPr b="1" sz="3000">
              <a:solidFill>
                <a:srgbClr val="00B050"/>
              </a:solidFill>
              <a:latin typeface="Arial Black"/>
              <a:ea typeface="Arial Black"/>
              <a:cs typeface="Arial Black"/>
              <a:sym typeface="Arial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3"/>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13" name="Google Shape;213;p13"/>
          <p:cNvSpPr/>
          <p:nvPr/>
        </p:nvSpPr>
        <p:spPr>
          <a:xfrm>
            <a:off x="2660070" y="162050"/>
            <a:ext cx="9531929" cy="53829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13"/>
          <p:cNvSpPr txBox="1"/>
          <p:nvPr/>
        </p:nvSpPr>
        <p:spPr>
          <a:xfrm>
            <a:off x="3290220" y="108030"/>
            <a:ext cx="3861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Fonction</a:t>
            </a:r>
            <a:endParaRPr b="0" i="0" sz="1400" u="none" cap="none" strike="noStrike">
              <a:solidFill>
                <a:srgbClr val="000000"/>
              </a:solidFill>
              <a:latin typeface="Arial"/>
              <a:ea typeface="Arial"/>
              <a:cs typeface="Arial"/>
              <a:sym typeface="Arial"/>
            </a:endParaRPr>
          </a:p>
        </p:txBody>
      </p:sp>
      <p:pic>
        <p:nvPicPr>
          <p:cNvPr id="215" name="Google Shape;215;p13"/>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216" name="Google Shape;216;p13"/>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17" name="Google Shape;217;p13"/>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218" name="Google Shape;218;p13"/>
          <p:cNvSpPr txBox="1"/>
          <p:nvPr/>
        </p:nvSpPr>
        <p:spPr>
          <a:xfrm>
            <a:off x="1378200" y="1432150"/>
            <a:ext cx="8262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900"/>
              <a:t>Les fonctions sont des blocs de code réutilisables qui effectuent une tâche précise. Elles permettent de structurer et d'organiser le code pour le rendre plus clair, plus lisible et plus facile à maintenir.</a:t>
            </a:r>
            <a:endParaRPr sz="1900"/>
          </a:p>
        </p:txBody>
      </p:sp>
      <p:pic>
        <p:nvPicPr>
          <p:cNvPr id="219" name="Google Shape;219;p13"/>
          <p:cNvPicPr preferRelativeResize="0"/>
          <p:nvPr/>
        </p:nvPicPr>
        <p:blipFill>
          <a:blip r:embed="rId5">
            <a:alphaModFix/>
          </a:blip>
          <a:stretch>
            <a:fillRect/>
          </a:stretch>
        </p:blipFill>
        <p:spPr>
          <a:xfrm>
            <a:off x="536650" y="2949275"/>
            <a:ext cx="10303426"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4"/>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25" name="Google Shape;225;p14"/>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6" name="Google Shape;226;p14"/>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227" name="Google Shape;227;p14"/>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14"/>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29" name="Google Shape;229;p14"/>
          <p:cNvSpPr txBox="1"/>
          <p:nvPr/>
        </p:nvSpPr>
        <p:spPr>
          <a:xfrm>
            <a:off x="221749" y="6528225"/>
            <a:ext cx="41572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pic>
        <p:nvPicPr>
          <p:cNvPr id="230" name="Google Shape;230;p14"/>
          <p:cNvPicPr preferRelativeResize="0"/>
          <p:nvPr/>
        </p:nvPicPr>
        <p:blipFill>
          <a:blip r:embed="rId5">
            <a:alphaModFix/>
          </a:blip>
          <a:stretch>
            <a:fillRect/>
          </a:stretch>
        </p:blipFill>
        <p:spPr>
          <a:xfrm>
            <a:off x="637475" y="1725050"/>
            <a:ext cx="10706100"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g31cd4cd35dc_0_37"/>
          <p:cNvPicPr preferRelativeResize="0"/>
          <p:nvPr/>
        </p:nvPicPr>
        <p:blipFill rotWithShape="1">
          <a:blip r:embed="rId3">
            <a:alphaModFix/>
          </a:blip>
          <a:srcRect b="0" l="0" r="0" t="0"/>
          <a:stretch/>
        </p:blipFill>
        <p:spPr>
          <a:xfrm>
            <a:off x="0" y="-378349"/>
            <a:ext cx="1509655" cy="1509655"/>
          </a:xfrm>
          <a:prstGeom prst="rect">
            <a:avLst/>
          </a:prstGeom>
          <a:noFill/>
          <a:ln>
            <a:noFill/>
          </a:ln>
        </p:spPr>
      </p:pic>
      <p:sp>
        <p:nvSpPr>
          <p:cNvPr id="236" name="Google Shape;236;g31cd4cd35dc_0_37"/>
          <p:cNvSpPr/>
          <p:nvPr/>
        </p:nvSpPr>
        <p:spPr>
          <a:xfrm>
            <a:off x="2538920" y="107375"/>
            <a:ext cx="9531900" cy="538200"/>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7" name="Google Shape;237;g31cd4cd35dc_0_37"/>
          <p:cNvPicPr preferRelativeResize="0"/>
          <p:nvPr/>
        </p:nvPicPr>
        <p:blipFill rotWithShape="1">
          <a:blip r:embed="rId4">
            <a:alphaModFix/>
          </a:blip>
          <a:srcRect b="0" l="0" r="0" t="0"/>
          <a:stretch/>
        </p:blipFill>
        <p:spPr>
          <a:xfrm>
            <a:off x="1703645" y="91595"/>
            <a:ext cx="835273" cy="710716"/>
          </a:xfrm>
          <a:prstGeom prst="rect">
            <a:avLst/>
          </a:prstGeom>
          <a:noFill/>
          <a:ln>
            <a:noFill/>
          </a:ln>
        </p:spPr>
      </p:pic>
      <p:sp>
        <p:nvSpPr>
          <p:cNvPr id="238" name="Google Shape;238;g31cd4cd35dc_0_37"/>
          <p:cNvSpPr/>
          <p:nvPr/>
        </p:nvSpPr>
        <p:spPr>
          <a:xfrm>
            <a:off x="221749" y="6468822"/>
            <a:ext cx="288300" cy="321000"/>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g31cd4cd35dc_0_37"/>
          <p:cNvSpPr txBox="1"/>
          <p:nvPr/>
        </p:nvSpPr>
        <p:spPr>
          <a:xfrm>
            <a:off x="1110463" y="6468822"/>
            <a:ext cx="26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40" name="Google Shape;240;g31cd4cd35dc_0_37"/>
          <p:cNvSpPr txBox="1"/>
          <p:nvPr/>
        </p:nvSpPr>
        <p:spPr>
          <a:xfrm>
            <a:off x="221749" y="6528225"/>
            <a:ext cx="415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241" name="Google Shape;241;g31cd4cd35dc_0_37"/>
          <p:cNvSpPr txBox="1"/>
          <p:nvPr/>
        </p:nvSpPr>
        <p:spPr>
          <a:xfrm>
            <a:off x="2235550" y="2293750"/>
            <a:ext cx="7684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8900"/>
              <a:t>P</a:t>
            </a:r>
            <a:r>
              <a:rPr b="1" lang="fr-FR" sz="8900"/>
              <a:t>ratiques</a:t>
            </a:r>
            <a:endParaRPr b="1" sz="8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nvSpPr>
        <p:spPr>
          <a:xfrm>
            <a:off x="866775" y="1459230"/>
            <a:ext cx="10458450" cy="393954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25000" u="none" cap="none" strike="noStrike">
                <a:solidFill>
                  <a:srgbClr val="000000"/>
                </a:solidFill>
                <a:latin typeface="Raleway"/>
                <a:ea typeface="Raleway"/>
                <a:cs typeface="Raleway"/>
                <a:sym typeface="Raleway"/>
              </a:rPr>
              <a:t>MERCI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d61d501bce_0_0"/>
          <p:cNvSpPr txBox="1"/>
          <p:nvPr/>
        </p:nvSpPr>
        <p:spPr>
          <a:xfrm>
            <a:off x="77350" y="716205"/>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Formateurs</a:t>
            </a:r>
            <a:endParaRPr b="0" i="0" sz="6000" u="none" cap="none" strike="noStrike">
              <a:solidFill>
                <a:srgbClr val="000000"/>
              </a:solidFill>
              <a:latin typeface="Arial"/>
              <a:ea typeface="Arial"/>
              <a:cs typeface="Arial"/>
              <a:sym typeface="Arial"/>
            </a:endParaRPr>
          </a:p>
        </p:txBody>
      </p:sp>
      <p:sp>
        <p:nvSpPr>
          <p:cNvPr id="109" name="Google Shape;109;g2d61d501bce_0_0"/>
          <p:cNvSpPr txBox="1"/>
          <p:nvPr/>
        </p:nvSpPr>
        <p:spPr>
          <a:xfrm>
            <a:off x="370500" y="3418530"/>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ADOU Mathurin: </a:t>
            </a:r>
            <a:r>
              <a:rPr b="1" i="1" lang="fr-FR" sz="2100">
                <a:solidFill>
                  <a:schemeClr val="dk1"/>
                </a:solidFill>
                <a:latin typeface="Raleway"/>
                <a:ea typeface="Raleway"/>
                <a:cs typeface="Raleway"/>
                <a:sym typeface="Raleway"/>
              </a:rPr>
              <a:t>Data  Engineer/ Data Scientist</a:t>
            </a:r>
            <a:endParaRPr b="0" i="0" sz="6000" u="none" cap="none" strike="noStrike">
              <a:solidFill>
                <a:srgbClr val="000000"/>
              </a:solidFill>
              <a:latin typeface="Arial"/>
              <a:ea typeface="Arial"/>
              <a:cs typeface="Arial"/>
              <a:sym typeface="Arial"/>
            </a:endParaRPr>
          </a:p>
        </p:txBody>
      </p:sp>
      <p:sp>
        <p:nvSpPr>
          <p:cNvPr id="110" name="Google Shape;110;g2d61d501bce_0_0"/>
          <p:cNvSpPr txBox="1"/>
          <p:nvPr/>
        </p:nvSpPr>
        <p:spPr>
          <a:xfrm>
            <a:off x="441400" y="1997518"/>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GAHIE Eudoxie: </a:t>
            </a:r>
            <a:r>
              <a:rPr b="1" i="1" lang="fr-FR" sz="2100">
                <a:latin typeface="Raleway"/>
                <a:ea typeface="Raleway"/>
                <a:cs typeface="Raleway"/>
                <a:sym typeface="Raleway"/>
              </a:rPr>
              <a:t>Engineer Data Scientist</a:t>
            </a:r>
            <a:endParaRPr b="0" i="0" sz="21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nvSpPr>
        <p:spPr>
          <a:xfrm>
            <a:off x="2643075" y="400375"/>
            <a:ext cx="4545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8436D"/>
              </a:buClr>
              <a:buSzPts val="6000"/>
              <a:buFont typeface="Arial"/>
              <a:buNone/>
            </a:pPr>
            <a:r>
              <a:rPr b="0" i="0" lang="fr-FR" sz="6000" u="none" cap="none" strike="noStrike">
                <a:solidFill>
                  <a:srgbClr val="08436D"/>
                </a:solidFill>
                <a:latin typeface="Arial"/>
                <a:ea typeface="Arial"/>
                <a:cs typeface="Arial"/>
                <a:sym typeface="Arial"/>
              </a:rPr>
              <a:t>SOMMAIRE</a:t>
            </a:r>
            <a:endParaRPr b="0" i="0" sz="6000" u="none" cap="none" strike="noStrike">
              <a:solidFill>
                <a:srgbClr val="08436D"/>
              </a:solidFill>
              <a:latin typeface="Arial"/>
              <a:ea typeface="Arial"/>
              <a:cs typeface="Arial"/>
              <a:sym typeface="Arial"/>
            </a:endParaRPr>
          </a:p>
        </p:txBody>
      </p:sp>
      <p:pic>
        <p:nvPicPr>
          <p:cNvPr id="117" name="Google Shape;117;p2"/>
          <p:cNvPicPr preferRelativeResize="0"/>
          <p:nvPr/>
        </p:nvPicPr>
        <p:blipFill rotWithShape="1">
          <a:blip r:embed="rId3">
            <a:alphaModFix/>
          </a:blip>
          <a:srcRect b="0" l="0" r="0" t="0"/>
          <a:stretch/>
        </p:blipFill>
        <p:spPr>
          <a:xfrm>
            <a:off x="784282" y="2246814"/>
            <a:ext cx="863343" cy="734599"/>
          </a:xfrm>
          <a:prstGeom prst="rect">
            <a:avLst/>
          </a:prstGeom>
          <a:noFill/>
          <a:ln>
            <a:noFill/>
          </a:ln>
        </p:spPr>
      </p:pic>
      <p:pic>
        <p:nvPicPr>
          <p:cNvPr id="118" name="Google Shape;118;p2"/>
          <p:cNvPicPr preferRelativeResize="0"/>
          <p:nvPr/>
        </p:nvPicPr>
        <p:blipFill rotWithShape="1">
          <a:blip r:embed="rId4">
            <a:alphaModFix/>
          </a:blip>
          <a:srcRect b="0" l="0" r="0" t="0"/>
          <a:stretch/>
        </p:blipFill>
        <p:spPr>
          <a:xfrm>
            <a:off x="775311" y="4799682"/>
            <a:ext cx="872314" cy="742232"/>
          </a:xfrm>
          <a:prstGeom prst="rect">
            <a:avLst/>
          </a:prstGeom>
          <a:noFill/>
          <a:ln>
            <a:noFill/>
          </a:ln>
        </p:spPr>
      </p:pic>
      <p:sp>
        <p:nvSpPr>
          <p:cNvPr id="119" name="Google Shape;119;p2"/>
          <p:cNvSpPr txBox="1"/>
          <p:nvPr/>
        </p:nvSpPr>
        <p:spPr>
          <a:xfrm>
            <a:off x="108825" y="6470750"/>
            <a:ext cx="1591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fr-FR">
                <a:solidFill>
                  <a:schemeClr val="lt1"/>
                </a:solidFill>
              </a:rPr>
              <a:t>Décembre</a:t>
            </a:r>
            <a:r>
              <a:rPr b="0" i="0" lang="fr-FR" sz="1400" u="none" cap="none" strike="noStrike">
                <a:solidFill>
                  <a:schemeClr val="lt1"/>
                </a:solidFill>
                <a:latin typeface="Arial"/>
                <a:ea typeface="Arial"/>
                <a:cs typeface="Arial"/>
                <a:sym typeface="Arial"/>
              </a:rPr>
              <a:t> 2024</a:t>
            </a:r>
            <a:endParaRPr b="0" i="0" sz="1400" u="none" cap="none" strike="noStrike">
              <a:solidFill>
                <a:schemeClr val="lt1"/>
              </a:solidFill>
              <a:latin typeface="Arial"/>
              <a:ea typeface="Arial"/>
              <a:cs typeface="Arial"/>
              <a:sym typeface="Arial"/>
            </a:endParaRPr>
          </a:p>
        </p:txBody>
      </p:sp>
      <p:pic>
        <p:nvPicPr>
          <p:cNvPr id="120" name="Google Shape;120;p2"/>
          <p:cNvPicPr preferRelativeResize="0"/>
          <p:nvPr/>
        </p:nvPicPr>
        <p:blipFill rotWithShape="1">
          <a:blip r:embed="rId5">
            <a:alphaModFix/>
          </a:blip>
          <a:srcRect b="0" l="0" r="0" t="0"/>
          <a:stretch/>
        </p:blipFill>
        <p:spPr>
          <a:xfrm>
            <a:off x="10798043" y="2981413"/>
            <a:ext cx="872314" cy="742232"/>
          </a:xfrm>
          <a:prstGeom prst="rect">
            <a:avLst/>
          </a:prstGeom>
          <a:noFill/>
          <a:ln>
            <a:noFill/>
          </a:ln>
        </p:spPr>
      </p:pic>
      <p:pic>
        <p:nvPicPr>
          <p:cNvPr id="121" name="Google Shape;121;p2"/>
          <p:cNvPicPr preferRelativeResize="0"/>
          <p:nvPr/>
        </p:nvPicPr>
        <p:blipFill rotWithShape="1">
          <a:blip r:embed="rId6">
            <a:alphaModFix/>
          </a:blip>
          <a:srcRect b="0" l="0" r="0" t="0"/>
          <a:stretch/>
        </p:blipFill>
        <p:spPr>
          <a:xfrm>
            <a:off x="775311" y="3532598"/>
            <a:ext cx="872314" cy="742232"/>
          </a:xfrm>
          <a:prstGeom prst="rect">
            <a:avLst/>
          </a:prstGeom>
          <a:noFill/>
          <a:ln>
            <a:noFill/>
          </a:ln>
        </p:spPr>
      </p:pic>
      <p:grpSp>
        <p:nvGrpSpPr>
          <p:cNvPr id="122" name="Google Shape;122;p2"/>
          <p:cNvGrpSpPr/>
          <p:nvPr/>
        </p:nvGrpSpPr>
        <p:grpSpPr>
          <a:xfrm>
            <a:off x="-3012972" y="1127950"/>
            <a:ext cx="13501234" cy="5551530"/>
            <a:chOff x="-4660597" y="-714481"/>
            <a:chExt cx="13501234" cy="5551530"/>
          </a:xfrm>
        </p:grpSpPr>
        <p:sp>
          <p:nvSpPr>
            <p:cNvPr id="123" name="Google Shape;123;p2"/>
            <p:cNvSpPr/>
            <p:nvPr/>
          </p:nvSpPr>
          <p:spPr>
            <a:xfrm>
              <a:off x="-4660597" y="-714481"/>
              <a:ext cx="5551530" cy="5551530"/>
            </a:xfrm>
            <a:prstGeom prst="blockArc">
              <a:avLst>
                <a:gd fmla="val 18900000" name="adj1"/>
                <a:gd fmla="val 2700000" name="adj2"/>
                <a:gd fmla="val 326" name="adj3"/>
              </a:avLst>
            </a:prstGeom>
            <a:no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572992" y="412256"/>
              <a:ext cx="8267645" cy="824513"/>
            </a:xfrm>
            <a:prstGeom prst="rect">
              <a:avLst/>
            </a:prstGeom>
            <a:solidFill>
              <a:srgbClr val="ED7D31"/>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txBox="1"/>
            <p:nvPr/>
          </p:nvSpPr>
          <p:spPr>
            <a:xfrm>
              <a:off x="572992" y="41225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Introduction au Python</a:t>
              </a:r>
              <a:endParaRPr sz="3200">
                <a:solidFill>
                  <a:srgbClr val="FFFFFF"/>
                </a:solidFill>
                <a:latin typeface="Gill Sans"/>
                <a:ea typeface="Gill Sans"/>
                <a:cs typeface="Gill Sans"/>
                <a:sym typeface="Gill Sans"/>
              </a:endParaRPr>
            </a:p>
          </p:txBody>
        </p:sp>
        <p:sp>
          <p:nvSpPr>
            <p:cNvPr id="126" name="Google Shape;126;p2"/>
            <p:cNvSpPr/>
            <p:nvPr/>
          </p:nvSpPr>
          <p:spPr>
            <a:xfrm>
              <a:off x="57671" y="309192"/>
              <a:ext cx="1030641" cy="1030641"/>
            </a:xfrm>
            <a:prstGeom prst="ellipse">
              <a:avLst/>
            </a:prstGeom>
            <a:solidFill>
              <a:srgbClr val="FFFFFF"/>
            </a:solid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872702" y="1649026"/>
              <a:ext cx="7967934" cy="824513"/>
            </a:xfrm>
            <a:prstGeom prst="rect">
              <a:avLst/>
            </a:prstGeom>
            <a:solidFill>
              <a:srgbClr val="A5A5A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txBox="1"/>
            <p:nvPr/>
          </p:nvSpPr>
          <p:spPr>
            <a:xfrm>
              <a:off x="872702" y="1649026"/>
              <a:ext cx="7967934"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Structures de </a:t>
              </a:r>
              <a:r>
                <a:rPr lang="fr-FR" sz="3200">
                  <a:solidFill>
                    <a:srgbClr val="FFFFFF"/>
                  </a:solidFill>
                  <a:latin typeface="Gill Sans"/>
                  <a:ea typeface="Gill Sans"/>
                  <a:cs typeface="Gill Sans"/>
                  <a:sym typeface="Gill Sans"/>
                </a:rPr>
                <a:t>Contrôle</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57381" y="1545962"/>
              <a:ext cx="1030641" cy="1030641"/>
            </a:xfrm>
            <a:prstGeom prst="ellipse">
              <a:avLst/>
            </a:prstGeom>
            <a:solidFill>
              <a:srgbClr val="FFFFFF"/>
            </a:solidFill>
            <a:ln cap="flat" cmpd="sng" w="12700">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572992" y="2885796"/>
              <a:ext cx="8267645" cy="824513"/>
            </a:xfrm>
            <a:prstGeom prst="rect">
              <a:avLst/>
            </a:prstGeom>
            <a:solidFill>
              <a:srgbClr val="FFC000"/>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txBox="1"/>
            <p:nvPr/>
          </p:nvSpPr>
          <p:spPr>
            <a:xfrm>
              <a:off x="572992" y="288579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Fonction</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57671" y="2782732"/>
              <a:ext cx="1030641" cy="1030641"/>
            </a:xfrm>
            <a:prstGeom prst="ellipse">
              <a:avLst/>
            </a:prstGeom>
            <a:solidFill>
              <a:srgbClr val="FFFFFF"/>
            </a:solidFill>
            <a:ln cap="flat" cmpd="sng" w="12700">
              <a:solidFill>
                <a:srgbClr val="FFC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3" name="Google Shape;133;p2"/>
          <p:cNvPicPr preferRelativeResize="0"/>
          <p:nvPr/>
        </p:nvPicPr>
        <p:blipFill rotWithShape="1">
          <a:blip r:embed="rId7">
            <a:alphaModFix/>
          </a:blip>
          <a:srcRect b="0" l="0" r="0" t="0"/>
          <a:stretch/>
        </p:blipFill>
        <p:spPr>
          <a:xfrm>
            <a:off x="10835239" y="4274830"/>
            <a:ext cx="835118" cy="7105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8"/>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39" name="Google Shape;139;p8"/>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8"/>
          <p:cNvSpPr txBox="1"/>
          <p:nvPr/>
        </p:nvSpPr>
        <p:spPr>
          <a:xfrm>
            <a:off x="3230836" y="91595"/>
            <a:ext cx="7132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Calibri"/>
                <a:ea typeface="Calibri"/>
                <a:cs typeface="Calibri"/>
                <a:sym typeface="Calibri"/>
              </a:rPr>
              <a:t>Introduction au Python</a:t>
            </a:r>
            <a:endParaRPr b="0" i="0" sz="3600" u="none" cap="none" strike="noStrike">
              <a:solidFill>
                <a:schemeClr val="lt1"/>
              </a:solidFill>
              <a:latin typeface="Arial"/>
              <a:ea typeface="Arial"/>
              <a:cs typeface="Arial"/>
              <a:sym typeface="Arial"/>
            </a:endParaRPr>
          </a:p>
        </p:txBody>
      </p:sp>
      <p:pic>
        <p:nvPicPr>
          <p:cNvPr id="141" name="Google Shape;141;p8"/>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42" name="Google Shape;142;p8"/>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8"/>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44" name="Google Shape;144;p8"/>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733550" y="1387475"/>
            <a:ext cx="10805100" cy="321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Char char="•"/>
            </a:pPr>
            <a:r>
              <a:rPr b="1" lang="fr-FR" sz="1800">
                <a:solidFill>
                  <a:schemeClr val="dk1"/>
                </a:solidFill>
                <a:latin typeface="Calibri"/>
                <a:ea typeface="Calibri"/>
                <a:cs typeface="Calibri"/>
                <a:sym typeface="Calibri"/>
              </a:rPr>
              <a:t>Python est un langage de programmation réputé pour sa simplicité et sa polyvalence. Il a gagné une immense popularité parmi les développeurs, les data scientists et les chercheurs grâce à sa lisibilité et à sa facilité d'utilisation. Ce cours sert d'introduction à Python, en abordant ses principales caractéristiques, ses applications et les étapes pour débuter avec la programmation en Python.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51" name="Google Shape;151;p9"/>
          <p:cNvSpPr/>
          <p:nvPr/>
        </p:nvSpPr>
        <p:spPr>
          <a:xfrm>
            <a:off x="2660070" y="162050"/>
            <a:ext cx="9531929" cy="538292"/>
          </a:xfrm>
          <a:prstGeom prst="rect">
            <a:avLst/>
          </a:prstGeom>
          <a:solidFill>
            <a:srgbClr val="254370"/>
          </a:solidFill>
          <a:ln cap="flat" cmpd="sng" w="12700">
            <a:solidFill>
              <a:srgbClr val="2543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9"/>
          <p:cNvSpPr txBox="1"/>
          <p:nvPr/>
        </p:nvSpPr>
        <p:spPr>
          <a:xfrm>
            <a:off x="3290220" y="108030"/>
            <a:ext cx="6923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Application de Python</a:t>
            </a:r>
            <a:endParaRPr b="0" i="0" sz="3600" u="none" cap="none" strike="noStrike">
              <a:solidFill>
                <a:schemeClr val="lt1"/>
              </a:solidFill>
              <a:latin typeface="Arial"/>
              <a:ea typeface="Arial"/>
              <a:cs typeface="Arial"/>
              <a:sym typeface="Arial"/>
            </a:endParaRPr>
          </a:p>
        </p:txBody>
      </p:sp>
      <p:pic>
        <p:nvPicPr>
          <p:cNvPr id="153" name="Google Shape;153;p9"/>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54" name="Google Shape;154;p9"/>
          <p:cNvSpPr/>
          <p:nvPr/>
        </p:nvSpPr>
        <p:spPr>
          <a:xfrm>
            <a:off x="221749" y="6468822"/>
            <a:ext cx="288236" cy="321013"/>
          </a:xfrm>
          <a:prstGeom prst="horizontalScroll">
            <a:avLst>
              <a:gd fmla="val 12500" name="adj"/>
            </a:avLst>
          </a:prstGeom>
          <a:solidFill>
            <a:srgbClr val="08436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9"/>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56" name="Google Shape;156;p9"/>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pic>
        <p:nvPicPr>
          <p:cNvPr id="157" name="Google Shape;157;p9"/>
          <p:cNvPicPr preferRelativeResize="0"/>
          <p:nvPr/>
        </p:nvPicPr>
        <p:blipFill>
          <a:blip r:embed="rId5">
            <a:alphaModFix/>
          </a:blip>
          <a:stretch>
            <a:fillRect/>
          </a:stretch>
        </p:blipFill>
        <p:spPr>
          <a:xfrm>
            <a:off x="2691319" y="906930"/>
            <a:ext cx="7278844" cy="57986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0"/>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63" name="Google Shape;163;p10"/>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10"/>
          <p:cNvSpPr txBox="1"/>
          <p:nvPr/>
        </p:nvSpPr>
        <p:spPr>
          <a:xfrm>
            <a:off x="3290220" y="108030"/>
            <a:ext cx="889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Base de Python</a:t>
            </a:r>
            <a:endParaRPr b="1" i="0" sz="3600" u="none" cap="none" strike="noStrike">
              <a:solidFill>
                <a:schemeClr val="lt1"/>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pic>
        <p:nvPicPr>
          <p:cNvPr id="165" name="Google Shape;165;p10"/>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66" name="Google Shape;166;p10"/>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0"/>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68" name="Google Shape;168;p10"/>
          <p:cNvSpPr txBox="1"/>
          <p:nvPr/>
        </p:nvSpPr>
        <p:spPr>
          <a:xfrm>
            <a:off x="221749" y="6507294"/>
            <a:ext cx="49088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69" name="Google Shape;169;p10"/>
          <p:cNvSpPr txBox="1"/>
          <p:nvPr/>
        </p:nvSpPr>
        <p:spPr>
          <a:xfrm>
            <a:off x="457200" y="1600200"/>
            <a:ext cx="53877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3200"/>
              <a:buChar char="•"/>
            </a:pPr>
            <a:r>
              <a:rPr lang="fr-FR" sz="3200">
                <a:solidFill>
                  <a:srgbClr val="000000"/>
                </a:solidFill>
                <a:latin typeface="Calibri"/>
                <a:ea typeface="Calibri"/>
                <a:cs typeface="Calibri"/>
                <a:sym typeface="Calibri"/>
              </a:rPr>
              <a:t>- Variables : int, float, str, bool</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Opérateurs mathématiques : +, -, *, /, %, **</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Conditions : if, elif, else</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Fonctions : lambda, def (exemple : conversion Celsius → Fahrenheit)</a:t>
            </a:r>
            <a:endParaRPr sz="3200">
              <a:solidFill>
                <a:srgbClr val="000000"/>
              </a:solidFill>
              <a:latin typeface="Calibri"/>
              <a:ea typeface="Calibri"/>
              <a:cs typeface="Calibri"/>
              <a:sym typeface="Calibri"/>
            </a:endParaRPr>
          </a:p>
        </p:txBody>
      </p:sp>
      <p:pic>
        <p:nvPicPr>
          <p:cNvPr id="170" name="Google Shape;170;p10"/>
          <p:cNvPicPr preferRelativeResize="0"/>
          <p:nvPr/>
        </p:nvPicPr>
        <p:blipFill>
          <a:blip r:embed="rId5">
            <a:alphaModFix/>
          </a:blip>
          <a:stretch>
            <a:fillRect/>
          </a:stretch>
        </p:blipFill>
        <p:spPr>
          <a:xfrm>
            <a:off x="5926525" y="1600200"/>
            <a:ext cx="6187901" cy="478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31cd4cd35dc_0_25"/>
          <p:cNvPicPr preferRelativeResize="0"/>
          <p:nvPr/>
        </p:nvPicPr>
        <p:blipFill rotWithShape="1">
          <a:blip r:embed="rId3">
            <a:alphaModFix/>
          </a:blip>
          <a:srcRect b="0" l="0" r="0" t="0"/>
          <a:stretch/>
        </p:blipFill>
        <p:spPr>
          <a:xfrm>
            <a:off x="0" y="-378349"/>
            <a:ext cx="1509655" cy="1509655"/>
          </a:xfrm>
          <a:prstGeom prst="rect">
            <a:avLst/>
          </a:prstGeom>
          <a:noFill/>
          <a:ln>
            <a:noFill/>
          </a:ln>
        </p:spPr>
      </p:pic>
      <p:sp>
        <p:nvSpPr>
          <p:cNvPr id="176" name="Google Shape;176;g31cd4cd35dc_0_25"/>
          <p:cNvSpPr/>
          <p:nvPr/>
        </p:nvSpPr>
        <p:spPr>
          <a:xfrm>
            <a:off x="2660070" y="162050"/>
            <a:ext cx="9531900" cy="538200"/>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g31cd4cd35dc_0_25"/>
          <p:cNvSpPr txBox="1"/>
          <p:nvPr/>
        </p:nvSpPr>
        <p:spPr>
          <a:xfrm>
            <a:off x="3290220" y="108030"/>
            <a:ext cx="889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Base de Python</a:t>
            </a:r>
            <a:endParaRPr b="1" i="0" sz="3600" u="none" cap="none" strike="noStrike">
              <a:solidFill>
                <a:schemeClr val="lt1"/>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pic>
        <p:nvPicPr>
          <p:cNvPr id="178" name="Google Shape;178;g31cd4cd35dc_0_25"/>
          <p:cNvPicPr preferRelativeResize="0"/>
          <p:nvPr/>
        </p:nvPicPr>
        <p:blipFill rotWithShape="1">
          <a:blip r:embed="rId4">
            <a:alphaModFix/>
          </a:blip>
          <a:srcRect b="0" l="0" r="0" t="0"/>
          <a:stretch/>
        </p:blipFill>
        <p:spPr>
          <a:xfrm>
            <a:off x="1703645" y="91595"/>
            <a:ext cx="835273" cy="710716"/>
          </a:xfrm>
          <a:prstGeom prst="rect">
            <a:avLst/>
          </a:prstGeom>
          <a:noFill/>
          <a:ln>
            <a:noFill/>
          </a:ln>
        </p:spPr>
      </p:pic>
      <p:sp>
        <p:nvSpPr>
          <p:cNvPr id="179" name="Google Shape;179;g31cd4cd35dc_0_25"/>
          <p:cNvSpPr/>
          <p:nvPr/>
        </p:nvSpPr>
        <p:spPr>
          <a:xfrm>
            <a:off x="221749" y="6468822"/>
            <a:ext cx="288300" cy="321000"/>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g31cd4cd35dc_0_25"/>
          <p:cNvSpPr txBox="1"/>
          <p:nvPr/>
        </p:nvSpPr>
        <p:spPr>
          <a:xfrm>
            <a:off x="1110463" y="6468822"/>
            <a:ext cx="26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81" name="Google Shape;181;g31cd4cd35dc_0_25"/>
          <p:cNvSpPr txBox="1"/>
          <p:nvPr/>
        </p:nvSpPr>
        <p:spPr>
          <a:xfrm>
            <a:off x="221749" y="6507294"/>
            <a:ext cx="490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pic>
        <p:nvPicPr>
          <p:cNvPr id="182" name="Google Shape;182;g31cd4cd35dc_0_25"/>
          <p:cNvPicPr preferRelativeResize="0"/>
          <p:nvPr/>
        </p:nvPicPr>
        <p:blipFill>
          <a:blip r:embed="rId5">
            <a:alphaModFix/>
          </a:blip>
          <a:stretch>
            <a:fillRect/>
          </a:stretch>
        </p:blipFill>
        <p:spPr>
          <a:xfrm>
            <a:off x="1530476" y="1461025"/>
            <a:ext cx="7842525" cy="5244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1"/>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88" name="Google Shape;188;p11"/>
          <p:cNvSpPr/>
          <p:nvPr/>
        </p:nvSpPr>
        <p:spPr>
          <a:xfrm>
            <a:off x="2660070" y="162050"/>
            <a:ext cx="9531929" cy="538292"/>
          </a:xfrm>
          <a:prstGeom prst="rect">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9" name="Google Shape;189;p11"/>
          <p:cNvSpPr txBox="1"/>
          <p:nvPr/>
        </p:nvSpPr>
        <p:spPr>
          <a:xfrm>
            <a:off x="3290220" y="108030"/>
            <a:ext cx="6578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Structure de Contrôle</a:t>
            </a:r>
            <a:endParaRPr b="0" i="0" sz="1400" u="none" cap="none" strike="noStrike">
              <a:solidFill>
                <a:srgbClr val="000000"/>
              </a:solidFill>
              <a:latin typeface="Arial"/>
              <a:ea typeface="Arial"/>
              <a:cs typeface="Arial"/>
              <a:sym typeface="Arial"/>
            </a:endParaRPr>
          </a:p>
        </p:txBody>
      </p:sp>
      <p:pic>
        <p:nvPicPr>
          <p:cNvPr id="190" name="Google Shape;190;p11"/>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91" name="Google Shape;191;p11"/>
          <p:cNvSpPr/>
          <p:nvPr/>
        </p:nvSpPr>
        <p:spPr>
          <a:xfrm>
            <a:off x="221749" y="6468822"/>
            <a:ext cx="288236" cy="321013"/>
          </a:xfrm>
          <a:prstGeom prst="horizontalScroll">
            <a:avLst>
              <a:gd fmla="val 12500" name="adj"/>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1"/>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93" name="Google Shape;193;p11"/>
          <p:cNvSpPr txBox="1"/>
          <p:nvPr/>
        </p:nvSpPr>
        <p:spPr>
          <a:xfrm>
            <a:off x="221749" y="6507294"/>
            <a:ext cx="49414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94" name="Google Shape;194;p11"/>
          <p:cNvSpPr/>
          <p:nvPr/>
        </p:nvSpPr>
        <p:spPr>
          <a:xfrm>
            <a:off x="430800" y="1326143"/>
            <a:ext cx="10968000" cy="2143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fr-FR" sz="1900">
                <a:solidFill>
                  <a:schemeClr val="dk1"/>
                </a:solidFill>
              </a:rPr>
              <a:t>Les </a:t>
            </a:r>
            <a:r>
              <a:rPr b="1" lang="fr-FR" sz="1900">
                <a:solidFill>
                  <a:schemeClr val="dk1"/>
                </a:solidFill>
              </a:rPr>
              <a:t>structures de contrôle</a:t>
            </a:r>
            <a:r>
              <a:rPr lang="fr-FR" sz="1900">
                <a:solidFill>
                  <a:schemeClr val="dk1"/>
                </a:solidFill>
              </a:rPr>
              <a:t> permettent de diriger l'exécution d'un programme en fonction de conditions ou de répétitions. Elles jouent un rôle essentiel en programmation car elles permettent :</a:t>
            </a:r>
            <a:endParaRPr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De prendre des décisions</a:t>
            </a:r>
            <a:r>
              <a:rPr lang="fr-FR" sz="1900">
                <a:solidFill>
                  <a:schemeClr val="dk1"/>
                </a:solidFill>
              </a:rPr>
              <a:t> (conditions).</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b="1" lang="fr-FR" sz="1900">
                <a:solidFill>
                  <a:schemeClr val="dk1"/>
                </a:solidFill>
              </a:rPr>
              <a:t>De répéter des actions</a:t>
            </a:r>
            <a:r>
              <a:rPr lang="fr-FR" sz="1900">
                <a:solidFill>
                  <a:schemeClr val="dk1"/>
                </a:solidFill>
              </a:rPr>
              <a:t> (boucles).</a:t>
            </a:r>
            <a:endParaRPr sz="1900">
              <a:solidFill>
                <a:schemeClr val="dk1"/>
              </a:solidFill>
            </a:endParaRPr>
          </a:p>
          <a:p>
            <a:pPr indent="0" lvl="0" marL="0" marR="0" rtl="0" algn="ctr">
              <a:lnSpc>
                <a:spcPct val="100000"/>
              </a:lnSpc>
              <a:spcBef>
                <a:spcPts val="1200"/>
              </a:spcBef>
              <a:spcAft>
                <a:spcPts val="0"/>
              </a:spcAft>
              <a:buClr>
                <a:srgbClr val="000000"/>
              </a:buClr>
              <a:buSzPts val="1800"/>
              <a:buFont typeface="Arial"/>
              <a:buNone/>
            </a:pPr>
            <a:r>
              <a:t/>
            </a:r>
            <a:endParaRPr sz="2600">
              <a:solidFill>
                <a:schemeClr val="dk1"/>
              </a:solidFill>
              <a:latin typeface="Calibri"/>
              <a:ea typeface="Calibri"/>
              <a:cs typeface="Calibri"/>
              <a:sym typeface="Calibri"/>
            </a:endParaRPr>
          </a:p>
        </p:txBody>
      </p:sp>
      <p:sp>
        <p:nvSpPr>
          <p:cNvPr id="195" name="Google Shape;195;p11"/>
          <p:cNvSpPr txBox="1"/>
          <p:nvPr/>
        </p:nvSpPr>
        <p:spPr>
          <a:xfrm>
            <a:off x="151375" y="3318375"/>
            <a:ext cx="6136200" cy="298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fr-FR" sz="1900">
                <a:solidFill>
                  <a:schemeClr val="dk1"/>
                </a:solidFill>
              </a:rPr>
              <a:t>Les types principaux de structures de contrôle</a:t>
            </a:r>
            <a:endParaRPr b="1"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Les conditions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au programme de choisir entre plusieurs chemins en fonction des données.</a:t>
            </a:r>
            <a:br>
              <a:rPr lang="fr-FR" sz="1900">
                <a:solidFill>
                  <a:schemeClr val="dk1"/>
                </a:solidFill>
              </a:rPr>
            </a:br>
            <a:br>
              <a:rPr lang="fr-FR" sz="1900">
                <a:solidFill>
                  <a:schemeClr val="dk1"/>
                </a:solidFill>
              </a:rPr>
            </a:br>
            <a:r>
              <a:rPr lang="fr-FR" sz="1900">
                <a:solidFill>
                  <a:schemeClr val="dk1"/>
                </a:solidFill>
              </a:rPr>
              <a:t> Exemple simple :</a:t>
            </a:r>
            <a:br>
              <a:rPr lang="fr-FR" sz="1900">
                <a:solidFill>
                  <a:schemeClr val="dk1"/>
                </a:solidFill>
              </a:rPr>
            </a:br>
            <a:endParaRPr sz="1900">
              <a:solidFill>
                <a:schemeClr val="dk1"/>
              </a:solidFill>
            </a:endParaRPr>
          </a:p>
        </p:txBody>
      </p:sp>
      <p:pic>
        <p:nvPicPr>
          <p:cNvPr id="196" name="Google Shape;196;p11"/>
          <p:cNvPicPr preferRelativeResize="0"/>
          <p:nvPr/>
        </p:nvPicPr>
        <p:blipFill>
          <a:blip r:embed="rId5">
            <a:alphaModFix/>
          </a:blip>
          <a:stretch>
            <a:fillRect/>
          </a:stretch>
        </p:blipFill>
        <p:spPr>
          <a:xfrm>
            <a:off x="6453075" y="3114025"/>
            <a:ext cx="5467350" cy="314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2"/>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02" name="Google Shape;202;p12"/>
          <p:cNvSpPr txBox="1"/>
          <p:nvPr/>
        </p:nvSpPr>
        <p:spPr>
          <a:xfrm>
            <a:off x="3290220" y="108030"/>
            <a:ext cx="71218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Arial"/>
                <a:ea typeface="Arial"/>
                <a:cs typeface="Arial"/>
                <a:sym typeface="Arial"/>
              </a:rPr>
              <a:t>Utilisation de GOOGLE - Présentation</a:t>
            </a:r>
            <a:endParaRPr b="0" i="0" sz="1400" u="none" cap="none" strike="noStrike">
              <a:solidFill>
                <a:srgbClr val="000000"/>
              </a:solidFill>
              <a:latin typeface="Arial"/>
              <a:ea typeface="Arial"/>
              <a:cs typeface="Arial"/>
              <a:sym typeface="Arial"/>
            </a:endParaRPr>
          </a:p>
        </p:txBody>
      </p:sp>
      <p:pic>
        <p:nvPicPr>
          <p:cNvPr id="203" name="Google Shape;203;p12"/>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204" name="Google Shape;204;p12"/>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205" name="Google Shape;205;p12"/>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06" name="Google Shape;206;p12"/>
          <p:cNvSpPr txBox="1"/>
          <p:nvPr/>
        </p:nvSpPr>
        <p:spPr>
          <a:xfrm>
            <a:off x="9078686" y="2563586"/>
            <a:ext cx="1796143" cy="587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2"/>
          <p:cNvSpPr txBox="1"/>
          <p:nvPr/>
        </p:nvSpPr>
        <p:spPr>
          <a:xfrm>
            <a:off x="1110475" y="1340700"/>
            <a:ext cx="9745500" cy="4176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200"/>
              </a:spcBef>
              <a:spcAft>
                <a:spcPts val="0"/>
              </a:spcAft>
              <a:buClr>
                <a:schemeClr val="dk1"/>
              </a:buClr>
              <a:buSzPts val="1900"/>
              <a:buChar char="●"/>
            </a:pPr>
            <a:r>
              <a:rPr b="1" lang="fr-FR" sz="1900">
                <a:solidFill>
                  <a:schemeClr val="dk1"/>
                </a:solidFill>
              </a:rPr>
              <a:t>Les boucles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d'exécuter un bloc de code plusieurs fois, soit pour parcourir une séquence, soit jusqu'à ce qu'une condition soit remplie.</a:t>
            </a:r>
            <a:br>
              <a:rPr lang="fr-FR" sz="1900">
                <a:solidFill>
                  <a:schemeClr val="dk1"/>
                </a:solidFill>
              </a:rPr>
            </a:b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fr-FR" sz="1900">
                <a:solidFill>
                  <a:schemeClr val="dk1"/>
                </a:solidFill>
              </a:rPr>
              <a:t>Les conditions imbriquées et multiples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Combinaison de plusieurs conditions ou exécution conditionnelle dans des blocs imbriqués pour une logique plus complexe.</a:t>
            </a:r>
            <a:br>
              <a:rPr lang="fr-FR" sz="1900">
                <a:solidFill>
                  <a:schemeClr val="dk1"/>
                </a:solidFill>
              </a:rPr>
            </a:br>
            <a:br>
              <a:rPr lang="fr-FR" sz="1900">
                <a:solidFill>
                  <a:schemeClr val="dk1"/>
                </a:solidFill>
              </a:rPr>
            </a:br>
            <a:br>
              <a:rPr lang="fr-FR" sz="1900">
                <a:solidFill>
                  <a:schemeClr val="dk1"/>
                </a:solidFill>
              </a:rPr>
            </a:br>
            <a:endParaRPr sz="1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2023-05-03T12:04:26Z</dcterms:created>
  <dc:creator>Verona Yao Ndri</dc:creator>
</cp:coreProperties>
</file>