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59" r:id="rId5"/>
    <p:sldId id="260" r:id="rId6"/>
    <p:sldId id="262" r:id="rId7"/>
    <p:sldId id="258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BDCA"/>
    <a:srgbClr val="F7F7F7"/>
    <a:srgbClr val="DDDDDD"/>
    <a:srgbClr val="CFCFCB"/>
    <a:srgbClr val="FFEEED"/>
    <a:srgbClr val="FE7669"/>
    <a:srgbClr val="98EAF0"/>
    <a:srgbClr val="FFFFFF"/>
    <a:srgbClr val="BAF1F5"/>
    <a:srgbClr val="E9E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966" autoAdjust="0"/>
    <p:restoredTop sz="86424" autoAdjust="0"/>
  </p:normalViewPr>
  <p:slideViewPr>
    <p:cSldViewPr snapToGrid="0">
      <p:cViewPr varScale="1">
        <p:scale>
          <a:sx n="95" d="100"/>
          <a:sy n="95" d="100"/>
        </p:scale>
        <p:origin x="966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ADACC-C131-43B8-AAC3-FED1C766E611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BCA6C-2D6F-4189-900C-903D4A18A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119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224FBD3-E0EF-16CD-8BCA-2D14D7E5BF32}"/>
              </a:ext>
            </a:extLst>
          </p:cNvPr>
          <p:cNvSpPr/>
          <p:nvPr userDrawn="1"/>
        </p:nvSpPr>
        <p:spPr>
          <a:xfrm>
            <a:off x="257452" y="115410"/>
            <a:ext cx="11744048" cy="612559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188B4DD-B953-D7BE-118B-AC402073CD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4974" y="1122363"/>
            <a:ext cx="10382055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8B5D5B5-95BA-77CE-350D-25D738F878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54463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en-US" altLang="ja-JP" dirty="0"/>
              <a:t>Slide Sub Title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73DB4B-8677-C5DA-1EE0-007440CF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128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</a:defRPr>
            </a:lvl1pPr>
          </a:lstStyle>
          <a:p>
            <a:fld id="{E812CB10-3A5E-460C-99D5-7B0F994A870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455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B982FB6-2D27-2314-44A7-EDF55BC4783B}"/>
              </a:ext>
            </a:extLst>
          </p:cNvPr>
          <p:cNvSpPr/>
          <p:nvPr userDrawn="1"/>
        </p:nvSpPr>
        <p:spPr>
          <a:xfrm>
            <a:off x="346229" y="1340528"/>
            <a:ext cx="11496619" cy="5021376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DFDD2E4-2AE8-7511-D1F1-43D21C53A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dirty="0"/>
              <a:t>文（ユーザー体験（</a:t>
            </a:r>
            <a:r>
              <a:rPr kumimoji="1" lang="en-US" altLang="ja-JP" dirty="0"/>
              <a:t>UX</a:t>
            </a:r>
            <a:r>
              <a:rPr kumimoji="1" lang="ja-JP" altLang="en-US" dirty="0"/>
              <a:t>）の差別化が、ビジネスに大きく影響）箇条書き用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706357-9ABE-9376-5354-D587C630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E812CB10-3A5E-460C-99D5-7B0F994A87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629BB1-9B60-C044-E08B-2BF67A466216}"/>
              </a:ext>
            </a:extLst>
          </p:cNvPr>
          <p:cNvSpPr txBox="1"/>
          <p:nvPr userDrawn="1"/>
        </p:nvSpPr>
        <p:spPr>
          <a:xfrm>
            <a:off x="3861786" y="3195963"/>
            <a:ext cx="2752079" cy="131389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algn="l"/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テキスト プレースホルダー 11">
            <a:extLst>
              <a:ext uri="{FF2B5EF4-FFF2-40B4-BE49-F238E27FC236}">
                <a16:creationId xmlns:a16="http://schemas.microsoft.com/office/drawing/2014/main" id="{68EC4B17-7E0E-95F3-8382-5C077B6D85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0635" y="194375"/>
            <a:ext cx="8567738" cy="260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章（事業内容）</a:t>
            </a:r>
            <a:r>
              <a:rPr kumimoji="1" lang="en-US" altLang="ja-JP" dirty="0"/>
              <a:t> </a:t>
            </a:r>
            <a:r>
              <a:rPr kumimoji="1" lang="ja-JP" altLang="en-US" dirty="0"/>
              <a:t>・節（なぜ今デザインが重要なのか）</a:t>
            </a:r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8AE085E5-3DBC-1528-87EA-D468428A1C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495425"/>
            <a:ext cx="11125200" cy="4657725"/>
          </a:xfrm>
          <a:prstGeom prst="rect">
            <a:avLst/>
          </a:prstGeom>
        </p:spPr>
        <p:txBody>
          <a:bodyPr/>
          <a:lstStyle/>
          <a:p>
            <a:pPr marL="342891" indent="-34289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sz="18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文（ユーザー体験（</a:t>
            </a:r>
            <a:r>
              <a:rPr lang="en-US" altLang="ja-JP" sz="18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UX</a:t>
            </a:r>
            <a:r>
              <a:rPr lang="ja-JP" altLang="en-US" sz="18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）の差別化が、ビジネスに大きく影響）</a:t>
            </a:r>
            <a:endParaRPr lang="en-US" altLang="ja-JP" sz="1800" dirty="0">
              <a:latin typeface="LINE Seed JP_OTF Regular" panose="02020500000000000000" pitchFamily="18" charset="-128"/>
              <a:ea typeface="LINE Seed JP_OTF Regular" panose="02020500000000000000" pitchFamily="18" charset="-128"/>
            </a:endParaRPr>
          </a:p>
          <a:p>
            <a:pPr marL="800080" lvl="1" indent="-34289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なにぬねの</a:t>
            </a:r>
            <a:endParaRPr lang="en-US" altLang="ja-JP" sz="1600" dirty="0">
              <a:latin typeface="LINE Seed JP_OTF Regular" panose="02020500000000000000" pitchFamily="18" charset="-128"/>
              <a:ea typeface="LINE Seed JP_OTF Regular" panose="02020500000000000000" pitchFamily="18" charset="-128"/>
            </a:endParaRPr>
          </a:p>
          <a:p>
            <a:pPr marL="342891" marR="0" lvl="0" indent="-342891" algn="l" defTabSz="914377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ja-JP" altLang="en-US" sz="18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文（ユーザー体験（</a:t>
            </a:r>
            <a:r>
              <a:rPr lang="en-US" altLang="ja-JP" sz="18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UX</a:t>
            </a:r>
            <a:r>
              <a:rPr lang="ja-JP" altLang="en-US" sz="18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）の差別化が、ビジネスに大きく影響）</a:t>
            </a:r>
            <a:endParaRPr lang="en-US" altLang="ja-JP" sz="1800" dirty="0">
              <a:latin typeface="LINE Seed JP_OTF Regular" panose="02020500000000000000" pitchFamily="18" charset="-128"/>
              <a:ea typeface="LINE Seed JP_OTF Regular" panose="02020500000000000000" pitchFamily="18" charset="-128"/>
            </a:endParaRPr>
          </a:p>
          <a:p>
            <a:pPr marL="800080" lvl="1" indent="-34289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あいうえお</a:t>
            </a:r>
            <a:endParaRPr lang="en-US" altLang="ja-JP" sz="1600" dirty="0">
              <a:latin typeface="LINE Seed JP_OTF Regular" panose="02020500000000000000" pitchFamily="18" charset="-128"/>
              <a:ea typeface="LINE Seed JP_OTF Regular" panose="02020500000000000000" pitchFamily="18" charset="-128"/>
            </a:endParaRPr>
          </a:p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ja-JP" altLang="en-US" sz="18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財布を落とす</a:t>
            </a:r>
            <a:endParaRPr lang="en-US" altLang="ja-JP" sz="1800" dirty="0">
              <a:latin typeface="LINE Seed JP_OTF Regular" panose="02020500000000000000" pitchFamily="18" charset="-128"/>
              <a:ea typeface="LINE Seed JP_OTF Regular" panose="02020500000000000000" pitchFamily="18" charset="-128"/>
            </a:endParaRPr>
          </a:p>
          <a:p>
            <a:pPr marL="800080" lvl="1" indent="-34289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あいうえお</a:t>
            </a:r>
            <a:endParaRPr lang="en-US" altLang="ja-JP" sz="1600" dirty="0">
              <a:latin typeface="LINE Seed JP_OTF Regular" panose="02020500000000000000" pitchFamily="18" charset="-128"/>
              <a:ea typeface="LINE Seed JP_OTF Regular" panose="02020500000000000000" pitchFamily="18" charset="-128"/>
            </a:endParaRPr>
          </a:p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ja-JP" altLang="en-US" sz="18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加圧トレーニング</a:t>
            </a:r>
            <a:endParaRPr lang="en-US" altLang="ja-JP" sz="1800" dirty="0">
              <a:latin typeface="LINE Seed JP_OTF Regular" panose="02020500000000000000" pitchFamily="18" charset="-128"/>
              <a:ea typeface="LINE Seed JP_OTF Regular" panose="02020500000000000000" pitchFamily="18" charset="-128"/>
            </a:endParaRPr>
          </a:p>
          <a:p>
            <a:pPr marL="800080" lvl="1" indent="-34289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おいうあお</a:t>
            </a:r>
            <a:endParaRPr lang="en-US" altLang="ja-JP" sz="1600" dirty="0">
              <a:latin typeface="LINE Seed JP_OTF Regular" panose="02020500000000000000" pitchFamily="18" charset="-128"/>
              <a:ea typeface="LINE Seed JP_OTF Regular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12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FDD2E4-2AE8-7511-D1F1-43D21C53A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文（ユーザー体験（</a:t>
            </a:r>
            <a:r>
              <a:rPr kumimoji="1" lang="en-US" altLang="ja-JP" dirty="0"/>
              <a:t>UX</a:t>
            </a:r>
            <a:r>
              <a:rPr kumimoji="1" lang="ja-JP" altLang="en-US" dirty="0"/>
              <a:t>）の差別化が、ビジネスに大きく影響）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B982FB6-2D27-2314-44A7-EDF55BC4783B}"/>
              </a:ext>
            </a:extLst>
          </p:cNvPr>
          <p:cNvSpPr>
            <a:spLocks/>
          </p:cNvSpPr>
          <p:nvPr userDrawn="1"/>
        </p:nvSpPr>
        <p:spPr>
          <a:xfrm>
            <a:off x="346229" y="1340528"/>
            <a:ext cx="11496619" cy="976544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38CD48F-C09F-9856-D1A2-62FED1F733AD}"/>
              </a:ext>
            </a:extLst>
          </p:cNvPr>
          <p:cNvSpPr>
            <a:spLocks/>
          </p:cNvSpPr>
          <p:nvPr userDrawn="1"/>
        </p:nvSpPr>
        <p:spPr>
          <a:xfrm>
            <a:off x="346229" y="2478374"/>
            <a:ext cx="11496619" cy="3882739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706357-9ABE-9376-5354-D587C630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E812CB10-3A5E-460C-99D5-7B0F994A87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F53B76AB-C08E-BCB2-8D95-D9781DD807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0635" y="194375"/>
            <a:ext cx="8567738" cy="260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章（事業内容）</a:t>
            </a:r>
            <a:r>
              <a:rPr kumimoji="1" lang="en-US" altLang="ja-JP" dirty="0"/>
              <a:t> </a:t>
            </a:r>
            <a:r>
              <a:rPr kumimoji="1" lang="ja-JP" altLang="en-US" dirty="0"/>
              <a:t>・節（なぜ今デザインが重要なのか）</a:t>
            </a:r>
          </a:p>
        </p:txBody>
      </p:sp>
    </p:spTree>
    <p:extLst>
      <p:ext uri="{BB962C8B-B14F-4D97-AF65-F5344CB8AC3E}">
        <p14:creationId xmlns:p14="http://schemas.microsoft.com/office/powerpoint/2010/main" val="3668597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列2行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A6D3267-F199-86D7-1DB6-0C55AD61D05D}"/>
              </a:ext>
            </a:extLst>
          </p:cNvPr>
          <p:cNvSpPr/>
          <p:nvPr userDrawn="1"/>
        </p:nvSpPr>
        <p:spPr>
          <a:xfrm>
            <a:off x="157113" y="329939"/>
            <a:ext cx="11877773" cy="48076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F765022-0094-EDD6-287D-B7A6B264CD8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7B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22">
            <a:extLst>
              <a:ext uri="{FF2B5EF4-FFF2-40B4-BE49-F238E27FC236}">
                <a16:creationId xmlns:a16="http://schemas.microsoft.com/office/drawing/2014/main" id="{E9F4D7B9-7B2A-91F9-08A6-609F8E10DD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5850" y="2124074"/>
            <a:ext cx="3571875" cy="9239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HGS明朝B" panose="02020800000000000000" pitchFamily="18" charset="-128"/>
                <a:ea typeface="HGS明朝B" panose="020208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格言を書きます</a:t>
            </a:r>
          </a:p>
        </p:txBody>
      </p:sp>
      <p:sp>
        <p:nvSpPr>
          <p:cNvPr id="24" name="テキスト プレースホルダー 22">
            <a:extLst>
              <a:ext uri="{FF2B5EF4-FFF2-40B4-BE49-F238E27FC236}">
                <a16:creationId xmlns:a16="http://schemas.microsoft.com/office/drawing/2014/main" id="{8321389B-E4F6-8340-EBEF-E3842A5B4A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7627" y="3265601"/>
            <a:ext cx="4108319" cy="243761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HGS明朝B" panose="02020800000000000000" pitchFamily="18" charset="-128"/>
                <a:ea typeface="HGS明朝B" panose="020208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ビジョンとは、私たちが実現させたい未来の姿です。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ミッションはビジョンに向かう現在の手段。そのために人が集まり、人をドライブさせる価値観があります。そして、価値観を体現するものが文化だと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私たちは考えています。</a:t>
            </a:r>
          </a:p>
        </p:txBody>
      </p:sp>
    </p:spTree>
    <p:extLst>
      <p:ext uri="{BB962C8B-B14F-4D97-AF65-F5344CB8AC3E}">
        <p14:creationId xmlns:p14="http://schemas.microsoft.com/office/powerpoint/2010/main" val="330452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列2行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A6D3267-F199-86D7-1DB6-0C55AD61D05D}"/>
              </a:ext>
            </a:extLst>
          </p:cNvPr>
          <p:cNvSpPr/>
          <p:nvPr userDrawn="1"/>
        </p:nvSpPr>
        <p:spPr>
          <a:xfrm>
            <a:off x="157113" y="329939"/>
            <a:ext cx="11877773" cy="48076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F765022-0094-EDD6-287D-B7A6B264CD87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7B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22">
            <a:extLst>
              <a:ext uri="{FF2B5EF4-FFF2-40B4-BE49-F238E27FC236}">
                <a16:creationId xmlns:a16="http://schemas.microsoft.com/office/drawing/2014/main" id="{E9F4D7B9-7B2A-91F9-08A6-609F8E10DD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81850" y="2287473"/>
            <a:ext cx="3571875" cy="9239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HGS明朝B" panose="02020800000000000000" pitchFamily="18" charset="-128"/>
                <a:ea typeface="HGS明朝B" panose="020208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格言を書きます</a:t>
            </a:r>
          </a:p>
        </p:txBody>
      </p:sp>
      <p:sp>
        <p:nvSpPr>
          <p:cNvPr id="24" name="テキスト プレースホルダー 22">
            <a:extLst>
              <a:ext uri="{FF2B5EF4-FFF2-40B4-BE49-F238E27FC236}">
                <a16:creationId xmlns:a16="http://schemas.microsoft.com/office/drawing/2014/main" id="{8321389B-E4F6-8340-EBEF-E3842A5B4A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3627" y="3429000"/>
            <a:ext cx="4108319" cy="243761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HGS明朝B" panose="02020800000000000000" pitchFamily="18" charset="-128"/>
                <a:ea typeface="HGS明朝B" panose="020208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ビジョンとは、私たちが実現させたい未来の姿です。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ミッションはビジョンに向かう現在の手段。そのために人が集まり、人をドライブさせる価値観があります。そして、価値観を体現するものが文化だと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私たちは考えています。</a:t>
            </a:r>
          </a:p>
        </p:txBody>
      </p:sp>
    </p:spTree>
    <p:extLst>
      <p:ext uri="{BB962C8B-B14F-4D97-AF65-F5344CB8AC3E}">
        <p14:creationId xmlns:p14="http://schemas.microsoft.com/office/powerpoint/2010/main" val="4089559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FDD2E4-2AE8-7511-D1F1-43D21C53A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カラーパレット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706357-9ABE-9376-5354-D587C630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1014"/>
            <a:ext cx="2743200" cy="365125"/>
          </a:xfrm>
          <a:prstGeom prst="rect">
            <a:avLst/>
          </a:prstGeom>
        </p:spPr>
        <p:txBody>
          <a:bodyPr/>
          <a:lstStyle/>
          <a:p>
            <a:fld id="{E812CB10-3A5E-460C-99D5-7B0F994A87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38CD48F-C09F-9856-D1A2-62FED1F733AD}"/>
              </a:ext>
            </a:extLst>
          </p:cNvPr>
          <p:cNvSpPr/>
          <p:nvPr userDrawn="1"/>
        </p:nvSpPr>
        <p:spPr>
          <a:xfrm>
            <a:off x="346229" y="1287264"/>
            <a:ext cx="11496619" cy="5073849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A1F49E1C-C831-9941-290D-581C6C573675}"/>
              </a:ext>
            </a:extLst>
          </p:cNvPr>
          <p:cNvSpPr/>
          <p:nvPr userDrawn="1"/>
        </p:nvSpPr>
        <p:spPr>
          <a:xfrm>
            <a:off x="914401" y="1571348"/>
            <a:ext cx="870012" cy="870012"/>
          </a:xfrm>
          <a:prstGeom prst="ellipse">
            <a:avLst/>
          </a:prstGeom>
          <a:solidFill>
            <a:srgbClr val="07B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solidFill>
                <a:srgbClr val="FFFFFF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9287E7DF-8FB8-76CF-57F9-13A52F3F9D4C}"/>
              </a:ext>
            </a:extLst>
          </p:cNvPr>
          <p:cNvSpPr/>
          <p:nvPr userDrawn="1"/>
        </p:nvSpPr>
        <p:spPr>
          <a:xfrm>
            <a:off x="2272683" y="1571348"/>
            <a:ext cx="870012" cy="870012"/>
          </a:xfrm>
          <a:prstGeom prst="ellipse">
            <a:avLst/>
          </a:prstGeom>
          <a:solidFill>
            <a:srgbClr val="98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3DA3ED1C-362C-BA2E-5093-81B55D151864}"/>
              </a:ext>
            </a:extLst>
          </p:cNvPr>
          <p:cNvSpPr/>
          <p:nvPr userDrawn="1"/>
        </p:nvSpPr>
        <p:spPr>
          <a:xfrm>
            <a:off x="3630967" y="1571348"/>
            <a:ext cx="870012" cy="870012"/>
          </a:xfrm>
          <a:prstGeom prst="ellipse">
            <a:avLst/>
          </a:prstGeom>
          <a:solidFill>
            <a:srgbClr val="BAF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4D4F9F3B-D079-06A6-BEEE-B0C1243010AD}"/>
              </a:ext>
            </a:extLst>
          </p:cNvPr>
          <p:cNvSpPr txBox="1">
            <a:spLocks/>
          </p:cNvSpPr>
          <p:nvPr userDrawn="1"/>
        </p:nvSpPr>
        <p:spPr>
          <a:xfrm>
            <a:off x="623589" y="2482486"/>
            <a:ext cx="1451635" cy="29331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400" strike="noStrike" kern="1200">
                <a:solidFill>
                  <a:schemeClr val="tx1">
                    <a:lumMod val="75000"/>
                    <a:lumOff val="25000"/>
                  </a:schemeClr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  <a:cs typeface="+mj-cs"/>
              </a:defRPr>
            </a:lvl1pPr>
          </a:lstStyle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#07BDCA</a:t>
            </a:r>
            <a:endParaRPr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C7B47128-AC5B-1924-A6C2-13D1B936DE30}"/>
              </a:ext>
            </a:extLst>
          </p:cNvPr>
          <p:cNvSpPr txBox="1">
            <a:spLocks/>
          </p:cNvSpPr>
          <p:nvPr userDrawn="1"/>
        </p:nvSpPr>
        <p:spPr>
          <a:xfrm>
            <a:off x="1981872" y="2482486"/>
            <a:ext cx="1451635" cy="29331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400" strike="noStrike" kern="1200">
                <a:solidFill>
                  <a:schemeClr val="tx1">
                    <a:lumMod val="75000"/>
                    <a:lumOff val="25000"/>
                  </a:schemeClr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  <a:cs typeface="+mj-cs"/>
              </a:defRPr>
            </a:lvl1pPr>
          </a:lstStyle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#98EAF0</a:t>
            </a:r>
            <a:endParaRPr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14210E55-CC0C-51C3-F449-B9486D515E35}"/>
              </a:ext>
            </a:extLst>
          </p:cNvPr>
          <p:cNvSpPr txBox="1">
            <a:spLocks/>
          </p:cNvSpPr>
          <p:nvPr userDrawn="1"/>
        </p:nvSpPr>
        <p:spPr>
          <a:xfrm>
            <a:off x="3340155" y="2482486"/>
            <a:ext cx="1451635" cy="29331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400" strike="noStrike" kern="1200">
                <a:solidFill>
                  <a:schemeClr val="tx1">
                    <a:lumMod val="75000"/>
                    <a:lumOff val="25000"/>
                  </a:schemeClr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  <a:cs typeface="+mj-cs"/>
              </a:defRPr>
            </a:lvl1pPr>
          </a:lstStyle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#BAF1F5</a:t>
            </a:r>
            <a:endParaRPr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AED5AD7-EE2A-EE17-2287-3F85DFF7F05D}"/>
              </a:ext>
            </a:extLst>
          </p:cNvPr>
          <p:cNvSpPr/>
          <p:nvPr userDrawn="1"/>
        </p:nvSpPr>
        <p:spPr>
          <a:xfrm>
            <a:off x="914401" y="3055093"/>
            <a:ext cx="870012" cy="870012"/>
          </a:xfrm>
          <a:prstGeom prst="ellipse">
            <a:avLst/>
          </a:prstGeom>
          <a:solidFill>
            <a:srgbClr val="FE7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solidFill>
                <a:srgbClr val="FFFFFF"/>
              </a:solidFill>
            </a:endParaRPr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259CBF56-FAF4-D27F-DF31-44405CB920D6}"/>
              </a:ext>
            </a:extLst>
          </p:cNvPr>
          <p:cNvSpPr txBox="1">
            <a:spLocks/>
          </p:cNvSpPr>
          <p:nvPr userDrawn="1"/>
        </p:nvSpPr>
        <p:spPr>
          <a:xfrm>
            <a:off x="623589" y="3966231"/>
            <a:ext cx="1451635" cy="29331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400" strike="noStrike" kern="1200">
                <a:solidFill>
                  <a:schemeClr val="tx1">
                    <a:lumMod val="75000"/>
                    <a:lumOff val="25000"/>
                  </a:schemeClr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  <a:cs typeface="+mj-cs"/>
              </a:defRPr>
            </a:lvl1pPr>
          </a:lstStyle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#FE7669</a:t>
            </a:r>
            <a:endParaRPr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DB709CD-295E-6BF3-F2E7-589AD0883DFB}"/>
              </a:ext>
            </a:extLst>
          </p:cNvPr>
          <p:cNvSpPr/>
          <p:nvPr userDrawn="1"/>
        </p:nvSpPr>
        <p:spPr>
          <a:xfrm>
            <a:off x="2272683" y="3055093"/>
            <a:ext cx="870012" cy="870012"/>
          </a:xfrm>
          <a:prstGeom prst="ellipse">
            <a:avLst/>
          </a:prstGeom>
          <a:solidFill>
            <a:srgbClr val="FFE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solidFill>
                <a:srgbClr val="FFFFFF"/>
              </a:solidFill>
            </a:endParaRPr>
          </a:p>
        </p:txBody>
      </p:sp>
      <p:sp>
        <p:nvSpPr>
          <p:cNvPr id="17" name="タイトル 1">
            <a:extLst>
              <a:ext uri="{FF2B5EF4-FFF2-40B4-BE49-F238E27FC236}">
                <a16:creationId xmlns:a16="http://schemas.microsoft.com/office/drawing/2014/main" id="{8579F127-72EA-37AF-E34F-9638DE9392B7}"/>
              </a:ext>
            </a:extLst>
          </p:cNvPr>
          <p:cNvSpPr txBox="1">
            <a:spLocks/>
          </p:cNvSpPr>
          <p:nvPr userDrawn="1"/>
        </p:nvSpPr>
        <p:spPr>
          <a:xfrm>
            <a:off x="1981872" y="3966231"/>
            <a:ext cx="1451635" cy="29331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400" strike="noStrike" kern="1200">
                <a:solidFill>
                  <a:schemeClr val="tx1">
                    <a:lumMod val="75000"/>
                    <a:lumOff val="25000"/>
                  </a:schemeClr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  <a:cs typeface="+mj-cs"/>
              </a:defRPr>
            </a:lvl1pPr>
          </a:lstStyle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#FFEEED</a:t>
            </a:r>
            <a:endParaRPr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テキスト プレースホルダー 11">
            <a:extLst>
              <a:ext uri="{FF2B5EF4-FFF2-40B4-BE49-F238E27FC236}">
                <a16:creationId xmlns:a16="http://schemas.microsoft.com/office/drawing/2014/main" id="{789A341D-0E10-D486-99D1-EF7CB7AFD82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0635" y="194375"/>
            <a:ext cx="8567738" cy="260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章（事業内容）</a:t>
            </a:r>
            <a:r>
              <a:rPr kumimoji="1" lang="en-US" altLang="ja-JP" dirty="0"/>
              <a:t> </a:t>
            </a:r>
            <a:r>
              <a:rPr kumimoji="1" lang="ja-JP" altLang="en-US" dirty="0"/>
              <a:t>・節（なぜ今デザインが重要なのか）</a:t>
            </a:r>
          </a:p>
        </p:txBody>
      </p:sp>
    </p:spTree>
    <p:extLst>
      <p:ext uri="{BB962C8B-B14F-4D97-AF65-F5344CB8AC3E}">
        <p14:creationId xmlns:p14="http://schemas.microsoft.com/office/powerpoint/2010/main" val="322821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8FD1B2C-E5F4-B380-A9F0-1C0A4949B1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2CB10-3A5E-460C-99D5-7B0F994A870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54DAA80-6754-25F0-AEAD-8DA068506EF2}"/>
              </a:ext>
            </a:extLst>
          </p:cNvPr>
          <p:cNvSpPr/>
          <p:nvPr userDrawn="1"/>
        </p:nvSpPr>
        <p:spPr>
          <a:xfrm>
            <a:off x="336558" y="1340528"/>
            <a:ext cx="11506255" cy="5021376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20" name="テキスト プレースホルダー 19">
            <a:extLst>
              <a:ext uri="{FF2B5EF4-FFF2-40B4-BE49-F238E27FC236}">
                <a16:creationId xmlns:a16="http://schemas.microsoft.com/office/drawing/2014/main" id="{A4AC5AF7-7DD1-848B-5F6A-F4081827448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0538" y="1523438"/>
            <a:ext cx="11174505" cy="4626996"/>
          </a:xfrm>
          <a:prstGeom prst="rect">
            <a:avLst/>
          </a:prstGeom>
        </p:spPr>
        <p:txBody>
          <a:bodyPr/>
          <a:lstStyle>
            <a:lvl1pPr marL="342900" indent="-342900"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  <a:lvl2pPr marL="457189" indent="0">
              <a:buNone/>
              <a:defRPr sz="1600"/>
            </a:lvl2pPr>
          </a:lstStyle>
          <a:p>
            <a:pPr lvl="0"/>
            <a:r>
              <a:rPr kumimoji="1" lang="en-US" altLang="ja-JP" sz="1800" dirty="0">
                <a:latin typeface="LINE Seed JP App_TTF Bold" panose="02020700000000000000" pitchFamily="18" charset="-128"/>
                <a:ea typeface="LINE Seed JP App_TTF Bold" panose="02020700000000000000" pitchFamily="18" charset="-128"/>
              </a:rPr>
              <a:t>UX Design</a:t>
            </a:r>
          </a:p>
          <a:p>
            <a:pPr lvl="0"/>
            <a:r>
              <a:rPr kumimoji="1" lang="en-US" altLang="ja-JP" sz="1800" dirty="0">
                <a:latin typeface="LINE Seed JP App_TTF Bold" panose="02020700000000000000" pitchFamily="18" charset="-128"/>
                <a:ea typeface="LINE Seed JP App_TTF Bold" panose="02020700000000000000" pitchFamily="18" charset="-128"/>
              </a:rPr>
              <a:t>UI Design</a:t>
            </a:r>
          </a:p>
          <a:p>
            <a:pPr lvl="0"/>
            <a:r>
              <a:rPr kumimoji="1" lang="en-US" altLang="ja-JP" sz="1800" dirty="0">
                <a:latin typeface="LINE Seed JP App_TTF Bold" panose="02020700000000000000" pitchFamily="18" charset="-128"/>
                <a:ea typeface="LINE Seed JP App_TTF Bold" panose="02020700000000000000" pitchFamily="18" charset="-128"/>
              </a:rPr>
              <a:t>BX Design</a:t>
            </a:r>
            <a:endParaRPr kumimoji="1" lang="en-US" altLang="ja-JP" dirty="0">
              <a:latin typeface="LINE Seed JP App_TTF Bold" panose="02020700000000000000" pitchFamily="18" charset="-128"/>
              <a:ea typeface="LINE Seed JP App_TTF Bold" panose="02020700000000000000" pitchFamily="18" charset="-128"/>
            </a:endParaRPr>
          </a:p>
          <a:p>
            <a:pPr lvl="1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14731E2-12BF-8C78-D583-3E1275C9E497}"/>
              </a:ext>
            </a:extLst>
          </p:cNvPr>
          <p:cNvSpPr txBox="1"/>
          <p:nvPr userDrawn="1"/>
        </p:nvSpPr>
        <p:spPr>
          <a:xfrm>
            <a:off x="270635" y="707564"/>
            <a:ext cx="11572178" cy="56197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algn="l"/>
            <a:r>
              <a:rPr kumimoji="1" lang="ja-JP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rPr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404945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図+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C36E4F-DCC0-C873-3DCC-B72DB46D6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kumimoji="1" lang="ja-JP" altLang="en-US" dirty="0"/>
              <a:t>文（ユーザー体験（</a:t>
            </a:r>
            <a:r>
              <a:rPr kumimoji="1" lang="en-US" altLang="ja-JP" dirty="0"/>
              <a:t>UX</a:t>
            </a:r>
            <a:r>
              <a:rPr kumimoji="1" lang="ja-JP" altLang="en-US" dirty="0"/>
              <a:t>）の差別化が、ビジネスに大きく影響）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8FD1B2C-E5F4-B380-A9F0-1C0A4949B1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2CB10-3A5E-460C-99D5-7B0F994A870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54DAA80-6754-25F0-AEAD-8DA068506EF2}"/>
              </a:ext>
            </a:extLst>
          </p:cNvPr>
          <p:cNvSpPr/>
          <p:nvPr userDrawn="1"/>
        </p:nvSpPr>
        <p:spPr>
          <a:xfrm>
            <a:off x="336558" y="1340528"/>
            <a:ext cx="11506255" cy="5021376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A31EE79-9126-29F4-9FF8-1CEEB1214F16}"/>
              </a:ext>
            </a:extLst>
          </p:cNvPr>
          <p:cNvCxnSpPr>
            <a:cxnSpLocks/>
          </p:cNvCxnSpPr>
          <p:nvPr userDrawn="1"/>
        </p:nvCxnSpPr>
        <p:spPr>
          <a:xfrm>
            <a:off x="490754" y="1861159"/>
            <a:ext cx="11174505" cy="0"/>
          </a:xfrm>
          <a:prstGeom prst="line">
            <a:avLst/>
          </a:prstGeom>
          <a:ln w="19050">
            <a:solidFill>
              <a:srgbClr val="E9E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18542774-C31E-6799-6484-4B88DE8CF0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0635" y="194375"/>
            <a:ext cx="8567738" cy="260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章（事業内容）</a:t>
            </a:r>
            <a:r>
              <a:rPr kumimoji="1" lang="en-US" altLang="ja-JP" dirty="0"/>
              <a:t> </a:t>
            </a:r>
            <a:r>
              <a:rPr kumimoji="1" lang="ja-JP" altLang="en-US" dirty="0"/>
              <a:t>・節（なぜ今デザインが重要なのか）</a:t>
            </a:r>
          </a:p>
        </p:txBody>
      </p:sp>
      <p:sp>
        <p:nvSpPr>
          <p:cNvPr id="20" name="テキスト プレースホルダー 19">
            <a:extLst>
              <a:ext uri="{FF2B5EF4-FFF2-40B4-BE49-F238E27FC236}">
                <a16:creationId xmlns:a16="http://schemas.microsoft.com/office/drawing/2014/main" id="{A4AC5AF7-7DD1-848B-5F6A-F4081827448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0538" y="1523438"/>
            <a:ext cx="11174505" cy="3260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7BDCA"/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en-US" altLang="ja-JP" sz="1800" dirty="0">
                <a:latin typeface="LINE Seed JP App_TTF Bold" panose="02020700000000000000" pitchFamily="18" charset="-128"/>
                <a:ea typeface="LINE Seed JP App_TTF Bold" panose="02020700000000000000" pitchFamily="18" charset="-128"/>
              </a:rPr>
              <a:t>UX Design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213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行2列 左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447192D-51C5-53B8-75C4-9D607DDAF786}"/>
              </a:ext>
            </a:extLst>
          </p:cNvPr>
          <p:cNvSpPr/>
          <p:nvPr userDrawn="1"/>
        </p:nvSpPr>
        <p:spPr>
          <a:xfrm>
            <a:off x="7190914" y="1340529"/>
            <a:ext cx="4659981" cy="5021377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C36E4F-DCC0-C873-3DCC-B72DB46D6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kumimoji="1" lang="ja-JP" altLang="en-US" dirty="0"/>
              <a:t>文（ユーザー体験（</a:t>
            </a:r>
            <a:r>
              <a:rPr kumimoji="1" lang="en-US" altLang="ja-JP" dirty="0"/>
              <a:t>UX</a:t>
            </a:r>
            <a:r>
              <a:rPr kumimoji="1" lang="ja-JP" altLang="en-US" dirty="0"/>
              <a:t>）の差別化が、ビジネスに大きく影響）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8FD1B2C-E5F4-B380-A9F0-1C0A4949B1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2CB10-3A5E-460C-99D5-7B0F994A870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54DAA80-6754-25F0-AEAD-8DA068506EF2}"/>
              </a:ext>
            </a:extLst>
          </p:cNvPr>
          <p:cNvSpPr/>
          <p:nvPr userDrawn="1"/>
        </p:nvSpPr>
        <p:spPr>
          <a:xfrm>
            <a:off x="336557" y="1340528"/>
            <a:ext cx="6676803" cy="5021376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8" name="テキスト プレースホルダー 11">
            <a:extLst>
              <a:ext uri="{FF2B5EF4-FFF2-40B4-BE49-F238E27FC236}">
                <a16:creationId xmlns:a16="http://schemas.microsoft.com/office/drawing/2014/main" id="{415BF705-2D61-B4F0-AB01-693C164CE4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0635" y="194375"/>
            <a:ext cx="8567738" cy="260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章（事業内容）</a:t>
            </a:r>
            <a:r>
              <a:rPr kumimoji="1" lang="en-US" altLang="ja-JP" dirty="0"/>
              <a:t> </a:t>
            </a:r>
            <a:r>
              <a:rPr kumimoji="1" lang="ja-JP" altLang="en-US" dirty="0"/>
              <a:t>・節（なぜ今デザインが重要なのか）</a:t>
            </a:r>
          </a:p>
        </p:txBody>
      </p:sp>
      <p:sp>
        <p:nvSpPr>
          <p:cNvPr id="20" name="コンテンツ プレースホルダー 19">
            <a:extLst>
              <a:ext uri="{FF2B5EF4-FFF2-40B4-BE49-F238E27FC236}">
                <a16:creationId xmlns:a16="http://schemas.microsoft.com/office/drawing/2014/main" id="{9218499C-D7DE-9393-72A9-68D564FA22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305675" y="1573213"/>
            <a:ext cx="4395788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7BDCA"/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en-US" altLang="ja-JP" dirty="0"/>
              <a:t>Experience Design</a:t>
            </a:r>
            <a:endParaRPr kumimoji="1" lang="ja-JP" altLang="en-US" dirty="0"/>
          </a:p>
        </p:txBody>
      </p:sp>
      <p:sp>
        <p:nvSpPr>
          <p:cNvPr id="21" name="コンテンツ プレースホルダー 19">
            <a:extLst>
              <a:ext uri="{FF2B5EF4-FFF2-40B4-BE49-F238E27FC236}">
                <a16:creationId xmlns:a16="http://schemas.microsoft.com/office/drawing/2014/main" id="{22A80A2A-B1D4-D77A-58C8-32CC53452CA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305675" y="1928923"/>
            <a:ext cx="4395788" cy="1160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主にスマートフォンや</a:t>
            </a:r>
            <a:r>
              <a:rPr kumimoji="1" lang="en-US" altLang="ja-JP" dirty="0"/>
              <a:t>SaaS</a:t>
            </a:r>
            <a:r>
              <a:rPr kumimoji="1" lang="ja-JP" altLang="en-US" dirty="0"/>
              <a:t>のアプリケーション等のデジタルプロダクトにおける</a:t>
            </a:r>
            <a:r>
              <a:rPr kumimoji="1" lang="en-US" altLang="ja-JP" dirty="0"/>
              <a:t>UI/UX</a:t>
            </a:r>
            <a:r>
              <a:rPr kumimoji="1" lang="ja-JP" altLang="en-US" dirty="0"/>
              <a:t>デザイン支援 </a:t>
            </a:r>
            <a:r>
              <a:rPr kumimoji="1" lang="en-US" altLang="ja-JP" dirty="0"/>
              <a:t>/ </a:t>
            </a:r>
            <a:r>
              <a:rPr kumimoji="1" lang="ja-JP" altLang="en-US" dirty="0"/>
              <a:t>ユーザー視点でより使いやすいサービスを実現。</a:t>
            </a:r>
            <a:endParaRPr kumimoji="1" lang="en-US" altLang="ja-JP" dirty="0"/>
          </a:p>
        </p:txBody>
      </p:sp>
      <p:sp>
        <p:nvSpPr>
          <p:cNvPr id="22" name="コンテンツ プレースホルダー 19">
            <a:extLst>
              <a:ext uri="{FF2B5EF4-FFF2-40B4-BE49-F238E27FC236}">
                <a16:creationId xmlns:a16="http://schemas.microsoft.com/office/drawing/2014/main" id="{65100B68-4105-0DC5-B8B0-2799FD9A9BA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305675" y="3145965"/>
            <a:ext cx="4395788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7BDCA"/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en-US" altLang="ja-JP" dirty="0"/>
              <a:t>Experience Design</a:t>
            </a:r>
            <a:endParaRPr kumimoji="1" lang="ja-JP" altLang="en-US" dirty="0"/>
          </a:p>
        </p:txBody>
      </p:sp>
      <p:sp>
        <p:nvSpPr>
          <p:cNvPr id="23" name="コンテンツ プレースホルダー 19">
            <a:extLst>
              <a:ext uri="{FF2B5EF4-FFF2-40B4-BE49-F238E27FC236}">
                <a16:creationId xmlns:a16="http://schemas.microsoft.com/office/drawing/2014/main" id="{5A7BC97C-22A2-46EB-FE2F-8A4A849C6F3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7305675" y="3501675"/>
            <a:ext cx="4395788" cy="1160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主にスマートフォンや</a:t>
            </a:r>
            <a:r>
              <a:rPr kumimoji="1" lang="en-US" altLang="ja-JP" dirty="0"/>
              <a:t>SaaS</a:t>
            </a:r>
            <a:r>
              <a:rPr kumimoji="1" lang="ja-JP" altLang="en-US" dirty="0"/>
              <a:t>のアプリケーション等のデジタルプロダクトにおける</a:t>
            </a:r>
            <a:r>
              <a:rPr kumimoji="1" lang="en-US" altLang="ja-JP" dirty="0"/>
              <a:t>UI/UX</a:t>
            </a:r>
            <a:r>
              <a:rPr kumimoji="1" lang="ja-JP" altLang="en-US" dirty="0"/>
              <a:t>デザイン支援 </a:t>
            </a:r>
            <a:r>
              <a:rPr kumimoji="1" lang="en-US" altLang="ja-JP" dirty="0"/>
              <a:t>/ </a:t>
            </a:r>
            <a:r>
              <a:rPr kumimoji="1" lang="ja-JP" altLang="en-US" dirty="0"/>
              <a:t>ユーザー視点でより使いやすいサービスを実現。</a:t>
            </a:r>
            <a:endParaRPr kumimoji="1" lang="en-US" altLang="ja-JP" dirty="0"/>
          </a:p>
        </p:txBody>
      </p:sp>
      <p:sp>
        <p:nvSpPr>
          <p:cNvPr id="24" name="コンテンツ プレースホルダー 19">
            <a:extLst>
              <a:ext uri="{FF2B5EF4-FFF2-40B4-BE49-F238E27FC236}">
                <a16:creationId xmlns:a16="http://schemas.microsoft.com/office/drawing/2014/main" id="{F07A877B-0067-D832-3C1E-B9E90D08F1C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305675" y="4722587"/>
            <a:ext cx="4395788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7BDCA"/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en-US" altLang="ja-JP" dirty="0"/>
              <a:t>Experience Design</a:t>
            </a:r>
            <a:endParaRPr kumimoji="1" lang="ja-JP" altLang="en-US" dirty="0"/>
          </a:p>
        </p:txBody>
      </p:sp>
      <p:sp>
        <p:nvSpPr>
          <p:cNvPr id="25" name="コンテンツ プレースホルダー 19">
            <a:extLst>
              <a:ext uri="{FF2B5EF4-FFF2-40B4-BE49-F238E27FC236}">
                <a16:creationId xmlns:a16="http://schemas.microsoft.com/office/drawing/2014/main" id="{9FE3D983-B5CF-130E-B236-E2941B60250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7305675" y="5078297"/>
            <a:ext cx="4395788" cy="1160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主にスマートフォンや</a:t>
            </a:r>
            <a:r>
              <a:rPr kumimoji="1" lang="en-US" altLang="ja-JP" dirty="0"/>
              <a:t>SaaS</a:t>
            </a:r>
            <a:r>
              <a:rPr kumimoji="1" lang="ja-JP" altLang="en-US" dirty="0"/>
              <a:t>のアプリケーション等のデジタルプロダクトにおける</a:t>
            </a:r>
            <a:r>
              <a:rPr kumimoji="1" lang="en-US" altLang="ja-JP" dirty="0"/>
              <a:t>UI/UX</a:t>
            </a:r>
            <a:r>
              <a:rPr kumimoji="1" lang="ja-JP" altLang="en-US" dirty="0"/>
              <a:t>デザイン支援 </a:t>
            </a:r>
            <a:r>
              <a:rPr kumimoji="1" lang="en-US" altLang="ja-JP" dirty="0"/>
              <a:t>/ </a:t>
            </a:r>
            <a:r>
              <a:rPr kumimoji="1" lang="ja-JP" altLang="en-US" dirty="0"/>
              <a:t>ユーザー視点でより使いやすいサービスを実現。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747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行2列 左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D6B75F55-9008-9AB2-4204-D25E8BBBD264}"/>
              </a:ext>
            </a:extLst>
          </p:cNvPr>
          <p:cNvSpPr/>
          <p:nvPr userDrawn="1"/>
        </p:nvSpPr>
        <p:spPr>
          <a:xfrm>
            <a:off x="6249882" y="1340530"/>
            <a:ext cx="5601015" cy="2477727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7613FFB7-D3C6-7610-C7C6-191C35E01850}"/>
              </a:ext>
            </a:extLst>
          </p:cNvPr>
          <p:cNvSpPr/>
          <p:nvPr userDrawn="1"/>
        </p:nvSpPr>
        <p:spPr>
          <a:xfrm>
            <a:off x="6249882" y="3917205"/>
            <a:ext cx="5601015" cy="2444701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C36E4F-DCC0-C873-3DCC-B72DB46D6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kumimoji="1" lang="ja-JP" altLang="en-US" dirty="0"/>
              <a:t>文（ユーザー体験（</a:t>
            </a:r>
            <a:r>
              <a:rPr kumimoji="1" lang="en-US" altLang="ja-JP" dirty="0"/>
              <a:t>UX</a:t>
            </a:r>
            <a:r>
              <a:rPr kumimoji="1" lang="ja-JP" altLang="en-US" dirty="0"/>
              <a:t>）の差別化が、ビジネスに大きく影響）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8FD1B2C-E5F4-B380-A9F0-1C0A4949B1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2CB10-3A5E-460C-99D5-7B0F994A870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54DAA80-6754-25F0-AEAD-8DA068506EF2}"/>
              </a:ext>
            </a:extLst>
          </p:cNvPr>
          <p:cNvSpPr/>
          <p:nvPr userDrawn="1"/>
        </p:nvSpPr>
        <p:spPr>
          <a:xfrm>
            <a:off x="336557" y="1340528"/>
            <a:ext cx="5759443" cy="5021376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FA48F28F-0CA8-68EE-F23A-4B50C7FC331F}"/>
              </a:ext>
            </a:extLst>
          </p:cNvPr>
          <p:cNvCxnSpPr>
            <a:cxnSpLocks/>
          </p:cNvCxnSpPr>
          <p:nvPr userDrawn="1"/>
        </p:nvCxnSpPr>
        <p:spPr>
          <a:xfrm>
            <a:off x="6407858" y="1861159"/>
            <a:ext cx="5301791" cy="0"/>
          </a:xfrm>
          <a:prstGeom prst="line">
            <a:avLst/>
          </a:prstGeom>
          <a:ln w="19050">
            <a:solidFill>
              <a:srgbClr val="E9E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831EF21-E7A1-FB94-D3AB-1AD8A3C80F2C}"/>
              </a:ext>
            </a:extLst>
          </p:cNvPr>
          <p:cNvCxnSpPr>
            <a:cxnSpLocks/>
          </p:cNvCxnSpPr>
          <p:nvPr userDrawn="1"/>
        </p:nvCxnSpPr>
        <p:spPr>
          <a:xfrm>
            <a:off x="6407858" y="4370154"/>
            <a:ext cx="5301791" cy="0"/>
          </a:xfrm>
          <a:prstGeom prst="line">
            <a:avLst/>
          </a:prstGeom>
          <a:ln w="19050">
            <a:solidFill>
              <a:srgbClr val="E9E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コンテンツ プレースホルダー 19">
            <a:extLst>
              <a:ext uri="{FF2B5EF4-FFF2-40B4-BE49-F238E27FC236}">
                <a16:creationId xmlns:a16="http://schemas.microsoft.com/office/drawing/2014/main" id="{83A1B7FA-B15D-1F17-64A6-1BB3C26B066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407856" y="1565479"/>
            <a:ext cx="530179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7BDCA"/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en-US" altLang="ja-JP" dirty="0"/>
              <a:t>Experience Design</a:t>
            </a:r>
            <a:endParaRPr kumimoji="1" lang="ja-JP" altLang="en-US" dirty="0"/>
          </a:p>
        </p:txBody>
      </p:sp>
      <p:sp>
        <p:nvSpPr>
          <p:cNvPr id="30" name="コンテンツ プレースホルダー 19">
            <a:extLst>
              <a:ext uri="{FF2B5EF4-FFF2-40B4-BE49-F238E27FC236}">
                <a16:creationId xmlns:a16="http://schemas.microsoft.com/office/drawing/2014/main" id="{C53A787B-478C-A0F0-4F64-0D31975005E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407856" y="1942222"/>
            <a:ext cx="5301790" cy="1758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主にスマートフォンや</a:t>
            </a:r>
            <a:r>
              <a:rPr kumimoji="1" lang="en-US" altLang="ja-JP" dirty="0"/>
              <a:t>SaaS</a:t>
            </a:r>
            <a:r>
              <a:rPr kumimoji="1" lang="ja-JP" altLang="en-US" dirty="0"/>
              <a:t>のアプリケーション等のデジタルプロダクトにおける</a:t>
            </a:r>
            <a:r>
              <a:rPr kumimoji="1" lang="en-US" altLang="ja-JP" dirty="0"/>
              <a:t>UI/UX</a:t>
            </a:r>
            <a:r>
              <a:rPr kumimoji="1" lang="ja-JP" altLang="en-US" dirty="0"/>
              <a:t>デザイン支援 </a:t>
            </a:r>
            <a:r>
              <a:rPr kumimoji="1" lang="en-US" altLang="ja-JP" dirty="0"/>
              <a:t>/ </a:t>
            </a:r>
            <a:r>
              <a:rPr kumimoji="1" lang="ja-JP" altLang="en-US" dirty="0"/>
              <a:t>ユーザー視点でより使いやすいサービスを実現。</a:t>
            </a:r>
            <a:endParaRPr kumimoji="1" lang="en-US" altLang="ja-JP" dirty="0"/>
          </a:p>
        </p:txBody>
      </p:sp>
      <p:sp>
        <p:nvSpPr>
          <p:cNvPr id="31" name="コンテンツ プレースホルダー 19">
            <a:extLst>
              <a:ext uri="{FF2B5EF4-FFF2-40B4-BE49-F238E27FC236}">
                <a16:creationId xmlns:a16="http://schemas.microsoft.com/office/drawing/2014/main" id="{A23EE56C-11AC-5782-B9F2-3D8A095E8DF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407856" y="4080594"/>
            <a:ext cx="530179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7BDCA"/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en-US" altLang="ja-JP" dirty="0"/>
              <a:t>Experience Design</a:t>
            </a:r>
            <a:endParaRPr kumimoji="1" lang="ja-JP" altLang="en-US" dirty="0"/>
          </a:p>
        </p:txBody>
      </p:sp>
      <p:sp>
        <p:nvSpPr>
          <p:cNvPr id="32" name="コンテンツ プレースホルダー 19">
            <a:extLst>
              <a:ext uri="{FF2B5EF4-FFF2-40B4-BE49-F238E27FC236}">
                <a16:creationId xmlns:a16="http://schemas.microsoft.com/office/drawing/2014/main" id="{95606D26-C21A-192B-0583-208B348A2B2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407856" y="4457337"/>
            <a:ext cx="5301790" cy="1758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主にスマートフォンや</a:t>
            </a:r>
            <a:r>
              <a:rPr kumimoji="1" lang="en-US" altLang="ja-JP" dirty="0"/>
              <a:t>SaaS</a:t>
            </a:r>
            <a:r>
              <a:rPr kumimoji="1" lang="ja-JP" altLang="en-US" dirty="0"/>
              <a:t>のアプリケーション等のデジタルプロダクトにおける</a:t>
            </a:r>
            <a:r>
              <a:rPr kumimoji="1" lang="en-US" altLang="ja-JP" dirty="0"/>
              <a:t>UI/UX</a:t>
            </a:r>
            <a:r>
              <a:rPr kumimoji="1" lang="ja-JP" altLang="en-US" dirty="0"/>
              <a:t>デザイン支援 </a:t>
            </a:r>
            <a:r>
              <a:rPr kumimoji="1" lang="en-US" altLang="ja-JP" dirty="0"/>
              <a:t>/ </a:t>
            </a:r>
            <a:r>
              <a:rPr kumimoji="1" lang="ja-JP" altLang="en-US" dirty="0"/>
              <a:t>ユーザー視点でより使いやすいサービスを実現。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5525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行2列 左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CBF30C3B-814E-5CF9-E1CD-CAE9F6FE0296}"/>
              </a:ext>
            </a:extLst>
          </p:cNvPr>
          <p:cNvSpPr/>
          <p:nvPr userDrawn="1"/>
        </p:nvSpPr>
        <p:spPr>
          <a:xfrm>
            <a:off x="6254430" y="3091633"/>
            <a:ext cx="5601015" cy="1558740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58C68246-BE4D-D6F7-5203-CF0FF50993D5}"/>
              </a:ext>
            </a:extLst>
          </p:cNvPr>
          <p:cNvCxnSpPr>
            <a:cxnSpLocks/>
          </p:cNvCxnSpPr>
          <p:nvPr userDrawn="1"/>
        </p:nvCxnSpPr>
        <p:spPr>
          <a:xfrm>
            <a:off x="6404042" y="3612264"/>
            <a:ext cx="5301791" cy="0"/>
          </a:xfrm>
          <a:prstGeom prst="line">
            <a:avLst/>
          </a:prstGeom>
          <a:ln w="19050">
            <a:solidFill>
              <a:srgbClr val="E9E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コンテンツ プレースホルダー 19">
            <a:extLst>
              <a:ext uri="{FF2B5EF4-FFF2-40B4-BE49-F238E27FC236}">
                <a16:creationId xmlns:a16="http://schemas.microsoft.com/office/drawing/2014/main" id="{55C647EF-56EF-8E06-F4A0-BCABC1E6AE6A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407856" y="3289146"/>
            <a:ext cx="530179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7BDCA"/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en-US" altLang="ja-JP" dirty="0"/>
              <a:t>Experience Design</a:t>
            </a:r>
            <a:endParaRPr kumimoji="1" lang="ja-JP" altLang="en-US" dirty="0"/>
          </a:p>
        </p:txBody>
      </p:sp>
      <p:sp>
        <p:nvSpPr>
          <p:cNvPr id="67" name="コンテンツ プレースホルダー 19">
            <a:extLst>
              <a:ext uri="{FF2B5EF4-FFF2-40B4-BE49-F238E27FC236}">
                <a16:creationId xmlns:a16="http://schemas.microsoft.com/office/drawing/2014/main" id="{9DD5B728-966D-EE87-2EF7-D36C76BF03F2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407856" y="3665890"/>
            <a:ext cx="5301790" cy="9296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主にスマートフォンや</a:t>
            </a:r>
            <a:r>
              <a:rPr kumimoji="1" lang="en-US" altLang="ja-JP" dirty="0"/>
              <a:t>SaaS</a:t>
            </a:r>
            <a:r>
              <a:rPr kumimoji="1" lang="ja-JP" altLang="en-US" dirty="0"/>
              <a:t>のアプリケーション等のデジタルプロダクトにおける</a:t>
            </a:r>
            <a:r>
              <a:rPr kumimoji="1" lang="en-US" altLang="ja-JP" dirty="0"/>
              <a:t>UI/UX</a:t>
            </a:r>
            <a:r>
              <a:rPr kumimoji="1" lang="ja-JP" altLang="en-US" dirty="0"/>
              <a:t>デザイン支援 </a:t>
            </a:r>
            <a:r>
              <a:rPr kumimoji="1" lang="en-US" altLang="ja-JP" dirty="0"/>
              <a:t>/ </a:t>
            </a:r>
            <a:r>
              <a:rPr kumimoji="1" lang="ja-JP" altLang="en-US" dirty="0"/>
              <a:t>ユーザー視点でより使いやすいサービスを実現。</a:t>
            </a:r>
            <a:endParaRPr kumimoji="1" lang="en-US" altLang="ja-JP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AB58BAA-39B0-4B72-C707-5B048270C6A1}"/>
              </a:ext>
            </a:extLst>
          </p:cNvPr>
          <p:cNvSpPr/>
          <p:nvPr userDrawn="1"/>
        </p:nvSpPr>
        <p:spPr>
          <a:xfrm>
            <a:off x="6254430" y="1335380"/>
            <a:ext cx="5601015" cy="1558740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A5DC3A3-28F3-6CAD-31CA-B20D7A0DF0EA}"/>
              </a:ext>
            </a:extLst>
          </p:cNvPr>
          <p:cNvCxnSpPr>
            <a:cxnSpLocks/>
          </p:cNvCxnSpPr>
          <p:nvPr userDrawn="1"/>
        </p:nvCxnSpPr>
        <p:spPr>
          <a:xfrm>
            <a:off x="6404042" y="1856011"/>
            <a:ext cx="5301791" cy="0"/>
          </a:xfrm>
          <a:prstGeom prst="line">
            <a:avLst/>
          </a:prstGeom>
          <a:ln w="19050">
            <a:solidFill>
              <a:srgbClr val="E9E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コンテンツ プレースホルダー 19">
            <a:extLst>
              <a:ext uri="{FF2B5EF4-FFF2-40B4-BE49-F238E27FC236}">
                <a16:creationId xmlns:a16="http://schemas.microsoft.com/office/drawing/2014/main" id="{C9E55098-40FF-6905-75DD-36B5A79AB29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407856" y="1532893"/>
            <a:ext cx="530179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7BDCA"/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en-US" altLang="ja-JP" dirty="0"/>
              <a:t>Experience Design</a:t>
            </a:r>
            <a:endParaRPr kumimoji="1" lang="ja-JP" altLang="en-US" dirty="0"/>
          </a:p>
        </p:txBody>
      </p:sp>
      <p:sp>
        <p:nvSpPr>
          <p:cNvPr id="63" name="コンテンツ プレースホルダー 19">
            <a:extLst>
              <a:ext uri="{FF2B5EF4-FFF2-40B4-BE49-F238E27FC236}">
                <a16:creationId xmlns:a16="http://schemas.microsoft.com/office/drawing/2014/main" id="{C9FFFC7C-7B0A-6EFF-9634-CB05A874055E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407856" y="1909637"/>
            <a:ext cx="5301790" cy="9296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主にスマートフォンや</a:t>
            </a:r>
            <a:r>
              <a:rPr kumimoji="1" lang="en-US" altLang="ja-JP" dirty="0"/>
              <a:t>SaaS</a:t>
            </a:r>
            <a:r>
              <a:rPr kumimoji="1" lang="ja-JP" altLang="en-US" dirty="0"/>
              <a:t>のアプリケーション等のデジタルプロダクトにおける</a:t>
            </a:r>
            <a:r>
              <a:rPr kumimoji="1" lang="en-US" altLang="ja-JP" dirty="0"/>
              <a:t>UI/UX</a:t>
            </a:r>
            <a:r>
              <a:rPr kumimoji="1" lang="ja-JP" altLang="en-US" dirty="0"/>
              <a:t>デザイン支援 </a:t>
            </a:r>
            <a:r>
              <a:rPr kumimoji="1" lang="en-US" altLang="ja-JP" dirty="0"/>
              <a:t>/ </a:t>
            </a:r>
            <a:r>
              <a:rPr kumimoji="1" lang="ja-JP" altLang="en-US" dirty="0"/>
              <a:t>ユーザー視点でより使いやすいサービスを実現。</a:t>
            </a:r>
            <a:endParaRPr kumimoji="1"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C36E4F-DCC0-C873-3DCC-B72DB46D6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kumimoji="1" lang="ja-JP" altLang="en-US" dirty="0"/>
              <a:t>文（ユーザー体験（</a:t>
            </a:r>
            <a:r>
              <a:rPr kumimoji="1" lang="en-US" altLang="ja-JP" dirty="0"/>
              <a:t>UX</a:t>
            </a:r>
            <a:r>
              <a:rPr kumimoji="1" lang="ja-JP" altLang="en-US" dirty="0"/>
              <a:t>）の差別化が、ビジネスに大きく影響）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8FD1B2C-E5F4-B380-A9F0-1C0A4949B1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2CB10-3A5E-460C-99D5-7B0F994A870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54DAA80-6754-25F0-AEAD-8DA068506EF2}"/>
              </a:ext>
            </a:extLst>
          </p:cNvPr>
          <p:cNvSpPr/>
          <p:nvPr userDrawn="1"/>
        </p:nvSpPr>
        <p:spPr>
          <a:xfrm>
            <a:off x="336557" y="1340528"/>
            <a:ext cx="5759443" cy="5021376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59" name="テキスト プレースホルダー 11">
            <a:extLst>
              <a:ext uri="{FF2B5EF4-FFF2-40B4-BE49-F238E27FC236}">
                <a16:creationId xmlns:a16="http://schemas.microsoft.com/office/drawing/2014/main" id="{D007BF17-49F5-B8CC-7A62-83EC49247F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0635" y="194375"/>
            <a:ext cx="8567738" cy="260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章（事業内容）</a:t>
            </a:r>
            <a:r>
              <a:rPr kumimoji="1" lang="en-US" altLang="ja-JP" dirty="0"/>
              <a:t> </a:t>
            </a:r>
            <a:r>
              <a:rPr kumimoji="1" lang="ja-JP" altLang="en-US" dirty="0"/>
              <a:t>・節（なぜ今デザインが重要なのか）</a:t>
            </a: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D25C0C7A-35E9-F1F6-31BB-6C6362383F2B}"/>
              </a:ext>
            </a:extLst>
          </p:cNvPr>
          <p:cNvSpPr/>
          <p:nvPr userDrawn="1"/>
        </p:nvSpPr>
        <p:spPr>
          <a:xfrm>
            <a:off x="6254430" y="4803164"/>
            <a:ext cx="5601015" cy="1558740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638CB44E-B3E8-2AFB-A471-7EB9591F2E2E}"/>
              </a:ext>
            </a:extLst>
          </p:cNvPr>
          <p:cNvCxnSpPr>
            <a:cxnSpLocks/>
          </p:cNvCxnSpPr>
          <p:nvPr userDrawn="1"/>
        </p:nvCxnSpPr>
        <p:spPr>
          <a:xfrm>
            <a:off x="6404042" y="5323795"/>
            <a:ext cx="5301791" cy="0"/>
          </a:xfrm>
          <a:prstGeom prst="line">
            <a:avLst/>
          </a:prstGeom>
          <a:ln w="19050">
            <a:solidFill>
              <a:srgbClr val="E9E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コンテンツ プレースホルダー 19">
            <a:extLst>
              <a:ext uri="{FF2B5EF4-FFF2-40B4-BE49-F238E27FC236}">
                <a16:creationId xmlns:a16="http://schemas.microsoft.com/office/drawing/2014/main" id="{243BC505-EE04-FEAD-7AFC-5ECBB95548C8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407856" y="5000677"/>
            <a:ext cx="530179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7BDCA"/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en-US" altLang="ja-JP" dirty="0"/>
              <a:t>Experience Design</a:t>
            </a:r>
            <a:endParaRPr kumimoji="1" lang="ja-JP" altLang="en-US" dirty="0"/>
          </a:p>
        </p:txBody>
      </p:sp>
      <p:sp>
        <p:nvSpPr>
          <p:cNvPr id="71" name="コンテンツ プレースホルダー 19">
            <a:extLst>
              <a:ext uri="{FF2B5EF4-FFF2-40B4-BE49-F238E27FC236}">
                <a16:creationId xmlns:a16="http://schemas.microsoft.com/office/drawing/2014/main" id="{D25A6F42-B757-7F90-39B4-2341E80EB050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407856" y="5377421"/>
            <a:ext cx="5301790" cy="9296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主にスマートフォンや</a:t>
            </a:r>
            <a:r>
              <a:rPr kumimoji="1" lang="en-US" altLang="ja-JP" dirty="0"/>
              <a:t>SaaS</a:t>
            </a:r>
            <a:r>
              <a:rPr kumimoji="1" lang="ja-JP" altLang="en-US" dirty="0"/>
              <a:t>のアプリケーション等のデジタルプロダクトにおける</a:t>
            </a:r>
            <a:r>
              <a:rPr kumimoji="1" lang="en-US" altLang="ja-JP" dirty="0"/>
              <a:t>UI/UX</a:t>
            </a:r>
            <a:r>
              <a:rPr kumimoji="1" lang="ja-JP" altLang="en-US" dirty="0"/>
              <a:t>デザイン支援 </a:t>
            </a:r>
            <a:r>
              <a:rPr kumimoji="1" lang="en-US" altLang="ja-JP" dirty="0"/>
              <a:t>/ </a:t>
            </a:r>
            <a:r>
              <a:rPr kumimoji="1" lang="ja-JP" altLang="en-US" dirty="0"/>
              <a:t>ユーザー視点でより使いやすいサービスを実現。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9970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C36E4F-DCC0-C873-3DCC-B72DB46D6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kumimoji="1" lang="ja-JP" altLang="en-US" dirty="0"/>
              <a:t>文（ユーザー体験（</a:t>
            </a:r>
            <a:r>
              <a:rPr kumimoji="1" lang="en-US" altLang="ja-JP" dirty="0"/>
              <a:t>UX</a:t>
            </a:r>
            <a:r>
              <a:rPr kumimoji="1" lang="ja-JP" altLang="en-US" dirty="0"/>
              <a:t>）の差別化が、ビジネスに大きく影響）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8FD1B2C-E5F4-B380-A9F0-1C0A4949B1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2CB10-3A5E-460C-99D5-7B0F994A870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54DAA80-6754-25F0-AEAD-8DA068506EF2}"/>
              </a:ext>
            </a:extLst>
          </p:cNvPr>
          <p:cNvSpPr/>
          <p:nvPr userDrawn="1"/>
        </p:nvSpPr>
        <p:spPr>
          <a:xfrm>
            <a:off x="5191793" y="1340528"/>
            <a:ext cx="6676803" cy="5021376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8" name="テキスト プレースホルダー 11">
            <a:extLst>
              <a:ext uri="{FF2B5EF4-FFF2-40B4-BE49-F238E27FC236}">
                <a16:creationId xmlns:a16="http://schemas.microsoft.com/office/drawing/2014/main" id="{05FE0663-3F3D-EAEE-B9B5-2B37539AADA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0635" y="194375"/>
            <a:ext cx="8567738" cy="260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章（事業内容）</a:t>
            </a:r>
            <a:r>
              <a:rPr kumimoji="1" lang="en-US" altLang="ja-JP" dirty="0"/>
              <a:t> </a:t>
            </a:r>
            <a:r>
              <a:rPr kumimoji="1" lang="ja-JP" altLang="en-US" dirty="0"/>
              <a:t>・節（なぜ今デザインが重要なのか）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4A1667A-332F-86C5-2F09-17A2DB0111C6}"/>
              </a:ext>
            </a:extLst>
          </p:cNvPr>
          <p:cNvSpPr/>
          <p:nvPr userDrawn="1"/>
        </p:nvSpPr>
        <p:spPr>
          <a:xfrm>
            <a:off x="323404" y="1340529"/>
            <a:ext cx="4659981" cy="5021377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10" name="コンテンツ プレースホルダー 19">
            <a:extLst>
              <a:ext uri="{FF2B5EF4-FFF2-40B4-BE49-F238E27FC236}">
                <a16:creationId xmlns:a16="http://schemas.microsoft.com/office/drawing/2014/main" id="{371E8B27-2A9B-D213-E851-91F6266209C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38165" y="1573213"/>
            <a:ext cx="4395788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7BDCA"/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en-US" altLang="ja-JP" dirty="0"/>
              <a:t>Experience Design</a:t>
            </a:r>
            <a:endParaRPr kumimoji="1" lang="ja-JP" altLang="en-US" dirty="0"/>
          </a:p>
        </p:txBody>
      </p:sp>
      <p:sp>
        <p:nvSpPr>
          <p:cNvPr id="11" name="コンテンツ プレースホルダー 19">
            <a:extLst>
              <a:ext uri="{FF2B5EF4-FFF2-40B4-BE49-F238E27FC236}">
                <a16:creationId xmlns:a16="http://schemas.microsoft.com/office/drawing/2014/main" id="{0A4CC538-CA0C-FBA6-9226-E38D3831DE3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38165" y="1928923"/>
            <a:ext cx="4395788" cy="1160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主にスマートフォンや</a:t>
            </a:r>
            <a:r>
              <a:rPr kumimoji="1" lang="en-US" altLang="ja-JP" dirty="0"/>
              <a:t>SaaS</a:t>
            </a:r>
            <a:r>
              <a:rPr kumimoji="1" lang="ja-JP" altLang="en-US" dirty="0"/>
              <a:t>のアプリケーション等のデジタルプロダクトにおける</a:t>
            </a:r>
            <a:r>
              <a:rPr kumimoji="1" lang="en-US" altLang="ja-JP" dirty="0"/>
              <a:t>UI/UX</a:t>
            </a:r>
            <a:r>
              <a:rPr kumimoji="1" lang="ja-JP" altLang="en-US" dirty="0"/>
              <a:t>デザイン支援 </a:t>
            </a:r>
            <a:r>
              <a:rPr kumimoji="1" lang="en-US" altLang="ja-JP" dirty="0"/>
              <a:t>/ </a:t>
            </a:r>
            <a:r>
              <a:rPr kumimoji="1" lang="ja-JP" altLang="en-US" dirty="0"/>
              <a:t>ユーザー視点でより使いやすいサービスを実現。</a:t>
            </a:r>
            <a:endParaRPr kumimoji="1" lang="en-US" altLang="ja-JP" dirty="0"/>
          </a:p>
        </p:txBody>
      </p:sp>
      <p:sp>
        <p:nvSpPr>
          <p:cNvPr id="12" name="コンテンツ プレースホルダー 19">
            <a:extLst>
              <a:ext uri="{FF2B5EF4-FFF2-40B4-BE49-F238E27FC236}">
                <a16:creationId xmlns:a16="http://schemas.microsoft.com/office/drawing/2014/main" id="{160ECEF6-FF72-E0AE-53E4-63056924D5F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8165" y="3145965"/>
            <a:ext cx="4395788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7BDCA"/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en-US" altLang="ja-JP" dirty="0"/>
              <a:t>Experience Design</a:t>
            </a:r>
            <a:endParaRPr kumimoji="1" lang="ja-JP" altLang="en-US" dirty="0"/>
          </a:p>
        </p:txBody>
      </p:sp>
      <p:sp>
        <p:nvSpPr>
          <p:cNvPr id="13" name="コンテンツ プレースホルダー 19">
            <a:extLst>
              <a:ext uri="{FF2B5EF4-FFF2-40B4-BE49-F238E27FC236}">
                <a16:creationId xmlns:a16="http://schemas.microsoft.com/office/drawing/2014/main" id="{87B4C749-6CD5-AC05-A683-AA64F1835CF6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38165" y="3501675"/>
            <a:ext cx="4395788" cy="1160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主にスマートフォンや</a:t>
            </a:r>
            <a:r>
              <a:rPr kumimoji="1" lang="en-US" altLang="ja-JP" dirty="0"/>
              <a:t>SaaS</a:t>
            </a:r>
            <a:r>
              <a:rPr kumimoji="1" lang="ja-JP" altLang="en-US" dirty="0"/>
              <a:t>のアプリケーション等のデジタルプロダクトにおける</a:t>
            </a:r>
            <a:r>
              <a:rPr kumimoji="1" lang="en-US" altLang="ja-JP" dirty="0"/>
              <a:t>UI/UX</a:t>
            </a:r>
            <a:r>
              <a:rPr kumimoji="1" lang="ja-JP" altLang="en-US" dirty="0"/>
              <a:t>デザイン支援 </a:t>
            </a:r>
            <a:r>
              <a:rPr kumimoji="1" lang="en-US" altLang="ja-JP" dirty="0"/>
              <a:t>/ </a:t>
            </a:r>
            <a:r>
              <a:rPr kumimoji="1" lang="ja-JP" altLang="en-US" dirty="0"/>
              <a:t>ユーザー視点でより使いやすいサービスを実現。</a:t>
            </a:r>
            <a:endParaRPr kumimoji="1" lang="en-US" altLang="ja-JP" dirty="0"/>
          </a:p>
        </p:txBody>
      </p:sp>
      <p:sp>
        <p:nvSpPr>
          <p:cNvPr id="14" name="コンテンツ プレースホルダー 19">
            <a:extLst>
              <a:ext uri="{FF2B5EF4-FFF2-40B4-BE49-F238E27FC236}">
                <a16:creationId xmlns:a16="http://schemas.microsoft.com/office/drawing/2014/main" id="{6CEAA15E-BC5C-D61E-871E-BF94281250F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38165" y="4722587"/>
            <a:ext cx="4395788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7BDCA"/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en-US" altLang="ja-JP" dirty="0"/>
              <a:t>Experience Design</a:t>
            </a:r>
            <a:endParaRPr kumimoji="1" lang="ja-JP" altLang="en-US" dirty="0"/>
          </a:p>
        </p:txBody>
      </p:sp>
      <p:sp>
        <p:nvSpPr>
          <p:cNvPr id="19" name="コンテンツ プレースホルダー 19">
            <a:extLst>
              <a:ext uri="{FF2B5EF4-FFF2-40B4-BE49-F238E27FC236}">
                <a16:creationId xmlns:a16="http://schemas.microsoft.com/office/drawing/2014/main" id="{6FB26088-9091-1A28-6E28-B64B7857E55F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38165" y="5078297"/>
            <a:ext cx="4395788" cy="1160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主にスマートフォンや</a:t>
            </a:r>
            <a:r>
              <a:rPr kumimoji="1" lang="en-US" altLang="ja-JP" dirty="0"/>
              <a:t>SaaS</a:t>
            </a:r>
            <a:r>
              <a:rPr kumimoji="1" lang="ja-JP" altLang="en-US" dirty="0"/>
              <a:t>のアプリケーション等のデジタルプロダクトにおける</a:t>
            </a:r>
            <a:r>
              <a:rPr kumimoji="1" lang="en-US" altLang="ja-JP" dirty="0"/>
              <a:t>UI/UX</a:t>
            </a:r>
            <a:r>
              <a:rPr kumimoji="1" lang="ja-JP" altLang="en-US" dirty="0"/>
              <a:t>デザイン支援 </a:t>
            </a:r>
            <a:r>
              <a:rPr kumimoji="1" lang="en-US" altLang="ja-JP" dirty="0"/>
              <a:t>/ </a:t>
            </a:r>
            <a:r>
              <a:rPr kumimoji="1" lang="ja-JP" altLang="en-US" dirty="0"/>
              <a:t>ユーザー視点でより使いやすいサービスを実現。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4716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行2列 右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C36E4F-DCC0-C873-3DCC-B72DB46D6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kumimoji="1" lang="ja-JP" altLang="en-US" dirty="0"/>
              <a:t>文（ユーザー体験（</a:t>
            </a:r>
            <a:r>
              <a:rPr kumimoji="1" lang="en-US" altLang="ja-JP" dirty="0"/>
              <a:t>UX</a:t>
            </a:r>
            <a:r>
              <a:rPr kumimoji="1" lang="ja-JP" altLang="en-US" dirty="0"/>
              <a:t>）の差別化が、ビジネスに大きく影響）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8FD1B2C-E5F4-B380-A9F0-1C0A4949B1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2CB10-3A5E-460C-99D5-7B0F994A870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54DAA80-6754-25F0-AEAD-8DA068506EF2}"/>
              </a:ext>
            </a:extLst>
          </p:cNvPr>
          <p:cNvSpPr/>
          <p:nvPr userDrawn="1"/>
        </p:nvSpPr>
        <p:spPr>
          <a:xfrm>
            <a:off x="6091768" y="1340528"/>
            <a:ext cx="5759443" cy="5021376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DADBA6AB-018D-A7C5-C83B-325DBF6CB9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635" y="194375"/>
            <a:ext cx="8567738" cy="260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章（事業内容）</a:t>
            </a:r>
            <a:r>
              <a:rPr kumimoji="1" lang="en-US" altLang="ja-JP" dirty="0"/>
              <a:t> </a:t>
            </a:r>
            <a:r>
              <a:rPr kumimoji="1" lang="ja-JP" altLang="en-US" dirty="0"/>
              <a:t>・節（なぜ今デザインが重要なのか）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C4B16E0-125D-6518-39EF-0EB11D8D1F5A}"/>
              </a:ext>
            </a:extLst>
          </p:cNvPr>
          <p:cNvSpPr/>
          <p:nvPr userDrawn="1"/>
        </p:nvSpPr>
        <p:spPr>
          <a:xfrm>
            <a:off x="340464" y="1340530"/>
            <a:ext cx="5601015" cy="2477727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201C70A-B7A6-9DF4-464C-6CA2104EA924}"/>
              </a:ext>
            </a:extLst>
          </p:cNvPr>
          <p:cNvSpPr/>
          <p:nvPr userDrawn="1"/>
        </p:nvSpPr>
        <p:spPr>
          <a:xfrm>
            <a:off x="340464" y="3917205"/>
            <a:ext cx="5601015" cy="2444701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0397F1B-6C55-E8D6-5BBA-E2DE3C4FBC18}"/>
              </a:ext>
            </a:extLst>
          </p:cNvPr>
          <p:cNvCxnSpPr>
            <a:cxnSpLocks/>
          </p:cNvCxnSpPr>
          <p:nvPr userDrawn="1"/>
        </p:nvCxnSpPr>
        <p:spPr>
          <a:xfrm>
            <a:off x="498440" y="1861159"/>
            <a:ext cx="5301791" cy="0"/>
          </a:xfrm>
          <a:prstGeom prst="line">
            <a:avLst/>
          </a:prstGeom>
          <a:ln w="19050">
            <a:solidFill>
              <a:srgbClr val="E9E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409D74E-DE55-671F-73AE-A154B7A24A6E}"/>
              </a:ext>
            </a:extLst>
          </p:cNvPr>
          <p:cNvCxnSpPr>
            <a:cxnSpLocks/>
          </p:cNvCxnSpPr>
          <p:nvPr userDrawn="1"/>
        </p:nvCxnSpPr>
        <p:spPr>
          <a:xfrm>
            <a:off x="498440" y="4370154"/>
            <a:ext cx="5301791" cy="0"/>
          </a:xfrm>
          <a:prstGeom prst="line">
            <a:avLst/>
          </a:prstGeom>
          <a:ln w="19050">
            <a:solidFill>
              <a:srgbClr val="E9E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コンテンツ プレースホルダー 19">
            <a:extLst>
              <a:ext uri="{FF2B5EF4-FFF2-40B4-BE49-F238E27FC236}">
                <a16:creationId xmlns:a16="http://schemas.microsoft.com/office/drawing/2014/main" id="{C3402ED2-2657-987A-7934-2215B9709A0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98438" y="1565479"/>
            <a:ext cx="530179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7BDCA"/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en-US" altLang="ja-JP" dirty="0"/>
              <a:t>Experience Design</a:t>
            </a:r>
            <a:endParaRPr kumimoji="1" lang="ja-JP" altLang="en-US" dirty="0"/>
          </a:p>
        </p:txBody>
      </p:sp>
      <p:sp>
        <p:nvSpPr>
          <p:cNvPr id="13" name="コンテンツ プレースホルダー 19">
            <a:extLst>
              <a:ext uri="{FF2B5EF4-FFF2-40B4-BE49-F238E27FC236}">
                <a16:creationId xmlns:a16="http://schemas.microsoft.com/office/drawing/2014/main" id="{BFD626A8-BB07-9376-CF82-3B60A93750E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98438" y="1942222"/>
            <a:ext cx="5301790" cy="1758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主にスマートフォンや</a:t>
            </a:r>
            <a:r>
              <a:rPr kumimoji="1" lang="en-US" altLang="ja-JP" dirty="0"/>
              <a:t>SaaS</a:t>
            </a:r>
            <a:r>
              <a:rPr kumimoji="1" lang="ja-JP" altLang="en-US" dirty="0"/>
              <a:t>のアプリケーション等のデジタルプロダクトにおける</a:t>
            </a:r>
            <a:r>
              <a:rPr kumimoji="1" lang="en-US" altLang="ja-JP" dirty="0"/>
              <a:t>UI/UX</a:t>
            </a:r>
            <a:r>
              <a:rPr kumimoji="1" lang="ja-JP" altLang="en-US" dirty="0"/>
              <a:t>デザイン支援 </a:t>
            </a:r>
            <a:r>
              <a:rPr kumimoji="1" lang="en-US" altLang="ja-JP" dirty="0"/>
              <a:t>/ </a:t>
            </a:r>
            <a:r>
              <a:rPr kumimoji="1" lang="ja-JP" altLang="en-US" dirty="0"/>
              <a:t>ユーザー視点でより使いやすいサービスを実現。</a:t>
            </a:r>
            <a:endParaRPr kumimoji="1" lang="en-US" altLang="ja-JP" dirty="0"/>
          </a:p>
        </p:txBody>
      </p:sp>
      <p:sp>
        <p:nvSpPr>
          <p:cNvPr id="14" name="コンテンツ プレースホルダー 19">
            <a:extLst>
              <a:ext uri="{FF2B5EF4-FFF2-40B4-BE49-F238E27FC236}">
                <a16:creationId xmlns:a16="http://schemas.microsoft.com/office/drawing/2014/main" id="{037DF0DF-E7F0-8EC5-5B9D-99543D8B305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98438" y="4080594"/>
            <a:ext cx="530179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7BDCA"/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en-US" altLang="ja-JP" dirty="0"/>
              <a:t>Experience Design</a:t>
            </a:r>
            <a:endParaRPr kumimoji="1" lang="ja-JP" altLang="en-US" dirty="0"/>
          </a:p>
        </p:txBody>
      </p:sp>
      <p:sp>
        <p:nvSpPr>
          <p:cNvPr id="15" name="コンテンツ プレースホルダー 19">
            <a:extLst>
              <a:ext uri="{FF2B5EF4-FFF2-40B4-BE49-F238E27FC236}">
                <a16:creationId xmlns:a16="http://schemas.microsoft.com/office/drawing/2014/main" id="{D2A98F74-96EF-C9B9-8ECC-A427C10BD17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98438" y="4457337"/>
            <a:ext cx="5301790" cy="1758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主にスマートフォンや</a:t>
            </a:r>
            <a:r>
              <a:rPr kumimoji="1" lang="en-US" altLang="ja-JP" dirty="0"/>
              <a:t>SaaS</a:t>
            </a:r>
            <a:r>
              <a:rPr kumimoji="1" lang="ja-JP" altLang="en-US" dirty="0"/>
              <a:t>のアプリケーション等のデジタルプロダクトにおける</a:t>
            </a:r>
            <a:r>
              <a:rPr kumimoji="1" lang="en-US" altLang="ja-JP" dirty="0"/>
              <a:t>UI/UX</a:t>
            </a:r>
            <a:r>
              <a:rPr kumimoji="1" lang="ja-JP" altLang="en-US" dirty="0"/>
              <a:t>デザイン支援 </a:t>
            </a:r>
            <a:r>
              <a:rPr kumimoji="1" lang="en-US" altLang="ja-JP" dirty="0"/>
              <a:t>/ </a:t>
            </a:r>
            <a:r>
              <a:rPr kumimoji="1" lang="ja-JP" altLang="en-US" dirty="0"/>
              <a:t>ユーザー視点でより使いやすいサービスを実現。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3302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行2列 右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C36E4F-DCC0-C873-3DCC-B72DB46D6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kumimoji="1" lang="ja-JP" altLang="en-US" dirty="0"/>
              <a:t>文（ユーザー体験（</a:t>
            </a:r>
            <a:r>
              <a:rPr kumimoji="1" lang="en-US" altLang="ja-JP" dirty="0"/>
              <a:t>UX</a:t>
            </a:r>
            <a:r>
              <a:rPr kumimoji="1" lang="ja-JP" altLang="en-US" dirty="0"/>
              <a:t>）の差別化が、ビジネスに大きく影響）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8FD1B2C-E5F4-B380-A9F0-1C0A4949B1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2CB10-3A5E-460C-99D5-7B0F994A870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54DAA80-6754-25F0-AEAD-8DA068506EF2}"/>
              </a:ext>
            </a:extLst>
          </p:cNvPr>
          <p:cNvSpPr/>
          <p:nvPr userDrawn="1"/>
        </p:nvSpPr>
        <p:spPr>
          <a:xfrm>
            <a:off x="6083405" y="1340528"/>
            <a:ext cx="5759443" cy="5021376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ED86250E-5575-CF7E-8BF9-0FE8747405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0635" y="194375"/>
            <a:ext cx="8567738" cy="260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章（事業内容）</a:t>
            </a:r>
            <a:r>
              <a:rPr kumimoji="1" lang="en-US" altLang="ja-JP" dirty="0"/>
              <a:t> </a:t>
            </a:r>
            <a:r>
              <a:rPr kumimoji="1" lang="ja-JP" altLang="en-US" dirty="0"/>
              <a:t>・節（なぜ今デザインが重要なのか）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5F93D45-8180-8B5F-B48E-974068AD4AB3}"/>
              </a:ext>
            </a:extLst>
          </p:cNvPr>
          <p:cNvSpPr/>
          <p:nvPr userDrawn="1"/>
        </p:nvSpPr>
        <p:spPr>
          <a:xfrm>
            <a:off x="342788" y="3091633"/>
            <a:ext cx="5601015" cy="1558740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A34967C-6551-3D09-DEE7-807C8806E0C7}"/>
              </a:ext>
            </a:extLst>
          </p:cNvPr>
          <p:cNvCxnSpPr>
            <a:cxnSpLocks/>
          </p:cNvCxnSpPr>
          <p:nvPr userDrawn="1"/>
        </p:nvCxnSpPr>
        <p:spPr>
          <a:xfrm>
            <a:off x="492400" y="3612264"/>
            <a:ext cx="5301791" cy="0"/>
          </a:xfrm>
          <a:prstGeom prst="line">
            <a:avLst/>
          </a:prstGeom>
          <a:ln w="19050">
            <a:solidFill>
              <a:srgbClr val="E9E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コンテンツ プレースホルダー 19">
            <a:extLst>
              <a:ext uri="{FF2B5EF4-FFF2-40B4-BE49-F238E27FC236}">
                <a16:creationId xmlns:a16="http://schemas.microsoft.com/office/drawing/2014/main" id="{10D04A90-B4D3-E676-B39A-2C4F8BD213E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6214" y="3289146"/>
            <a:ext cx="530179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7BDCA"/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en-US" altLang="ja-JP" dirty="0"/>
              <a:t>Experience Design</a:t>
            </a:r>
            <a:endParaRPr kumimoji="1" lang="ja-JP" altLang="en-US" dirty="0"/>
          </a:p>
        </p:txBody>
      </p:sp>
      <p:sp>
        <p:nvSpPr>
          <p:cNvPr id="9" name="コンテンツ プレースホルダー 19">
            <a:extLst>
              <a:ext uri="{FF2B5EF4-FFF2-40B4-BE49-F238E27FC236}">
                <a16:creationId xmlns:a16="http://schemas.microsoft.com/office/drawing/2014/main" id="{2BBC5263-895B-F106-E8A4-B67C4C85FA95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96214" y="3665890"/>
            <a:ext cx="5301790" cy="9296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主にスマートフォンや</a:t>
            </a:r>
            <a:r>
              <a:rPr kumimoji="1" lang="en-US" altLang="ja-JP" dirty="0"/>
              <a:t>SaaS</a:t>
            </a:r>
            <a:r>
              <a:rPr kumimoji="1" lang="ja-JP" altLang="en-US" dirty="0"/>
              <a:t>のアプリケーション等のデジタルプロダクトにおける</a:t>
            </a:r>
            <a:r>
              <a:rPr kumimoji="1" lang="en-US" altLang="ja-JP" dirty="0"/>
              <a:t>UI/UX</a:t>
            </a:r>
            <a:r>
              <a:rPr kumimoji="1" lang="ja-JP" altLang="en-US" dirty="0"/>
              <a:t>デザイン支援 </a:t>
            </a:r>
            <a:r>
              <a:rPr kumimoji="1" lang="en-US" altLang="ja-JP" dirty="0"/>
              <a:t>/ </a:t>
            </a:r>
            <a:r>
              <a:rPr kumimoji="1" lang="ja-JP" altLang="en-US" dirty="0"/>
              <a:t>ユーザー視点でより使いやすいサービスを実現。</a:t>
            </a:r>
            <a:endParaRPr kumimoji="1" lang="en-US" altLang="ja-JP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0003500-B65F-5FE1-3CDA-FC61D053A375}"/>
              </a:ext>
            </a:extLst>
          </p:cNvPr>
          <p:cNvSpPr/>
          <p:nvPr userDrawn="1"/>
        </p:nvSpPr>
        <p:spPr>
          <a:xfrm>
            <a:off x="342788" y="1335380"/>
            <a:ext cx="5601015" cy="1558740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1E22999-1949-9CAA-0F09-80D8D68D8766}"/>
              </a:ext>
            </a:extLst>
          </p:cNvPr>
          <p:cNvCxnSpPr>
            <a:cxnSpLocks/>
          </p:cNvCxnSpPr>
          <p:nvPr userDrawn="1"/>
        </p:nvCxnSpPr>
        <p:spPr>
          <a:xfrm>
            <a:off x="492400" y="1856011"/>
            <a:ext cx="5301791" cy="0"/>
          </a:xfrm>
          <a:prstGeom prst="line">
            <a:avLst/>
          </a:prstGeom>
          <a:ln w="19050">
            <a:solidFill>
              <a:srgbClr val="E9E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コンテンツ プレースホルダー 19">
            <a:extLst>
              <a:ext uri="{FF2B5EF4-FFF2-40B4-BE49-F238E27FC236}">
                <a16:creationId xmlns:a16="http://schemas.microsoft.com/office/drawing/2014/main" id="{03493BA4-5930-8960-1DD3-0D1787A26E2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96214" y="1532893"/>
            <a:ext cx="530179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7BDCA"/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en-US" altLang="ja-JP" dirty="0"/>
              <a:t>Experience Design</a:t>
            </a:r>
            <a:endParaRPr kumimoji="1" lang="ja-JP" altLang="en-US" dirty="0"/>
          </a:p>
        </p:txBody>
      </p:sp>
      <p:sp>
        <p:nvSpPr>
          <p:cNvPr id="13" name="コンテンツ プレースホルダー 19">
            <a:extLst>
              <a:ext uri="{FF2B5EF4-FFF2-40B4-BE49-F238E27FC236}">
                <a16:creationId xmlns:a16="http://schemas.microsoft.com/office/drawing/2014/main" id="{230E5F7B-40DF-2809-A560-B5403A06ACB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96214" y="1909637"/>
            <a:ext cx="5301790" cy="9296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主にスマートフォンや</a:t>
            </a:r>
            <a:r>
              <a:rPr kumimoji="1" lang="en-US" altLang="ja-JP" dirty="0"/>
              <a:t>SaaS</a:t>
            </a:r>
            <a:r>
              <a:rPr kumimoji="1" lang="ja-JP" altLang="en-US" dirty="0"/>
              <a:t>のアプリケーション等のデジタルプロダクトにおける</a:t>
            </a:r>
            <a:r>
              <a:rPr kumimoji="1" lang="en-US" altLang="ja-JP" dirty="0"/>
              <a:t>UI/UX</a:t>
            </a:r>
            <a:r>
              <a:rPr kumimoji="1" lang="ja-JP" altLang="en-US" dirty="0"/>
              <a:t>デザイン支援 </a:t>
            </a:r>
            <a:r>
              <a:rPr kumimoji="1" lang="en-US" altLang="ja-JP" dirty="0"/>
              <a:t>/ </a:t>
            </a:r>
            <a:r>
              <a:rPr kumimoji="1" lang="ja-JP" altLang="en-US" dirty="0"/>
              <a:t>ユーザー視点でより使いやすいサービスを実現。</a:t>
            </a:r>
            <a:endParaRPr kumimoji="1" lang="en-US" altLang="ja-JP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540031A-2AE3-6D87-1BE3-29A80BE5C7AB}"/>
              </a:ext>
            </a:extLst>
          </p:cNvPr>
          <p:cNvSpPr/>
          <p:nvPr userDrawn="1"/>
        </p:nvSpPr>
        <p:spPr>
          <a:xfrm>
            <a:off x="342788" y="4803164"/>
            <a:ext cx="5601015" cy="1558740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3341362-9F8E-B66F-2D4F-19BFD681A50A}"/>
              </a:ext>
            </a:extLst>
          </p:cNvPr>
          <p:cNvCxnSpPr>
            <a:cxnSpLocks/>
          </p:cNvCxnSpPr>
          <p:nvPr userDrawn="1"/>
        </p:nvCxnSpPr>
        <p:spPr>
          <a:xfrm>
            <a:off x="492400" y="5323795"/>
            <a:ext cx="5301791" cy="0"/>
          </a:xfrm>
          <a:prstGeom prst="line">
            <a:avLst/>
          </a:prstGeom>
          <a:ln w="19050">
            <a:solidFill>
              <a:srgbClr val="E9E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コンテンツ プレースホルダー 19">
            <a:extLst>
              <a:ext uri="{FF2B5EF4-FFF2-40B4-BE49-F238E27FC236}">
                <a16:creationId xmlns:a16="http://schemas.microsoft.com/office/drawing/2014/main" id="{5FC5B18C-C64C-158E-DAF9-5FBA17EAD1FB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496214" y="5000677"/>
            <a:ext cx="530179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7BDCA"/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en-US" altLang="ja-JP" dirty="0"/>
              <a:t>Experience Design</a:t>
            </a:r>
            <a:endParaRPr kumimoji="1" lang="ja-JP" altLang="en-US" dirty="0"/>
          </a:p>
        </p:txBody>
      </p:sp>
      <p:sp>
        <p:nvSpPr>
          <p:cNvPr id="17" name="コンテンツ プレースホルダー 19">
            <a:extLst>
              <a:ext uri="{FF2B5EF4-FFF2-40B4-BE49-F238E27FC236}">
                <a16:creationId xmlns:a16="http://schemas.microsoft.com/office/drawing/2014/main" id="{C33BDA05-3F9F-90E3-5239-B3EF06B79EEE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96214" y="5377421"/>
            <a:ext cx="5301790" cy="9296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主にスマートフォンや</a:t>
            </a:r>
            <a:r>
              <a:rPr kumimoji="1" lang="en-US" altLang="ja-JP" dirty="0"/>
              <a:t>SaaS</a:t>
            </a:r>
            <a:r>
              <a:rPr kumimoji="1" lang="ja-JP" altLang="en-US" dirty="0"/>
              <a:t>のアプリケーション等のデジタルプロダクトにおける</a:t>
            </a:r>
            <a:r>
              <a:rPr kumimoji="1" lang="en-US" altLang="ja-JP" dirty="0"/>
              <a:t>UI/UX</a:t>
            </a:r>
            <a:r>
              <a:rPr kumimoji="1" lang="ja-JP" altLang="en-US" dirty="0"/>
              <a:t>デザイン支援 </a:t>
            </a:r>
            <a:r>
              <a:rPr kumimoji="1" lang="en-US" altLang="ja-JP" dirty="0"/>
              <a:t>/ </a:t>
            </a:r>
            <a:r>
              <a:rPr kumimoji="1" lang="ja-JP" altLang="en-US" dirty="0"/>
              <a:t>ユーザー視点でより使いやすいサービスを実現。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737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F7F7F7"/>
            </a:gs>
            <a:gs pos="100000">
              <a:srgbClr val="F7F7F7"/>
            </a:gs>
            <a:gs pos="0">
              <a:srgbClr val="DDDDDD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079F09D-AFB5-5D87-049A-1D71A0E3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35" y="705318"/>
            <a:ext cx="11580261" cy="4520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 dirty="0"/>
              <a:t>文（ユーザー体験の差別化が、ビジネスに大きく影響）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305453-55D3-328F-72A8-5102EC923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</a:defRPr>
            </a:lvl1pPr>
          </a:lstStyle>
          <a:p>
            <a:fld id="{E812CB10-3A5E-460C-99D5-7B0F994A870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7662ACA-995C-8B55-BD10-C624C0D76967}"/>
              </a:ext>
            </a:extLst>
          </p:cNvPr>
          <p:cNvCxnSpPr>
            <a:cxnSpLocks/>
          </p:cNvCxnSpPr>
          <p:nvPr userDrawn="1"/>
        </p:nvCxnSpPr>
        <p:spPr>
          <a:xfrm>
            <a:off x="336557" y="515731"/>
            <a:ext cx="11514339" cy="0"/>
          </a:xfrm>
          <a:prstGeom prst="line">
            <a:avLst/>
          </a:prstGeom>
          <a:ln w="38100">
            <a:solidFill>
              <a:srgbClr val="E9E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06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63" r:id="rId3"/>
    <p:sldLayoutId id="2147483664" r:id="rId4"/>
    <p:sldLayoutId id="2147483660" r:id="rId5"/>
    <p:sldLayoutId id="2147483665" r:id="rId6"/>
    <p:sldLayoutId id="2147483661" r:id="rId7"/>
    <p:sldLayoutId id="2147483666" r:id="rId8"/>
    <p:sldLayoutId id="2147483667" r:id="rId9"/>
    <p:sldLayoutId id="2147483650" r:id="rId10"/>
    <p:sldLayoutId id="2147483668" r:id="rId11"/>
    <p:sldLayoutId id="2147483671" r:id="rId12"/>
    <p:sldLayoutId id="2147483672" r:id="rId13"/>
    <p:sldLayoutId id="2147483669" r:id="rId14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2400" strike="noStrike" kern="1200">
          <a:solidFill>
            <a:schemeClr val="tx1">
              <a:lumMod val="75000"/>
              <a:lumOff val="25000"/>
            </a:schemeClr>
          </a:solidFill>
          <a:latin typeface="LINE Seed JP App_TTF Bold" panose="02020700000000000000" pitchFamily="18" charset="-128"/>
          <a:ea typeface="LINE Seed JP App_TTF Bold" panose="02020700000000000000" pitchFamily="18" charset="-128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LINE Seed JP_OTF Regular" panose="02020500000000000000" pitchFamily="18" charset="-128"/>
          <a:ea typeface="LINE Seed JP_OTF Regular" panose="02020500000000000000" pitchFamily="18" charset="-128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LINE Seed JP_OTF Regular" panose="02020500000000000000" pitchFamily="18" charset="-128"/>
          <a:ea typeface="LINE Seed JP_OTF Regular" panose="02020500000000000000" pitchFamily="18" charset="-128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LINE Seed JP_OTF Regular" panose="02020500000000000000" pitchFamily="18" charset="-128"/>
          <a:ea typeface="LINE Seed JP_OTF Regular" panose="02020500000000000000" pitchFamily="18" charset="-128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LINE Seed JP_OTF Regular" panose="02020500000000000000" pitchFamily="18" charset="-128"/>
          <a:ea typeface="LINE Seed JP_OTF Regular" panose="02020500000000000000" pitchFamily="18" charset="-128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LINE Seed JP_OTF Regular" panose="02020500000000000000" pitchFamily="18" charset="-128"/>
          <a:ea typeface="LINE Seed JP_OTF Regular" panose="02020500000000000000" pitchFamily="18" charset="-128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01257E-3810-A382-E4B8-18D407790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352" y="1523721"/>
            <a:ext cx="10319657" cy="2387600"/>
          </a:xfrm>
        </p:spPr>
        <p:txBody>
          <a:bodyPr/>
          <a:lstStyle/>
          <a:p>
            <a:pPr algn="just"/>
            <a:r>
              <a:rPr lang="ja-JP" altLang="en-US" dirty="0"/>
              <a:t>オントロジーに基づいたタンジブル</a:t>
            </a:r>
            <a:r>
              <a:rPr kumimoji="1" lang="ja-JP" altLang="en-US" dirty="0"/>
              <a:t>カード型</a:t>
            </a:r>
            <a:r>
              <a:rPr kumimoji="1" lang="en-US" altLang="ja-JP" dirty="0"/>
              <a:t>AR</a:t>
            </a:r>
            <a:r>
              <a:rPr kumimoji="1" lang="ja-JP" altLang="en-US" dirty="0"/>
              <a:t>教材の開発及び協調学習に</a:t>
            </a:r>
            <a:r>
              <a:rPr lang="ja-JP" altLang="en-US" dirty="0"/>
              <a:t>おける有用性の評価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438AECD-A118-4E1B-E27A-A3AA5DFA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6784"/>
            <a:ext cx="9144000" cy="1655762"/>
          </a:xfrm>
        </p:spPr>
        <p:txBody>
          <a:bodyPr/>
          <a:lstStyle/>
          <a:p>
            <a:r>
              <a:rPr kumimoji="1" lang="en-US" altLang="ja-JP" dirty="0"/>
              <a:t>1020101 </a:t>
            </a:r>
            <a:r>
              <a:rPr kumimoji="1" lang="ja-JP" altLang="en-US" dirty="0"/>
              <a:t>前田祥</a:t>
            </a:r>
            <a:endParaRPr kumimoji="1" lang="en-US" altLang="ja-JP" dirty="0"/>
          </a:p>
          <a:p>
            <a:r>
              <a:rPr lang="en-US" altLang="ja-JP" dirty="0"/>
              <a:t>2023/06/01 (</a:t>
            </a:r>
            <a:r>
              <a:rPr lang="ja-JP" altLang="en-US" dirty="0"/>
              <a:t>木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796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48916AE-C1A4-4AC9-5DB8-3EF4F03B7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2CB10-3A5E-460C-99D5-7B0F994A8700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E8CF61-A5A0-2D32-E44D-EAFE49EEEA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 dirty="0"/>
              <a:t>あ</a:t>
            </a:r>
            <a:endParaRPr lang="en-US" altLang="ja-JP" dirty="0"/>
          </a:p>
          <a:p>
            <a:r>
              <a:rPr kumimoji="1" lang="ja-JP" altLang="en-US" dirty="0"/>
              <a:t>い</a:t>
            </a:r>
          </a:p>
        </p:txBody>
      </p:sp>
    </p:spTree>
    <p:extLst>
      <p:ext uri="{BB962C8B-B14F-4D97-AF65-F5344CB8AC3E}">
        <p14:creationId xmlns:p14="http://schemas.microsoft.com/office/powerpoint/2010/main" val="3856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0F59D9-D531-F175-8655-38B7461D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生成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の登場により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の利用は不可避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77D8867-5DFD-5B90-CA0E-6D89FA1036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2CB10-3A5E-460C-99D5-7B0F994A8700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B86122-C607-47DD-4268-4216886841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ja-JP" altLang="en-US" dirty="0"/>
              <a:t>背景 ・ </a:t>
            </a:r>
            <a:r>
              <a:rPr lang="en-US" altLang="ja-JP" dirty="0"/>
              <a:t>Society5.0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FC44598-9BC6-EF6A-881C-AC73DCADA47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kumimoji="1" lang="ja-JP" altLang="en-US" dirty="0"/>
              <a:t>生成</a:t>
            </a:r>
            <a:r>
              <a:rPr kumimoji="1" lang="en-US" altLang="ja-JP" dirty="0"/>
              <a:t>AI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1B0CEF9-3BFC-A62F-987D-3BE21C89B26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38165" y="1928923"/>
            <a:ext cx="4395788" cy="1160508"/>
          </a:xfrm>
        </p:spPr>
        <p:txBody>
          <a:bodyPr/>
          <a:lstStyle/>
          <a:p>
            <a:r>
              <a:rPr kumimoji="1" lang="ja-JP" altLang="en-US" dirty="0"/>
              <a:t>あ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5F2B5978-EAA1-06C2-B50B-E5D31E6964F3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47137AD2-C6DD-711F-15EF-AC542BE522C7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B3EF8BB9-2289-3E29-9631-D727BA92A498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E82F3D70-6F7D-A0F2-E0C5-B0451C0EBBE0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47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C4A288-129A-AC98-7973-910F1664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何故、タンジブルなのか？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7D00363-1D9B-C58F-03FC-6651D8A4CC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2CB10-3A5E-460C-99D5-7B0F994A8700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B182A9-01F4-2775-7723-E93DFFC94B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3C35504-59AF-1DF6-072E-DE8C4D99C61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kumimoji="1" lang="ja-JP" altLang="en-US" dirty="0"/>
              <a:t>タンジブル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9C4D90D-CACE-BB85-2EDE-715DB1D6B539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kumimoji="1" lang="ja-JP" altLang="en-US" dirty="0"/>
              <a:t>あ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1DD3C078-B204-3444-984C-644426B4AAB1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ja-JP" altLang="en-US" dirty="0"/>
              <a:t>い</a:t>
            </a:r>
            <a:endParaRPr kumimoji="1"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EBB6578-C886-3CF7-6222-76A85F1F33EB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kumimoji="1" lang="ja-JP" altLang="en-US" dirty="0"/>
              <a:t>う</a:t>
            </a:r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E44B627E-DD27-2378-723E-844B1B87AD25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kumimoji="1" lang="ja-JP" altLang="en-US" dirty="0"/>
              <a:t>え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FADE4ACA-039E-1C4E-956C-E7F193B5066F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kumimoji="1" lang="ja-JP" altLang="en-US" dirty="0"/>
              <a:t>お</a:t>
            </a:r>
          </a:p>
        </p:txBody>
      </p:sp>
    </p:spTree>
    <p:extLst>
      <p:ext uri="{BB962C8B-B14F-4D97-AF65-F5344CB8AC3E}">
        <p14:creationId xmlns:p14="http://schemas.microsoft.com/office/powerpoint/2010/main" val="308561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FA576A-392D-8D4D-18EE-221909E0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6EE87E3-E700-8F31-424A-28D8E3FC5F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2CB10-3A5E-460C-99D5-7B0F994A8700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67BEED-6247-B00D-A12E-6A8287207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420B99C9-EE79-AB8B-058C-20F07212F4E0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D6842AF-BC87-8720-2F18-31C22EB1F9F1}"/>
              </a:ext>
            </a:extLst>
          </p:cNvPr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DEAC34BC-C5E8-2461-F293-A20E97AB780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kumimoji="1" lang="ja-JP" altLang="en-US" dirty="0"/>
              <a:t>ｇ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F76855-2FDA-F3BC-47C5-287D6EDF8B9E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r>
              <a:rPr kumimoji="1" lang="en-US" altLang="ja-JP" dirty="0"/>
              <a:t>g</a:t>
            </a:r>
            <a:endParaRPr kumimoji="1" lang="ja-JP" altLang="en-US" dirty="0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5E71EE74-FEF1-176A-D050-F0E378433E4A}"/>
              </a:ext>
            </a:extLst>
          </p:cNvPr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5304C6DD-B7DF-3F17-56DB-7A264DE8364C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616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0F8B3E-A658-98E4-7000-4C16C2A5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E2BD8AC-987E-D57C-4869-51943D98D7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2CB10-3A5E-460C-99D5-7B0F994A8700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17574B-1A9E-D239-0B0D-C48852EF71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A543A5B-8948-093C-DE2A-3A11CC95C73E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E3C12D5-B910-46E0-F41A-837EA56545C6}"/>
              </a:ext>
            </a:extLst>
          </p:cNvPr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C6A48351-8E99-4567-8272-4BE12201E04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3C4C1D26-2B79-295B-DDA4-64CCB82DA41A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AABBEAAB-9617-6DCC-E9C6-E0B97A3EAEA6}"/>
              </a:ext>
            </a:extLst>
          </p:cNvPr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D9B21C09-B1E5-C20C-1F8E-6785A3C2F6C0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0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D80ED5F-B861-757B-F07A-8A469017CC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格言を書きます。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F01EF5-B451-D558-4321-EC27C56BD7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ja-JP" altLang="en-US" dirty="0"/>
              <a:t>ビジョンとは私たちが実現したいもの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そして価値観を体現するもの。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43E2028-9B4A-A3A5-0214-B2F43932D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183" y="1154784"/>
            <a:ext cx="3839111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3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14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347</TotalTime>
  <Words>82</Words>
  <Application>Microsoft Office PowerPoint</Application>
  <PresentationFormat>ワイド画面</PresentationFormat>
  <Paragraphs>26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HGS明朝B</vt:lpstr>
      <vt:lpstr>LINE Seed JP App_TTF Bold</vt:lpstr>
      <vt:lpstr>LINE Seed JP_OTF Regular</vt:lpstr>
      <vt:lpstr>游ゴシック</vt:lpstr>
      <vt:lpstr>Arial</vt:lpstr>
      <vt:lpstr>Office テーマ</vt:lpstr>
      <vt:lpstr>オントロジーに基づいたタンジブルカード型AR教材の開発及び協調学習における有用性の評価</vt:lpstr>
      <vt:lpstr>PowerPoint プレゼンテーション</vt:lpstr>
      <vt:lpstr>生成AIの登場によりAIの利用は不可避</vt:lpstr>
      <vt:lpstr>何故、タンジブルなのか？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maeda akira</dc:creator>
  <cp:lastModifiedBy>maeda akira</cp:lastModifiedBy>
  <cp:revision>145</cp:revision>
  <dcterms:created xsi:type="dcterms:W3CDTF">2023-05-30T06:55:58Z</dcterms:created>
  <dcterms:modified xsi:type="dcterms:W3CDTF">2023-06-01T06:04:24Z</dcterms:modified>
</cp:coreProperties>
</file>