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4" r:id="rId7"/>
    <p:sldId id="263"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EEB9-E885-0A8F-F400-94FD05AE36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344960-ED7E-4A92-9BDA-F46FA3C8E2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22CAF8-D320-84E6-9594-08CA0369800C}"/>
              </a:ext>
            </a:extLst>
          </p:cNvPr>
          <p:cNvSpPr>
            <a:spLocks noGrp="1"/>
          </p:cNvSpPr>
          <p:nvPr>
            <p:ph type="dt" sz="half" idx="10"/>
          </p:nvPr>
        </p:nvSpPr>
        <p:spPr/>
        <p:txBody>
          <a:bodyPr/>
          <a:lstStyle/>
          <a:p>
            <a:fld id="{559E936D-A0D8-4450-82D0-48A7AE50D287}" type="datetimeFigureOut">
              <a:rPr lang="en-US" smtClean="0"/>
              <a:t>1/31/2024</a:t>
            </a:fld>
            <a:endParaRPr lang="en-US"/>
          </a:p>
        </p:txBody>
      </p:sp>
      <p:sp>
        <p:nvSpPr>
          <p:cNvPr id="5" name="Footer Placeholder 4">
            <a:extLst>
              <a:ext uri="{FF2B5EF4-FFF2-40B4-BE49-F238E27FC236}">
                <a16:creationId xmlns:a16="http://schemas.microsoft.com/office/drawing/2014/main" id="{FC383E82-C2F7-1AEF-EBEA-70F6807FBA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8247C-18A3-16EF-0383-3399FB6643B5}"/>
              </a:ext>
            </a:extLst>
          </p:cNvPr>
          <p:cNvSpPr>
            <a:spLocks noGrp="1"/>
          </p:cNvSpPr>
          <p:nvPr>
            <p:ph type="sldNum" sz="quarter" idx="12"/>
          </p:nvPr>
        </p:nvSpPr>
        <p:spPr/>
        <p:txBody>
          <a:bodyPr/>
          <a:lstStyle/>
          <a:p>
            <a:fld id="{6B7D716B-D6D8-4B4E-A49E-A29775623558}" type="slidenum">
              <a:rPr lang="en-US" smtClean="0"/>
              <a:t>‹#›</a:t>
            </a:fld>
            <a:endParaRPr lang="en-US"/>
          </a:p>
        </p:txBody>
      </p:sp>
    </p:spTree>
    <p:extLst>
      <p:ext uri="{BB962C8B-B14F-4D97-AF65-F5344CB8AC3E}">
        <p14:creationId xmlns:p14="http://schemas.microsoft.com/office/powerpoint/2010/main" val="48952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2A498-6AA3-14AD-63F5-2E60B3C31F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174501-D233-DF3C-3996-97A5865EF2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59DABC-2DC4-9253-57D1-7020F52509F9}"/>
              </a:ext>
            </a:extLst>
          </p:cNvPr>
          <p:cNvSpPr>
            <a:spLocks noGrp="1"/>
          </p:cNvSpPr>
          <p:nvPr>
            <p:ph type="dt" sz="half" idx="10"/>
          </p:nvPr>
        </p:nvSpPr>
        <p:spPr/>
        <p:txBody>
          <a:bodyPr/>
          <a:lstStyle/>
          <a:p>
            <a:fld id="{559E936D-A0D8-4450-82D0-48A7AE50D287}" type="datetimeFigureOut">
              <a:rPr lang="en-US" smtClean="0"/>
              <a:t>1/31/2024</a:t>
            </a:fld>
            <a:endParaRPr lang="en-US"/>
          </a:p>
        </p:txBody>
      </p:sp>
      <p:sp>
        <p:nvSpPr>
          <p:cNvPr id="5" name="Footer Placeholder 4">
            <a:extLst>
              <a:ext uri="{FF2B5EF4-FFF2-40B4-BE49-F238E27FC236}">
                <a16:creationId xmlns:a16="http://schemas.microsoft.com/office/drawing/2014/main" id="{1697B933-F605-6242-92CD-8E56C0E9D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C67A78-DEA4-B1F6-C247-1B1868F8E4C4}"/>
              </a:ext>
            </a:extLst>
          </p:cNvPr>
          <p:cNvSpPr>
            <a:spLocks noGrp="1"/>
          </p:cNvSpPr>
          <p:nvPr>
            <p:ph type="sldNum" sz="quarter" idx="12"/>
          </p:nvPr>
        </p:nvSpPr>
        <p:spPr/>
        <p:txBody>
          <a:bodyPr/>
          <a:lstStyle/>
          <a:p>
            <a:fld id="{6B7D716B-D6D8-4B4E-A49E-A29775623558}" type="slidenum">
              <a:rPr lang="en-US" smtClean="0"/>
              <a:t>‹#›</a:t>
            </a:fld>
            <a:endParaRPr lang="en-US"/>
          </a:p>
        </p:txBody>
      </p:sp>
    </p:spTree>
    <p:extLst>
      <p:ext uri="{BB962C8B-B14F-4D97-AF65-F5344CB8AC3E}">
        <p14:creationId xmlns:p14="http://schemas.microsoft.com/office/powerpoint/2010/main" val="862992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768DF9-EAB9-44B9-3108-3E60CA08BF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EF124F-A620-78AF-4346-6AA1CB2CA4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F8A69E-64E3-1EA0-6691-2E1AE0B2CD59}"/>
              </a:ext>
            </a:extLst>
          </p:cNvPr>
          <p:cNvSpPr>
            <a:spLocks noGrp="1"/>
          </p:cNvSpPr>
          <p:nvPr>
            <p:ph type="dt" sz="half" idx="10"/>
          </p:nvPr>
        </p:nvSpPr>
        <p:spPr/>
        <p:txBody>
          <a:bodyPr/>
          <a:lstStyle/>
          <a:p>
            <a:fld id="{559E936D-A0D8-4450-82D0-48A7AE50D287}" type="datetimeFigureOut">
              <a:rPr lang="en-US" smtClean="0"/>
              <a:t>1/31/2024</a:t>
            </a:fld>
            <a:endParaRPr lang="en-US"/>
          </a:p>
        </p:txBody>
      </p:sp>
      <p:sp>
        <p:nvSpPr>
          <p:cNvPr id="5" name="Footer Placeholder 4">
            <a:extLst>
              <a:ext uri="{FF2B5EF4-FFF2-40B4-BE49-F238E27FC236}">
                <a16:creationId xmlns:a16="http://schemas.microsoft.com/office/drawing/2014/main" id="{D97B04C7-D6DB-EA87-0C20-9333EE6FF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BE6BCE-B214-5987-60D5-B560304CD63B}"/>
              </a:ext>
            </a:extLst>
          </p:cNvPr>
          <p:cNvSpPr>
            <a:spLocks noGrp="1"/>
          </p:cNvSpPr>
          <p:nvPr>
            <p:ph type="sldNum" sz="quarter" idx="12"/>
          </p:nvPr>
        </p:nvSpPr>
        <p:spPr/>
        <p:txBody>
          <a:bodyPr/>
          <a:lstStyle/>
          <a:p>
            <a:fld id="{6B7D716B-D6D8-4B4E-A49E-A29775623558}" type="slidenum">
              <a:rPr lang="en-US" smtClean="0"/>
              <a:t>‹#›</a:t>
            </a:fld>
            <a:endParaRPr lang="en-US"/>
          </a:p>
        </p:txBody>
      </p:sp>
    </p:spTree>
    <p:extLst>
      <p:ext uri="{BB962C8B-B14F-4D97-AF65-F5344CB8AC3E}">
        <p14:creationId xmlns:p14="http://schemas.microsoft.com/office/powerpoint/2010/main" val="3411398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CEBAC-527D-0013-5892-2A9B62E799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C0B29F-EA49-240A-AD1E-7F8136C9CE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FD7A7C-310C-0749-13AD-94BF671612A4}"/>
              </a:ext>
            </a:extLst>
          </p:cNvPr>
          <p:cNvSpPr>
            <a:spLocks noGrp="1"/>
          </p:cNvSpPr>
          <p:nvPr>
            <p:ph type="dt" sz="half" idx="10"/>
          </p:nvPr>
        </p:nvSpPr>
        <p:spPr/>
        <p:txBody>
          <a:bodyPr/>
          <a:lstStyle/>
          <a:p>
            <a:fld id="{559E936D-A0D8-4450-82D0-48A7AE50D287}" type="datetimeFigureOut">
              <a:rPr lang="en-US" smtClean="0"/>
              <a:t>1/31/2024</a:t>
            </a:fld>
            <a:endParaRPr lang="en-US"/>
          </a:p>
        </p:txBody>
      </p:sp>
      <p:sp>
        <p:nvSpPr>
          <p:cNvPr id="5" name="Footer Placeholder 4">
            <a:extLst>
              <a:ext uri="{FF2B5EF4-FFF2-40B4-BE49-F238E27FC236}">
                <a16:creationId xmlns:a16="http://schemas.microsoft.com/office/drawing/2014/main" id="{80D8CAB1-1087-ED0B-B116-D2B0F73EA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FCBB06-2306-0DED-F42A-465142B0B6D2}"/>
              </a:ext>
            </a:extLst>
          </p:cNvPr>
          <p:cNvSpPr>
            <a:spLocks noGrp="1"/>
          </p:cNvSpPr>
          <p:nvPr>
            <p:ph type="sldNum" sz="quarter" idx="12"/>
          </p:nvPr>
        </p:nvSpPr>
        <p:spPr/>
        <p:txBody>
          <a:bodyPr/>
          <a:lstStyle/>
          <a:p>
            <a:fld id="{6B7D716B-D6D8-4B4E-A49E-A29775623558}" type="slidenum">
              <a:rPr lang="en-US" smtClean="0"/>
              <a:t>‹#›</a:t>
            </a:fld>
            <a:endParaRPr lang="en-US"/>
          </a:p>
        </p:txBody>
      </p:sp>
    </p:spTree>
    <p:extLst>
      <p:ext uri="{BB962C8B-B14F-4D97-AF65-F5344CB8AC3E}">
        <p14:creationId xmlns:p14="http://schemas.microsoft.com/office/powerpoint/2010/main" val="107542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75DC4-2A7B-CCAB-49CF-7CCF31995C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E12DE3-B306-ABB2-642B-FC7F879BFC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244C6A-C2F0-ECBE-C973-2A478C054BF2}"/>
              </a:ext>
            </a:extLst>
          </p:cNvPr>
          <p:cNvSpPr>
            <a:spLocks noGrp="1"/>
          </p:cNvSpPr>
          <p:nvPr>
            <p:ph type="dt" sz="half" idx="10"/>
          </p:nvPr>
        </p:nvSpPr>
        <p:spPr/>
        <p:txBody>
          <a:bodyPr/>
          <a:lstStyle/>
          <a:p>
            <a:fld id="{559E936D-A0D8-4450-82D0-48A7AE50D287}" type="datetimeFigureOut">
              <a:rPr lang="en-US" smtClean="0"/>
              <a:t>1/31/2024</a:t>
            </a:fld>
            <a:endParaRPr lang="en-US"/>
          </a:p>
        </p:txBody>
      </p:sp>
      <p:sp>
        <p:nvSpPr>
          <p:cNvPr id="5" name="Footer Placeholder 4">
            <a:extLst>
              <a:ext uri="{FF2B5EF4-FFF2-40B4-BE49-F238E27FC236}">
                <a16:creationId xmlns:a16="http://schemas.microsoft.com/office/drawing/2014/main" id="{79FAAD37-DC9F-B0BF-71EA-D063D5A68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1E317-D325-B600-A71F-0A65191EB03B}"/>
              </a:ext>
            </a:extLst>
          </p:cNvPr>
          <p:cNvSpPr>
            <a:spLocks noGrp="1"/>
          </p:cNvSpPr>
          <p:nvPr>
            <p:ph type="sldNum" sz="quarter" idx="12"/>
          </p:nvPr>
        </p:nvSpPr>
        <p:spPr/>
        <p:txBody>
          <a:bodyPr/>
          <a:lstStyle/>
          <a:p>
            <a:fld id="{6B7D716B-D6D8-4B4E-A49E-A29775623558}" type="slidenum">
              <a:rPr lang="en-US" smtClean="0"/>
              <a:t>‹#›</a:t>
            </a:fld>
            <a:endParaRPr lang="en-US"/>
          </a:p>
        </p:txBody>
      </p:sp>
    </p:spTree>
    <p:extLst>
      <p:ext uri="{BB962C8B-B14F-4D97-AF65-F5344CB8AC3E}">
        <p14:creationId xmlns:p14="http://schemas.microsoft.com/office/powerpoint/2010/main" val="2176810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201E0-195D-8E97-644A-390B7FA237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EAD302-40E1-A954-FF1B-D5F73B15D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83F931-80DA-8DC4-8077-39B097DEC3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D3053C-5EF7-FC48-F924-42F4233B661C}"/>
              </a:ext>
            </a:extLst>
          </p:cNvPr>
          <p:cNvSpPr>
            <a:spLocks noGrp="1"/>
          </p:cNvSpPr>
          <p:nvPr>
            <p:ph type="dt" sz="half" idx="10"/>
          </p:nvPr>
        </p:nvSpPr>
        <p:spPr/>
        <p:txBody>
          <a:bodyPr/>
          <a:lstStyle/>
          <a:p>
            <a:fld id="{559E936D-A0D8-4450-82D0-48A7AE50D287}" type="datetimeFigureOut">
              <a:rPr lang="en-US" smtClean="0"/>
              <a:t>1/31/2024</a:t>
            </a:fld>
            <a:endParaRPr lang="en-US"/>
          </a:p>
        </p:txBody>
      </p:sp>
      <p:sp>
        <p:nvSpPr>
          <p:cNvPr id="6" name="Footer Placeholder 5">
            <a:extLst>
              <a:ext uri="{FF2B5EF4-FFF2-40B4-BE49-F238E27FC236}">
                <a16:creationId xmlns:a16="http://schemas.microsoft.com/office/drawing/2014/main" id="{E3E23AF0-E5F4-B68F-0413-D51B90D31E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893584-853C-1BB1-2909-33C850B120BB}"/>
              </a:ext>
            </a:extLst>
          </p:cNvPr>
          <p:cNvSpPr>
            <a:spLocks noGrp="1"/>
          </p:cNvSpPr>
          <p:nvPr>
            <p:ph type="sldNum" sz="quarter" idx="12"/>
          </p:nvPr>
        </p:nvSpPr>
        <p:spPr/>
        <p:txBody>
          <a:bodyPr/>
          <a:lstStyle/>
          <a:p>
            <a:fld id="{6B7D716B-D6D8-4B4E-A49E-A29775623558}" type="slidenum">
              <a:rPr lang="en-US" smtClean="0"/>
              <a:t>‹#›</a:t>
            </a:fld>
            <a:endParaRPr lang="en-US"/>
          </a:p>
        </p:txBody>
      </p:sp>
    </p:spTree>
    <p:extLst>
      <p:ext uri="{BB962C8B-B14F-4D97-AF65-F5344CB8AC3E}">
        <p14:creationId xmlns:p14="http://schemas.microsoft.com/office/powerpoint/2010/main" val="2868809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9DD4C-21BD-396B-2FD1-3D4FF933BF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F91276-67DE-E691-447D-15DDE2A26B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F1FCAC-B606-EAC5-229A-AE161ACD04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F4DC3D-D936-8C23-BA5B-505145D49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0BF495-587E-C5DF-50CE-132652861F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1220DA-1BEB-8AA8-07CC-71FC2C946271}"/>
              </a:ext>
            </a:extLst>
          </p:cNvPr>
          <p:cNvSpPr>
            <a:spLocks noGrp="1"/>
          </p:cNvSpPr>
          <p:nvPr>
            <p:ph type="dt" sz="half" idx="10"/>
          </p:nvPr>
        </p:nvSpPr>
        <p:spPr/>
        <p:txBody>
          <a:bodyPr/>
          <a:lstStyle/>
          <a:p>
            <a:fld id="{559E936D-A0D8-4450-82D0-48A7AE50D287}" type="datetimeFigureOut">
              <a:rPr lang="en-US" smtClean="0"/>
              <a:t>1/31/2024</a:t>
            </a:fld>
            <a:endParaRPr lang="en-US"/>
          </a:p>
        </p:txBody>
      </p:sp>
      <p:sp>
        <p:nvSpPr>
          <p:cNvPr id="8" name="Footer Placeholder 7">
            <a:extLst>
              <a:ext uri="{FF2B5EF4-FFF2-40B4-BE49-F238E27FC236}">
                <a16:creationId xmlns:a16="http://schemas.microsoft.com/office/drawing/2014/main" id="{2C657430-E578-F43A-E728-0F5EF535FE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67601F-B589-2E3B-86E2-EA4A6371E3CD}"/>
              </a:ext>
            </a:extLst>
          </p:cNvPr>
          <p:cNvSpPr>
            <a:spLocks noGrp="1"/>
          </p:cNvSpPr>
          <p:nvPr>
            <p:ph type="sldNum" sz="quarter" idx="12"/>
          </p:nvPr>
        </p:nvSpPr>
        <p:spPr/>
        <p:txBody>
          <a:bodyPr/>
          <a:lstStyle/>
          <a:p>
            <a:fld id="{6B7D716B-D6D8-4B4E-A49E-A29775623558}" type="slidenum">
              <a:rPr lang="en-US" smtClean="0"/>
              <a:t>‹#›</a:t>
            </a:fld>
            <a:endParaRPr lang="en-US"/>
          </a:p>
        </p:txBody>
      </p:sp>
    </p:spTree>
    <p:extLst>
      <p:ext uri="{BB962C8B-B14F-4D97-AF65-F5344CB8AC3E}">
        <p14:creationId xmlns:p14="http://schemas.microsoft.com/office/powerpoint/2010/main" val="3656648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3C78-88CD-1870-5BF0-8961C2B617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43CE00-1FF1-0193-0BC5-391A3A59601F}"/>
              </a:ext>
            </a:extLst>
          </p:cNvPr>
          <p:cNvSpPr>
            <a:spLocks noGrp="1"/>
          </p:cNvSpPr>
          <p:nvPr>
            <p:ph type="dt" sz="half" idx="10"/>
          </p:nvPr>
        </p:nvSpPr>
        <p:spPr/>
        <p:txBody>
          <a:bodyPr/>
          <a:lstStyle/>
          <a:p>
            <a:fld id="{559E936D-A0D8-4450-82D0-48A7AE50D287}" type="datetimeFigureOut">
              <a:rPr lang="en-US" smtClean="0"/>
              <a:t>1/31/2024</a:t>
            </a:fld>
            <a:endParaRPr lang="en-US"/>
          </a:p>
        </p:txBody>
      </p:sp>
      <p:sp>
        <p:nvSpPr>
          <p:cNvPr id="4" name="Footer Placeholder 3">
            <a:extLst>
              <a:ext uri="{FF2B5EF4-FFF2-40B4-BE49-F238E27FC236}">
                <a16:creationId xmlns:a16="http://schemas.microsoft.com/office/drawing/2014/main" id="{D9AA32AA-7005-DBAE-C4AA-375E131DF7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3791F1-E4CE-8A8F-B54F-A5FC1D6E5DEF}"/>
              </a:ext>
            </a:extLst>
          </p:cNvPr>
          <p:cNvSpPr>
            <a:spLocks noGrp="1"/>
          </p:cNvSpPr>
          <p:nvPr>
            <p:ph type="sldNum" sz="quarter" idx="12"/>
          </p:nvPr>
        </p:nvSpPr>
        <p:spPr/>
        <p:txBody>
          <a:bodyPr/>
          <a:lstStyle/>
          <a:p>
            <a:fld id="{6B7D716B-D6D8-4B4E-A49E-A29775623558}" type="slidenum">
              <a:rPr lang="en-US" smtClean="0"/>
              <a:t>‹#›</a:t>
            </a:fld>
            <a:endParaRPr lang="en-US"/>
          </a:p>
        </p:txBody>
      </p:sp>
    </p:spTree>
    <p:extLst>
      <p:ext uri="{BB962C8B-B14F-4D97-AF65-F5344CB8AC3E}">
        <p14:creationId xmlns:p14="http://schemas.microsoft.com/office/powerpoint/2010/main" val="4274004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D27676-6F02-6E62-75EC-AF2B13FE4192}"/>
              </a:ext>
            </a:extLst>
          </p:cNvPr>
          <p:cNvSpPr>
            <a:spLocks noGrp="1"/>
          </p:cNvSpPr>
          <p:nvPr>
            <p:ph type="dt" sz="half" idx="10"/>
          </p:nvPr>
        </p:nvSpPr>
        <p:spPr/>
        <p:txBody>
          <a:bodyPr/>
          <a:lstStyle/>
          <a:p>
            <a:fld id="{559E936D-A0D8-4450-82D0-48A7AE50D287}" type="datetimeFigureOut">
              <a:rPr lang="en-US" smtClean="0"/>
              <a:t>1/31/2024</a:t>
            </a:fld>
            <a:endParaRPr lang="en-US"/>
          </a:p>
        </p:txBody>
      </p:sp>
      <p:sp>
        <p:nvSpPr>
          <p:cNvPr id="3" name="Footer Placeholder 2">
            <a:extLst>
              <a:ext uri="{FF2B5EF4-FFF2-40B4-BE49-F238E27FC236}">
                <a16:creationId xmlns:a16="http://schemas.microsoft.com/office/drawing/2014/main" id="{35BAF960-BC53-D0BA-C958-EC7681AC12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39E267-9EFE-BE67-11D8-E65CFFBDB2A2}"/>
              </a:ext>
            </a:extLst>
          </p:cNvPr>
          <p:cNvSpPr>
            <a:spLocks noGrp="1"/>
          </p:cNvSpPr>
          <p:nvPr>
            <p:ph type="sldNum" sz="quarter" idx="12"/>
          </p:nvPr>
        </p:nvSpPr>
        <p:spPr/>
        <p:txBody>
          <a:bodyPr/>
          <a:lstStyle/>
          <a:p>
            <a:fld id="{6B7D716B-D6D8-4B4E-A49E-A29775623558}" type="slidenum">
              <a:rPr lang="en-US" smtClean="0"/>
              <a:t>‹#›</a:t>
            </a:fld>
            <a:endParaRPr lang="en-US"/>
          </a:p>
        </p:txBody>
      </p:sp>
    </p:spTree>
    <p:extLst>
      <p:ext uri="{BB962C8B-B14F-4D97-AF65-F5344CB8AC3E}">
        <p14:creationId xmlns:p14="http://schemas.microsoft.com/office/powerpoint/2010/main" val="2318312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47B8-3BDD-9308-8C0A-B5FE8B7CC5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DE55FD-5D66-F591-B187-372204A231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56A63B-55D8-90C2-FE0F-7FF4E9041B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D93FD9-EE38-B60B-F462-5616575F21E3}"/>
              </a:ext>
            </a:extLst>
          </p:cNvPr>
          <p:cNvSpPr>
            <a:spLocks noGrp="1"/>
          </p:cNvSpPr>
          <p:nvPr>
            <p:ph type="dt" sz="half" idx="10"/>
          </p:nvPr>
        </p:nvSpPr>
        <p:spPr/>
        <p:txBody>
          <a:bodyPr/>
          <a:lstStyle/>
          <a:p>
            <a:fld id="{559E936D-A0D8-4450-82D0-48A7AE50D287}" type="datetimeFigureOut">
              <a:rPr lang="en-US" smtClean="0"/>
              <a:t>1/31/2024</a:t>
            </a:fld>
            <a:endParaRPr lang="en-US"/>
          </a:p>
        </p:txBody>
      </p:sp>
      <p:sp>
        <p:nvSpPr>
          <p:cNvPr id="6" name="Footer Placeholder 5">
            <a:extLst>
              <a:ext uri="{FF2B5EF4-FFF2-40B4-BE49-F238E27FC236}">
                <a16:creationId xmlns:a16="http://schemas.microsoft.com/office/drawing/2014/main" id="{F29F9E9D-9396-0971-919B-DA889A0E8F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15FD8C-6081-D46E-C9B9-B8D1342A75BA}"/>
              </a:ext>
            </a:extLst>
          </p:cNvPr>
          <p:cNvSpPr>
            <a:spLocks noGrp="1"/>
          </p:cNvSpPr>
          <p:nvPr>
            <p:ph type="sldNum" sz="quarter" idx="12"/>
          </p:nvPr>
        </p:nvSpPr>
        <p:spPr/>
        <p:txBody>
          <a:bodyPr/>
          <a:lstStyle/>
          <a:p>
            <a:fld id="{6B7D716B-D6D8-4B4E-A49E-A29775623558}" type="slidenum">
              <a:rPr lang="en-US" smtClean="0"/>
              <a:t>‹#›</a:t>
            </a:fld>
            <a:endParaRPr lang="en-US"/>
          </a:p>
        </p:txBody>
      </p:sp>
    </p:spTree>
    <p:extLst>
      <p:ext uri="{BB962C8B-B14F-4D97-AF65-F5344CB8AC3E}">
        <p14:creationId xmlns:p14="http://schemas.microsoft.com/office/powerpoint/2010/main" val="3739884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9E450-A342-D5F1-A756-17705B0040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9838DC-4C1D-CABC-4F71-4105F64C94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8A9B9A-27CA-B31D-822D-7EC4AC20E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93C1EC-1B9C-EF95-9437-12E7CF197AED}"/>
              </a:ext>
            </a:extLst>
          </p:cNvPr>
          <p:cNvSpPr>
            <a:spLocks noGrp="1"/>
          </p:cNvSpPr>
          <p:nvPr>
            <p:ph type="dt" sz="half" idx="10"/>
          </p:nvPr>
        </p:nvSpPr>
        <p:spPr/>
        <p:txBody>
          <a:bodyPr/>
          <a:lstStyle/>
          <a:p>
            <a:fld id="{559E936D-A0D8-4450-82D0-48A7AE50D287}" type="datetimeFigureOut">
              <a:rPr lang="en-US" smtClean="0"/>
              <a:t>1/31/2024</a:t>
            </a:fld>
            <a:endParaRPr lang="en-US"/>
          </a:p>
        </p:txBody>
      </p:sp>
      <p:sp>
        <p:nvSpPr>
          <p:cNvPr id="6" name="Footer Placeholder 5">
            <a:extLst>
              <a:ext uri="{FF2B5EF4-FFF2-40B4-BE49-F238E27FC236}">
                <a16:creationId xmlns:a16="http://schemas.microsoft.com/office/drawing/2014/main" id="{023456BA-5786-4211-2440-638E77F06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369BA3-E0E0-1EAF-91A8-DBDB485BA463}"/>
              </a:ext>
            </a:extLst>
          </p:cNvPr>
          <p:cNvSpPr>
            <a:spLocks noGrp="1"/>
          </p:cNvSpPr>
          <p:nvPr>
            <p:ph type="sldNum" sz="quarter" idx="12"/>
          </p:nvPr>
        </p:nvSpPr>
        <p:spPr/>
        <p:txBody>
          <a:bodyPr/>
          <a:lstStyle/>
          <a:p>
            <a:fld id="{6B7D716B-D6D8-4B4E-A49E-A29775623558}" type="slidenum">
              <a:rPr lang="en-US" smtClean="0"/>
              <a:t>‹#›</a:t>
            </a:fld>
            <a:endParaRPr lang="en-US"/>
          </a:p>
        </p:txBody>
      </p:sp>
    </p:spTree>
    <p:extLst>
      <p:ext uri="{BB962C8B-B14F-4D97-AF65-F5344CB8AC3E}">
        <p14:creationId xmlns:p14="http://schemas.microsoft.com/office/powerpoint/2010/main" val="417423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1F4EE6-4F23-CBFD-AA1A-154C01EB66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5C6DB8-7770-539C-8D1A-39604C9543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62EFD-C468-369C-1E94-9929217D8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E936D-A0D8-4450-82D0-48A7AE50D287}" type="datetimeFigureOut">
              <a:rPr lang="en-US" smtClean="0"/>
              <a:t>1/31/2024</a:t>
            </a:fld>
            <a:endParaRPr lang="en-US"/>
          </a:p>
        </p:txBody>
      </p:sp>
      <p:sp>
        <p:nvSpPr>
          <p:cNvPr id="5" name="Footer Placeholder 4">
            <a:extLst>
              <a:ext uri="{FF2B5EF4-FFF2-40B4-BE49-F238E27FC236}">
                <a16:creationId xmlns:a16="http://schemas.microsoft.com/office/drawing/2014/main" id="{6645AD2F-759E-F53B-D100-12EB90C8B8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0425A0-5754-BC0B-CD78-F25BC36F02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D716B-D6D8-4B4E-A49E-A29775623558}" type="slidenum">
              <a:rPr lang="en-US" smtClean="0"/>
              <a:t>‹#›</a:t>
            </a:fld>
            <a:endParaRPr lang="en-US"/>
          </a:p>
        </p:txBody>
      </p:sp>
    </p:spTree>
    <p:extLst>
      <p:ext uri="{BB962C8B-B14F-4D97-AF65-F5344CB8AC3E}">
        <p14:creationId xmlns:p14="http://schemas.microsoft.com/office/powerpoint/2010/main" val="2931345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3F17-C7D5-AC38-FB2C-3004B7854137}"/>
              </a:ext>
            </a:extLst>
          </p:cNvPr>
          <p:cNvSpPr>
            <a:spLocks noGrp="1"/>
          </p:cNvSpPr>
          <p:nvPr>
            <p:ph type="ctrTitle"/>
          </p:nvPr>
        </p:nvSpPr>
        <p:spPr>
          <a:xfrm>
            <a:off x="1524000" y="123372"/>
            <a:ext cx="9144000" cy="1473199"/>
          </a:xfrm>
        </p:spPr>
        <p:txBody>
          <a:bodyPr>
            <a:normAutofit/>
          </a:bodyPr>
          <a:lstStyle/>
          <a:p>
            <a:r>
              <a:rPr lang="en-US" sz="9600" b="1" dirty="0">
                <a:solidFill>
                  <a:schemeClr val="accent1">
                    <a:lumMod val="75000"/>
                  </a:schemeClr>
                </a:solidFill>
                <a:latin typeface="Agency FB" panose="020B0503020202020204" pitchFamily="34" charset="0"/>
              </a:rPr>
              <a:t>Smart Health Report</a:t>
            </a:r>
          </a:p>
        </p:txBody>
      </p:sp>
      <p:sp>
        <p:nvSpPr>
          <p:cNvPr id="3" name="Subtitle 2">
            <a:extLst>
              <a:ext uri="{FF2B5EF4-FFF2-40B4-BE49-F238E27FC236}">
                <a16:creationId xmlns:a16="http://schemas.microsoft.com/office/drawing/2014/main" id="{BCFC8933-D175-A531-F126-AA63525D4F29}"/>
              </a:ext>
            </a:extLst>
          </p:cNvPr>
          <p:cNvSpPr>
            <a:spLocks noGrp="1"/>
          </p:cNvSpPr>
          <p:nvPr>
            <p:ph type="subTitle" idx="1"/>
          </p:nvPr>
        </p:nvSpPr>
        <p:spPr>
          <a:xfrm>
            <a:off x="246743" y="1596571"/>
            <a:ext cx="11567885" cy="5138058"/>
          </a:xfrm>
        </p:spPr>
        <p:txBody>
          <a:bodyPr>
            <a:normAutofit fontScale="92500" lnSpcReduction="10000"/>
          </a:bodyPr>
          <a:lstStyle/>
          <a:p>
            <a:r>
              <a:rPr lang="en-US" sz="3600" b="0" i="0" dirty="0">
                <a:effectLst/>
                <a:latin typeface="Aptos" panose="020B0004020202020204" pitchFamily="34" charset="0"/>
              </a:rPr>
              <a:t>In an era marked by dynamic lifestyles, rapid technological advancements, and evolving environmental challenges that encompass us, the significance of health awareness initiatives in our society cannot be overstated</a:t>
            </a:r>
            <a:r>
              <a:rPr lang="en-US" sz="2800" b="0" i="0" dirty="0">
                <a:effectLst/>
                <a:latin typeface="Söhne"/>
              </a:rPr>
              <a:t>. </a:t>
            </a:r>
          </a:p>
          <a:p>
            <a:r>
              <a:rPr lang="en-US" sz="3600" dirty="0">
                <a:latin typeface="Aptos" panose="020B0004020202020204" pitchFamily="34" charset="0"/>
              </a:rPr>
              <a:t>The following presentation aims to shed the spotlight on the intricate insights drawn from reliable data.</a:t>
            </a:r>
          </a:p>
          <a:p>
            <a:r>
              <a:rPr lang="en-US" sz="3600" dirty="0">
                <a:latin typeface="Aptos" panose="020B0004020202020204" pitchFamily="34" charset="0"/>
              </a:rPr>
              <a:t>The main goal is to foster a deeper understanding of the diverse health  trends and issues facing the young, mature and elderly in the community. </a:t>
            </a:r>
          </a:p>
          <a:p>
            <a:r>
              <a:rPr lang="en-US" sz="3600" dirty="0">
                <a:latin typeface="Aptos" panose="020B0004020202020204" pitchFamily="34" charset="0"/>
              </a:rPr>
              <a:t>Below are some key questions that and key findings generated in attempt to answer them.</a:t>
            </a:r>
            <a:endParaRPr lang="en-US" sz="2800" dirty="0">
              <a:latin typeface="Aptos" panose="020B0004020202020204" pitchFamily="34" charset="0"/>
            </a:endParaRPr>
          </a:p>
        </p:txBody>
      </p:sp>
    </p:spTree>
    <p:extLst>
      <p:ext uri="{BB962C8B-B14F-4D97-AF65-F5344CB8AC3E}">
        <p14:creationId xmlns:p14="http://schemas.microsoft.com/office/powerpoint/2010/main" val="2076701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55857-BF6A-2DA2-9DB6-0AD1490AD272}"/>
              </a:ext>
            </a:extLst>
          </p:cNvPr>
          <p:cNvSpPr>
            <a:spLocks noGrp="1"/>
          </p:cNvSpPr>
          <p:nvPr>
            <p:ph type="title"/>
          </p:nvPr>
        </p:nvSpPr>
        <p:spPr>
          <a:xfrm>
            <a:off x="839788" y="217714"/>
            <a:ext cx="9363755" cy="580572"/>
          </a:xfrm>
        </p:spPr>
        <p:txBody>
          <a:bodyPr>
            <a:normAutofit/>
          </a:bodyPr>
          <a:lstStyle/>
          <a:p>
            <a:r>
              <a:rPr lang="en-US" b="1" u="sng" dirty="0">
                <a:latin typeface="Bahnschrift Condensed" panose="020B0502040204020203" pitchFamily="34" charset="0"/>
              </a:rPr>
              <a:t>How does physical activity impacts one’s general health?</a:t>
            </a:r>
          </a:p>
        </p:txBody>
      </p:sp>
      <p:sp>
        <p:nvSpPr>
          <p:cNvPr id="4" name="Text Placeholder 3">
            <a:extLst>
              <a:ext uri="{FF2B5EF4-FFF2-40B4-BE49-F238E27FC236}">
                <a16:creationId xmlns:a16="http://schemas.microsoft.com/office/drawing/2014/main" id="{AD406D48-14F2-E880-6E97-E8D015900B79}"/>
              </a:ext>
            </a:extLst>
          </p:cNvPr>
          <p:cNvSpPr>
            <a:spLocks noGrp="1"/>
          </p:cNvSpPr>
          <p:nvPr>
            <p:ph type="body" sz="half" idx="2"/>
          </p:nvPr>
        </p:nvSpPr>
        <p:spPr>
          <a:xfrm>
            <a:off x="15650" y="1161143"/>
            <a:ext cx="7691436" cy="5479143"/>
          </a:xfrm>
        </p:spPr>
        <p:txBody>
          <a:bodyPr>
            <a:normAutofit lnSpcReduction="10000"/>
          </a:bodyPr>
          <a:lstStyle/>
          <a:p>
            <a:r>
              <a:rPr lang="en-US" sz="2400" dirty="0">
                <a:latin typeface="Aptos" panose="020B0004020202020204" pitchFamily="34" charset="0"/>
              </a:rPr>
              <a:t>-Based on the line stacked column bar chart visual, we can see that those members of the population who engaged in physical activity; recorded positive general health remarks(Excellent, Very good, Good, Fair)  in comparison to those who did not engage in physical activity.</a:t>
            </a:r>
          </a:p>
          <a:p>
            <a:r>
              <a:rPr lang="en-US" sz="2400" dirty="0">
                <a:latin typeface="Aptos" panose="020B0004020202020204" pitchFamily="34" charset="0"/>
              </a:rPr>
              <a:t>- Furthermore, those who did not partake in physical activity had more negative general health remarks(Poor)in comparison to the individuals who engaged in physical activity</a:t>
            </a:r>
          </a:p>
          <a:p>
            <a:r>
              <a:rPr lang="en-US" sz="2400" dirty="0">
                <a:latin typeface="Aptos" panose="020B0004020202020204" pitchFamily="34" charset="0"/>
              </a:rPr>
              <a:t>- This insight leads to the reinforces the realization that physical activity is crucial for one to be able to maintain a good healthy lifestyle.</a:t>
            </a:r>
          </a:p>
          <a:p>
            <a:r>
              <a:rPr lang="en-US" sz="2400" dirty="0">
                <a:latin typeface="Aptos" panose="020B0004020202020204" pitchFamily="34" charset="0"/>
              </a:rPr>
              <a:t>- Thus, the elderly and mature in the society who are more prone to ailments in comparison to other age groups; should be encouraged to engage in physical activities such as walking, jogging etcetera.</a:t>
            </a:r>
          </a:p>
        </p:txBody>
      </p:sp>
      <p:pic>
        <p:nvPicPr>
          <p:cNvPr id="10" name="Content Placeholder 9">
            <a:extLst>
              <a:ext uri="{FF2B5EF4-FFF2-40B4-BE49-F238E27FC236}">
                <a16:creationId xmlns:a16="http://schemas.microsoft.com/office/drawing/2014/main" id="{4E788AA8-8B84-6325-A989-6B0DF3E9C7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07086" y="1364344"/>
            <a:ext cx="4469264" cy="4107542"/>
          </a:xfrm>
        </p:spPr>
      </p:pic>
    </p:spTree>
    <p:extLst>
      <p:ext uri="{BB962C8B-B14F-4D97-AF65-F5344CB8AC3E}">
        <p14:creationId xmlns:p14="http://schemas.microsoft.com/office/powerpoint/2010/main" val="159198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C628-8FFF-CA8D-9C6C-EC9BD86E2E72}"/>
              </a:ext>
            </a:extLst>
          </p:cNvPr>
          <p:cNvSpPr>
            <a:spLocks noGrp="1"/>
          </p:cNvSpPr>
          <p:nvPr>
            <p:ph type="title"/>
          </p:nvPr>
        </p:nvSpPr>
        <p:spPr>
          <a:xfrm>
            <a:off x="839788" y="0"/>
            <a:ext cx="9958841" cy="696686"/>
          </a:xfrm>
        </p:spPr>
        <p:txBody>
          <a:bodyPr/>
          <a:lstStyle/>
          <a:p>
            <a:r>
              <a:rPr lang="en-US" b="1" u="sng" dirty="0">
                <a:latin typeface="Bahnschrift Condensed" panose="020B0502040204020203" pitchFamily="34" charset="0"/>
              </a:rPr>
              <a:t>Are the youth the most affected when it comes to mental health issues?</a:t>
            </a:r>
            <a:endParaRPr lang="en-US" dirty="0"/>
          </a:p>
        </p:txBody>
      </p:sp>
      <p:pic>
        <p:nvPicPr>
          <p:cNvPr id="6" name="Content Placeholder 5">
            <a:extLst>
              <a:ext uri="{FF2B5EF4-FFF2-40B4-BE49-F238E27FC236}">
                <a16:creationId xmlns:a16="http://schemas.microsoft.com/office/drawing/2014/main" id="{0365FA59-3230-AEBF-BDA8-F6920D867B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4380" y="812800"/>
            <a:ext cx="5336020" cy="4557485"/>
          </a:xfrm>
        </p:spPr>
      </p:pic>
      <p:sp>
        <p:nvSpPr>
          <p:cNvPr id="4" name="Text Placeholder 3">
            <a:extLst>
              <a:ext uri="{FF2B5EF4-FFF2-40B4-BE49-F238E27FC236}">
                <a16:creationId xmlns:a16="http://schemas.microsoft.com/office/drawing/2014/main" id="{8BB0A1DE-2F22-4B1E-5F5F-C8C46B8740A1}"/>
              </a:ext>
            </a:extLst>
          </p:cNvPr>
          <p:cNvSpPr>
            <a:spLocks noGrp="1"/>
          </p:cNvSpPr>
          <p:nvPr>
            <p:ph type="body" sz="half" idx="2"/>
          </p:nvPr>
        </p:nvSpPr>
        <p:spPr>
          <a:xfrm>
            <a:off x="101600" y="696686"/>
            <a:ext cx="6502400" cy="6161314"/>
          </a:xfrm>
        </p:spPr>
        <p:txBody>
          <a:bodyPr>
            <a:normAutofit fontScale="92500"/>
          </a:bodyPr>
          <a:lstStyle/>
          <a:p>
            <a:r>
              <a:rPr lang="en-US" sz="2400" dirty="0">
                <a:latin typeface="Aptos" panose="020B0004020202020204" pitchFamily="34" charset="0"/>
              </a:rPr>
              <a:t>- Over the years, there has been a sharp increase of deaths by suicide thus making mental health a major issue; amongst the members of the </a:t>
            </a:r>
            <a:r>
              <a:rPr lang="en-US" sz="2400" dirty="0" err="1">
                <a:latin typeface="Aptos" panose="020B0004020202020204" pitchFamily="34" charset="0"/>
              </a:rPr>
              <a:t>societ</a:t>
            </a:r>
            <a:r>
              <a:rPr lang="en-US" sz="2400" dirty="0">
                <a:latin typeface="Aptos" panose="020B0004020202020204" pitchFamily="34" charset="0"/>
              </a:rPr>
              <a:t>; ranging from issues such as depression, anxiety ,and behavioral disorders.</a:t>
            </a:r>
          </a:p>
          <a:p>
            <a:endParaRPr lang="en-US" sz="2400" dirty="0">
              <a:latin typeface="Aptos" panose="020B0004020202020204" pitchFamily="34" charset="0"/>
            </a:endParaRPr>
          </a:p>
          <a:p>
            <a:r>
              <a:rPr lang="en-US" sz="2400" dirty="0">
                <a:latin typeface="Aptos" panose="020B0004020202020204" pitchFamily="34" charset="0"/>
              </a:rPr>
              <a:t>- I seek to establish which age group is most affected by mental health based on the reliable data at hand.</a:t>
            </a:r>
          </a:p>
          <a:p>
            <a:endParaRPr lang="en-US" sz="2400" dirty="0">
              <a:latin typeface="Aptos" panose="020B0004020202020204" pitchFamily="34" charset="0"/>
            </a:endParaRPr>
          </a:p>
          <a:p>
            <a:r>
              <a:rPr lang="en-US" sz="2400" dirty="0">
                <a:latin typeface="Aptos" panose="020B0004020202020204" pitchFamily="34" charset="0"/>
              </a:rPr>
              <a:t>- The ribbon chart visual relays a key insight, that is; the youth are the most affected age group when it comes to issues pertaining mental health.</a:t>
            </a:r>
          </a:p>
          <a:p>
            <a:r>
              <a:rPr lang="en-US" sz="2400" dirty="0">
                <a:latin typeface="Aptos" panose="020B0004020202020204" pitchFamily="34" charset="0"/>
              </a:rPr>
              <a:t>-This means that more initiatives need to be developed and awareness raised amongst the youth regarding mental health and how to manage their mental health at this stage of their lives.</a:t>
            </a:r>
          </a:p>
        </p:txBody>
      </p:sp>
    </p:spTree>
    <p:extLst>
      <p:ext uri="{BB962C8B-B14F-4D97-AF65-F5344CB8AC3E}">
        <p14:creationId xmlns:p14="http://schemas.microsoft.com/office/powerpoint/2010/main" val="1968326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98CF-0632-8B9B-F88D-831D5AB3E9CB}"/>
              </a:ext>
            </a:extLst>
          </p:cNvPr>
          <p:cNvSpPr>
            <a:spLocks noGrp="1"/>
          </p:cNvSpPr>
          <p:nvPr>
            <p:ph type="title"/>
          </p:nvPr>
        </p:nvSpPr>
        <p:spPr>
          <a:xfrm>
            <a:off x="839788" y="1"/>
            <a:ext cx="10336212" cy="754742"/>
          </a:xfrm>
        </p:spPr>
        <p:txBody>
          <a:bodyPr/>
          <a:lstStyle/>
          <a:p>
            <a:r>
              <a:rPr lang="en-US" b="1" u="sng" dirty="0">
                <a:latin typeface="Bahnschrift Condensed" panose="020B0502040204020203" pitchFamily="34" charset="0"/>
              </a:rPr>
              <a:t>Which gender is mostly affected by mental health issues?</a:t>
            </a:r>
            <a:endParaRPr lang="en-US" dirty="0"/>
          </a:p>
        </p:txBody>
      </p:sp>
      <p:pic>
        <p:nvPicPr>
          <p:cNvPr id="6" name="Content Placeholder 5">
            <a:extLst>
              <a:ext uri="{FF2B5EF4-FFF2-40B4-BE49-F238E27FC236}">
                <a16:creationId xmlns:a16="http://schemas.microsoft.com/office/drawing/2014/main" id="{EEFC286E-6E3B-977C-1845-0E1BA46FAF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89486" y="1364344"/>
            <a:ext cx="5602514" cy="4015754"/>
          </a:xfrm>
        </p:spPr>
      </p:pic>
      <p:sp>
        <p:nvSpPr>
          <p:cNvPr id="4" name="Text Placeholder 3">
            <a:extLst>
              <a:ext uri="{FF2B5EF4-FFF2-40B4-BE49-F238E27FC236}">
                <a16:creationId xmlns:a16="http://schemas.microsoft.com/office/drawing/2014/main" id="{F8D08C9A-CF22-50E5-F1FB-844D97CB4F26}"/>
              </a:ext>
            </a:extLst>
          </p:cNvPr>
          <p:cNvSpPr>
            <a:spLocks noGrp="1"/>
          </p:cNvSpPr>
          <p:nvPr>
            <p:ph type="body" sz="half" idx="2"/>
          </p:nvPr>
        </p:nvSpPr>
        <p:spPr>
          <a:xfrm>
            <a:off x="174171" y="957943"/>
            <a:ext cx="6415315" cy="5689600"/>
          </a:xfrm>
        </p:spPr>
        <p:txBody>
          <a:bodyPr>
            <a:normAutofit/>
          </a:bodyPr>
          <a:lstStyle/>
          <a:p>
            <a:r>
              <a:rPr lang="en-US" sz="2400" dirty="0">
                <a:latin typeface="Aptos" panose="020B0004020202020204" pitchFamily="34" charset="0"/>
              </a:rPr>
              <a:t>- Still on the subject of mental health, I would like to establish which gender is most affected by matters mental health</a:t>
            </a:r>
          </a:p>
          <a:p>
            <a:r>
              <a:rPr lang="en-US" sz="2400" dirty="0">
                <a:latin typeface="Aptos" panose="020B0004020202020204" pitchFamily="34" charset="0"/>
              </a:rPr>
              <a:t>- Based on the ribbon chart, we can decipher that the female gender is the most affected when it comes on the topic of mental health in comparison to the male gender</a:t>
            </a:r>
          </a:p>
          <a:p>
            <a:r>
              <a:rPr lang="en-US" sz="2400" dirty="0">
                <a:latin typeface="Aptos" panose="020B0004020202020204" pitchFamily="34" charset="0"/>
              </a:rPr>
              <a:t>-This is because based on the masses affected across the age groups, we can see that the female gender occupies larger portions of the columns</a:t>
            </a:r>
          </a:p>
          <a:p>
            <a:r>
              <a:rPr lang="en-US" sz="2400" dirty="0">
                <a:latin typeface="Aptos" panose="020B0004020202020204" pitchFamily="34" charset="0"/>
              </a:rPr>
              <a:t>-This can be attributed to the various factors that render women vulnerable to the mental health disorders such as gender discrimination, societal pressures and expectations etcetera</a:t>
            </a:r>
          </a:p>
        </p:txBody>
      </p:sp>
    </p:spTree>
    <p:extLst>
      <p:ext uri="{BB962C8B-B14F-4D97-AF65-F5344CB8AC3E}">
        <p14:creationId xmlns:p14="http://schemas.microsoft.com/office/powerpoint/2010/main" val="359897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5C2B3-0AA4-6EC0-EBDE-2BAEF662815B}"/>
              </a:ext>
            </a:extLst>
          </p:cNvPr>
          <p:cNvSpPr>
            <a:spLocks noGrp="1"/>
          </p:cNvSpPr>
          <p:nvPr>
            <p:ph type="title"/>
          </p:nvPr>
        </p:nvSpPr>
        <p:spPr>
          <a:xfrm>
            <a:off x="839788" y="0"/>
            <a:ext cx="10515600" cy="783771"/>
          </a:xfrm>
        </p:spPr>
        <p:txBody>
          <a:bodyPr>
            <a:normAutofit fontScale="90000"/>
          </a:bodyPr>
          <a:lstStyle/>
          <a:p>
            <a:r>
              <a:rPr lang="en-US" b="1" u="sng" dirty="0">
                <a:latin typeface="Bahnschrift Condensed" panose="020B0502040204020203" pitchFamily="34" charset="0"/>
              </a:rPr>
              <a:t>Which gender and age group is more vulnerable to heart diseases and complications?</a:t>
            </a:r>
            <a:endParaRPr lang="en-US" dirty="0"/>
          </a:p>
        </p:txBody>
      </p:sp>
      <p:sp>
        <p:nvSpPr>
          <p:cNvPr id="4" name="Text Placeholder 3">
            <a:extLst>
              <a:ext uri="{FF2B5EF4-FFF2-40B4-BE49-F238E27FC236}">
                <a16:creationId xmlns:a16="http://schemas.microsoft.com/office/drawing/2014/main" id="{4DF316CF-9709-09EC-665B-B69D408BFE67}"/>
              </a:ext>
            </a:extLst>
          </p:cNvPr>
          <p:cNvSpPr>
            <a:spLocks noGrp="1"/>
          </p:cNvSpPr>
          <p:nvPr>
            <p:ph type="body" sz="half" idx="2"/>
          </p:nvPr>
        </p:nvSpPr>
        <p:spPr>
          <a:xfrm>
            <a:off x="101600" y="783771"/>
            <a:ext cx="6497551" cy="5965371"/>
          </a:xfrm>
        </p:spPr>
        <p:txBody>
          <a:bodyPr>
            <a:normAutofit/>
          </a:bodyPr>
          <a:lstStyle/>
          <a:p>
            <a:r>
              <a:rPr lang="en-US" sz="2400" dirty="0">
                <a:latin typeface="Aptos" panose="020B0004020202020204" pitchFamily="34" charset="0"/>
              </a:rPr>
              <a:t>-Based on the line and stacked column visual, we can unravel that individuals aged between the ages of 65-69 are more vulnerable to heart diseases and complications in comparison to other age groups</a:t>
            </a:r>
          </a:p>
          <a:p>
            <a:r>
              <a:rPr lang="en-US" sz="2400" dirty="0">
                <a:latin typeface="Aptos" panose="020B0004020202020204" pitchFamily="34" charset="0"/>
              </a:rPr>
              <a:t>- Moreover, the visual demonstrates that individuals in their sixties are in great danger of getting heart diseases and complications</a:t>
            </a:r>
          </a:p>
          <a:p>
            <a:endParaRPr lang="en-US" sz="2400" dirty="0">
              <a:latin typeface="Aptos" panose="020B0004020202020204" pitchFamily="34" charset="0"/>
            </a:endParaRPr>
          </a:p>
          <a:p>
            <a:r>
              <a:rPr lang="en-US" sz="2400" dirty="0">
                <a:latin typeface="Aptos" panose="020B0004020202020204" pitchFamily="34" charset="0"/>
              </a:rPr>
              <a:t>- Furthermore, according to the visual, health disease is of  more significant threat to the female gender  than their male counterparts.</a:t>
            </a:r>
          </a:p>
        </p:txBody>
      </p:sp>
      <p:pic>
        <p:nvPicPr>
          <p:cNvPr id="10" name="Content Placeholder 9">
            <a:extLst>
              <a:ext uri="{FF2B5EF4-FFF2-40B4-BE49-F238E27FC236}">
                <a16:creationId xmlns:a16="http://schemas.microsoft.com/office/drawing/2014/main" id="{13DB988B-C218-4653-32D7-C4EBDF7D90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9151" y="1190171"/>
            <a:ext cx="5545297" cy="3338286"/>
          </a:xfrm>
        </p:spPr>
      </p:pic>
    </p:spTree>
    <p:extLst>
      <p:ext uri="{BB962C8B-B14F-4D97-AF65-F5344CB8AC3E}">
        <p14:creationId xmlns:p14="http://schemas.microsoft.com/office/powerpoint/2010/main" val="1485168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0B500-29DF-DD6E-30C0-63CF39C4FC05}"/>
              </a:ext>
            </a:extLst>
          </p:cNvPr>
          <p:cNvSpPr>
            <a:spLocks noGrp="1"/>
          </p:cNvSpPr>
          <p:nvPr>
            <p:ph type="title"/>
          </p:nvPr>
        </p:nvSpPr>
        <p:spPr>
          <a:xfrm>
            <a:off x="839788" y="159658"/>
            <a:ext cx="10515600" cy="1030514"/>
          </a:xfrm>
        </p:spPr>
        <p:txBody>
          <a:bodyPr/>
          <a:lstStyle/>
          <a:p>
            <a:r>
              <a:rPr lang="en-US" b="1" u="sng" dirty="0">
                <a:latin typeface="Bahnschrift Condensed" panose="020B0502040204020203" pitchFamily="34" charset="0"/>
              </a:rPr>
              <a:t>Which age group is the most vulnerable to get stroke?</a:t>
            </a:r>
            <a:endParaRPr lang="en-US" dirty="0"/>
          </a:p>
        </p:txBody>
      </p:sp>
      <p:sp>
        <p:nvSpPr>
          <p:cNvPr id="4" name="Text Placeholder 3">
            <a:extLst>
              <a:ext uri="{FF2B5EF4-FFF2-40B4-BE49-F238E27FC236}">
                <a16:creationId xmlns:a16="http://schemas.microsoft.com/office/drawing/2014/main" id="{BF17FE1F-3C38-571E-8B19-9F71369BE1AC}"/>
              </a:ext>
            </a:extLst>
          </p:cNvPr>
          <p:cNvSpPr>
            <a:spLocks noGrp="1"/>
          </p:cNvSpPr>
          <p:nvPr>
            <p:ph type="body" sz="half" idx="2"/>
          </p:nvPr>
        </p:nvSpPr>
        <p:spPr>
          <a:xfrm>
            <a:off x="0" y="1190172"/>
            <a:ext cx="6096000" cy="5667828"/>
          </a:xfrm>
        </p:spPr>
        <p:txBody>
          <a:bodyPr>
            <a:normAutofit/>
          </a:bodyPr>
          <a:lstStyle/>
          <a:p>
            <a:r>
              <a:rPr lang="en-US" sz="2400" dirty="0">
                <a:latin typeface="Aptos" panose="020B0004020202020204" pitchFamily="34" charset="0"/>
              </a:rPr>
              <a:t>- In recent years, occurrence of strokes amongst individuals has been on the rise thus using the data, I seek to establish which age group in the society is most vulnerable</a:t>
            </a:r>
          </a:p>
          <a:p>
            <a:endParaRPr lang="en-US" sz="2400" dirty="0">
              <a:latin typeface="Aptos" panose="020B0004020202020204" pitchFamily="34" charset="0"/>
            </a:endParaRPr>
          </a:p>
          <a:p>
            <a:r>
              <a:rPr lang="en-US" sz="2400" dirty="0">
                <a:latin typeface="Aptos" panose="020B0004020202020204" pitchFamily="34" charset="0"/>
              </a:rPr>
              <a:t>-As seen in the stacked bar chart, we can note that the most affected age group is the sixties, eighties and closely followed by the  seventies age bracket.</a:t>
            </a:r>
          </a:p>
          <a:p>
            <a:endParaRPr lang="en-US" sz="2400" dirty="0">
              <a:latin typeface="Aptos" panose="020B0004020202020204" pitchFamily="34" charset="0"/>
            </a:endParaRPr>
          </a:p>
          <a:p>
            <a:r>
              <a:rPr lang="en-US" sz="2400" dirty="0">
                <a:latin typeface="Aptos" panose="020B0004020202020204" pitchFamily="34" charset="0"/>
              </a:rPr>
              <a:t>-Thus, individuals in this age brackets should be given more care and attention health wise in order to prevent them from suffering stroke, which in severe cases leads to paralysis.</a:t>
            </a:r>
          </a:p>
        </p:txBody>
      </p:sp>
      <p:pic>
        <p:nvPicPr>
          <p:cNvPr id="10" name="Content Placeholder 9">
            <a:extLst>
              <a:ext uri="{FF2B5EF4-FFF2-40B4-BE49-F238E27FC236}">
                <a16:creationId xmlns:a16="http://schemas.microsoft.com/office/drawing/2014/main" id="{87569F64-0E9B-E0E7-0D7A-A3AC4B703A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0857" y="1436913"/>
            <a:ext cx="6095688" cy="4499429"/>
          </a:xfrm>
        </p:spPr>
      </p:pic>
    </p:spTree>
    <p:extLst>
      <p:ext uri="{BB962C8B-B14F-4D97-AF65-F5344CB8AC3E}">
        <p14:creationId xmlns:p14="http://schemas.microsoft.com/office/powerpoint/2010/main" val="2248579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7129D-2A6C-283E-5108-00007D2759E7}"/>
              </a:ext>
            </a:extLst>
          </p:cNvPr>
          <p:cNvSpPr>
            <a:spLocks noGrp="1"/>
          </p:cNvSpPr>
          <p:nvPr>
            <p:ph type="title"/>
          </p:nvPr>
        </p:nvSpPr>
        <p:spPr>
          <a:xfrm>
            <a:off x="839788" y="188686"/>
            <a:ext cx="10515600" cy="682171"/>
          </a:xfrm>
        </p:spPr>
        <p:txBody>
          <a:bodyPr/>
          <a:lstStyle/>
          <a:p>
            <a:r>
              <a:rPr lang="en-US" b="1" u="sng" dirty="0">
                <a:latin typeface="Bahnschrift Condensed" panose="020B0502040204020203" pitchFamily="34" charset="0"/>
              </a:rPr>
              <a:t>Discerning alcohol intake in terms of age group and gender</a:t>
            </a:r>
            <a:endParaRPr lang="en-US" dirty="0"/>
          </a:p>
        </p:txBody>
      </p:sp>
      <p:pic>
        <p:nvPicPr>
          <p:cNvPr id="6" name="Content Placeholder 5">
            <a:extLst>
              <a:ext uri="{FF2B5EF4-FFF2-40B4-BE49-F238E27FC236}">
                <a16:creationId xmlns:a16="http://schemas.microsoft.com/office/drawing/2014/main" id="{CBDFB0C6-A8F7-D248-4A66-6368AB231A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0743" y="1843314"/>
            <a:ext cx="5261455" cy="3497943"/>
          </a:xfrm>
        </p:spPr>
      </p:pic>
      <p:sp>
        <p:nvSpPr>
          <p:cNvPr id="4" name="Text Placeholder 3">
            <a:extLst>
              <a:ext uri="{FF2B5EF4-FFF2-40B4-BE49-F238E27FC236}">
                <a16:creationId xmlns:a16="http://schemas.microsoft.com/office/drawing/2014/main" id="{A2643A9B-DD20-C268-784D-4DBC72205D0A}"/>
              </a:ext>
            </a:extLst>
          </p:cNvPr>
          <p:cNvSpPr>
            <a:spLocks noGrp="1"/>
          </p:cNvSpPr>
          <p:nvPr>
            <p:ph type="body" sz="half" idx="2"/>
          </p:nvPr>
        </p:nvSpPr>
        <p:spPr>
          <a:xfrm>
            <a:off x="79802" y="986971"/>
            <a:ext cx="6770941" cy="5682343"/>
          </a:xfrm>
        </p:spPr>
        <p:txBody>
          <a:bodyPr>
            <a:normAutofit/>
          </a:bodyPr>
          <a:lstStyle/>
          <a:p>
            <a:r>
              <a:rPr lang="en-US" sz="2400" dirty="0">
                <a:latin typeface="Aptos" panose="020B0004020202020204" pitchFamily="34" charset="0"/>
              </a:rPr>
              <a:t>- The line chart depicts the trends in alcohol consumption amongst different age groups and by gender.</a:t>
            </a:r>
          </a:p>
          <a:p>
            <a:r>
              <a:rPr lang="en-US" sz="2400" dirty="0">
                <a:latin typeface="Aptos" panose="020B0004020202020204" pitchFamily="34" charset="0"/>
              </a:rPr>
              <a:t>- Upon some analysis, we can decipher that alcohol consumption is significantly higher amongst the older age groups in comparison to the youth.</a:t>
            </a:r>
          </a:p>
          <a:p>
            <a:r>
              <a:rPr lang="en-US" sz="2400" dirty="0">
                <a:latin typeface="Aptos" panose="020B0004020202020204" pitchFamily="34" charset="0"/>
              </a:rPr>
              <a:t>- Another observation is that females tend to drink more in older age groups, that is; above 35 years </a:t>
            </a:r>
          </a:p>
          <a:p>
            <a:r>
              <a:rPr lang="en-US" sz="2400" dirty="0">
                <a:latin typeface="Aptos" panose="020B0004020202020204" pitchFamily="34" charset="0"/>
              </a:rPr>
              <a:t>- As for the youth( 18 – 24 years), we can see that the male gender is more involved in alcohol consumption than their female counterparts</a:t>
            </a:r>
          </a:p>
        </p:txBody>
      </p:sp>
    </p:spTree>
    <p:extLst>
      <p:ext uri="{BB962C8B-B14F-4D97-AF65-F5344CB8AC3E}">
        <p14:creationId xmlns:p14="http://schemas.microsoft.com/office/powerpoint/2010/main" val="589084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AF20E-49E1-EC56-3A3F-09FA3B86B781}"/>
              </a:ext>
            </a:extLst>
          </p:cNvPr>
          <p:cNvSpPr>
            <a:spLocks noGrp="1"/>
          </p:cNvSpPr>
          <p:nvPr>
            <p:ph type="title"/>
          </p:nvPr>
        </p:nvSpPr>
        <p:spPr>
          <a:xfrm>
            <a:off x="839788" y="203200"/>
            <a:ext cx="10515600" cy="785812"/>
          </a:xfrm>
        </p:spPr>
        <p:txBody>
          <a:bodyPr/>
          <a:lstStyle/>
          <a:p>
            <a:r>
              <a:rPr lang="en-US" b="1" u="sng" dirty="0">
                <a:latin typeface="Bahnschrift Condensed" panose="020B0502040204020203" pitchFamily="34" charset="0"/>
              </a:rPr>
              <a:t>Investigating obesity amongst the age group using their BMI</a:t>
            </a:r>
            <a:endParaRPr lang="en-US" dirty="0"/>
          </a:p>
        </p:txBody>
      </p:sp>
      <p:pic>
        <p:nvPicPr>
          <p:cNvPr id="6" name="Content Placeholder 5">
            <a:extLst>
              <a:ext uri="{FF2B5EF4-FFF2-40B4-BE49-F238E27FC236}">
                <a16:creationId xmlns:a16="http://schemas.microsoft.com/office/drawing/2014/main" id="{2AE62802-F43E-237E-4FBF-34AD1BAADD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23314" y="1728840"/>
            <a:ext cx="5298039" cy="4568411"/>
          </a:xfrm>
        </p:spPr>
      </p:pic>
      <p:sp>
        <p:nvSpPr>
          <p:cNvPr id="4" name="Text Placeholder 3">
            <a:extLst>
              <a:ext uri="{FF2B5EF4-FFF2-40B4-BE49-F238E27FC236}">
                <a16:creationId xmlns:a16="http://schemas.microsoft.com/office/drawing/2014/main" id="{3D0375EC-F702-7413-196F-42972ED2E18A}"/>
              </a:ext>
            </a:extLst>
          </p:cNvPr>
          <p:cNvSpPr>
            <a:spLocks noGrp="1"/>
          </p:cNvSpPr>
          <p:nvPr>
            <p:ph type="body" sz="half" idx="2"/>
          </p:nvPr>
        </p:nvSpPr>
        <p:spPr>
          <a:xfrm>
            <a:off x="188686" y="1175657"/>
            <a:ext cx="6734628" cy="5479143"/>
          </a:xfrm>
        </p:spPr>
        <p:txBody>
          <a:bodyPr>
            <a:normAutofit/>
          </a:bodyPr>
          <a:lstStyle/>
          <a:p>
            <a:r>
              <a:rPr lang="en-US" sz="2400" dirty="0">
                <a:latin typeface="Aptos" panose="020B0004020202020204" pitchFamily="34" charset="0"/>
              </a:rPr>
              <a:t>- According to WHO(World Health Organization), Obesity has recently become an issue has grown to epidemic proportions, with over 4 million people dying each year as a result of being overweight or obese in 2017 according to the global burden of disease.</a:t>
            </a:r>
          </a:p>
          <a:p>
            <a:r>
              <a:rPr lang="en-US" sz="2400" dirty="0">
                <a:latin typeface="Aptos" panose="020B0004020202020204" pitchFamily="34" charset="0"/>
              </a:rPr>
              <a:t>- Thus, I sought to establish whether the same applies to the age groups found in the dataset.</a:t>
            </a:r>
          </a:p>
          <a:p>
            <a:r>
              <a:rPr lang="en-US" sz="2400" dirty="0">
                <a:latin typeface="Aptos" panose="020B0004020202020204" pitchFamily="34" charset="0"/>
              </a:rPr>
              <a:t>-As per the stacked area chart visual, we can see that obesity truly is a menace as majority of the populace across the various age groups are obese.</a:t>
            </a:r>
          </a:p>
          <a:p>
            <a:r>
              <a:rPr lang="en-US" sz="2400" dirty="0">
                <a:latin typeface="Aptos" panose="020B0004020202020204" pitchFamily="34" charset="0"/>
              </a:rPr>
              <a:t>-Furthermore, it seems that individuals in the sixties and fifties categories contain many obese individuals which is a cause for concern</a:t>
            </a:r>
          </a:p>
        </p:txBody>
      </p:sp>
    </p:spTree>
    <p:extLst>
      <p:ext uri="{BB962C8B-B14F-4D97-AF65-F5344CB8AC3E}">
        <p14:creationId xmlns:p14="http://schemas.microsoft.com/office/powerpoint/2010/main" val="2317172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DFEA3-37DB-79BE-1F00-E5AC6A28A07E}"/>
              </a:ext>
            </a:extLst>
          </p:cNvPr>
          <p:cNvSpPr>
            <a:spLocks noGrp="1"/>
          </p:cNvSpPr>
          <p:nvPr>
            <p:ph type="ctrTitle"/>
          </p:nvPr>
        </p:nvSpPr>
        <p:spPr>
          <a:xfrm>
            <a:off x="1524000" y="304801"/>
            <a:ext cx="9144000" cy="914400"/>
          </a:xfrm>
        </p:spPr>
        <p:txBody>
          <a:bodyPr/>
          <a:lstStyle/>
          <a:p>
            <a:r>
              <a:rPr lang="en-US" b="1" dirty="0">
                <a:latin typeface="Agency FB" panose="020B0503020202020204" pitchFamily="34" charset="0"/>
              </a:rPr>
              <a:t>CONCLUSION</a:t>
            </a:r>
          </a:p>
        </p:txBody>
      </p:sp>
      <p:sp>
        <p:nvSpPr>
          <p:cNvPr id="3" name="Subtitle 2">
            <a:extLst>
              <a:ext uri="{FF2B5EF4-FFF2-40B4-BE49-F238E27FC236}">
                <a16:creationId xmlns:a16="http://schemas.microsoft.com/office/drawing/2014/main" id="{D276B187-7D80-4F1C-C270-2316365FD93A}"/>
              </a:ext>
            </a:extLst>
          </p:cNvPr>
          <p:cNvSpPr>
            <a:spLocks noGrp="1"/>
          </p:cNvSpPr>
          <p:nvPr>
            <p:ph type="subTitle" idx="1"/>
          </p:nvPr>
        </p:nvSpPr>
        <p:spPr>
          <a:xfrm>
            <a:off x="1524000" y="1219201"/>
            <a:ext cx="9144000" cy="5333997"/>
          </a:xfrm>
        </p:spPr>
        <p:txBody>
          <a:bodyPr/>
          <a:lstStyle/>
          <a:p>
            <a:r>
              <a:rPr lang="en-US" dirty="0">
                <a:latin typeface="Aptos" panose="020B0004020202020204" pitchFamily="34" charset="0"/>
              </a:rPr>
              <a:t>- The visuals have pointed out a number of health concerns that are affecting the population especially the female gender</a:t>
            </a:r>
          </a:p>
          <a:p>
            <a:r>
              <a:rPr lang="en-US" dirty="0">
                <a:latin typeface="Aptos" panose="020B0004020202020204" pitchFamily="34" charset="0"/>
              </a:rPr>
              <a:t>- The health issues include mental health, alcoholism, and heart complications.</a:t>
            </a:r>
          </a:p>
          <a:p>
            <a:r>
              <a:rPr lang="en-US" dirty="0">
                <a:latin typeface="Aptos" panose="020B0004020202020204" pitchFamily="34" charset="0"/>
              </a:rPr>
              <a:t>- As such, more health initiatives and awareness campaigns  should be prioritized not only to the female gender but also to all age groups in order to make the population cognizant of these posing health threats.</a:t>
            </a:r>
          </a:p>
          <a:p>
            <a:r>
              <a:rPr lang="en-US" dirty="0">
                <a:latin typeface="Aptos" panose="020B0004020202020204" pitchFamily="34" charset="0"/>
              </a:rPr>
              <a:t>- We have also established that obesity is a serious issue as majority of people across the various age groups are obese and thus more measures need to be put in place to curb this growing epidemic.</a:t>
            </a:r>
          </a:p>
          <a:p>
            <a:r>
              <a:rPr lang="en-US" dirty="0">
                <a:latin typeface="Aptos" panose="020B0004020202020204" pitchFamily="34" charset="0"/>
              </a:rPr>
              <a:t>-In conclusion, it is my hope that the insights a raised from this report will be taken into consideration by the various concerned stakeholders upon future decisions and policies made.</a:t>
            </a:r>
          </a:p>
          <a:p>
            <a:endParaRPr lang="en-US" dirty="0">
              <a:latin typeface="Aptos" panose="020B0004020202020204" pitchFamily="34" charset="0"/>
            </a:endParaRPr>
          </a:p>
        </p:txBody>
      </p:sp>
    </p:spTree>
    <p:extLst>
      <p:ext uri="{BB962C8B-B14F-4D97-AF65-F5344CB8AC3E}">
        <p14:creationId xmlns:p14="http://schemas.microsoft.com/office/powerpoint/2010/main" val="262010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1742</TotalTime>
  <Words>1095</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Agency FB</vt:lpstr>
      <vt:lpstr>Aptos</vt:lpstr>
      <vt:lpstr>Arial</vt:lpstr>
      <vt:lpstr>Bahnschrift Condensed</vt:lpstr>
      <vt:lpstr>Calibri</vt:lpstr>
      <vt:lpstr>Calibri Light</vt:lpstr>
      <vt:lpstr>Söhne</vt:lpstr>
      <vt:lpstr>Office Theme</vt:lpstr>
      <vt:lpstr>Smart Health Report</vt:lpstr>
      <vt:lpstr>How does physical activity impacts one’s general health?</vt:lpstr>
      <vt:lpstr>Are the youth the most affected when it comes to mental health issues?</vt:lpstr>
      <vt:lpstr>Which gender is mostly affected by mental health issues?</vt:lpstr>
      <vt:lpstr>Which gender and age group is more vulnerable to heart diseases and complications?</vt:lpstr>
      <vt:lpstr>Which age group is the most vulnerable to get stroke?</vt:lpstr>
      <vt:lpstr>Discerning alcohol intake in terms of age group and gender</vt:lpstr>
      <vt:lpstr>Investigating obesity amongst the age group using their BMI</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BIG PAPA</dc:creator>
  <cp:lastModifiedBy>BIG PAPA</cp:lastModifiedBy>
  <cp:revision>7</cp:revision>
  <dcterms:created xsi:type="dcterms:W3CDTF">2024-01-09T12:14:45Z</dcterms:created>
  <dcterms:modified xsi:type="dcterms:W3CDTF">2024-01-31T16:22:42Z</dcterms:modified>
</cp:coreProperties>
</file>