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2"/>
  </p:notesMasterIdLst>
  <p:handoutMasterIdLst>
    <p:handoutMasterId r:id="rId23"/>
  </p:handoutMasterIdLst>
  <p:sldIdLst>
    <p:sldId id="372" r:id="rId5"/>
    <p:sldId id="256" r:id="rId6"/>
    <p:sldId id="375" r:id="rId7"/>
    <p:sldId id="434" r:id="rId8"/>
    <p:sldId id="435" r:id="rId9"/>
    <p:sldId id="378" r:id="rId10"/>
    <p:sldId id="407" r:id="rId11"/>
    <p:sldId id="384" r:id="rId12"/>
    <p:sldId id="442" r:id="rId13"/>
    <p:sldId id="436" r:id="rId14"/>
    <p:sldId id="390" r:id="rId15"/>
    <p:sldId id="391" r:id="rId16"/>
    <p:sldId id="431" r:id="rId17"/>
    <p:sldId id="432" r:id="rId18"/>
    <p:sldId id="437" r:id="rId19"/>
    <p:sldId id="399" r:id="rId20"/>
    <p:sldId id="406"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CF12"/>
    <a:srgbClr val="8A133B"/>
    <a:srgbClr val="FF7700"/>
    <a:srgbClr val="8DA6B1"/>
    <a:srgbClr val="39B2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5607" autoAdjust="0"/>
  </p:normalViewPr>
  <p:slideViewPr>
    <p:cSldViewPr snapToGrid="0">
      <p:cViewPr varScale="1">
        <p:scale>
          <a:sx n="108" d="100"/>
          <a:sy n="108" d="100"/>
        </p:scale>
        <p:origin x="714" y="96"/>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5400"/>
    </p:cViewPr>
  </p:sorterViewPr>
  <p:notesViewPr>
    <p:cSldViewPr snapToGrid="0">
      <p:cViewPr varScale="1">
        <p:scale>
          <a:sx n="70" d="100"/>
          <a:sy n="70" d="100"/>
        </p:scale>
        <p:origin x="-27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8/22/2016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dirty="0"/>
          </a:p>
        </p:txBody>
      </p:sp>
    </p:spTree>
    <p:extLst>
      <p:ext uri="{BB962C8B-B14F-4D97-AF65-F5344CB8AC3E}">
        <p14:creationId xmlns:p14="http://schemas.microsoft.com/office/powerpoint/2010/main" val="228030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14</a:t>
            </a:fld>
            <a:endParaRPr lang="en-US" dirty="0"/>
          </a:p>
        </p:txBody>
      </p:sp>
    </p:spTree>
    <p:extLst>
      <p:ext uri="{BB962C8B-B14F-4D97-AF65-F5344CB8AC3E}">
        <p14:creationId xmlns:p14="http://schemas.microsoft.com/office/powerpoint/2010/main" val="375454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15</a:t>
            </a:fld>
            <a:endParaRPr lang="en-US" dirty="0">
              <a:solidFill>
                <a:srgbClr val="5F5F5F"/>
              </a:solidFill>
            </a:endParaRPr>
          </a:p>
        </p:txBody>
      </p:sp>
    </p:spTree>
    <p:extLst>
      <p:ext uri="{BB962C8B-B14F-4D97-AF65-F5344CB8AC3E}">
        <p14:creationId xmlns:p14="http://schemas.microsoft.com/office/powerpoint/2010/main" val="279533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16</a:t>
            </a:fld>
            <a:endParaRPr lang="en-US" dirty="0"/>
          </a:p>
        </p:txBody>
      </p:sp>
    </p:spTree>
    <p:extLst>
      <p:ext uri="{BB962C8B-B14F-4D97-AF65-F5344CB8AC3E}">
        <p14:creationId xmlns:p14="http://schemas.microsoft.com/office/powerpoint/2010/main" val="3605609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latin typeface="Calibri"/>
              </a:rPr>
              <a:pPr/>
              <a:t>17</a:t>
            </a:fld>
            <a:endParaRPr lang="en-US" dirty="0">
              <a:solidFill>
                <a:prstClr val="black"/>
              </a:solidFill>
              <a:latin typeface="Calibri"/>
            </a:endParaRPr>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To </a:t>
            </a:r>
            <a:r>
              <a:rPr lang="en-US" b="1" dirty="0"/>
              <a:t>Replace the Picture </a:t>
            </a:r>
            <a:r>
              <a:rPr lang="en-US" dirty="0"/>
              <a:t>on this Sample Slide (this applies to all slides in this template that contain replaceable</a:t>
            </a:r>
            <a:r>
              <a:rPr lang="en-US" baseline="0" dirty="0"/>
              <a:t> </a:t>
            </a:r>
            <a:r>
              <a:rPr lang="en-US" dirty="0"/>
              <a:t>pictures)</a:t>
            </a:r>
          </a:p>
          <a:p>
            <a:endParaRPr lang="en-US" dirty="0"/>
          </a:p>
          <a:p>
            <a:r>
              <a:rPr lang="en-US" dirty="0"/>
              <a:t>Click the icon inside the shape to open the Insert Picture dialog box. Navigate to the location where the picture is stored, select desired picture and click on the Insert button to fit the image proportionally within the shape. </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256905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191157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lvl="0">
              <a:spcBef>
                <a:spcPts val="600"/>
              </a:spcBef>
            </a:pPr>
            <a:r>
              <a:rPr lang="en-US" sz="1100" dirty="0"/>
              <a:t>This is a sample </a:t>
            </a:r>
            <a:r>
              <a:rPr lang="en-US" sz="1100" b="1" dirty="0"/>
              <a:t>Table</a:t>
            </a:r>
            <a:r>
              <a:rPr lang="en-US" sz="1100" dirty="0"/>
              <a:t> slide, ideal for comparing data by year, product, revenues, etc. </a:t>
            </a:r>
            <a:br>
              <a:rPr lang="en-US" sz="1100" dirty="0"/>
            </a:br>
            <a:r>
              <a:rPr lang="en-US" sz="1100" b="1" dirty="0"/>
              <a:t>To Edit this Table, follow the steps below </a:t>
            </a:r>
            <a:r>
              <a:rPr lang="en-US" sz="1100" dirty="0"/>
              <a:t>(this applies to all slides in this template that contain tables):</a:t>
            </a:r>
          </a:p>
          <a:p>
            <a:pPr>
              <a:spcBef>
                <a:spcPts val="600"/>
              </a:spcBef>
            </a:pPr>
            <a:r>
              <a:rPr lang="en-US" sz="1100" b="1" dirty="0"/>
              <a:t>To Change Text in Table:</a:t>
            </a:r>
            <a:r>
              <a:rPr lang="en-US" sz="1100" dirty="0"/>
              <a:t/>
            </a:r>
            <a:br>
              <a:rPr lang="en-US" sz="1100" dirty="0"/>
            </a:br>
            <a:r>
              <a:rPr lang="en-US" sz="1100" dirty="0"/>
              <a:t>Select text in table. Begin typing desired text. To move from one cell to another, press Tab.</a:t>
            </a:r>
          </a:p>
          <a:p>
            <a:pPr lvl="0">
              <a:spcBef>
                <a:spcPts val="600"/>
              </a:spcBef>
            </a:pPr>
            <a:r>
              <a:rPr lang="en-US" sz="1100" b="1" dirty="0"/>
              <a:t>To Change Font Color/Size: </a:t>
            </a:r>
            <a:r>
              <a:rPr lang="en-US" sz="1100" dirty="0"/>
              <a:t/>
            </a:r>
            <a:br>
              <a:rPr lang="en-US" sz="1100" dirty="0"/>
            </a:br>
            <a:r>
              <a:rPr lang="en-US" sz="1100" dirty="0"/>
              <a:t>Select text, right-click and adjust the font setting on the Mini toolbar.  Select desired attributes to change: font, size, boldness, color, etc.  Note: many of the same commands can also be accessed from the Font group of the Home tab.</a:t>
            </a:r>
          </a:p>
          <a:p>
            <a:pPr>
              <a:spcBef>
                <a:spcPts val="600"/>
              </a:spcBef>
            </a:pPr>
            <a:r>
              <a:rPr lang="en-US" sz="1100" b="1" dirty="0"/>
              <a:t>To Insert or Delete Rows in Table:</a:t>
            </a:r>
            <a:r>
              <a:rPr lang="en-US" sz="1100" dirty="0"/>
              <a:t/>
            </a:r>
            <a:br>
              <a:rPr lang="en-US" sz="1100" dirty="0"/>
            </a:br>
            <a:r>
              <a:rPr lang="en-US" sz="1100" dirty="0"/>
              <a:t>To delete a row place cursor in a cell of the row, right-click for a pop up menu, select Delete Row.</a:t>
            </a:r>
            <a:br>
              <a:rPr lang="en-US" sz="1100" dirty="0"/>
            </a:br>
            <a:r>
              <a:rPr lang="en-US" sz="1100" dirty="0"/>
              <a:t>To Insert a row, place cursor in the row you want to place a row before,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Insert or Delete Columns in Table:</a:t>
            </a:r>
            <a:r>
              <a:rPr lang="en-US" sz="1100" dirty="0"/>
              <a:t/>
            </a:r>
            <a:br>
              <a:rPr lang="en-US" sz="1100" dirty="0"/>
            </a:br>
            <a:r>
              <a:rPr lang="en-US" sz="1100" dirty="0"/>
              <a:t>To delete a column, place cursor above the column (you will see a solid downward pointing arrow) click to select the column, right-click on the selected column, chose Delete Column from the pop up menu. </a:t>
            </a:r>
            <a:br>
              <a:rPr lang="en-US" sz="1100" dirty="0"/>
            </a:br>
            <a:r>
              <a:rPr lang="en-US" sz="1100" dirty="0"/>
              <a:t>To insert a column, place cursor above the column you wish to insert the new column before (you will see a solid downward pointing arrow) click to select the column,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Highlight a Cell, Column or Row (for emphasis):</a:t>
            </a:r>
            <a:r>
              <a:rPr lang="en-US" sz="1100" dirty="0"/>
              <a:t/>
            </a:r>
            <a:br>
              <a:rPr lang="en-US" sz="1100" dirty="0"/>
            </a:br>
            <a:r>
              <a:rPr lang="en-US" sz="1100" dirty="0"/>
              <a:t>Click to select an individual cell or click and drag through the desired column(s) or row(s). From the Table Tools Design tab, select the Shading button and select a desired fill color. (Note: It is best to use white text over dark backgrounds and black or dark gray text over light backgrounds.)  </a:t>
            </a:r>
            <a:br>
              <a:rPr lang="en-US" sz="1100" dirty="0"/>
            </a:br>
            <a:r>
              <a:rPr lang="en-US" sz="1100" dirty="0"/>
              <a:t>While a table is selected, other formatting options are available on the Table Tools Design and Layout tabs. </a:t>
            </a:r>
          </a:p>
          <a:p>
            <a:endParaRPr lang="en-US" sz="1100"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dirty="0"/>
          </a:p>
        </p:txBody>
      </p:sp>
    </p:spTree>
    <p:extLst>
      <p:ext uri="{BB962C8B-B14F-4D97-AF65-F5344CB8AC3E}">
        <p14:creationId xmlns:p14="http://schemas.microsoft.com/office/powerpoint/2010/main" val="360560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To </a:t>
            </a:r>
            <a:r>
              <a:rPr lang="en-US" b="1" dirty="0"/>
              <a:t>Replace the Picture </a:t>
            </a:r>
            <a:r>
              <a:rPr lang="en-US" dirty="0"/>
              <a:t>on this Sample Slide (this applies to all slides in this template that contain replaceable</a:t>
            </a:r>
            <a:r>
              <a:rPr lang="en-US" baseline="0" dirty="0"/>
              <a:t> </a:t>
            </a:r>
            <a:r>
              <a:rPr lang="en-US" dirty="0"/>
              <a:t>pictures)</a:t>
            </a:r>
          </a:p>
          <a:p>
            <a:endParaRPr lang="en-US" dirty="0"/>
          </a:p>
          <a:p>
            <a:r>
              <a:rPr lang="en-US" dirty="0"/>
              <a:t>Click the icon inside the shape to open the Insert Picture dialog box. Navigate to the location where the picture is stored, select desired picture and click on the Insert button to fit the image proportionally within the shape. </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dirty="0"/>
          </a:p>
        </p:txBody>
      </p:sp>
    </p:spTree>
    <p:extLst>
      <p:ext uri="{BB962C8B-B14F-4D97-AF65-F5344CB8AC3E}">
        <p14:creationId xmlns:p14="http://schemas.microsoft.com/office/powerpoint/2010/main" val="256905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dirty="0"/>
          </a:p>
        </p:txBody>
      </p:sp>
    </p:spTree>
    <p:extLst>
      <p:ext uri="{BB962C8B-B14F-4D97-AF65-F5344CB8AC3E}">
        <p14:creationId xmlns:p14="http://schemas.microsoft.com/office/powerpoint/2010/main" val="191157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dirty="0"/>
          </a:p>
        </p:txBody>
      </p:sp>
    </p:spTree>
    <p:extLst>
      <p:ext uri="{BB962C8B-B14F-4D97-AF65-F5344CB8AC3E}">
        <p14:creationId xmlns:p14="http://schemas.microsoft.com/office/powerpoint/2010/main" val="3605609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dirty="0"/>
          </a:p>
        </p:txBody>
      </p:sp>
    </p:spTree>
    <p:extLst>
      <p:ext uri="{BB962C8B-B14F-4D97-AF65-F5344CB8AC3E}">
        <p14:creationId xmlns:p14="http://schemas.microsoft.com/office/powerpoint/2010/main" val="3605609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dirty="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F58637A1-2757-41E8-AD98-43E9D0558D9A}" type="datetime1">
              <a:rPr lang="en-US" smtClean="0">
                <a:latin typeface="Calibri"/>
              </a:rPr>
              <a:pPr/>
              <a:t>8/22/2016</a:t>
            </a:fld>
            <a:endParaRPr lang="en-US" dirty="0">
              <a:latin typeface="Calibri"/>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latin typeface="Calibri"/>
              </a:rPr>
              <a:t>Oracle Confidential – Internal/Restricted/Highly Restricted</a:t>
            </a:r>
            <a:endParaRPr lang="en-US" dirty="0">
              <a:latin typeface="Calibri"/>
            </a:endParaRP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0" name="Picture 9"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8902338" y="486845"/>
            <a:ext cx="2756448" cy="244366"/>
          </a:xfrm>
          <a:prstGeom prst="rect">
            <a:avLst/>
          </a:prstGeom>
        </p:spPr>
      </p:pic>
    </p:spTree>
    <p:extLst>
      <p:ext uri="{BB962C8B-B14F-4D97-AF65-F5344CB8AC3E}">
        <p14:creationId xmlns:p14="http://schemas.microsoft.com/office/powerpoint/2010/main" val="346322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28D98802-C4BE-44EF-A775-109B41689843}" type="datetime1">
              <a:rPr lang="en-US" smtClean="0">
                <a:latin typeface="Calibri"/>
              </a:rPr>
              <a:pPr/>
              <a:t>8/22/2016</a:t>
            </a:fld>
            <a:endParaRPr lang="en-US" dirty="0">
              <a:latin typeface="Calibri"/>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a:latin typeface="Calibri"/>
              </a:rPr>
              <a:t>Oracle Confidential – Internal/Restricted/Highly Restricted</a:t>
            </a:r>
            <a:endParaRPr lang="en-US" dirty="0">
              <a:latin typeface="Calibri"/>
            </a:endParaRP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latin typeface="Calibri"/>
              </a:rPr>
              <a:pPr/>
              <a:t>‹#›</a:t>
            </a:fld>
            <a:endParaRPr lang="en-US" dirty="0">
              <a:latin typeface="Calibri"/>
            </a:endParaRP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271627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dirty="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64B324B-18FF-4147-BA18-D36160E9F106}"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226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p:txBody>
          <a:bodyPr/>
          <a:lstStyle/>
          <a:p>
            <a:r>
              <a:rPr lang="en-US"/>
              <a:t>Click to edit Master title style</a:t>
            </a:r>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19383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5B7D2015-66F5-48BA-96D8-17D36F2E0AA3}"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8070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B4BFE1CA-6658-4197-8E4E-2C35AF1F1E72}"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10523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FBED1B2-9BE1-4BB3-AF93-47A294133177}"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3784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BE9BFC2-4754-4D3F-B8B7-155C41C1ECF0}"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0439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 1 picture - 2 copy">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BE9BFC2-4754-4D3F-B8B7-155C41C1ECF0}"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p>
            <a:r>
              <a:rPr lang="en-US" dirty="0"/>
              <a:t>Click to edit Master title style</a:t>
            </a:r>
            <a:endParaRPr dirty="0"/>
          </a:p>
        </p:txBody>
      </p:sp>
      <p:sp>
        <p:nvSpPr>
          <p:cNvPr id="12" name="Picture Placeholder 15"/>
          <p:cNvSpPr>
            <a:spLocks noGrp="1"/>
          </p:cNvSpPr>
          <p:nvPr>
            <p:ph type="pic" sz="quarter" idx="14" hasCustomPrompt="1"/>
          </p:nvPr>
        </p:nvSpPr>
        <p:spPr>
          <a:xfrm>
            <a:off x="531814" y="1524001"/>
            <a:ext cx="3474720" cy="4413916"/>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pic>
        <p:nvPicPr>
          <p:cNvPr id="13" name="Picture 12"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77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47832B4-CFEF-4C48-9F00-42AED7DD8CEE}"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96566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6703CB-F5F4-4371-82F0-CC855CC16EF3}"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dirty="0"/>
              <a:t>Click to edit Master title style</a:t>
            </a:r>
            <a:endParaRPr dirty="0"/>
          </a:p>
        </p:txBody>
      </p:sp>
      <p:pic>
        <p:nvPicPr>
          <p:cNvPr id="14" name="Picture 13"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5894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8DA0FC38-0FA5-4886-ABB4-D52548B1A4EE}" type="datetime1">
              <a:rPr lang="en-US" smtClean="0">
                <a:latin typeface="Calibri"/>
              </a:rPr>
              <a:pPr/>
              <a:t>8/22/2016</a:t>
            </a:fld>
            <a:endParaRPr lang="en-US" dirty="0">
              <a:latin typeface="Calibri"/>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latin typeface="Calibri"/>
              </a:rPr>
              <a:t>Oracle Confidential – Internal/Restricted/Highly Restricted</a:t>
            </a:r>
            <a:endParaRPr lang="en-US" dirty="0">
              <a:latin typeface="Calibri"/>
            </a:endParaRPr>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US" sz="850" dirty="0">
                <a:solidFill>
                  <a:srgbClr val="5F5F5F"/>
                </a:solidFill>
                <a:latin typeface="Calibri"/>
              </a:rPr>
              <a:t>6,</a:t>
            </a:r>
            <a:r>
              <a:rPr sz="850" dirty="0">
                <a:solidFill>
                  <a:srgbClr val="5F5F5F"/>
                </a:solidFill>
                <a:latin typeface="Calibri"/>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8902338" y="486845"/>
            <a:ext cx="2756448" cy="244366"/>
          </a:xfrm>
          <a:prstGeom prst="rect">
            <a:avLst/>
          </a:prstGeom>
        </p:spPr>
      </p:pic>
    </p:spTree>
    <p:extLst>
      <p:ext uri="{BB962C8B-B14F-4D97-AF65-F5344CB8AC3E}">
        <p14:creationId xmlns:p14="http://schemas.microsoft.com/office/powerpoint/2010/main" val="14192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834887D-8006-4942-961D-3944DDB3075E}"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69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9227421-3F85-42F8-BDFD-0A6C36E3C2FA}" type="datetime1">
              <a:rPr lang="en-US" smtClean="0">
                <a:solidFill>
                  <a:srgbClr val="5F5F5F"/>
                </a:solidFill>
                <a:latin typeface="Calibri"/>
              </a:rPr>
              <a:pPr/>
              <a:t>8/22/2016</a:t>
            </a:fld>
            <a:endParaRPr dirty="0">
              <a:solidFill>
                <a:srgbClr val="5F5F5F"/>
              </a:solidFill>
              <a:latin typeface="Calibri"/>
            </a:endParaRPr>
          </a:p>
        </p:txBody>
      </p:sp>
      <p:sp>
        <p:nvSpPr>
          <p:cNvPr id="8" name="Footer Placeholder 7"/>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11" name="Title 10"/>
          <p:cNvSpPr>
            <a:spLocks noGrp="1"/>
          </p:cNvSpPr>
          <p:nvPr>
            <p:ph type="title"/>
          </p:nvPr>
        </p:nvSpPr>
        <p:spPr/>
        <p:txBody>
          <a:bodyPr/>
          <a:lstStyle/>
          <a:p>
            <a:r>
              <a:rPr lang="en-US"/>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6041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solidFill>
                  <a:srgbClr val="5F5F5F"/>
                </a:solidFill>
                <a:latin typeface="Calibri"/>
              </a:rPr>
              <a:pPr/>
              <a:t>8/22/2016</a:t>
            </a:fld>
            <a:endParaRPr dirty="0">
              <a:solidFill>
                <a:srgbClr val="5F5F5F"/>
              </a:solidFill>
              <a:latin typeface="Calibri"/>
            </a:endParaRPr>
          </a:p>
        </p:txBody>
      </p:sp>
      <p:sp>
        <p:nvSpPr>
          <p:cNvPr id="4" name="Footer Placeholder 3"/>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2" name="Title 1"/>
          <p:cNvSpPr>
            <a:spLocks noGrp="1"/>
          </p:cNvSpPr>
          <p:nvPr>
            <p:ph type="title"/>
          </p:nvPr>
        </p:nvSpPr>
        <p:spPr/>
        <p:txBody>
          <a:bodyPr/>
          <a:lstStyle/>
          <a:p>
            <a:r>
              <a:rPr lang="en-US"/>
              <a:t>Click to edit Master title style</a:t>
            </a:r>
          </a:p>
        </p:txBody>
      </p:sp>
      <p:pic>
        <p:nvPicPr>
          <p:cNvPr id="6" name="Picture 5"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0567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solidFill>
                  <a:srgbClr val="5F5F5F"/>
                </a:solidFill>
                <a:latin typeface="Calibri"/>
              </a:rPr>
              <a:pPr/>
              <a:t>8/22/2016</a:t>
            </a:fld>
            <a:endParaRPr dirty="0">
              <a:solidFill>
                <a:srgbClr val="5F5F5F"/>
              </a:solidFill>
              <a:latin typeface="Calibri"/>
            </a:endParaRPr>
          </a:p>
        </p:txBody>
      </p:sp>
      <p:sp>
        <p:nvSpPr>
          <p:cNvPr id="4" name="Footer Placeholder 3"/>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dirty="0"/>
              <a:t>Click to edit Master title style</a:t>
            </a:r>
            <a:endParaRPr dirty="0"/>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727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827CA-F831-46B0-9758-B6BAE0AF4EAB}" type="datetime1">
              <a:rPr lang="en-US" smtClean="0">
                <a:solidFill>
                  <a:srgbClr val="5F5F5F"/>
                </a:solidFill>
                <a:latin typeface="Calibri"/>
              </a:rPr>
              <a:pPr/>
              <a:t>8/22/2016</a:t>
            </a:fld>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5" name="Picture 4"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81623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86C7CE-9D23-4A42-845E-2EB696664727}"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1392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ABA32AB-378C-44A6-BBCB-4C90F374D0FC}"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3656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E87AD43-539D-4156-9FD6-437CAE9F93FE}"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23542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7"/>
          <p:cNvSpPr>
            <a:spLocks noGrp="1"/>
          </p:cNvSpPr>
          <p:nvPr>
            <p:ph type="title"/>
          </p:nvPr>
        </p:nvSpPr>
        <p:spPr/>
        <p:txBody>
          <a:bodyPr/>
          <a:lstStyle/>
          <a:p>
            <a:r>
              <a:rPr lang="en-US" dirty="0"/>
              <a:t>Click to edit Master title style</a:t>
            </a:r>
            <a:endParaRPr dirty="0"/>
          </a:p>
        </p:txBody>
      </p:sp>
      <p:pic>
        <p:nvPicPr>
          <p:cNvPr id="15" name="Picture 14"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118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arge picture - headline and content">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6586633" y="187702"/>
            <a:ext cx="5409154" cy="6218941"/>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spTree>
    <p:extLst>
      <p:ext uri="{BB962C8B-B14F-4D97-AF65-F5344CB8AC3E}">
        <p14:creationId xmlns:p14="http://schemas.microsoft.com/office/powerpoint/2010/main" val="128804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dirty="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4C505D5A-B256-44E1-AC96-C2C7474C5D8D}" type="datetime1">
              <a:rPr lang="en-US" smtClean="0">
                <a:solidFill>
                  <a:srgbClr val="FFFFFF"/>
                </a:solidFill>
                <a:latin typeface="Calibri"/>
              </a:rPr>
              <a:pPr/>
              <a:t>8/22/2016</a:t>
            </a:fld>
            <a:endParaRPr lang="en-US" dirty="0">
              <a:solidFill>
                <a:srgbClr val="FFFFFF"/>
              </a:solidFill>
              <a:latin typeface="Calibri"/>
            </a:endParaRPr>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a:solidFill>
                  <a:srgbClr val="FFFFFF"/>
                </a:solidFill>
                <a:latin typeface="Calibri"/>
              </a:rPr>
              <a:t>Oracle Confidential – Internal/Restricted/Highly Restricted</a:t>
            </a:r>
            <a:endParaRPr lang="en-US" dirty="0">
              <a:solidFill>
                <a:srgbClr val="FFFFFF"/>
              </a:solidFill>
              <a:latin typeface="Calibri"/>
            </a:endParaRP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GB" sz="850" dirty="0">
                <a:solidFill>
                  <a:srgbClr val="FFFFFF"/>
                </a:solidFill>
                <a:latin typeface="Calibri"/>
              </a:rPr>
              <a:t>6</a:t>
            </a:r>
            <a:r>
              <a:rPr lang="en-US" sz="850" dirty="0">
                <a:solidFill>
                  <a:srgbClr val="FFFFFF"/>
                </a:solidFill>
                <a:latin typeface="Calibri"/>
              </a:rPr>
              <a:t>,</a:t>
            </a:r>
            <a:r>
              <a:rPr sz="850" dirty="0">
                <a:solidFill>
                  <a:srgbClr val="FFFFFF"/>
                </a:solidFill>
                <a:latin typeface="Calibri"/>
              </a:rPr>
              <a:t> Oracle and/or its affiliates. All rights reserved.  |</a:t>
            </a: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813243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 picture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1" y="406400"/>
            <a:ext cx="7782225" cy="889000"/>
          </a:xfrm>
        </p:spPr>
        <p:txBody>
          <a:bodyPr/>
          <a:lstStyle/>
          <a:p>
            <a:r>
              <a:rPr lang="en-GB"/>
              <a:t>Click to edit Master title style</a:t>
            </a:r>
            <a:endParaRPr dirty="0"/>
          </a:p>
        </p:txBody>
      </p:sp>
      <p:sp>
        <p:nvSpPr>
          <p:cNvPr id="9" name="Picture Placeholder 2"/>
          <p:cNvSpPr>
            <a:spLocks noGrp="1"/>
          </p:cNvSpPr>
          <p:nvPr>
            <p:ph type="pic" idx="13"/>
          </p:nvPr>
        </p:nvSpPr>
        <p:spPr bwMode="gray">
          <a:xfrm>
            <a:off x="8521067" y="187701"/>
            <a:ext cx="3474720" cy="622054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Tree>
    <p:extLst>
      <p:ext uri="{BB962C8B-B14F-4D97-AF65-F5344CB8AC3E}">
        <p14:creationId xmlns:p14="http://schemas.microsoft.com/office/powerpoint/2010/main" val="35762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1BA0AC74-C01C-456F-BD5D-BCFFCE23EE8E}"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98647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dirty="0"/>
              <a:t>Click to edit Master title style</a:t>
            </a:r>
            <a:endParaRPr dirty="0"/>
          </a:p>
        </p:txBody>
      </p:sp>
      <p:sp>
        <p:nvSpPr>
          <p:cNvPr id="5" name="Date Placeholder 4"/>
          <p:cNvSpPr>
            <a:spLocks noGrp="1"/>
          </p:cNvSpPr>
          <p:nvPr>
            <p:ph type="dt" sz="half" idx="10"/>
          </p:nvPr>
        </p:nvSpPr>
        <p:spPr/>
        <p:txBody>
          <a:bodyPr/>
          <a:lstStyle/>
          <a:p>
            <a:fld id="{C447B5AF-1809-4D52-BE60-78F570C83F44}"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pic>
        <p:nvPicPr>
          <p:cNvPr id="11" name="Picture 10"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31093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491299" y="1350543"/>
            <a:ext cx="5389331" cy="430019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Picture Placeholder 2"/>
          <p:cNvSpPr>
            <a:spLocks noGrp="1"/>
          </p:cNvSpPr>
          <p:nvPr>
            <p:ph type="pic" idx="13"/>
          </p:nvPr>
        </p:nvSpPr>
        <p:spPr bwMode="gray">
          <a:xfrm>
            <a:off x="6726492" y="1587365"/>
            <a:ext cx="4927271" cy="2774947"/>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9367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 Desktop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489334" y="1844232"/>
            <a:ext cx="3391296" cy="270594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Picture Placeholder 2"/>
          <p:cNvSpPr>
            <a:spLocks noGrp="1"/>
          </p:cNvSpPr>
          <p:nvPr>
            <p:ph type="pic" idx="13"/>
          </p:nvPr>
        </p:nvSpPr>
        <p:spPr bwMode="gray">
          <a:xfrm>
            <a:off x="8650344" y="1987147"/>
            <a:ext cx="3085741" cy="174616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9"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dirty="0"/>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66875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 Tablet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7518"/>
          <a:stretch/>
        </p:blipFill>
        <p:spPr>
          <a:xfrm rot="5400000">
            <a:off x="8217168" y="2138681"/>
            <a:ext cx="4145126" cy="3151722"/>
          </a:xfrm>
          <a:prstGeom prst="rect">
            <a:avLst/>
          </a:prstGeom>
        </p:spPr>
      </p:pic>
      <p:sp>
        <p:nvSpPr>
          <p:cNvPr id="10" name="Picture Placeholder 2"/>
          <p:cNvSpPr>
            <a:spLocks noGrp="1"/>
          </p:cNvSpPr>
          <p:nvPr>
            <p:ph type="pic" idx="13"/>
          </p:nvPr>
        </p:nvSpPr>
        <p:spPr bwMode="gray">
          <a:xfrm>
            <a:off x="8910947" y="2074477"/>
            <a:ext cx="2734048" cy="362435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11"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338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 Smartphone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9342685" y="1486678"/>
            <a:ext cx="1840875" cy="3887139"/>
          </a:xfrm>
          <a:prstGeom prst="rect">
            <a:avLst/>
          </a:prstGeom>
        </p:spPr>
      </p:pic>
      <p:sp>
        <p:nvSpPr>
          <p:cNvPr id="10" name="Picture Placeholder 2"/>
          <p:cNvSpPr>
            <a:spLocks noGrp="1"/>
          </p:cNvSpPr>
          <p:nvPr>
            <p:ph type="pic" idx="13"/>
          </p:nvPr>
        </p:nvSpPr>
        <p:spPr bwMode="gray">
          <a:xfrm>
            <a:off x="9461313" y="2023400"/>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11"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286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1A2474AE-A74B-49A7-B5B1-A400C0D62D32}"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9138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dirty="0"/>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solidFill>
                  <a:srgbClr val="5F5F5F"/>
                </a:solidFill>
                <a:latin typeface="Calibri"/>
              </a:rPr>
              <a:pPr/>
              <a:t>8/22/2016</a:t>
            </a:fld>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7901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ndroid Tablet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6507731" y="1502667"/>
            <a:ext cx="5674025" cy="4117325"/>
          </a:xfrm>
          <a:prstGeom prst="rect">
            <a:avLst/>
          </a:prstGeom>
        </p:spPr>
      </p:pic>
      <p:sp>
        <p:nvSpPr>
          <p:cNvPr id="12" name="Picture Placeholder 2"/>
          <p:cNvSpPr>
            <a:spLocks noGrp="1"/>
          </p:cNvSpPr>
          <p:nvPr>
            <p:ph type="pic" idx="14"/>
          </p:nvPr>
        </p:nvSpPr>
        <p:spPr bwMode="gray">
          <a:xfrm>
            <a:off x="7677708"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602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B3EEE87-DDB3-4675-99CC-7EF64D192D2F}" type="datetime1">
              <a:rPr lang="en-US" smtClean="0">
                <a:solidFill>
                  <a:srgbClr val="FFFFFF"/>
                </a:solidFill>
                <a:latin typeface="Calibri"/>
              </a:rPr>
              <a:pPr/>
              <a:t>8/22/2016</a:t>
            </a:fld>
            <a:endParaRPr lang="en-US" dirty="0">
              <a:solidFill>
                <a:srgbClr val="FFFFFF"/>
              </a:solidFill>
              <a:latin typeface="Calibri"/>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solidFill>
                  <a:srgbClr val="FFFFFF"/>
                </a:solidFill>
                <a:latin typeface="Calibri"/>
              </a:rPr>
              <a:t>Oracle Confidential – Internal/Restricted/Highly Restricted</a:t>
            </a:r>
            <a:endParaRPr lang="en-US" dirty="0">
              <a:solidFill>
                <a:srgbClr val="FFFFFF"/>
              </a:solidFill>
              <a:latin typeface="Calibri"/>
            </a:endParaRP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US" sz="850" dirty="0">
                <a:solidFill>
                  <a:srgbClr val="FFFFFF"/>
                </a:solidFill>
                <a:latin typeface="Calibri"/>
              </a:rPr>
              <a:t>6,</a:t>
            </a:r>
            <a:r>
              <a:rPr sz="850" dirty="0">
                <a:solidFill>
                  <a:srgbClr val="FFFFFF"/>
                </a:solidFill>
                <a:latin typeface="Calibri"/>
              </a:rPr>
              <a:t> Oracle and/or its affiliates. All rights reserved.  |</a:t>
            </a: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000007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ndroid Smartphone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8/22/2016</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10" descr="Photos, screen captures, graphics can be inserted in a white mobile phone and tablet" title="Android Smartphone and Tablet: Vertical Layou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6840" y="1669904"/>
            <a:ext cx="1819656" cy="3522853"/>
          </a:xfrm>
          <a:prstGeom prst="rect">
            <a:avLst/>
          </a:prstGeom>
        </p:spPr>
      </p:pic>
      <p:sp>
        <p:nvSpPr>
          <p:cNvPr id="12" name="Picture Placeholder 2"/>
          <p:cNvSpPr>
            <a:spLocks noGrp="1"/>
          </p:cNvSpPr>
          <p:nvPr>
            <p:ph type="pic" idx="1"/>
          </p:nvPr>
        </p:nvSpPr>
        <p:spPr bwMode="gray">
          <a:xfrm>
            <a:off x="8500283" y="2023342"/>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2351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4ADD7E43-24FB-40CC-971F-1AFB4F96D58C}" type="datetime1">
              <a:rPr lang="en-US" smtClean="0">
                <a:latin typeface="Calibri"/>
              </a:rPr>
              <a:pPr/>
              <a:t>8/22/2016</a:t>
            </a:fld>
            <a:endParaRPr lang="en-US" dirty="0">
              <a:latin typeface="Calibri"/>
            </a:endParaRPr>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a:latin typeface="Calibri"/>
              </a:rPr>
              <a:t>Oracle Confidential – Internal/Restricted/Highly Restricted</a:t>
            </a:r>
            <a:endParaRPr lang="en-US" dirty="0">
              <a:latin typeface="Calibri"/>
            </a:endParaRPr>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latin typeface="Calibri"/>
              </a:rPr>
              <a:pPr/>
              <a:t>‹#›</a:t>
            </a:fld>
            <a:endParaRPr lang="en-US" dirty="0">
              <a:latin typeface="Calibri"/>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US" sz="850" dirty="0">
                <a:solidFill>
                  <a:srgbClr val="5F5F5F"/>
                </a:solidFill>
                <a:latin typeface="Calibri"/>
              </a:rPr>
              <a:t>6,</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097516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D4C6-5F02-4E1D-8860-E571DA6DFE1F}" type="datetime1">
              <a:rPr lang="en-US" smtClean="0">
                <a:solidFill>
                  <a:srgbClr val="5F5F5F"/>
                </a:solidFill>
                <a:latin typeface="Calibri"/>
              </a:rPr>
              <a:pPr/>
              <a:t>8/22/2016</a:t>
            </a:fld>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latin typeface="Calibri"/>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latin typeface="Calibri"/>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7065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134E1-025A-423B-B455-DC3D3A91EDB9}" type="datetime1">
              <a:rPr lang="en-US" smtClean="0">
                <a:solidFill>
                  <a:srgbClr val="5F5F5F"/>
                </a:solidFill>
                <a:latin typeface="Calibri"/>
              </a:rPr>
              <a:pPr/>
              <a:t>8/22/2016</a:t>
            </a:fld>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latin typeface="Calibri"/>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latin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24509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4A5B-588F-4C90-9D20-DD3B4D6AC865}" type="datetime1">
              <a:rPr lang="en-US" smtClean="0">
                <a:solidFill>
                  <a:srgbClr val="5F5F5F"/>
                </a:solidFill>
                <a:latin typeface="Calibri"/>
              </a:rPr>
              <a:pPr/>
              <a:t>8/22/2016</a:t>
            </a:fld>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grpSp>
        <p:nvGrpSpPr>
          <p:cNvPr id="3093" name="Group 3092" descr="&quot;Hardware and Software Engineered to work together&quot; tagline in red and black" title="Oracle corporate Tagline in color"/>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grpSp>
      <p:pic>
        <p:nvPicPr>
          <p:cNvPr id="50" name="Picture 49"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59422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pic>
        <p:nvPicPr>
          <p:cNvPr id="3" name="Picture 2" descr="Oracle maxymiser logo white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824" t="41667" r="4679" b="41936"/>
          <a:stretch/>
        </p:blipFill>
        <p:spPr>
          <a:xfrm>
            <a:off x="1597835" y="2811441"/>
            <a:ext cx="8993155" cy="814852"/>
          </a:xfrm>
          <a:prstGeom prst="rect">
            <a:avLst/>
          </a:prstGeom>
        </p:spPr>
      </p:pic>
    </p:spTree>
    <p:extLst>
      <p:ext uri="{BB962C8B-B14F-4D97-AF65-F5344CB8AC3E}">
        <p14:creationId xmlns:p14="http://schemas.microsoft.com/office/powerpoint/2010/main" val="330898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D8BE6-AA7C-4328-9B9F-94628525022E}" type="datetime1">
              <a:rPr lang="en-US" smtClean="0">
                <a:solidFill>
                  <a:srgbClr val="5F5F5F"/>
                </a:solidFill>
                <a:latin typeface="Calibri"/>
              </a:rPr>
              <a:pPr/>
              <a:t>8/22/2016</a:t>
            </a:fld>
            <a:endParaRPr lang="en-US">
              <a:solidFill>
                <a:srgbClr val="5F5F5F"/>
              </a:solidFill>
              <a:latin typeface="Calibri"/>
            </a:endParaRPr>
          </a:p>
        </p:txBody>
      </p:sp>
      <p:sp>
        <p:nvSpPr>
          <p:cNvPr id="5" name="Footer Placeholder 4"/>
          <p:cNvSpPr>
            <a:spLocks noGrp="1"/>
          </p:cNvSpPr>
          <p:nvPr>
            <p:ph type="ftr" sz="quarter" idx="11"/>
          </p:nvPr>
        </p:nvSpPr>
        <p:spPr/>
        <p:txBody>
          <a:bodyPr/>
          <a:lstStyle/>
          <a:p>
            <a:r>
              <a:rPr lang="en-US">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solidFill>
                <a:latin typeface="Calibri"/>
              </a:rPr>
              <a:pPr/>
              <a:t>‹#›</a:t>
            </a:fld>
            <a:endParaRPr lang="en-US">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83950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B8E2682-7303-4393-9F25-7F1900A10367}" type="datetime1">
              <a:rPr lang="en-US" smtClean="0">
                <a:solidFill>
                  <a:srgbClr val="5F5F5F"/>
                </a:solidFill>
                <a:latin typeface="Calibri"/>
              </a:rPr>
              <a:pPr/>
              <a:t>8/22/2016</a:t>
            </a:fld>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90394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hree Content - no divider lin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itle 10"/>
          <p:cNvSpPr>
            <a:spLocks noGrp="1"/>
          </p:cNvSpPr>
          <p:nvPr>
            <p:ph type="title"/>
          </p:nvPr>
        </p:nvSpPr>
        <p:spPr/>
        <p:txBody>
          <a:bodyPr/>
          <a:lstStyle/>
          <a:p>
            <a:r>
              <a:rPr lang="en-GB"/>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35458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73022D7-D716-4AF5-B755-D22F080AC54D}" type="datetime1">
              <a:rPr lang="en-US" smtClean="0">
                <a:solidFill>
                  <a:srgbClr val="FFFFFF"/>
                </a:solidFill>
                <a:latin typeface="Calibri"/>
              </a:rPr>
              <a:pPr/>
              <a:t>8/22/2016</a:t>
            </a:fld>
            <a:endParaRPr lang="en-US" dirty="0">
              <a:solidFill>
                <a:srgbClr val="FFFFFF"/>
              </a:solidFill>
              <a:latin typeface="Calibri"/>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solidFill>
                  <a:srgbClr val="FFFFFF"/>
                </a:solidFill>
                <a:latin typeface="Calibri"/>
              </a:rPr>
              <a:t>Oracle Confidential – Internal/Restricted/Highly Restricted</a:t>
            </a:r>
            <a:endParaRPr lang="en-US" dirty="0">
              <a:solidFill>
                <a:srgbClr val="FFFFFF"/>
              </a:solidFill>
              <a:latin typeface="Calibri"/>
            </a:endParaRP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latin typeface="Calibri"/>
            </a:endParaRP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US" sz="850" dirty="0">
                <a:solidFill>
                  <a:srgbClr val="FFFFFF"/>
                </a:solidFill>
                <a:latin typeface="Calibri"/>
              </a:rPr>
              <a:t>6,</a:t>
            </a:r>
            <a:r>
              <a:rPr sz="850" dirty="0">
                <a:solidFill>
                  <a:srgbClr val="FFFFF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500129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4B0713F-DA50-44B8-8328-CFEF845F6523}" type="datetime1">
              <a:rPr lang="en-US" smtClean="0">
                <a:solidFill>
                  <a:srgbClr val="5F5F5F"/>
                </a:solidFill>
                <a:latin typeface="Calibri"/>
              </a:rPr>
              <a:pPr/>
              <a:t>8/22/2016</a:t>
            </a:fld>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129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7CD2E52-83C8-44FA-88AD-FB45DDFBF65F}" type="datetime1">
              <a:rPr lang="en-US" smtClean="0">
                <a:solidFill>
                  <a:srgbClr val="5F5F5F"/>
                </a:solidFill>
                <a:latin typeface="Calibri"/>
              </a:rPr>
              <a:pPr/>
              <a:t>8/22/2016</a:t>
            </a:fld>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4604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solidFill>
                  <a:srgbClr val="5F5F5F"/>
                </a:solidFill>
                <a:latin typeface="Calibri"/>
              </a:rPr>
              <a:pPr/>
              <a:t>8/22/2016</a:t>
            </a:fld>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2040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69AA-31D1-4BE3-A7F9-4499E9495C0A}" type="datetime1">
              <a:rPr lang="en-US" smtClean="0">
                <a:solidFill>
                  <a:srgbClr val="5F5F5F"/>
                </a:solidFill>
                <a:latin typeface="Calibri"/>
              </a:rPr>
              <a:pPr/>
              <a:t>8/22/2016</a:t>
            </a:fld>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dirty="0">
                <a:solidFill>
                  <a:srgbClr val="5F5F5F"/>
                </a:solidFill>
                <a:latin typeface="Calibri"/>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0664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58637A1-2757-41E8-AD98-43E9D0558D9A}" type="datetime1">
              <a:rPr lang="en-US" smtClean="0">
                <a:solidFill>
                  <a:srgbClr val="5F5F5F"/>
                </a:solidFill>
                <a:latin typeface="Calibri"/>
              </a:rPr>
              <a:pPr/>
              <a:t>8/22/2016</a:t>
            </a:fld>
            <a:endParaRPr lang="en-US" dirty="0">
              <a:solidFill>
                <a:srgbClr val="5F5F5F"/>
              </a:solidFill>
              <a:latin typeface="Calibri"/>
            </a:endParaRPr>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F5F5F"/>
                </a:solidFill>
                <a:latin typeface="Calibri"/>
              </a:rPr>
              <a:t>Oracle Confidential – Internal/Restricted/Highly Restricted</a:t>
            </a:r>
            <a:endParaRPr lang="en-US" dirty="0">
              <a:solidFill>
                <a:srgbClr val="5F5F5F"/>
              </a:solidFill>
              <a:latin typeface="Calibri"/>
            </a:endParaRP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latin typeface="Calibri"/>
              </a:rPr>
              <a:pPr/>
              <a:t>‹#›</a:t>
            </a:fld>
            <a:endParaRPr lang="en-US" dirty="0">
              <a:solidFill>
                <a:srgbClr val="5F5F5F"/>
              </a:solidFill>
              <a:latin typeface="Calibri"/>
            </a:endParaRPr>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7348747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86"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82" r:id="rId29"/>
    <p:sldLayoutId id="2147483787" r:id="rId30"/>
    <p:sldLayoutId id="2147483760" r:id="rId31"/>
    <p:sldLayoutId id="2147483761" r:id="rId32"/>
    <p:sldLayoutId id="2147483785" r:id="rId33"/>
    <p:sldLayoutId id="2147483788" r:id="rId34"/>
    <p:sldLayoutId id="2147483789" r:id="rId35"/>
    <p:sldLayoutId id="2147483790" r:id="rId36"/>
    <p:sldLayoutId id="2147483762" r:id="rId37"/>
    <p:sldLayoutId id="2147483763" r:id="rId38"/>
    <p:sldLayoutId id="2147483778" r:id="rId39"/>
    <p:sldLayoutId id="2147483779" r:id="rId40"/>
    <p:sldLayoutId id="2147483764" r:id="rId41"/>
    <p:sldLayoutId id="2147483765" r:id="rId42"/>
    <p:sldLayoutId id="2147483766" r:id="rId43"/>
    <p:sldLayoutId id="2147483767" r:id="rId44"/>
    <p:sldLayoutId id="2147483768" r:id="rId45"/>
    <p:sldLayoutId id="2147483769" r:id="rId46"/>
    <p:sldLayoutId id="2147483770" r:id="rId47"/>
    <p:sldLayoutId id="2147483791"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198" y="317970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3" name="TextBox 2"/>
          <p:cNvSpPr txBox="1"/>
          <p:nvPr/>
        </p:nvSpPr>
        <p:spPr>
          <a:xfrm>
            <a:off x="6594055" y="522669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4" name="TextBox 3"/>
          <p:cNvSpPr txBox="1"/>
          <p:nvPr/>
        </p:nvSpPr>
        <p:spPr>
          <a:xfrm>
            <a:off x="3695927" y="2727325"/>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5" name="TextBox 4"/>
          <p:cNvSpPr txBox="1"/>
          <p:nvPr/>
        </p:nvSpPr>
        <p:spPr>
          <a:xfrm>
            <a:off x="3295911" y="1167190"/>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Tree>
    <p:extLst>
      <p:ext uri="{BB962C8B-B14F-4D97-AF65-F5344CB8AC3E}">
        <p14:creationId xmlns:p14="http://schemas.microsoft.com/office/powerpoint/2010/main" val="30390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Text Placeholder 2"/>
          <p:cNvSpPr>
            <a:spLocks noGrp="1"/>
          </p:cNvSpPr>
          <p:nvPr>
            <p:ph type="body" idx="1"/>
          </p:nvPr>
        </p:nvSpPr>
        <p:spPr/>
        <p:txBody>
          <a:bodyPr/>
          <a:lstStyle/>
          <a:p>
            <a:r>
              <a:rPr lang="en-US" dirty="0"/>
              <a:t>Actions</a:t>
            </a:r>
          </a:p>
        </p:txBody>
      </p:sp>
      <p:sp>
        <p:nvSpPr>
          <p:cNvPr id="6" name="Footer Placeholder 5"/>
          <p:cNvSpPr>
            <a:spLocks noGrp="1"/>
          </p:cNvSpPr>
          <p:nvPr>
            <p:ph type="ftr" sz="quarter" idx="11"/>
          </p:nvPr>
        </p:nvSpPr>
        <p:spPr/>
        <p:txBody>
          <a:bodyPr/>
          <a:lstStyle/>
          <a:p>
            <a:r>
              <a:rPr lang="en-US"/>
              <a:t>Oracle Confidential -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10</a:t>
            </a:fld>
            <a:endParaRPr lang="en-GB" dirty="0">
              <a:solidFill>
                <a:srgbClr val="5F5F5F"/>
              </a:solidFill>
              <a:latin typeface="Calibri"/>
            </a:endParaRPr>
          </a:p>
        </p:txBody>
      </p:sp>
    </p:spTree>
    <p:extLst>
      <p:ext uri="{BB962C8B-B14F-4D97-AF65-F5344CB8AC3E}">
        <p14:creationId xmlns:p14="http://schemas.microsoft.com/office/powerpoint/2010/main" val="2542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Overview</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611753173"/>
              </p:ext>
            </p:extLst>
          </p:nvPr>
        </p:nvGraphicFramePr>
        <p:xfrm>
          <a:off x="531813" y="1981200"/>
          <a:ext cx="11124727" cy="3093720"/>
        </p:xfrm>
        <a:graphic>
          <a:graphicData uri="http://schemas.openxmlformats.org/drawingml/2006/table">
            <a:tbl>
              <a:tblPr firstRow="1" bandRow="1">
                <a:tableStyleId>{5FD0F851-EC5A-4D38-B0AD-8093EC10F338}</a:tableStyleId>
              </a:tblPr>
              <a:tblGrid>
                <a:gridCol w="3283950">
                  <a:extLst>
                    <a:ext uri="{9D8B030D-6E8A-4147-A177-3AD203B41FA5}">
                      <a16:colId xmlns:a16="http://schemas.microsoft.com/office/drawing/2014/main" xmlns="" val="20000"/>
                    </a:ext>
                  </a:extLst>
                </a:gridCol>
                <a:gridCol w="2278413">
                  <a:extLst>
                    <a:ext uri="{9D8B030D-6E8A-4147-A177-3AD203B41FA5}">
                      <a16:colId xmlns:a16="http://schemas.microsoft.com/office/drawing/2014/main" xmlns="" val="20001"/>
                    </a:ext>
                  </a:extLst>
                </a:gridCol>
                <a:gridCol w="2781182">
                  <a:extLst>
                    <a:ext uri="{9D8B030D-6E8A-4147-A177-3AD203B41FA5}">
                      <a16:colId xmlns:a16="http://schemas.microsoft.com/office/drawing/2014/main" xmlns="" val="20002"/>
                    </a:ext>
                  </a:extLst>
                </a:gridCol>
                <a:gridCol w="2781182">
                  <a:extLst>
                    <a:ext uri="{9D8B030D-6E8A-4147-A177-3AD203B41FA5}">
                      <a16:colId xmlns:a16="http://schemas.microsoft.com/office/drawing/2014/main" xmlns="" val="20003"/>
                    </a:ext>
                  </a:extLst>
                </a:gridCol>
              </a:tblGrid>
              <a:tr h="716280">
                <a:tc>
                  <a:txBody>
                    <a:bodyPr/>
                    <a:lstStyle/>
                    <a:p>
                      <a:r>
                        <a:rPr lang="en-US" dirty="0"/>
                        <a:t>Metric</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Description</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Value</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Attributes</a:t>
                      </a:r>
                    </a:p>
                  </a:txBody>
                  <a:tcPr marL="90818" marR="90818" anchor="ctr"/>
                </a:tc>
                <a:extLst>
                  <a:ext uri="{0D108BD9-81ED-4DB2-BD59-A6C34878D82A}">
                    <a16:rowId xmlns:a16="http://schemas.microsoft.com/office/drawing/2014/main" xmlns="" val="10000"/>
                  </a:ext>
                </a:extLst>
              </a:tr>
              <a:tr h="716280">
                <a:tc>
                  <a:txBody>
                    <a:bodyPr/>
                    <a:lstStyle/>
                    <a:p>
                      <a:r>
                        <a:rPr lang="en-US" sz="1400" dirty="0"/>
                        <a:t>1. Metric Booking</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amount of</a:t>
                      </a:r>
                      <a:r>
                        <a:rPr lang="en-US" sz="1400" baseline="0" dirty="0"/>
                        <a:t> users </a:t>
                      </a:r>
                      <a:r>
                        <a:rPr lang="pl-PL" sz="1400" baseline="0" dirty="0"/>
                        <a:t>progressing </a:t>
                      </a:r>
                      <a:r>
                        <a:rPr lang="en-US" sz="1400" baseline="0" dirty="0"/>
                        <a:t>to the confirmation page should be tracked</a:t>
                      </a:r>
                      <a:endParaRPr lang="en-US" sz="1400" dirty="0"/>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Revenue</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Ins</a:t>
                      </a:r>
                      <a:endParaRPr lang="en-US" sz="1400" dirty="0"/>
                    </a:p>
                  </a:txBody>
                  <a:tcPr marL="90818" marR="90818" anchor="ctr"/>
                </a:tc>
                <a:extLst>
                  <a:ext uri="{0D108BD9-81ED-4DB2-BD59-A6C34878D82A}">
                    <a16:rowId xmlns:a16="http://schemas.microsoft.com/office/drawing/2014/main" xmlns="" val="10001"/>
                  </a:ext>
                </a:extLst>
              </a:tr>
              <a:tr h="716280">
                <a:tc>
                  <a:txBody>
                    <a:bodyPr/>
                    <a:lstStyle/>
                    <a:p>
                      <a:r>
                        <a:rPr lang="en-US" sz="1400" dirty="0"/>
                        <a:t>2. Metric BD1</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When the user lands on the BD1 step</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Ins</a:t>
                      </a:r>
                      <a:endParaRPr lang="en-US" sz="1400" dirty="0"/>
                    </a:p>
                  </a:txBody>
                  <a:tcPr marL="90818" marR="90818" anchor="ctr"/>
                </a:tc>
                <a:extLst>
                  <a:ext uri="{0D108BD9-81ED-4DB2-BD59-A6C34878D82A}">
                    <a16:rowId xmlns:a16="http://schemas.microsoft.com/office/drawing/2014/main" xmlns="" val="10002"/>
                  </a:ext>
                </a:extLst>
              </a:tr>
              <a:tr h="716280">
                <a:tc>
                  <a:txBody>
                    <a:bodyPr/>
                    <a:lstStyle/>
                    <a:p>
                      <a:r>
                        <a:rPr lang="en-US" sz="1400" dirty="0"/>
                        <a:t>3. Metric BD2</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When the user lands on the BD2 step</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Ins</a:t>
                      </a:r>
                      <a:endParaRPr lang="en-US" sz="1400" dirty="0"/>
                    </a:p>
                  </a:txBody>
                  <a:tcPr marL="90818" marR="90818" anchor="ctr"/>
                </a:tc>
                <a:extLst>
                  <a:ext uri="{0D108BD9-81ED-4DB2-BD59-A6C34878D82A}">
                    <a16:rowId xmlns:a16="http://schemas.microsoft.com/office/drawing/2014/main" xmlns="" val="10003"/>
                  </a:ext>
                </a:extLst>
              </a:tr>
            </a:tbl>
          </a:graphicData>
        </a:graphic>
      </p:graphicFrame>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11</a:t>
            </a:fld>
            <a:endParaRPr lang="en-US" dirty="0"/>
          </a:p>
        </p:txBody>
      </p:sp>
      <p:sp>
        <p:nvSpPr>
          <p:cNvPr id="5" name="Text Placeholder 4"/>
          <p:cNvSpPr>
            <a:spLocks noGrp="1"/>
          </p:cNvSpPr>
          <p:nvPr>
            <p:ph type="body" sz="quarter" idx="13"/>
          </p:nvPr>
        </p:nvSpPr>
        <p:spPr/>
        <p:txBody>
          <a:bodyPr/>
          <a:lstStyle/>
          <a:p>
            <a:r>
              <a:rPr lang="en-US" dirty="0"/>
              <a:t>The Metrics shown below shall be tracked in this campaign in order to measure success.</a:t>
            </a:r>
          </a:p>
          <a:p>
            <a:endParaRPr lang="en-US" dirty="0"/>
          </a:p>
        </p:txBody>
      </p:sp>
    </p:spTree>
    <p:extLst>
      <p:ext uri="{BB962C8B-B14F-4D97-AF65-F5344CB8AC3E}">
        <p14:creationId xmlns:p14="http://schemas.microsoft.com/office/powerpoint/2010/main" val="111199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Booking</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64189337"/>
              </p:ext>
            </p:extLst>
          </p:nvPr>
        </p:nvGraphicFramePr>
        <p:xfrm>
          <a:off x="531811" y="2944110"/>
          <a:ext cx="11200924" cy="2728776"/>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682194">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682194">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is generated into the test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confirmation</a:t>
                      </a:r>
                      <a:r>
                        <a:rPr lang="en-US" sz="1400" baseline="0" dirty="0"/>
                        <a:t> 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metric should</a:t>
                      </a:r>
                      <a:r>
                        <a:rPr lang="en-US" sz="1400" baseline="0" dirty="0"/>
                        <a:t> track</a:t>
                      </a:r>
                      <a:endParaRPr lang="en-US" sz="1400" dirty="0"/>
                    </a:p>
                  </a:txBody>
                  <a:tcPr anchor="ctr"/>
                </a:tc>
                <a:extLst>
                  <a:ext uri="{0D108BD9-81ED-4DB2-BD59-A6C34878D82A}">
                    <a16:rowId xmlns:a16="http://schemas.microsoft.com/office/drawing/2014/main" xmlns="" val="10001"/>
                  </a:ext>
                </a:extLst>
              </a:tr>
              <a:tr h="682194">
                <a:tc>
                  <a:txBody>
                    <a:bodyPr/>
                    <a:lstStyle/>
                    <a:p>
                      <a:r>
                        <a:rPr lang="en-US" sz="1400" dirty="0"/>
                        <a:t>2.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confirmation</a:t>
                      </a:r>
                      <a:r>
                        <a:rPr lang="en-US" sz="1400" baseline="0" dirty="0"/>
                        <a:t> 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metric is </a:t>
                      </a:r>
                      <a:r>
                        <a:rPr lang="en-US" sz="1400" baseline="0" dirty="0"/>
                        <a:t>tracked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revenue should be tracked as a value.</a:t>
                      </a:r>
                    </a:p>
                  </a:txBody>
                  <a:tcPr anchor="ctr"/>
                </a:tc>
                <a:extLst>
                  <a:ext uri="{0D108BD9-81ED-4DB2-BD59-A6C34878D82A}">
                    <a16:rowId xmlns:a16="http://schemas.microsoft.com/office/drawing/2014/main" xmlns="" val="10002"/>
                  </a:ext>
                </a:extLst>
              </a:tr>
              <a:tr h="682194">
                <a:tc>
                  <a:txBody>
                    <a:bodyPr/>
                    <a:lstStyle/>
                    <a:p>
                      <a:r>
                        <a:rPr lang="en-US" sz="1400" dirty="0"/>
                        <a:t>3.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confirmation</a:t>
                      </a:r>
                      <a:r>
                        <a:rPr lang="en-US" sz="1400" baseline="0" dirty="0"/>
                        <a:t> 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has chosen</a:t>
                      </a:r>
                      <a:r>
                        <a:rPr lang="en-US" sz="1400" baseline="0" dirty="0"/>
                        <a:t> an insurance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value “Ins” should be tracked</a:t>
                      </a:r>
                    </a:p>
                  </a:txBody>
                  <a:tcPr anchor="ctr"/>
                </a:tc>
                <a:extLst>
                  <a:ext uri="{0D108BD9-81ED-4DB2-BD59-A6C34878D82A}">
                    <a16:rowId xmlns:a16="http://schemas.microsoft.com/office/drawing/2014/main" xmlns="" val="10003"/>
                  </a:ext>
                </a:extLst>
              </a:tr>
            </a:tbl>
          </a:graphicData>
        </a:graphic>
      </p:graphicFrame>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12</a:t>
            </a:fld>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LTUR</a:t>
            </a:r>
          </a:p>
          <a:p>
            <a:r>
              <a:rPr lang="en-US" sz="1400" b="1" dirty="0">
                <a:solidFill>
                  <a:schemeClr val="tx1"/>
                </a:solidFill>
              </a:rPr>
              <a:t>I want to </a:t>
            </a:r>
            <a:r>
              <a:rPr lang="en-US" sz="1400" dirty="0">
                <a:solidFill>
                  <a:schemeClr val="tx1"/>
                </a:solidFill>
              </a:rPr>
              <a:t>track how many users are continuing to the confirmation page</a:t>
            </a:r>
          </a:p>
          <a:p>
            <a:r>
              <a:rPr lang="en-US" sz="1400" b="1" dirty="0">
                <a:solidFill>
                  <a:schemeClr val="tx1"/>
                </a:solidFill>
              </a:rPr>
              <a:t>So that I can </a:t>
            </a:r>
            <a:r>
              <a:rPr lang="en-US" sz="1400" dirty="0" err="1">
                <a:solidFill>
                  <a:schemeClr val="tx1"/>
                </a:solidFill>
              </a:rPr>
              <a:t>analyse</a:t>
            </a:r>
            <a:r>
              <a:rPr lang="en-US" sz="1400" dirty="0">
                <a:solidFill>
                  <a:schemeClr val="tx1"/>
                </a:solidFill>
              </a:rPr>
              <a:t> the users behavior in the variants.</a:t>
            </a:r>
          </a:p>
        </p:txBody>
      </p:sp>
    </p:spTree>
    <p:extLst>
      <p:ext uri="{BB962C8B-B14F-4D97-AF65-F5344CB8AC3E}">
        <p14:creationId xmlns:p14="http://schemas.microsoft.com/office/powerpoint/2010/main" val="70211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BD1</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868847717"/>
              </p:ext>
            </p:extLst>
          </p:nvPr>
        </p:nvGraphicFramePr>
        <p:xfrm>
          <a:off x="531811" y="2944110"/>
          <a:ext cx="11200924" cy="2046582"/>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682194">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682194">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is generated into the test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BD1 </a:t>
                      </a:r>
                      <a:r>
                        <a:rPr lang="en-US" sz="1400" baseline="0" dirty="0"/>
                        <a:t>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metric should</a:t>
                      </a:r>
                      <a:r>
                        <a:rPr lang="en-US" sz="1400" baseline="0" dirty="0"/>
                        <a:t> track</a:t>
                      </a:r>
                      <a:endParaRPr lang="en-US" sz="1400" dirty="0"/>
                    </a:p>
                  </a:txBody>
                  <a:tcPr anchor="ctr"/>
                </a:tc>
                <a:extLst>
                  <a:ext uri="{0D108BD9-81ED-4DB2-BD59-A6C34878D82A}">
                    <a16:rowId xmlns:a16="http://schemas.microsoft.com/office/drawing/2014/main" xmlns="" val="10001"/>
                  </a:ext>
                </a:extLst>
              </a:tr>
              <a:tr h="682194">
                <a:tc>
                  <a:txBody>
                    <a:bodyPr/>
                    <a:lstStyle/>
                    <a:p>
                      <a:r>
                        <a:rPr lang="en-US" sz="1400" dirty="0"/>
                        <a:t>2.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BD1 </a:t>
                      </a:r>
                      <a:r>
                        <a:rPr lang="en-US" sz="1400" baseline="0" dirty="0"/>
                        <a:t>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has chosen</a:t>
                      </a:r>
                      <a:r>
                        <a:rPr lang="en-US" sz="1400" baseline="0" dirty="0"/>
                        <a:t> an insurance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value “Ins” should be tracked</a:t>
                      </a:r>
                    </a:p>
                  </a:txBody>
                  <a:tcPr anchor="ctr"/>
                </a:tc>
                <a:extLst>
                  <a:ext uri="{0D108BD9-81ED-4DB2-BD59-A6C34878D82A}">
                    <a16:rowId xmlns:a16="http://schemas.microsoft.com/office/drawing/2014/main" xmlns="" val="10002"/>
                  </a:ext>
                </a:extLst>
              </a:tr>
            </a:tbl>
          </a:graphicData>
        </a:graphic>
      </p:graphicFrame>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13</a:t>
            </a:fld>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LTUR</a:t>
            </a:r>
          </a:p>
          <a:p>
            <a:r>
              <a:rPr lang="en-US" sz="1400" b="1" dirty="0">
                <a:solidFill>
                  <a:schemeClr val="tx1"/>
                </a:solidFill>
              </a:rPr>
              <a:t>I want to </a:t>
            </a:r>
            <a:r>
              <a:rPr lang="en-US" sz="1400" dirty="0">
                <a:solidFill>
                  <a:schemeClr val="tx1"/>
                </a:solidFill>
              </a:rPr>
              <a:t>track how many users are continuing to the next page</a:t>
            </a:r>
          </a:p>
          <a:p>
            <a:r>
              <a:rPr lang="en-US" sz="1400" b="1" dirty="0">
                <a:solidFill>
                  <a:schemeClr val="tx1"/>
                </a:solidFill>
              </a:rPr>
              <a:t>So that I can </a:t>
            </a:r>
            <a:r>
              <a:rPr lang="en-US" sz="1400" dirty="0" err="1">
                <a:solidFill>
                  <a:schemeClr val="tx1"/>
                </a:solidFill>
              </a:rPr>
              <a:t>analyse</a:t>
            </a:r>
            <a:r>
              <a:rPr lang="en-US" sz="1400" dirty="0">
                <a:solidFill>
                  <a:schemeClr val="tx1"/>
                </a:solidFill>
              </a:rPr>
              <a:t> the users behavior in the variants.</a:t>
            </a:r>
          </a:p>
        </p:txBody>
      </p:sp>
    </p:spTree>
    <p:extLst>
      <p:ext uri="{BB962C8B-B14F-4D97-AF65-F5344CB8AC3E}">
        <p14:creationId xmlns:p14="http://schemas.microsoft.com/office/powerpoint/2010/main" val="155876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BD2</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484475036"/>
              </p:ext>
            </p:extLst>
          </p:nvPr>
        </p:nvGraphicFramePr>
        <p:xfrm>
          <a:off x="531811" y="2944110"/>
          <a:ext cx="11200924" cy="2046582"/>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682194">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682194">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is generated into the test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BD2 </a:t>
                      </a:r>
                      <a:r>
                        <a:rPr lang="en-US" sz="1400" baseline="0" dirty="0"/>
                        <a:t>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metric should</a:t>
                      </a:r>
                      <a:r>
                        <a:rPr lang="en-US" sz="1400" baseline="0" dirty="0"/>
                        <a:t> track</a:t>
                      </a:r>
                      <a:endParaRPr lang="en-US" sz="1400" dirty="0"/>
                    </a:p>
                  </a:txBody>
                  <a:tcPr anchor="ctr"/>
                </a:tc>
                <a:extLst>
                  <a:ext uri="{0D108BD9-81ED-4DB2-BD59-A6C34878D82A}">
                    <a16:rowId xmlns:a16="http://schemas.microsoft.com/office/drawing/2014/main" xmlns="" val="10001"/>
                  </a:ext>
                </a:extLst>
              </a:tr>
              <a:tr h="682194">
                <a:tc>
                  <a:txBody>
                    <a:bodyPr/>
                    <a:lstStyle/>
                    <a:p>
                      <a:r>
                        <a:rPr lang="en-US" sz="1400" dirty="0"/>
                        <a:t>2.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continues to the BD2 </a:t>
                      </a:r>
                      <a:r>
                        <a:rPr lang="en-US" sz="1400" baseline="0" dirty="0"/>
                        <a:t>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user has chosen</a:t>
                      </a:r>
                      <a:r>
                        <a:rPr lang="en-US" sz="1400" baseline="0" dirty="0"/>
                        <a:t> an insurance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 value “Ins” should be tracked</a:t>
                      </a:r>
                    </a:p>
                  </a:txBody>
                  <a:tcPr anchor="ctr"/>
                </a:tc>
                <a:extLst>
                  <a:ext uri="{0D108BD9-81ED-4DB2-BD59-A6C34878D82A}">
                    <a16:rowId xmlns:a16="http://schemas.microsoft.com/office/drawing/2014/main" xmlns="" val="10002"/>
                  </a:ext>
                </a:extLst>
              </a:tr>
            </a:tbl>
          </a:graphicData>
        </a:graphic>
      </p:graphicFrame>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14</a:t>
            </a:fld>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LTUR</a:t>
            </a:r>
          </a:p>
          <a:p>
            <a:r>
              <a:rPr lang="en-US" sz="1400" b="1" dirty="0">
                <a:solidFill>
                  <a:schemeClr val="tx1"/>
                </a:solidFill>
              </a:rPr>
              <a:t>I want to </a:t>
            </a:r>
            <a:r>
              <a:rPr lang="en-US" sz="1400" dirty="0">
                <a:solidFill>
                  <a:schemeClr val="tx1"/>
                </a:solidFill>
              </a:rPr>
              <a:t>track how many users are continuing to the BD2 page</a:t>
            </a:r>
          </a:p>
          <a:p>
            <a:r>
              <a:rPr lang="en-US" sz="1400" b="1" dirty="0">
                <a:solidFill>
                  <a:schemeClr val="tx1"/>
                </a:solidFill>
              </a:rPr>
              <a:t>So that I can </a:t>
            </a:r>
            <a:r>
              <a:rPr lang="en-US" sz="1400" dirty="0" err="1">
                <a:solidFill>
                  <a:schemeClr val="tx1"/>
                </a:solidFill>
              </a:rPr>
              <a:t>analyse</a:t>
            </a:r>
            <a:r>
              <a:rPr lang="en-US" sz="1400" dirty="0">
                <a:solidFill>
                  <a:schemeClr val="tx1"/>
                </a:solidFill>
              </a:rPr>
              <a:t> the users behavior in the variants.</a:t>
            </a:r>
          </a:p>
        </p:txBody>
      </p:sp>
    </p:spTree>
    <p:extLst>
      <p:ext uri="{BB962C8B-B14F-4D97-AF65-F5344CB8AC3E}">
        <p14:creationId xmlns:p14="http://schemas.microsoft.com/office/powerpoint/2010/main" val="354860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6" name="Footer Placeholder 5"/>
          <p:cNvSpPr>
            <a:spLocks noGrp="1"/>
          </p:cNvSpPr>
          <p:nvPr>
            <p:ph type="ftr" sz="quarter" idx="11"/>
          </p:nvPr>
        </p:nvSpPr>
        <p:spPr/>
        <p:txBody>
          <a:bodyPr/>
          <a:lstStyle/>
          <a:p>
            <a:r>
              <a:rPr lang="en-US">
                <a:solidFill>
                  <a:srgbClr val="5F5F5F"/>
                </a:solidFill>
              </a:rPr>
              <a:t>Oracle Confidential - Restricted</a:t>
            </a:r>
            <a:endParaRPr lang="en-US" dirty="0">
              <a:solidFill>
                <a:srgbClr val="5F5F5F"/>
              </a:solidFill>
            </a:endParaRPr>
          </a:p>
        </p:txBody>
      </p:sp>
      <p:sp>
        <p:nvSpPr>
          <p:cNvPr id="3" name="Slide Number Placeholder 2"/>
          <p:cNvSpPr>
            <a:spLocks noGrp="1"/>
          </p:cNvSpPr>
          <p:nvPr>
            <p:ph type="sldNum" sz="quarter" idx="12"/>
          </p:nvPr>
        </p:nvSpPr>
        <p:spPr/>
        <p:txBody>
          <a:bodyPr/>
          <a:lstStyle/>
          <a:p>
            <a:fld id="{C51EAA63-D034-42AE-91FA-B13B9518C7BE}" type="slidenum">
              <a:rPr lang="en-GB" smtClean="0">
                <a:solidFill>
                  <a:srgbClr val="5F5F5F"/>
                </a:solidFill>
                <a:latin typeface="Calibri"/>
              </a:rPr>
              <a:pPr/>
              <a:t>15</a:t>
            </a:fld>
            <a:endParaRPr lang="en-GB" dirty="0">
              <a:solidFill>
                <a:srgbClr val="5F5F5F"/>
              </a:solidFill>
              <a:latin typeface="Calibri"/>
            </a:endParaRPr>
          </a:p>
        </p:txBody>
      </p:sp>
    </p:spTree>
    <p:extLst>
      <p:ext uri="{BB962C8B-B14F-4D97-AF65-F5344CB8AC3E}">
        <p14:creationId xmlns:p14="http://schemas.microsoft.com/office/powerpoint/2010/main" val="173618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Details</a:t>
            </a:r>
          </a:p>
        </p:txBody>
      </p:sp>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16</a:t>
            </a:fld>
            <a:endParaRPr lang="en-US" dirty="0"/>
          </a:p>
        </p:txBody>
      </p:sp>
      <p:sp>
        <p:nvSpPr>
          <p:cNvPr id="8" name="Rectangle 3"/>
          <p:cNvSpPr txBox="1">
            <a:spLocks noChangeArrowheads="1"/>
          </p:cNvSpPr>
          <p:nvPr/>
        </p:nvSpPr>
        <p:spPr>
          <a:xfrm>
            <a:off x="530307" y="1524000"/>
            <a:ext cx="11017620" cy="2118529"/>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L’TUR</a:t>
            </a:r>
          </a:p>
          <a:p>
            <a:r>
              <a:rPr lang="en-US" sz="1400" b="1" dirty="0">
                <a:solidFill>
                  <a:schemeClr val="tx1"/>
                </a:solidFill>
              </a:rPr>
              <a:t>I want to </a:t>
            </a:r>
            <a:r>
              <a:rPr lang="en-US" sz="1400" dirty="0">
                <a:solidFill>
                  <a:schemeClr val="tx1"/>
                </a:solidFill>
              </a:rPr>
              <a:t>integrate Omniture</a:t>
            </a:r>
          </a:p>
          <a:p>
            <a:r>
              <a:rPr lang="en-US" sz="1400" b="1" dirty="0">
                <a:solidFill>
                  <a:schemeClr val="tx1"/>
                </a:solidFill>
              </a:rPr>
              <a:t>So that I can </a:t>
            </a:r>
            <a:r>
              <a:rPr lang="en-US" sz="1400" dirty="0">
                <a:solidFill>
                  <a:schemeClr val="tx1"/>
                </a:solidFill>
              </a:rPr>
              <a:t>track the test result in my own analysis tool.</a:t>
            </a:r>
          </a:p>
          <a:p>
            <a:endParaRPr lang="en-US"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377967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198" y="317970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3" name="TextBox 2"/>
          <p:cNvSpPr txBox="1"/>
          <p:nvPr/>
        </p:nvSpPr>
        <p:spPr>
          <a:xfrm>
            <a:off x="6594055" y="522669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4" name="TextBox 3"/>
          <p:cNvSpPr txBox="1"/>
          <p:nvPr/>
        </p:nvSpPr>
        <p:spPr>
          <a:xfrm>
            <a:off x="3695927" y="2727325"/>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5" name="TextBox 4"/>
          <p:cNvSpPr txBox="1"/>
          <p:nvPr/>
        </p:nvSpPr>
        <p:spPr>
          <a:xfrm>
            <a:off x="3295911" y="1167190"/>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7" name="Text Placeholder 5"/>
          <p:cNvSpPr txBox="1">
            <a:spLocks/>
          </p:cNvSpPr>
          <p:nvPr/>
        </p:nvSpPr>
        <p:spPr>
          <a:xfrm>
            <a:off x="531813" y="3429451"/>
            <a:ext cx="11125199" cy="2514149"/>
          </a:xfrm>
          <a:prstGeom prst="rect">
            <a:avLst/>
          </a:prstGeom>
        </p:spPr>
        <p:txBody>
          <a:bodyPr anchor="b"/>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smtClean="0">
                <a:solidFill>
                  <a:srgbClr val="FFFFFF"/>
                </a:solidFill>
              </a:rPr>
              <a:t>Athanasios Dimisioris</a:t>
            </a:r>
            <a:endParaRPr lang="en-US" sz="2400" dirty="0">
              <a:solidFill>
                <a:srgbClr val="FFFFFF"/>
              </a:solidFill>
            </a:endParaRPr>
          </a:p>
          <a:p>
            <a:pPr marL="0" indent="0">
              <a:buNone/>
            </a:pPr>
            <a:r>
              <a:rPr lang="en-US" sz="2400" dirty="0" smtClean="0">
                <a:solidFill>
                  <a:srgbClr val="FFFFFF"/>
                </a:solidFill>
              </a:rPr>
              <a:t>Analyst</a:t>
            </a:r>
            <a:endParaRPr lang="en-US" sz="2400" dirty="0">
              <a:solidFill>
                <a:srgbClr val="FFFFFF"/>
              </a:solidFill>
            </a:endParaRPr>
          </a:p>
          <a:p>
            <a:pPr marL="0" indent="0">
              <a:buNone/>
            </a:pPr>
            <a:r>
              <a:rPr lang="en-US" sz="2400" dirty="0" smtClean="0">
                <a:solidFill>
                  <a:srgbClr val="FFFFFF"/>
                </a:solidFill>
              </a:rPr>
              <a:t>Athanasios.Dimisioris@oracle.com</a:t>
            </a:r>
            <a:endParaRPr lang="en-US" sz="2400" dirty="0">
              <a:solidFill>
                <a:srgbClr val="FFFFFF"/>
              </a:solidFill>
            </a:endParaRPr>
          </a:p>
          <a:p>
            <a:pPr marL="0" indent="0">
              <a:buNone/>
            </a:pPr>
            <a:r>
              <a:rPr lang="en-US" sz="2400" dirty="0">
                <a:solidFill>
                  <a:srgbClr val="FFFFFF"/>
                </a:solidFill>
              </a:rPr>
              <a:t>15. </a:t>
            </a:r>
            <a:r>
              <a:rPr lang="en-US" sz="2400" dirty="0" smtClean="0">
                <a:solidFill>
                  <a:srgbClr val="FFFFFF"/>
                </a:solidFill>
              </a:rPr>
              <a:t>August 2016</a:t>
            </a:r>
            <a:endParaRPr lang="en-US" sz="2400" dirty="0">
              <a:solidFill>
                <a:srgbClr val="FFFFFF"/>
              </a:solidFill>
            </a:endParaRPr>
          </a:p>
        </p:txBody>
      </p:sp>
    </p:spTree>
    <p:extLst>
      <p:ext uri="{BB962C8B-B14F-4D97-AF65-F5344CB8AC3E}">
        <p14:creationId xmlns:p14="http://schemas.microsoft.com/office/powerpoint/2010/main" val="234096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Maxymiser Campaign Acceptance Document</a:t>
            </a:r>
          </a:p>
        </p:txBody>
      </p:sp>
      <p:sp>
        <p:nvSpPr>
          <p:cNvPr id="5" name="Subtitle 4"/>
          <p:cNvSpPr>
            <a:spLocks noGrp="1"/>
          </p:cNvSpPr>
          <p:nvPr>
            <p:ph type="subTitle" idx="1"/>
          </p:nvPr>
        </p:nvSpPr>
        <p:spPr/>
        <p:txBody>
          <a:bodyPr/>
          <a:lstStyle/>
          <a:p>
            <a:r>
              <a:rPr lang="en-US" dirty="0"/>
              <a:t>Test </a:t>
            </a:r>
            <a:r>
              <a:rPr lang="en-US" dirty="0" smtClean="0"/>
              <a:t>48 – AA – </a:t>
            </a:r>
            <a:r>
              <a:rPr lang="en-US" dirty="0"/>
              <a:t>v1.0</a:t>
            </a:r>
          </a:p>
        </p:txBody>
      </p:sp>
      <p:sp>
        <p:nvSpPr>
          <p:cNvPr id="6" name="Text Placeholder 5"/>
          <p:cNvSpPr>
            <a:spLocks noGrp="1"/>
          </p:cNvSpPr>
          <p:nvPr>
            <p:ph type="body" sz="quarter" idx="13"/>
          </p:nvPr>
        </p:nvSpPr>
        <p:spPr/>
        <p:txBody>
          <a:bodyPr/>
          <a:lstStyle/>
          <a:p>
            <a:r>
              <a:rPr lang="en-US" dirty="0" smtClean="0"/>
              <a:t>Athanasios Dimisioris</a:t>
            </a:r>
            <a:endParaRPr lang="en-US" dirty="0"/>
          </a:p>
          <a:p>
            <a:r>
              <a:rPr lang="en-US" dirty="0" smtClean="0"/>
              <a:t>Analyst</a:t>
            </a:r>
            <a:endParaRPr lang="en-US" dirty="0"/>
          </a:p>
          <a:p>
            <a:r>
              <a:rPr lang="en-US" dirty="0" smtClean="0"/>
              <a:t>15. August 2016</a:t>
            </a:r>
            <a:endParaRPr lang="en-US" dirty="0"/>
          </a:p>
        </p:txBody>
      </p:sp>
      <p:sp>
        <p:nvSpPr>
          <p:cNvPr id="2" name="Footer Placeholder 1"/>
          <p:cNvSpPr>
            <a:spLocks noGrp="1"/>
          </p:cNvSpPr>
          <p:nvPr>
            <p:ph type="ftr" sz="quarter" idx="15"/>
          </p:nvPr>
        </p:nvSpPr>
        <p:spPr/>
        <p:txBody>
          <a:bodyPr/>
          <a:lstStyle/>
          <a:p>
            <a:r>
              <a:rPr lang="en-US" dirty="0"/>
              <a:t>Oracle Confidential – Restricted</a:t>
            </a:r>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Oracle Confidential –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t>3</a:t>
            </a:fld>
            <a:endParaRPr lang="en-US" dirty="0"/>
          </a:p>
        </p:txBody>
      </p:sp>
      <p:sp>
        <p:nvSpPr>
          <p:cNvPr id="2" name="Title 1"/>
          <p:cNvSpPr>
            <a:spLocks noGrp="1"/>
          </p:cNvSpPr>
          <p:nvPr>
            <p:ph type="title"/>
          </p:nvPr>
        </p:nvSpPr>
        <p:spPr/>
        <p:txBody>
          <a:bodyPr/>
          <a:lstStyle/>
          <a:p>
            <a:r>
              <a:rPr lang="en-US" dirty="0"/>
              <a:t>Campaign Background and Objectives</a:t>
            </a:r>
          </a:p>
        </p:txBody>
      </p:sp>
      <p:sp>
        <p:nvSpPr>
          <p:cNvPr id="9" name="Rectangle 3"/>
          <p:cNvSpPr txBox="1">
            <a:spLocks noChangeArrowheads="1"/>
          </p:cNvSpPr>
          <p:nvPr/>
        </p:nvSpPr>
        <p:spPr>
          <a:xfrm>
            <a:off x="6320858" y="1528860"/>
            <a:ext cx="5579858" cy="3923125"/>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accent4"/>
                </a:solidFill>
              </a:rPr>
              <a:t>Campaign Background</a:t>
            </a:r>
          </a:p>
          <a:p>
            <a:r>
              <a:rPr lang="en-US" sz="1400" dirty="0">
                <a:solidFill>
                  <a:schemeClr val="accent4"/>
                </a:solidFill>
              </a:rPr>
              <a:t>LTUR wants to check the general conversion tracking of Maxymiser tool.</a:t>
            </a:r>
          </a:p>
          <a:p>
            <a:endParaRPr lang="en-US" sz="1400" dirty="0">
              <a:solidFill>
                <a:schemeClr val="accent4"/>
              </a:solidFill>
            </a:endParaRPr>
          </a:p>
          <a:p>
            <a:r>
              <a:rPr lang="en-US" sz="1400" dirty="0">
                <a:solidFill>
                  <a:schemeClr val="accent4"/>
                </a:solidFill>
              </a:rPr>
              <a:t>Campaign Objective</a:t>
            </a:r>
          </a:p>
          <a:p>
            <a:r>
              <a:rPr lang="en-US" sz="1400" dirty="0">
                <a:solidFill>
                  <a:schemeClr val="accent4"/>
                </a:solidFill>
              </a:rPr>
              <a:t>It´s an AA-test, so there´s no objective beside checking the results.</a:t>
            </a:r>
          </a:p>
          <a:p>
            <a:r>
              <a:rPr lang="en-US" sz="1400" dirty="0">
                <a:solidFill>
                  <a:schemeClr val="accent4"/>
                </a:solidFill>
              </a:rPr>
              <a:t/>
            </a:r>
            <a:br>
              <a:rPr lang="en-US" sz="1400" dirty="0">
                <a:solidFill>
                  <a:schemeClr val="accent4"/>
                </a:solidFill>
              </a:rPr>
            </a:br>
            <a:r>
              <a:rPr lang="en-US" sz="1400" dirty="0">
                <a:solidFill>
                  <a:schemeClr val="accent4"/>
                </a:solidFill>
              </a:rPr>
              <a:t>As LTUR</a:t>
            </a:r>
          </a:p>
          <a:p>
            <a:r>
              <a:rPr lang="en-US" sz="1400" dirty="0">
                <a:solidFill>
                  <a:schemeClr val="accent4"/>
                </a:solidFill>
              </a:rPr>
              <a:t>I want to check the conversion tracking</a:t>
            </a:r>
          </a:p>
          <a:p>
            <a:r>
              <a:rPr lang="en-US" sz="1400" dirty="0">
                <a:solidFill>
                  <a:schemeClr val="accent4"/>
                </a:solidFill>
              </a:rPr>
              <a:t>So that I can be sure that tracking is correct.</a:t>
            </a:r>
          </a:p>
          <a:p>
            <a:endParaRPr lang="en-US" sz="1400" dirty="0">
              <a:solidFill>
                <a:schemeClr val="accent4"/>
              </a:solidFill>
            </a:endParaRPr>
          </a:p>
          <a:p>
            <a:r>
              <a:rPr lang="en-US" sz="1400" dirty="0">
                <a:solidFill>
                  <a:schemeClr val="accent4"/>
                </a:solidFill>
              </a:rPr>
              <a:t>Campaign Hypotheses</a:t>
            </a:r>
          </a:p>
          <a:p>
            <a:r>
              <a:rPr lang="en-US" sz="1400" dirty="0">
                <a:solidFill>
                  <a:schemeClr val="accent4"/>
                </a:solidFill>
              </a:rPr>
              <a:t>In AA-test the results will interchangeable and there won´t be any significance</a:t>
            </a:r>
            <a:r>
              <a:rPr lang="en-US" sz="1400" dirty="0" smtClean="0">
                <a:solidFill>
                  <a:srgbClr val="FF0000"/>
                </a:solidFill>
              </a:rPr>
              <a:t>.</a:t>
            </a:r>
            <a:endParaRPr lang="en-US" sz="1400" dirty="0">
              <a:solidFill>
                <a:srgbClr val="FF0000"/>
              </a:solidFill>
            </a:endParaRPr>
          </a:p>
        </p:txBody>
      </p:sp>
      <p:pic>
        <p:nvPicPr>
          <p:cNvPr id="7" name="Picture 6"/>
          <p:cNvPicPr>
            <a:picLocks noChangeAspect="1"/>
          </p:cNvPicPr>
          <p:nvPr/>
        </p:nvPicPr>
        <p:blipFill>
          <a:blip r:embed="rId3"/>
          <a:stretch>
            <a:fillRect/>
          </a:stretch>
        </p:blipFill>
        <p:spPr>
          <a:xfrm>
            <a:off x="531813" y="1524000"/>
            <a:ext cx="4592277" cy="4689011"/>
          </a:xfrm>
          <a:prstGeom prst="rect">
            <a:avLst/>
          </a:prstGeom>
        </p:spPr>
      </p:pic>
    </p:spTree>
    <p:extLst>
      <p:ext uri="{BB962C8B-B14F-4D97-AF65-F5344CB8AC3E}">
        <p14:creationId xmlns:p14="http://schemas.microsoft.com/office/powerpoint/2010/main" val="262605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Campaign Setup</a:t>
            </a:r>
          </a:p>
        </p:txBody>
      </p:sp>
      <p:sp>
        <p:nvSpPr>
          <p:cNvPr id="3" name="Text Placeholder 2"/>
          <p:cNvSpPr>
            <a:spLocks noGrp="1"/>
          </p:cNvSpPr>
          <p:nvPr>
            <p:ph type="body" idx="1"/>
          </p:nvPr>
        </p:nvSpPr>
        <p:spPr/>
        <p:txBody>
          <a:bodyPr/>
          <a:lstStyle/>
          <a:p>
            <a:r>
              <a:rPr lang="en-US" dirty="0" smtClean="0"/>
              <a:t>AA-test</a:t>
            </a:r>
            <a:endParaRPr lang="en-US" dirty="0"/>
          </a:p>
        </p:txBody>
      </p:sp>
      <p:sp>
        <p:nvSpPr>
          <p:cNvPr id="6" name="Footer Placeholder 5"/>
          <p:cNvSpPr>
            <a:spLocks noGrp="1"/>
          </p:cNvSpPr>
          <p:nvPr>
            <p:ph type="ftr" sz="quarter" idx="11"/>
          </p:nvPr>
        </p:nvSpPr>
        <p:spPr/>
        <p:txBody>
          <a:bodyPr/>
          <a:lstStyle/>
          <a:p>
            <a:r>
              <a:rPr lang="en-US"/>
              <a:t>Oracle Confidential -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4</a:t>
            </a:fld>
            <a:endParaRPr lang="en-GB" dirty="0">
              <a:solidFill>
                <a:srgbClr val="5F5F5F"/>
              </a:solidFill>
              <a:latin typeface="Calibri"/>
            </a:endParaRPr>
          </a:p>
        </p:txBody>
      </p:sp>
    </p:spTree>
    <p:extLst>
      <p:ext uri="{BB962C8B-B14F-4D97-AF65-F5344CB8AC3E}">
        <p14:creationId xmlns:p14="http://schemas.microsoft.com/office/powerpoint/2010/main" val="53111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Oracle Confidential - Restricted</a:t>
            </a:r>
            <a:endParaRPr lang="en-US" dirty="0"/>
          </a:p>
        </p:txBody>
      </p:sp>
      <p:sp>
        <p:nvSpPr>
          <p:cNvPr id="6" name="Title 5"/>
          <p:cNvSpPr>
            <a:spLocks noGrp="1"/>
          </p:cNvSpPr>
          <p:nvPr>
            <p:ph type="title"/>
          </p:nvPr>
        </p:nvSpPr>
        <p:spPr/>
        <p:txBody>
          <a:bodyPr/>
          <a:lstStyle/>
          <a:p>
            <a:r>
              <a:rPr lang="en-US" dirty="0"/>
              <a:t>Browser Rules</a:t>
            </a:r>
          </a:p>
        </p:txBody>
      </p:sp>
      <p:graphicFrame>
        <p:nvGraphicFramePr>
          <p:cNvPr id="11" name="Table 10"/>
          <p:cNvGraphicFramePr>
            <a:graphicFrameLocks noGrp="1"/>
          </p:cNvGraphicFramePr>
          <p:nvPr>
            <p:extLst>
              <p:ext uri="{D42A27DB-BD31-4B8C-83A1-F6EECF244321}">
                <p14:modId xmlns:p14="http://schemas.microsoft.com/office/powerpoint/2010/main" val="2596534392"/>
              </p:ext>
            </p:extLst>
          </p:nvPr>
        </p:nvGraphicFramePr>
        <p:xfrm>
          <a:off x="511678" y="2763133"/>
          <a:ext cx="3487688" cy="2556283"/>
        </p:xfrm>
        <a:graphic>
          <a:graphicData uri="http://schemas.openxmlformats.org/drawingml/2006/table">
            <a:tbl>
              <a:tblPr firstRow="1" bandRow="1">
                <a:tableStyleId>{912C8C85-51F0-491E-9774-3900AFEF0FD7}</a:tableStyleId>
              </a:tblPr>
              <a:tblGrid>
                <a:gridCol w="711773">
                  <a:extLst>
                    <a:ext uri="{9D8B030D-6E8A-4147-A177-3AD203B41FA5}">
                      <a16:colId xmlns:a16="http://schemas.microsoft.com/office/drawing/2014/main" xmlns="" val="20000"/>
                    </a:ext>
                  </a:extLst>
                </a:gridCol>
                <a:gridCol w="1111337">
                  <a:extLst>
                    <a:ext uri="{9D8B030D-6E8A-4147-A177-3AD203B41FA5}">
                      <a16:colId xmlns:a16="http://schemas.microsoft.com/office/drawing/2014/main" xmlns="" val="20001"/>
                    </a:ext>
                  </a:extLst>
                </a:gridCol>
                <a:gridCol w="1664578">
                  <a:extLst>
                    <a:ext uri="{9D8B030D-6E8A-4147-A177-3AD203B41FA5}">
                      <a16:colId xmlns:a16="http://schemas.microsoft.com/office/drawing/2014/main" xmlns="" val="20002"/>
                    </a:ext>
                  </a:extLst>
                </a:gridCol>
              </a:tblGrid>
              <a:tr h="172590">
                <a:tc gridSpan="3">
                  <a:txBody>
                    <a:bodyPr/>
                    <a:lstStyle/>
                    <a:p>
                      <a:pPr algn="ctr"/>
                      <a:r>
                        <a:rPr lang="en-US" sz="1200" dirty="0">
                          <a:solidFill>
                            <a:schemeClr val="tx1"/>
                          </a:solidFill>
                        </a:rPr>
                        <a:t>DESKTOP DEPLOYMENT</a:t>
                      </a:r>
                      <a:endParaRPr lang="en-US" sz="1200" dirty="0">
                        <a:solidFill>
                          <a:schemeClr val="tx1"/>
                        </a:solidFill>
                        <a:latin typeface="Open Sans" panose="020B0606030504020204"/>
                      </a:endParaRPr>
                    </a:p>
                  </a:txBody>
                  <a:tcPr marL="68562" marR="68562" anchor="ctr">
                    <a:lnL w="9525" cap="flat" cmpd="sng" algn="ctr">
                      <a:noFill/>
                      <a:prstDash val="solid"/>
                    </a:lnL>
                    <a:lnR w="9525" cap="flat" cmpd="sng" algn="ctr">
                      <a:noFill/>
                      <a:prstDash val="solid"/>
                    </a:lnR>
                    <a:lnT w="9525" cap="flat" cmpd="sng" algn="ctr">
                      <a:noFill/>
                      <a:prstDash val="soli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172590">
                <a:tc gridSpan="3">
                  <a:txBody>
                    <a:bodyPr/>
                    <a:lstStyle/>
                    <a:p>
                      <a:pPr algn="ctr"/>
                      <a:r>
                        <a:rPr lang="en-US" sz="1200" dirty="0">
                          <a:solidFill>
                            <a:schemeClr val="bg1"/>
                          </a:solidFill>
                        </a:rPr>
                        <a:t>INCLUDED</a:t>
                      </a:r>
                      <a:endParaRPr lang="en-US" sz="1200" b="1" dirty="0">
                        <a:solidFill>
                          <a:schemeClr val="bg1"/>
                        </a:solidFill>
                        <a:latin typeface="Open Sans" panose="020B0606030504020204"/>
                      </a:endParaRPr>
                    </a:p>
                  </a:txBody>
                  <a:tcPr marL="68562" marR="68562" anchor="ctr">
                    <a:lnL w="9525" cap="flat" cmpd="sng" algn="ctr">
                      <a:noFill/>
                      <a:prstDash val="soli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US"/>
                    </a:p>
                  </a:txBody>
                  <a:tcPr/>
                </a:tc>
                <a:tc hMerge="1">
                  <a:txBody>
                    <a:bodyPr/>
                    <a:lstStyle/>
                    <a:p>
                      <a:pPr algn="ctr"/>
                      <a:endParaRPr lang="en-US" sz="1200" b="1" dirty="0"/>
                    </a:p>
                  </a:txBody>
                  <a:tcPr anchor="ctr">
                    <a:solidFill>
                      <a:schemeClr val="bg1">
                        <a:lumMod val="65000"/>
                      </a:schemeClr>
                    </a:solidFill>
                  </a:tcPr>
                </a:tc>
                <a:extLst>
                  <a:ext uri="{0D108BD9-81ED-4DB2-BD59-A6C34878D82A}">
                    <a16:rowId xmlns:a16="http://schemas.microsoft.com/office/drawing/2014/main" xmlns="" val="10001"/>
                  </a:ext>
                </a:extLst>
              </a:tr>
              <a:tr h="172590">
                <a:tc gridSpan="2">
                  <a:txBody>
                    <a:bodyPr/>
                    <a:lstStyle/>
                    <a:p>
                      <a:pPr algn="ctr"/>
                      <a:r>
                        <a:rPr lang="en-US" sz="1200" dirty="0"/>
                        <a:t>Browser</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a:txBody>
                    <a:bodyPr/>
                    <a:lstStyle/>
                    <a:p>
                      <a:pPr algn="ctr"/>
                      <a:r>
                        <a:rPr lang="en-US" sz="1200" dirty="0"/>
                        <a:t>Operating System</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2"/>
                  </a:ext>
                </a:extLst>
              </a:tr>
              <a:tr h="361723">
                <a:tc>
                  <a:txBody>
                    <a:bodyPr/>
                    <a:lstStyle/>
                    <a:p>
                      <a:pPr algn="ctr"/>
                      <a:r>
                        <a:rPr lang="en-US" sz="1200" dirty="0"/>
                        <a:t>Type</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Version</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Type</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3"/>
                  </a:ext>
                </a:extLst>
              </a:tr>
              <a:tr h="172590">
                <a:tc>
                  <a:txBody>
                    <a:bodyPr/>
                    <a:lstStyle/>
                    <a:p>
                      <a:pPr marL="0" algn="ctr" defTabSz="914400" rtl="0" eaLnBrk="1" latinLnBrk="0" hangingPunct="1"/>
                      <a:r>
                        <a:rPr lang="en-US" sz="1200" kern="1200" dirty="0">
                          <a:solidFill>
                            <a:schemeClr val="tx1"/>
                          </a:solidFill>
                          <a:latin typeface="+mn-lt"/>
                          <a:ea typeface="+mn-ea"/>
                          <a:cs typeface="+mn-cs"/>
                        </a:rPr>
                        <a:t>Chrome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72590">
                <a:tc>
                  <a:txBody>
                    <a:bodyPr/>
                    <a:lstStyle/>
                    <a:p>
                      <a:pPr marL="0" algn="ctr" defTabSz="914400" rtl="0" eaLnBrk="1" latinLnBrk="0" hangingPunct="1"/>
                      <a:r>
                        <a:rPr lang="en-US" sz="1200" kern="1200" dirty="0">
                          <a:solidFill>
                            <a:schemeClr val="tx1"/>
                          </a:solidFill>
                          <a:latin typeface="+mn-lt"/>
                          <a:ea typeface="+mn-ea"/>
                          <a:cs typeface="+mn-cs"/>
                        </a:rPr>
                        <a:t>Edge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72590">
                <a:tc>
                  <a:txBody>
                    <a:bodyPr/>
                    <a:lstStyle/>
                    <a:p>
                      <a:pPr marL="0" algn="ctr" defTabSz="914400" rtl="0" eaLnBrk="1" latinLnBrk="0" hangingPunct="1"/>
                      <a:r>
                        <a:rPr lang="en-US" sz="1200" kern="1200" dirty="0">
                          <a:solidFill>
                            <a:schemeClr val="tx1"/>
                          </a:solidFill>
                          <a:latin typeface="+mn-lt"/>
                          <a:ea typeface="+mn-ea"/>
                          <a:cs typeface="+mn-cs"/>
                        </a:rPr>
                        <a:t>IE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11</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72590">
                <a:tc>
                  <a:txBody>
                    <a:bodyPr/>
                    <a:lstStyle/>
                    <a:p>
                      <a:pPr marL="0" algn="ctr" defTabSz="914400" rtl="0" eaLnBrk="1" latinLnBrk="0" hangingPunct="1"/>
                      <a:r>
                        <a:rPr lang="en-US" sz="1200" kern="1200" dirty="0">
                          <a:solidFill>
                            <a:schemeClr val="tx1"/>
                          </a:solidFill>
                          <a:latin typeface="+mn-lt"/>
                          <a:ea typeface="+mn-ea"/>
                          <a:cs typeface="+mn-cs"/>
                        </a:rPr>
                        <a:t>Firefox</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30+</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172590">
                <a:tc>
                  <a:txBody>
                    <a:bodyPr/>
                    <a:lstStyle/>
                    <a:p>
                      <a:pPr algn="ctr"/>
                      <a:r>
                        <a:rPr lang="en-US" sz="1200" dirty="0"/>
                        <a:t>Safari</a:t>
                      </a:r>
                      <a:endParaRPr lang="en-US" sz="1200"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9</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Any</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
        <p:nvSpPr>
          <p:cNvPr id="18" name="Rectangle 3"/>
          <p:cNvSpPr txBox="1">
            <a:spLocks noChangeArrowheads="1"/>
          </p:cNvSpPr>
          <p:nvPr/>
        </p:nvSpPr>
        <p:spPr>
          <a:xfrm>
            <a:off x="511747" y="1349779"/>
            <a:ext cx="5986491" cy="1270091"/>
          </a:xfrm>
          <a:prstGeom prst="rect">
            <a:avLst/>
          </a:prstGeom>
          <a:noFill/>
        </p:spPr>
        <p:txBody>
          <a:bodyPr vert="horz"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en-US" sz="1200" dirty="0">
                <a:solidFill>
                  <a:schemeClr val="tx1"/>
                </a:solidFill>
                <a:cs typeface="Calibri" pitchFamily="34" charset="0"/>
              </a:rPr>
              <a:t>This campaign will be deployed to the following devices</a:t>
            </a:r>
            <a:r>
              <a:rPr lang="en-US" sz="1200" dirty="0">
                <a:solidFill>
                  <a:schemeClr val="tx1"/>
                </a:solidFill>
              </a:rPr>
              <a:t>:</a:t>
            </a:r>
          </a:p>
          <a:p>
            <a:pPr>
              <a:lnSpc>
                <a:spcPct val="70000"/>
              </a:lnSpc>
            </a:pPr>
            <a:r>
              <a:rPr lang="en-US" sz="1200" dirty="0">
                <a:solidFill>
                  <a:schemeClr val="tx1"/>
                </a:solidFill>
              </a:rPr>
              <a:t>                   </a:t>
            </a:r>
            <a:r>
              <a:rPr lang="en-US" sz="1200" dirty="0">
                <a:solidFill>
                  <a:srgbClr val="00B050"/>
                </a:solidFill>
              </a:rPr>
              <a:t> </a:t>
            </a:r>
            <a:r>
              <a:rPr lang="en-US" sz="1200" dirty="0">
                <a:solidFill>
                  <a:srgbClr val="00B050"/>
                </a:solidFill>
                <a:ea typeface="Wingdings"/>
                <a:cs typeface="Wingdings"/>
                <a:sym typeface="Wingdings"/>
              </a:rPr>
              <a:t> </a:t>
            </a:r>
            <a:r>
              <a:rPr lang="en-US" sz="1200" dirty="0">
                <a:solidFill>
                  <a:schemeClr val="tx1"/>
                </a:solidFill>
              </a:rPr>
              <a:t>Desktop</a:t>
            </a:r>
          </a:p>
          <a:p>
            <a:pPr>
              <a:lnSpc>
                <a:spcPct val="70000"/>
              </a:lnSpc>
            </a:pPr>
            <a:r>
              <a:rPr lang="pl-PL" sz="1200" dirty="0">
                <a:solidFill>
                  <a:schemeClr val="accent4"/>
                </a:solidFill>
                <a:ea typeface="Wingdings"/>
                <a:cs typeface="Wingdings"/>
                <a:sym typeface="Wingdings"/>
              </a:rPr>
              <a:t> </a:t>
            </a:r>
            <a:r>
              <a:rPr lang="en-GB" sz="1200" dirty="0">
                <a:solidFill>
                  <a:schemeClr val="accent4"/>
                </a:solidFill>
                <a:ea typeface="Wingdings"/>
                <a:cs typeface="Wingdings"/>
                <a:sym typeface="Wingdings"/>
              </a:rPr>
              <a:t> </a:t>
            </a:r>
            <a:r>
              <a:rPr lang="en-GB" sz="1200" dirty="0" smtClean="0">
                <a:solidFill>
                  <a:schemeClr val="accent4"/>
                </a:solidFill>
                <a:ea typeface="Wingdings"/>
                <a:cs typeface="Wingdings"/>
                <a:sym typeface="Wingdings"/>
              </a:rPr>
              <a:t>                  </a:t>
            </a:r>
            <a:r>
              <a:rPr lang="en-US" sz="1200" dirty="0" smtClean="0">
                <a:solidFill>
                  <a:srgbClr val="FF0000"/>
                </a:solidFill>
                <a:ea typeface="Wingdings"/>
                <a:cs typeface="Wingdings"/>
                <a:sym typeface="Wingdings"/>
              </a:rPr>
              <a:t> </a:t>
            </a:r>
            <a:r>
              <a:rPr lang="en-US" sz="1200" dirty="0" smtClean="0">
                <a:solidFill>
                  <a:schemeClr val="tx1"/>
                </a:solidFill>
              </a:rPr>
              <a:t>Tablet</a:t>
            </a:r>
            <a:endParaRPr lang="en-US" sz="1200" dirty="0">
              <a:solidFill>
                <a:schemeClr val="tx1"/>
              </a:solidFill>
            </a:endParaRPr>
          </a:p>
          <a:p>
            <a:pPr>
              <a:lnSpc>
                <a:spcPct val="70000"/>
              </a:lnSpc>
            </a:pPr>
            <a:r>
              <a:rPr lang="en-US" sz="1200" dirty="0">
                <a:solidFill>
                  <a:srgbClr val="FF0000"/>
                </a:solidFill>
                <a:ea typeface="Wingdings"/>
                <a:cs typeface="Wingdings"/>
                <a:sym typeface="Wingdings"/>
              </a:rPr>
              <a:t> </a:t>
            </a:r>
            <a:r>
              <a:rPr lang="en-US" sz="1200" dirty="0" smtClean="0">
                <a:solidFill>
                  <a:srgbClr val="FF0000"/>
                </a:solidFill>
                <a:ea typeface="Wingdings"/>
                <a:cs typeface="Wingdings"/>
                <a:sym typeface="Wingdings"/>
              </a:rPr>
              <a:t>                    </a:t>
            </a:r>
            <a:r>
              <a:rPr lang="en-US" sz="1200" dirty="0" smtClean="0">
                <a:solidFill>
                  <a:schemeClr val="tx1"/>
                </a:solidFill>
              </a:rPr>
              <a:t>Mobile</a:t>
            </a:r>
            <a:endParaRPr lang="en-US" sz="1200" dirty="0">
              <a:solidFill>
                <a:schemeClr val="tx1"/>
              </a:solidFill>
            </a:endParaRPr>
          </a:p>
          <a:p>
            <a:pPr>
              <a:lnSpc>
                <a:spcPct val="80000"/>
              </a:lnSpc>
            </a:pPr>
            <a:r>
              <a:rPr lang="en-US" sz="1200" dirty="0">
                <a:solidFill>
                  <a:schemeClr val="tx1"/>
                </a:solidFill>
              </a:rPr>
              <a:t>The following is a customized list of browsers to be INCLUDED in the campaign:</a:t>
            </a:r>
          </a:p>
        </p:txBody>
      </p:sp>
      <p:sp>
        <p:nvSpPr>
          <p:cNvPr id="2" name="Slide Number Placeholder 1"/>
          <p:cNvSpPr>
            <a:spLocks noGrp="1"/>
          </p:cNvSpPr>
          <p:nvPr>
            <p:ph type="sldNum" sz="quarter" idx="12"/>
          </p:nvPr>
        </p:nvSpPr>
        <p:spPr/>
        <p:txBody>
          <a:bodyPr/>
          <a:lstStyle/>
          <a:p>
            <a:fld id="{C51EAA63-D034-42AE-91FA-B13B9518C7BE}" type="slidenum">
              <a:rPr lang="en-GB" smtClean="0"/>
              <a:t>5</a:t>
            </a:fld>
            <a:endParaRPr lang="en-GB" dirty="0"/>
          </a:p>
        </p:txBody>
      </p:sp>
    </p:spTree>
    <p:extLst>
      <p:ext uri="{BB962C8B-B14F-4D97-AF65-F5344CB8AC3E}">
        <p14:creationId xmlns:p14="http://schemas.microsoft.com/office/powerpoint/2010/main" val="228162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Rules</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053399600"/>
              </p:ext>
            </p:extLst>
          </p:nvPr>
        </p:nvGraphicFramePr>
        <p:xfrm>
          <a:off x="531811" y="3229860"/>
          <a:ext cx="11200924" cy="1432560"/>
        </p:xfrm>
        <a:graphic>
          <a:graphicData uri="http://schemas.openxmlformats.org/drawingml/2006/table">
            <a:tbl>
              <a:tblPr firstRow="1" bandRow="1">
                <a:tableStyleId>{5FD0F851-EC5A-4D38-B0AD-8093EC10F338}</a:tableStyleId>
              </a:tblPr>
              <a:tblGrid>
                <a:gridCol w="2890232">
                  <a:extLst>
                    <a:ext uri="{9D8B030D-6E8A-4147-A177-3AD203B41FA5}">
                      <a16:colId xmlns:a16="http://schemas.microsoft.com/office/drawing/2014/main" xmlns="" val="20000"/>
                    </a:ext>
                  </a:extLst>
                </a:gridCol>
                <a:gridCol w="2710230">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2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User has chosen</a:t>
                      </a:r>
                      <a:r>
                        <a:rPr lang="en-US" sz="1200" baseline="0" dirty="0" smtClean="0"/>
                        <a:t> for a hotel on result page</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They are on the </a:t>
                      </a:r>
                      <a:r>
                        <a:rPr lang="en-US" sz="1200" dirty="0" err="1" smtClean="0"/>
                        <a:t>Hoteldetails</a:t>
                      </a:r>
                      <a:r>
                        <a:rPr lang="en-US" sz="1200" baseline="0" dirty="0" smtClean="0"/>
                        <a:t> page</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 test is generated. </a:t>
                      </a:r>
                      <a:endParaRPr lang="en-US" sz="1200" dirty="0"/>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dirty="0"/>
              <a:t>Oracle Confidential – Restricted</a:t>
            </a:r>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dirty="0"/>
          </a:p>
        </p:txBody>
      </p:sp>
      <p:sp>
        <p:nvSpPr>
          <p:cNvPr id="8" name="Rectangle 3"/>
          <p:cNvSpPr txBox="1">
            <a:spLocks noChangeArrowheads="1"/>
          </p:cNvSpPr>
          <p:nvPr/>
        </p:nvSpPr>
        <p:spPr>
          <a:xfrm>
            <a:off x="530307" y="1524000"/>
            <a:ext cx="5986491" cy="1474250"/>
          </a:xfrm>
          <a:prstGeom prst="rect">
            <a:avLst/>
          </a:prstGeom>
        </p:spPr>
        <p:txBody>
          <a:bodyPr vert="horz"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 Name</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LTUR</a:t>
            </a:r>
          </a:p>
          <a:p>
            <a:r>
              <a:rPr lang="en-US" sz="1400" b="1" dirty="0">
                <a:solidFill>
                  <a:schemeClr val="accent4"/>
                </a:solidFill>
              </a:rPr>
              <a:t>I want to </a:t>
            </a:r>
            <a:r>
              <a:rPr lang="en-US" sz="1400" dirty="0">
                <a:solidFill>
                  <a:schemeClr val="accent4"/>
                </a:solidFill>
              </a:rPr>
              <a:t>check the conversion tracking</a:t>
            </a:r>
          </a:p>
          <a:p>
            <a:r>
              <a:rPr lang="en-US" sz="1400" b="1" dirty="0">
                <a:solidFill>
                  <a:schemeClr val="accent4"/>
                </a:solidFill>
              </a:rPr>
              <a:t>So that I can </a:t>
            </a:r>
            <a:r>
              <a:rPr lang="en-US" sz="1400" dirty="0">
                <a:solidFill>
                  <a:schemeClr val="accent4"/>
                </a:solidFill>
              </a:rPr>
              <a:t>be sure that tracking is correct.</a:t>
            </a:r>
          </a:p>
        </p:txBody>
      </p:sp>
    </p:spTree>
    <p:extLst>
      <p:ext uri="{BB962C8B-B14F-4D97-AF65-F5344CB8AC3E}">
        <p14:creationId xmlns:p14="http://schemas.microsoft.com/office/powerpoint/2010/main" val="97885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Oracle Confidential –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t>7</a:t>
            </a:fld>
            <a:endParaRPr lang="en-US" dirty="0"/>
          </a:p>
        </p:txBody>
      </p:sp>
      <p:sp>
        <p:nvSpPr>
          <p:cNvPr id="2" name="Title 1"/>
          <p:cNvSpPr>
            <a:spLocks noGrp="1"/>
          </p:cNvSpPr>
          <p:nvPr>
            <p:ph type="title"/>
          </p:nvPr>
        </p:nvSpPr>
        <p:spPr/>
        <p:txBody>
          <a:bodyPr/>
          <a:lstStyle/>
          <a:p>
            <a:r>
              <a:rPr lang="en-US" dirty="0"/>
              <a:t>Campaign Matrix</a:t>
            </a:r>
          </a:p>
        </p:txBody>
      </p:sp>
      <p:graphicFrame>
        <p:nvGraphicFramePr>
          <p:cNvPr id="25" name="Content Placeholder 5" descr="Table with multiple topic and category rows" title="Sample Table"/>
          <p:cNvGraphicFramePr>
            <a:graphicFrameLocks/>
          </p:cNvGraphicFramePr>
          <p:nvPr>
            <p:extLst>
              <p:ext uri="{D42A27DB-BD31-4B8C-83A1-F6EECF244321}">
                <p14:modId xmlns:p14="http://schemas.microsoft.com/office/powerpoint/2010/main" val="999203492"/>
              </p:ext>
            </p:extLst>
          </p:nvPr>
        </p:nvGraphicFramePr>
        <p:xfrm>
          <a:off x="5814204" y="1533523"/>
          <a:ext cx="2677963" cy="1330446"/>
        </p:xfrm>
        <a:graphic>
          <a:graphicData uri="http://schemas.openxmlformats.org/drawingml/2006/table">
            <a:tbl>
              <a:tblPr firstRow="1" bandRow="1">
                <a:tableStyleId>{5FD0F851-EC5A-4D38-B0AD-8093EC10F338}</a:tableStyleId>
              </a:tblPr>
              <a:tblGrid>
                <a:gridCol w="889551">
                  <a:extLst>
                    <a:ext uri="{9D8B030D-6E8A-4147-A177-3AD203B41FA5}">
                      <a16:colId xmlns:a16="http://schemas.microsoft.com/office/drawing/2014/main" xmlns="" val="20000"/>
                    </a:ext>
                  </a:extLst>
                </a:gridCol>
                <a:gridCol w="895758">
                  <a:extLst>
                    <a:ext uri="{9D8B030D-6E8A-4147-A177-3AD203B41FA5}">
                      <a16:colId xmlns:a16="http://schemas.microsoft.com/office/drawing/2014/main" xmlns="" val="20001"/>
                    </a:ext>
                  </a:extLst>
                </a:gridCol>
                <a:gridCol w="892654">
                  <a:extLst>
                    <a:ext uri="{9D8B030D-6E8A-4147-A177-3AD203B41FA5}">
                      <a16:colId xmlns:a16="http://schemas.microsoft.com/office/drawing/2014/main" xmlns="" val="20002"/>
                    </a:ext>
                  </a:extLst>
                </a:gridCol>
              </a:tblGrid>
              <a:tr h="665223">
                <a:tc>
                  <a:txBody>
                    <a:bodyPr/>
                    <a:lstStyle/>
                    <a:p>
                      <a:r>
                        <a:rPr lang="en-US" sz="1400" dirty="0"/>
                        <a:t>Element</a:t>
                      </a:r>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extLst>
                  <a:ext uri="{0D108BD9-81ED-4DB2-BD59-A6C34878D82A}">
                    <a16:rowId xmlns:a16="http://schemas.microsoft.com/office/drawing/2014/main" xmlns="" val="10000"/>
                  </a:ext>
                </a:extLst>
              </a:tr>
              <a:tr h="665223">
                <a:tc>
                  <a:txBody>
                    <a:bodyPr/>
                    <a:lstStyle/>
                    <a:p>
                      <a:r>
                        <a:rPr lang="en-US" sz="1200" dirty="0"/>
                        <a:t>A - Insurance</a:t>
                      </a:r>
                    </a:p>
                  </a:txBody>
                  <a:tcPr anchor="ctr"/>
                </a:tc>
                <a:tc>
                  <a:txBody>
                    <a:bodyPr/>
                    <a:lstStyle/>
                    <a:p>
                      <a:pPr algn="ctr"/>
                      <a:r>
                        <a:rPr lang="en-US" sz="1200" dirty="0"/>
                        <a:t>Default</a:t>
                      </a:r>
                    </a:p>
                  </a:txBody>
                  <a:tcPr anchor="ctr"/>
                </a:tc>
                <a:tc>
                  <a:txBody>
                    <a:bodyPr/>
                    <a:lstStyle/>
                    <a:p>
                      <a:pPr algn="ctr"/>
                      <a:r>
                        <a:rPr lang="en-US" sz="1200" dirty="0" smtClean="0"/>
                        <a:t>AA</a:t>
                      </a:r>
                      <a:endParaRPr lang="en-US" sz="1200" dirty="0"/>
                    </a:p>
                  </a:txBody>
                  <a:tcPr anchor="ctr"/>
                </a:tc>
                <a:extLst>
                  <a:ext uri="{0D108BD9-81ED-4DB2-BD59-A6C34878D82A}">
                    <a16:rowId xmlns:a16="http://schemas.microsoft.com/office/drawing/2014/main" xmlns="" val="10001"/>
                  </a:ext>
                </a:extLst>
              </a:tr>
            </a:tbl>
          </a:graphicData>
        </a:graphic>
      </p:graphicFrame>
      <p:sp>
        <p:nvSpPr>
          <p:cNvPr id="6" name="TextBox 5"/>
          <p:cNvSpPr txBox="1"/>
          <p:nvPr/>
        </p:nvSpPr>
        <p:spPr>
          <a:xfrm>
            <a:off x="531812" y="4818882"/>
            <a:ext cx="11000281" cy="1351099"/>
          </a:xfrm>
          <a:prstGeom prst="rect">
            <a:avLst/>
          </a:prstGeom>
          <a:noFill/>
        </p:spPr>
        <p:txBody>
          <a:bodyPr wrap="square" lIns="0" tIns="0" rIns="0" bIns="0" rtlCol="0">
            <a:noAutofit/>
          </a:bodyPr>
          <a:lstStyle/>
          <a:p>
            <a:pPr>
              <a:lnSpc>
                <a:spcPct val="90000"/>
              </a:lnSpc>
            </a:pPr>
            <a:r>
              <a:rPr lang="en-US" dirty="0" smtClean="0"/>
              <a:t>Notes: </a:t>
            </a:r>
          </a:p>
          <a:p>
            <a:pPr marL="285750" indent="-285750">
              <a:lnSpc>
                <a:spcPct val="90000"/>
              </a:lnSpc>
              <a:buFontTx/>
              <a:buChar char="-"/>
            </a:pPr>
            <a:r>
              <a:rPr lang="en-US" dirty="0" smtClean="0">
                <a:solidFill>
                  <a:srgbClr val="000000"/>
                </a:solidFill>
              </a:rPr>
              <a:t>This </a:t>
            </a:r>
            <a:r>
              <a:rPr lang="en-US" dirty="0">
                <a:solidFill>
                  <a:srgbClr val="000000"/>
                </a:solidFill>
              </a:rPr>
              <a:t>will be an </a:t>
            </a:r>
            <a:r>
              <a:rPr lang="en-US" dirty="0" smtClean="0">
                <a:solidFill>
                  <a:srgbClr val="000000"/>
                </a:solidFill>
              </a:rPr>
              <a:t>AA </a:t>
            </a:r>
            <a:r>
              <a:rPr lang="en-US" dirty="0">
                <a:solidFill>
                  <a:srgbClr val="000000"/>
                </a:solidFill>
              </a:rPr>
              <a:t>test with </a:t>
            </a:r>
            <a:r>
              <a:rPr lang="en-US" dirty="0" smtClean="0">
                <a:solidFill>
                  <a:srgbClr val="000000"/>
                </a:solidFill>
              </a:rPr>
              <a:t>2 experiences</a:t>
            </a:r>
            <a:endParaRPr lang="en-US" strike="sngStrike" dirty="0" smtClean="0">
              <a:solidFill>
                <a:srgbClr val="000000"/>
              </a:solidFill>
            </a:endParaRPr>
          </a:p>
          <a:p>
            <a:pPr marL="285750" indent="-285750">
              <a:lnSpc>
                <a:spcPct val="90000"/>
              </a:lnSpc>
              <a:buFontTx/>
              <a:buChar char="-"/>
            </a:pPr>
            <a:r>
              <a:rPr lang="en-US" dirty="0" smtClean="0">
                <a:solidFill>
                  <a:srgbClr val="000000"/>
                </a:solidFill>
              </a:rPr>
              <a:t>-&gt; The goal is to find out if Maxymiser tracking is correct.</a:t>
            </a:r>
            <a:endParaRPr lang="en-US" dirty="0">
              <a:solidFill>
                <a:srgbClr val="000000"/>
              </a:solidFill>
            </a:endParaRPr>
          </a:p>
        </p:txBody>
      </p:sp>
      <p:pic>
        <p:nvPicPr>
          <p:cNvPr id="7" name="Picture 6"/>
          <p:cNvPicPr>
            <a:picLocks noChangeAspect="1"/>
          </p:cNvPicPr>
          <p:nvPr/>
        </p:nvPicPr>
        <p:blipFill>
          <a:blip r:embed="rId3"/>
          <a:stretch>
            <a:fillRect/>
          </a:stretch>
        </p:blipFill>
        <p:spPr>
          <a:xfrm>
            <a:off x="531814" y="1524000"/>
            <a:ext cx="3186172" cy="3253287"/>
          </a:xfrm>
          <a:prstGeom prst="rect">
            <a:avLst/>
          </a:prstGeom>
        </p:spPr>
      </p:pic>
    </p:spTree>
    <p:extLst>
      <p:ext uri="{BB962C8B-B14F-4D97-AF65-F5344CB8AC3E}">
        <p14:creationId xmlns:p14="http://schemas.microsoft.com/office/powerpoint/2010/main" val="276403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lstStyle/>
          <a:p>
            <a:pPr lvl="0">
              <a:lnSpc>
                <a:spcPct val="100000"/>
              </a:lnSpc>
              <a:spcBef>
                <a:spcPts val="0"/>
              </a:spcBef>
              <a:buClrTx/>
            </a:pPr>
            <a:r>
              <a:rPr lang="en-US" sz="1600" u="sng" dirty="0">
                <a:solidFill>
                  <a:srgbClr val="5F5F5F"/>
                </a:solidFill>
              </a:rPr>
              <a:t>User Story:</a:t>
            </a:r>
          </a:p>
          <a:p>
            <a:pPr lvl="0">
              <a:lnSpc>
                <a:spcPct val="100000"/>
              </a:lnSpc>
              <a:spcBef>
                <a:spcPts val="0"/>
              </a:spcBef>
              <a:buClrTx/>
            </a:pPr>
            <a:r>
              <a:rPr lang="en-US" sz="1400" dirty="0">
                <a:solidFill>
                  <a:srgbClr val="5F5F5F"/>
                </a:solidFill>
              </a:rPr>
              <a:t/>
            </a:r>
            <a:br>
              <a:rPr lang="en-US" sz="1400" dirty="0">
                <a:solidFill>
                  <a:srgbClr val="5F5F5F"/>
                </a:solidFill>
              </a:rPr>
            </a:br>
            <a:r>
              <a:rPr lang="en-US" sz="1400" b="1" dirty="0">
                <a:solidFill>
                  <a:srgbClr val="5F5F5F"/>
                </a:solidFill>
              </a:rPr>
              <a:t>As </a:t>
            </a:r>
            <a:r>
              <a:rPr lang="en-US" sz="1400" dirty="0">
                <a:solidFill>
                  <a:srgbClr val="5F5F5F"/>
                </a:solidFill>
              </a:rPr>
              <a:t>LTUR</a:t>
            </a:r>
          </a:p>
          <a:p>
            <a:r>
              <a:rPr lang="en-US" sz="1400" b="1" dirty="0">
                <a:solidFill>
                  <a:srgbClr val="5F5F5F"/>
                </a:solidFill>
              </a:rPr>
              <a:t>I want to </a:t>
            </a:r>
            <a:r>
              <a:rPr lang="en-US" sz="1400" dirty="0">
                <a:solidFill>
                  <a:srgbClr val="5F5F5F"/>
                </a:solidFill>
              </a:rPr>
              <a:t>check the conversion tracking</a:t>
            </a:r>
          </a:p>
          <a:p>
            <a:r>
              <a:rPr lang="en-US" sz="1400" b="1" dirty="0">
                <a:solidFill>
                  <a:srgbClr val="5F5F5F"/>
                </a:solidFill>
              </a:rPr>
              <a:t>So that I can </a:t>
            </a:r>
            <a:r>
              <a:rPr lang="en-US" sz="1400" dirty="0">
                <a:solidFill>
                  <a:srgbClr val="5F5F5F"/>
                </a:solidFill>
              </a:rPr>
              <a:t>be sure that tracking is correct.</a:t>
            </a:r>
          </a:p>
        </p:txBody>
      </p:sp>
      <p:sp>
        <p:nvSpPr>
          <p:cNvPr id="4" name="Footer Placeholder 3"/>
          <p:cNvSpPr>
            <a:spLocks noGrp="1"/>
          </p:cNvSpPr>
          <p:nvPr>
            <p:ph type="ftr" sz="quarter" idx="11"/>
          </p:nvPr>
        </p:nvSpPr>
        <p:spPr/>
        <p:txBody>
          <a:bodyPr/>
          <a:lstStyle/>
          <a:p>
            <a:r>
              <a:rPr lang="en-US" dirty="0"/>
              <a:t>Oracle Confidential –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t>8</a:t>
            </a:fld>
            <a:endParaRPr lang="en-US" dirty="0"/>
          </a:p>
        </p:txBody>
      </p:sp>
      <p:sp>
        <p:nvSpPr>
          <p:cNvPr id="6" name="Title 5"/>
          <p:cNvSpPr>
            <a:spLocks noGrp="1"/>
          </p:cNvSpPr>
          <p:nvPr>
            <p:ph type="title"/>
          </p:nvPr>
        </p:nvSpPr>
        <p:spPr/>
        <p:txBody>
          <a:bodyPr/>
          <a:lstStyle/>
          <a:p>
            <a:r>
              <a:rPr lang="en-US" dirty="0"/>
              <a:t>Campaign Variant – A1 Default</a:t>
            </a:r>
          </a:p>
        </p:txBody>
      </p:sp>
      <p:graphicFrame>
        <p:nvGraphicFramePr>
          <p:cNvPr id="25" name="Content Placeholder 5" descr="Table with multiple topic and category rows" title="Sample Table"/>
          <p:cNvGraphicFramePr>
            <a:graphicFrameLocks/>
          </p:cNvGraphicFramePr>
          <p:nvPr>
            <p:extLst>
              <p:ext uri="{D42A27DB-BD31-4B8C-83A1-F6EECF244321}">
                <p14:modId xmlns:p14="http://schemas.microsoft.com/office/powerpoint/2010/main" val="2748799029"/>
              </p:ext>
            </p:extLst>
          </p:nvPr>
        </p:nvGraphicFramePr>
        <p:xfrm>
          <a:off x="531811" y="3002412"/>
          <a:ext cx="5874756" cy="1432560"/>
        </p:xfrm>
        <a:graphic>
          <a:graphicData uri="http://schemas.openxmlformats.org/drawingml/2006/table">
            <a:tbl>
              <a:tblPr firstRow="1" bandRow="1">
                <a:tableStyleId>{5FD0F851-EC5A-4D38-B0AD-8093EC10F338}</a:tableStyleId>
              </a:tblPr>
              <a:tblGrid>
                <a:gridCol w="1526119">
                  <a:extLst>
                    <a:ext uri="{9D8B030D-6E8A-4147-A177-3AD203B41FA5}">
                      <a16:colId xmlns:a16="http://schemas.microsoft.com/office/drawing/2014/main" xmlns="" val="20000"/>
                    </a:ext>
                  </a:extLst>
                </a:gridCol>
                <a:gridCol w="1411259">
                  <a:extLst>
                    <a:ext uri="{9D8B030D-6E8A-4147-A177-3AD203B41FA5}">
                      <a16:colId xmlns:a16="http://schemas.microsoft.com/office/drawing/2014/main" xmlns="" val="20001"/>
                    </a:ext>
                  </a:extLst>
                </a:gridCol>
                <a:gridCol w="1468689">
                  <a:extLst>
                    <a:ext uri="{9D8B030D-6E8A-4147-A177-3AD203B41FA5}">
                      <a16:colId xmlns:a16="http://schemas.microsoft.com/office/drawing/2014/main" xmlns="" val="20002"/>
                    </a:ext>
                  </a:extLst>
                </a:gridCol>
                <a:gridCol w="1468689">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200" dirty="0"/>
                        <a:t>1. Acceptance Criteria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latin typeface="+mn-lt"/>
                          <a:ea typeface="+mn-ea"/>
                          <a:cs typeface="+mn-cs"/>
                        </a:rPr>
                        <a:t>User is generated in the test</a:t>
                      </a:r>
                      <a:endParaRPr lang="en-US" sz="1200" kern="1200" noProof="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hotel </a:t>
                      </a:r>
                      <a:r>
                        <a:rPr lang="en-US" sz="1200" kern="1200" dirty="0" err="1" smtClean="0">
                          <a:solidFill>
                            <a:schemeClr val="tx1"/>
                          </a:solidFill>
                          <a:latin typeface="+mn-lt"/>
                          <a:ea typeface="+mn-ea"/>
                          <a:cs typeface="+mn-cs"/>
                        </a:rPr>
                        <a:t>detailpage</a:t>
                      </a:r>
                      <a:r>
                        <a:rPr lang="en-US" sz="1200" kern="1200" dirty="0" smtClean="0">
                          <a:solidFill>
                            <a:schemeClr val="tx1"/>
                          </a:solidFill>
                          <a:latin typeface="+mn-lt"/>
                          <a:ea typeface="+mn-ea"/>
                          <a:cs typeface="+mn-cs"/>
                        </a:rPr>
                        <a:t> is reached</a:t>
                      </a:r>
                      <a:endParaRPr lang="en-US"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latin typeface="+mn-lt"/>
                          <a:ea typeface="+mn-ea"/>
                          <a:cs typeface="+mn-cs"/>
                        </a:rPr>
                        <a:t>The user will see the default experience</a:t>
                      </a:r>
                    </a:p>
                  </a:txBody>
                  <a:tcPr anchor="ctr"/>
                </a:tc>
                <a:extLst>
                  <a:ext uri="{0D108BD9-81ED-4DB2-BD59-A6C34878D82A}">
                    <a16:rowId xmlns:a16="http://schemas.microsoft.com/office/drawing/2014/main" xmlns="" val="10001"/>
                  </a:ext>
                </a:extLst>
              </a:tr>
            </a:tbl>
          </a:graphicData>
        </a:graphic>
      </p:graphicFrame>
      <p:pic>
        <p:nvPicPr>
          <p:cNvPr id="7" name="Picture 6"/>
          <p:cNvPicPr>
            <a:picLocks noChangeAspect="1"/>
          </p:cNvPicPr>
          <p:nvPr/>
        </p:nvPicPr>
        <p:blipFill>
          <a:blip r:embed="rId2"/>
          <a:stretch>
            <a:fillRect/>
          </a:stretch>
        </p:blipFill>
        <p:spPr>
          <a:xfrm>
            <a:off x="8470841" y="1538375"/>
            <a:ext cx="3186172" cy="3253287"/>
          </a:xfrm>
          <a:prstGeom prst="rect">
            <a:avLst/>
          </a:prstGeom>
        </p:spPr>
      </p:pic>
    </p:spTree>
    <p:extLst>
      <p:ext uri="{BB962C8B-B14F-4D97-AF65-F5344CB8AC3E}">
        <p14:creationId xmlns:p14="http://schemas.microsoft.com/office/powerpoint/2010/main" val="288099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lstStyle/>
          <a:p>
            <a:pPr lvl="0">
              <a:lnSpc>
                <a:spcPct val="100000"/>
              </a:lnSpc>
              <a:spcBef>
                <a:spcPts val="0"/>
              </a:spcBef>
              <a:buClrTx/>
            </a:pPr>
            <a:r>
              <a:rPr lang="en-US" sz="1600" u="sng" dirty="0">
                <a:solidFill>
                  <a:srgbClr val="5F5F5F"/>
                </a:solidFill>
              </a:rPr>
              <a:t>User Story:</a:t>
            </a:r>
          </a:p>
          <a:p>
            <a:pPr lvl="0">
              <a:lnSpc>
                <a:spcPct val="100000"/>
              </a:lnSpc>
              <a:spcBef>
                <a:spcPts val="0"/>
              </a:spcBef>
              <a:buClrTx/>
            </a:pPr>
            <a:r>
              <a:rPr lang="en-US" sz="1400" dirty="0">
                <a:solidFill>
                  <a:srgbClr val="5F5F5F"/>
                </a:solidFill>
              </a:rPr>
              <a:t/>
            </a:r>
            <a:br>
              <a:rPr lang="en-US" sz="1400" dirty="0">
                <a:solidFill>
                  <a:srgbClr val="5F5F5F"/>
                </a:solidFill>
              </a:rPr>
            </a:br>
            <a:r>
              <a:rPr lang="en-US" sz="1400" b="1" dirty="0">
                <a:solidFill>
                  <a:srgbClr val="5F5F5F"/>
                </a:solidFill>
              </a:rPr>
              <a:t>As </a:t>
            </a:r>
            <a:r>
              <a:rPr lang="en-US" sz="1400" dirty="0">
                <a:solidFill>
                  <a:srgbClr val="5F5F5F"/>
                </a:solidFill>
              </a:rPr>
              <a:t>LTUR</a:t>
            </a:r>
          </a:p>
          <a:p>
            <a:r>
              <a:rPr lang="en-US" sz="1400" b="1" dirty="0">
                <a:solidFill>
                  <a:srgbClr val="5F5F5F"/>
                </a:solidFill>
              </a:rPr>
              <a:t>I want to</a:t>
            </a:r>
            <a:r>
              <a:rPr lang="en-US" sz="1400" dirty="0">
                <a:solidFill>
                  <a:srgbClr val="5F5F5F"/>
                </a:solidFill>
              </a:rPr>
              <a:t> check the conversion tracking</a:t>
            </a:r>
          </a:p>
          <a:p>
            <a:r>
              <a:rPr lang="en-US" sz="1400" b="1" dirty="0">
                <a:solidFill>
                  <a:srgbClr val="5F5F5F"/>
                </a:solidFill>
              </a:rPr>
              <a:t>So that I can </a:t>
            </a:r>
            <a:r>
              <a:rPr lang="en-US" sz="1400" dirty="0">
                <a:solidFill>
                  <a:srgbClr val="5F5F5F"/>
                </a:solidFill>
              </a:rPr>
              <a:t>be sure that tracking is correct.</a:t>
            </a:r>
          </a:p>
        </p:txBody>
      </p:sp>
      <p:sp>
        <p:nvSpPr>
          <p:cNvPr id="4" name="Footer Placeholder 3"/>
          <p:cNvSpPr>
            <a:spLocks noGrp="1"/>
          </p:cNvSpPr>
          <p:nvPr>
            <p:ph type="ftr" sz="quarter" idx="11"/>
          </p:nvPr>
        </p:nvSpPr>
        <p:spPr/>
        <p:txBody>
          <a:bodyPr/>
          <a:lstStyle/>
          <a:p>
            <a:r>
              <a:rPr lang="en-US" dirty="0"/>
              <a:t>Oracle Confidential –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t>9</a:t>
            </a:fld>
            <a:endParaRPr lang="en-US" dirty="0"/>
          </a:p>
        </p:txBody>
      </p:sp>
      <p:sp>
        <p:nvSpPr>
          <p:cNvPr id="6" name="Title 5"/>
          <p:cNvSpPr>
            <a:spLocks noGrp="1"/>
          </p:cNvSpPr>
          <p:nvPr>
            <p:ph type="title"/>
          </p:nvPr>
        </p:nvSpPr>
        <p:spPr/>
        <p:txBody>
          <a:bodyPr/>
          <a:lstStyle/>
          <a:p>
            <a:r>
              <a:rPr lang="en-US" dirty="0"/>
              <a:t>Campaign Variant – </a:t>
            </a:r>
            <a:r>
              <a:rPr lang="en-US" dirty="0" smtClean="0"/>
              <a:t>A2 - AA</a:t>
            </a:r>
            <a:endParaRPr lang="en-US" dirty="0"/>
          </a:p>
        </p:txBody>
      </p:sp>
      <p:graphicFrame>
        <p:nvGraphicFramePr>
          <p:cNvPr id="25" name="Content Placeholder 5" descr="Table with multiple topic and category rows" title="Sample Table"/>
          <p:cNvGraphicFramePr>
            <a:graphicFrameLocks/>
          </p:cNvGraphicFramePr>
          <p:nvPr>
            <p:extLst>
              <p:ext uri="{D42A27DB-BD31-4B8C-83A1-F6EECF244321}">
                <p14:modId xmlns:p14="http://schemas.microsoft.com/office/powerpoint/2010/main" val="2972399062"/>
              </p:ext>
            </p:extLst>
          </p:nvPr>
        </p:nvGraphicFramePr>
        <p:xfrm>
          <a:off x="531811" y="3002412"/>
          <a:ext cx="5874756" cy="1432560"/>
        </p:xfrm>
        <a:graphic>
          <a:graphicData uri="http://schemas.openxmlformats.org/drawingml/2006/table">
            <a:tbl>
              <a:tblPr firstRow="1" bandRow="1">
                <a:tableStyleId>{5FD0F851-EC5A-4D38-B0AD-8093EC10F338}</a:tableStyleId>
              </a:tblPr>
              <a:tblGrid>
                <a:gridCol w="1526119">
                  <a:extLst>
                    <a:ext uri="{9D8B030D-6E8A-4147-A177-3AD203B41FA5}">
                      <a16:colId xmlns:a16="http://schemas.microsoft.com/office/drawing/2014/main" xmlns="" val="20000"/>
                    </a:ext>
                  </a:extLst>
                </a:gridCol>
                <a:gridCol w="1411259">
                  <a:extLst>
                    <a:ext uri="{9D8B030D-6E8A-4147-A177-3AD203B41FA5}">
                      <a16:colId xmlns:a16="http://schemas.microsoft.com/office/drawing/2014/main" xmlns="" val="20001"/>
                    </a:ext>
                  </a:extLst>
                </a:gridCol>
                <a:gridCol w="1468689">
                  <a:extLst>
                    <a:ext uri="{9D8B030D-6E8A-4147-A177-3AD203B41FA5}">
                      <a16:colId xmlns:a16="http://schemas.microsoft.com/office/drawing/2014/main" xmlns="" val="20002"/>
                    </a:ext>
                  </a:extLst>
                </a:gridCol>
                <a:gridCol w="1468689">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200" dirty="0"/>
                        <a:t>1. Acceptance Criteria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latin typeface="+mn-lt"/>
                          <a:ea typeface="+mn-ea"/>
                          <a:cs typeface="+mn-cs"/>
                        </a:rPr>
                        <a:t>User </a:t>
                      </a:r>
                      <a:r>
                        <a:rPr lang="en-US" sz="1200" kern="1200" noProof="0" dirty="0">
                          <a:solidFill>
                            <a:schemeClr val="tx1"/>
                          </a:solidFill>
                          <a:latin typeface="+mn-lt"/>
                          <a:ea typeface="+mn-ea"/>
                          <a:cs typeface="+mn-cs"/>
                        </a:rPr>
                        <a:t>is generated into </a:t>
                      </a:r>
                      <a:r>
                        <a:rPr lang="en-US" sz="1200" kern="1200" noProof="0" dirty="0" smtClean="0">
                          <a:solidFill>
                            <a:schemeClr val="tx1"/>
                          </a:solidFill>
                          <a:latin typeface="+mn-lt"/>
                          <a:ea typeface="+mn-ea"/>
                          <a:cs typeface="+mn-cs"/>
                        </a:rPr>
                        <a:t>A2</a:t>
                      </a:r>
                      <a:endParaRPr lang="en-US" sz="1200" kern="1200" noProof="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hotel </a:t>
                      </a:r>
                      <a:r>
                        <a:rPr lang="en-US" sz="1200" kern="1200" dirty="0" err="1" smtClean="0">
                          <a:solidFill>
                            <a:schemeClr val="tx1"/>
                          </a:solidFill>
                          <a:latin typeface="+mn-lt"/>
                          <a:ea typeface="+mn-ea"/>
                          <a:cs typeface="+mn-cs"/>
                        </a:rPr>
                        <a:t>detailpage</a:t>
                      </a:r>
                      <a:r>
                        <a:rPr lang="en-US" sz="1200" kern="1200" dirty="0" smtClean="0">
                          <a:solidFill>
                            <a:schemeClr val="tx1"/>
                          </a:solidFill>
                          <a:latin typeface="+mn-lt"/>
                          <a:ea typeface="+mn-ea"/>
                          <a:cs typeface="+mn-cs"/>
                        </a:rPr>
                        <a:t> is reached</a:t>
                      </a:r>
                      <a:endParaRPr lang="en-US"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latin typeface="+mn-lt"/>
                          <a:ea typeface="+mn-ea"/>
                          <a:cs typeface="+mn-cs"/>
                        </a:rPr>
                        <a:t>The user will see the </a:t>
                      </a:r>
                      <a:r>
                        <a:rPr lang="en-US" sz="1200" kern="1200" noProof="0" dirty="0" smtClean="0">
                          <a:solidFill>
                            <a:schemeClr val="tx1"/>
                          </a:solidFill>
                          <a:latin typeface="+mn-lt"/>
                          <a:ea typeface="+mn-ea"/>
                          <a:cs typeface="+mn-cs"/>
                        </a:rPr>
                        <a:t>same page like in Default</a:t>
                      </a:r>
                      <a:endParaRPr lang="en-US" sz="1200" kern="1200" noProof="0" dirty="0">
                        <a:solidFill>
                          <a:schemeClr val="tx1"/>
                        </a:solidFill>
                        <a:latin typeface="+mn-lt"/>
                        <a:ea typeface="+mn-ea"/>
                        <a:cs typeface="+mn-cs"/>
                      </a:endParaRPr>
                    </a:p>
                  </a:txBody>
                  <a:tcPr anchor="ctr"/>
                </a:tc>
                <a:extLst>
                  <a:ext uri="{0D108BD9-81ED-4DB2-BD59-A6C34878D82A}">
                    <a16:rowId xmlns:a16="http://schemas.microsoft.com/office/drawing/2014/main" xmlns="" val="10001"/>
                  </a:ext>
                </a:extLst>
              </a:tr>
            </a:tbl>
          </a:graphicData>
        </a:graphic>
      </p:graphicFrame>
      <p:pic>
        <p:nvPicPr>
          <p:cNvPr id="7" name="Picture 6"/>
          <p:cNvPicPr>
            <a:picLocks noChangeAspect="1"/>
          </p:cNvPicPr>
          <p:nvPr/>
        </p:nvPicPr>
        <p:blipFill>
          <a:blip r:embed="rId2"/>
          <a:stretch>
            <a:fillRect/>
          </a:stretch>
        </p:blipFill>
        <p:spPr>
          <a:xfrm>
            <a:off x="8470841" y="1538375"/>
            <a:ext cx="3186172" cy="3253287"/>
          </a:xfrm>
          <a:prstGeom prst="rect">
            <a:avLst/>
          </a:prstGeom>
        </p:spPr>
      </p:pic>
    </p:spTree>
    <p:extLst>
      <p:ext uri="{BB962C8B-B14F-4D97-AF65-F5344CB8AC3E}">
        <p14:creationId xmlns:p14="http://schemas.microsoft.com/office/powerpoint/2010/main" val="35018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Oracle_16x9_2014">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A4BAB3588520408F6D6B00CC823762" ma:contentTypeVersion="3" ma:contentTypeDescription="Create a new document." ma:contentTypeScope="" ma:versionID="384133531e55ea2ceaf83a220c30a2a0">
  <xsd:schema xmlns:xsd="http://www.w3.org/2001/XMLSchema" xmlns:xs="http://www.w3.org/2001/XMLSchema" xmlns:p="http://schemas.microsoft.com/office/2006/metadata/properties" xmlns:ns2="b75f0585-b6ce-490b-90bd-5c6453f30927" targetNamespace="http://schemas.microsoft.com/office/2006/metadata/properties" ma:root="true" ma:fieldsID="e54668d28b8065e2d90e7774c4282538" ns2:_="">
    <xsd:import namespace="b75f0585-b6ce-490b-90bd-5c6453f30927"/>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5f0585-b6ce-490b-90bd-5c6453f309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A0A016-263C-42D4-9020-9C2324118E16}">
  <ds:schemaRefs>
    <ds:schemaRef ds:uri="http://schemas.microsoft.com/sharepoint/v3/contenttype/forms"/>
  </ds:schemaRefs>
</ds:datastoreItem>
</file>

<file path=customXml/itemProps2.xml><?xml version="1.0" encoding="utf-8"?>
<ds:datastoreItem xmlns:ds="http://schemas.openxmlformats.org/officeDocument/2006/customXml" ds:itemID="{8525FEB5-FA39-4846-8557-A90652A5F5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5f0585-b6ce-490b-90bd-5c6453f309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69BB9C-52D4-4900-8631-F236B0DECB81}">
  <ds:schemaRefs>
    <ds:schemaRef ds:uri="b75f0585-b6ce-490b-90bd-5c6453f30927"/>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TotalTime>
  <Words>772</Words>
  <Application>Microsoft Office PowerPoint</Application>
  <PresentationFormat>Custom</PresentationFormat>
  <Paragraphs>236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Open Sans</vt:lpstr>
      <vt:lpstr>Wingdings</vt:lpstr>
      <vt:lpstr>1_Oracle_16x9_2014</vt:lpstr>
      <vt:lpstr>PowerPoint Presentation</vt:lpstr>
      <vt:lpstr>Maxymiser Campaign Acceptance Document</vt:lpstr>
      <vt:lpstr>Campaign Background and Objectives</vt:lpstr>
      <vt:lpstr>General Campaign Setup</vt:lpstr>
      <vt:lpstr>Browser Rules</vt:lpstr>
      <vt:lpstr>Generation Rules</vt:lpstr>
      <vt:lpstr>Campaign Matrix</vt:lpstr>
      <vt:lpstr>Campaign Variant – A1 Default</vt:lpstr>
      <vt:lpstr>Campaign Variant – A2 - AA</vt:lpstr>
      <vt:lpstr>Metrics</vt:lpstr>
      <vt:lpstr>Metric Overview</vt:lpstr>
      <vt:lpstr>Booking</vt:lpstr>
      <vt:lpstr>BD1</vt:lpstr>
      <vt:lpstr>BD2</vt:lpstr>
      <vt:lpstr>Additional Information</vt:lpstr>
      <vt:lpstr>Integration Details</vt:lpstr>
      <vt:lpstr>PowerPoint Presentation</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The Presentation Company</dc:creator>
  <cp:lastModifiedBy>Athanasios Dimisioris</cp:lastModifiedBy>
  <cp:revision>461</cp:revision>
  <cp:lastPrinted>2014-07-16T02:22:57Z</cp:lastPrinted>
  <dcterms:created xsi:type="dcterms:W3CDTF">2014-04-23T00:57:37Z</dcterms:created>
  <dcterms:modified xsi:type="dcterms:W3CDTF">2016-08-22T14:38:17Z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0x010100FAA4BAB3588520408F6D6B00CC823762</vt:lpwstr>
  </property>
</Properties>
</file>