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32"/>
  </p:notesMasterIdLst>
  <p:handoutMasterIdLst>
    <p:handoutMasterId r:id="rId33"/>
  </p:handoutMasterIdLst>
  <p:sldIdLst>
    <p:sldId id="372" r:id="rId5"/>
    <p:sldId id="256" r:id="rId6"/>
    <p:sldId id="373" r:id="rId7"/>
    <p:sldId id="263" r:id="rId8"/>
    <p:sldId id="375" r:id="rId9"/>
    <p:sldId id="381" r:id="rId10"/>
    <p:sldId id="378" r:id="rId11"/>
    <p:sldId id="383" r:id="rId12"/>
    <p:sldId id="408" r:id="rId13"/>
    <p:sldId id="411" r:id="rId14"/>
    <p:sldId id="498" r:id="rId15"/>
    <p:sldId id="389" r:id="rId16"/>
    <p:sldId id="472" r:id="rId17"/>
    <p:sldId id="506" r:id="rId18"/>
    <p:sldId id="391" r:id="rId19"/>
    <p:sldId id="507" r:id="rId20"/>
    <p:sldId id="512" r:id="rId21"/>
    <p:sldId id="510" r:id="rId22"/>
    <p:sldId id="511" r:id="rId23"/>
    <p:sldId id="431" r:id="rId24"/>
    <p:sldId id="470" r:id="rId25"/>
    <p:sldId id="449" r:id="rId26"/>
    <p:sldId id="435" r:id="rId27"/>
    <p:sldId id="504" r:id="rId28"/>
    <p:sldId id="505" r:id="rId29"/>
    <p:sldId id="485" r:id="rId30"/>
    <p:sldId id="406" r:id="rId31"/>
  </p:sldIdLst>
  <p:sldSz cx="12188825"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F80000"/>
    <a:srgbClr val="39B211"/>
    <a:srgbClr val="1FC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485" autoAdjust="0"/>
  </p:normalViewPr>
  <p:slideViewPr>
    <p:cSldViewPr snapToGrid="0">
      <p:cViewPr varScale="1">
        <p:scale>
          <a:sx n="86" d="100"/>
          <a:sy n="86" d="100"/>
        </p:scale>
        <p:origin x="102" y="366"/>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5400"/>
    </p:cViewPr>
  </p:sorterViewPr>
  <p:notesViewPr>
    <p:cSldViewPr snapToGrid="0">
      <p:cViewPr varScale="1">
        <p:scale>
          <a:sx n="70" d="100"/>
          <a:sy n="70" d="100"/>
        </p:scale>
        <p:origin x="-27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8/10/2016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t>11</a:t>
            </a:fld>
            <a:endParaRPr lang="en-GB" dirty="0"/>
          </a:p>
        </p:txBody>
      </p:sp>
    </p:spTree>
    <p:extLst>
      <p:ext uri="{BB962C8B-B14F-4D97-AF65-F5344CB8AC3E}">
        <p14:creationId xmlns:p14="http://schemas.microsoft.com/office/powerpoint/2010/main" val="119560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dirty="0"/>
          </a:p>
        </p:txBody>
      </p:sp>
    </p:spTree>
    <p:extLst>
      <p:ext uri="{BB962C8B-B14F-4D97-AF65-F5344CB8AC3E}">
        <p14:creationId xmlns:p14="http://schemas.microsoft.com/office/powerpoint/2010/main" val="191157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dirty="0"/>
          </a:p>
        </p:txBody>
      </p:sp>
    </p:spTree>
    <p:extLst>
      <p:ext uri="{BB962C8B-B14F-4D97-AF65-F5344CB8AC3E}">
        <p14:creationId xmlns:p14="http://schemas.microsoft.com/office/powerpoint/2010/main" val="3236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14</a:t>
            </a:fld>
            <a:endParaRPr lang="en-US" dirty="0"/>
          </a:p>
        </p:txBody>
      </p:sp>
    </p:spTree>
    <p:extLst>
      <p:ext uri="{BB962C8B-B14F-4D97-AF65-F5344CB8AC3E}">
        <p14:creationId xmlns:p14="http://schemas.microsoft.com/office/powerpoint/2010/main" val="1752227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15</a:t>
            </a:fld>
            <a:endParaRPr lang="en-US" dirty="0"/>
          </a:p>
        </p:txBody>
      </p:sp>
    </p:spTree>
    <p:extLst>
      <p:ext uri="{BB962C8B-B14F-4D97-AF65-F5344CB8AC3E}">
        <p14:creationId xmlns:p14="http://schemas.microsoft.com/office/powerpoint/2010/main" val="360560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16</a:t>
            </a:fld>
            <a:endParaRPr lang="en-US" dirty="0"/>
          </a:p>
        </p:txBody>
      </p:sp>
    </p:spTree>
    <p:extLst>
      <p:ext uri="{BB962C8B-B14F-4D97-AF65-F5344CB8AC3E}">
        <p14:creationId xmlns:p14="http://schemas.microsoft.com/office/powerpoint/2010/main" val="3801591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17</a:t>
            </a:fld>
            <a:endParaRPr lang="en-US" dirty="0"/>
          </a:p>
        </p:txBody>
      </p:sp>
    </p:spTree>
    <p:extLst>
      <p:ext uri="{BB962C8B-B14F-4D97-AF65-F5344CB8AC3E}">
        <p14:creationId xmlns:p14="http://schemas.microsoft.com/office/powerpoint/2010/main" val="251754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18</a:t>
            </a:fld>
            <a:endParaRPr lang="en-US" dirty="0"/>
          </a:p>
        </p:txBody>
      </p:sp>
    </p:spTree>
    <p:extLst>
      <p:ext uri="{BB962C8B-B14F-4D97-AF65-F5344CB8AC3E}">
        <p14:creationId xmlns:p14="http://schemas.microsoft.com/office/powerpoint/2010/main" val="276447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19</a:t>
            </a:fld>
            <a:endParaRPr lang="en-US" dirty="0"/>
          </a:p>
        </p:txBody>
      </p:sp>
    </p:spTree>
    <p:extLst>
      <p:ext uri="{BB962C8B-B14F-4D97-AF65-F5344CB8AC3E}">
        <p14:creationId xmlns:p14="http://schemas.microsoft.com/office/powerpoint/2010/main" val="2680250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20</a:t>
            </a:fld>
            <a:endParaRPr lang="en-US" dirty="0">
              <a:solidFill>
                <a:srgbClr val="5F5F5F"/>
              </a:solidFill>
            </a:endParaRPr>
          </a:p>
        </p:txBody>
      </p:sp>
    </p:spTree>
    <p:extLst>
      <p:ext uri="{BB962C8B-B14F-4D97-AF65-F5344CB8AC3E}">
        <p14:creationId xmlns:p14="http://schemas.microsoft.com/office/powerpoint/2010/main" val="279533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21</a:t>
            </a:fld>
            <a:endParaRPr lang="en-US" dirty="0"/>
          </a:p>
        </p:txBody>
      </p:sp>
    </p:spTree>
    <p:extLst>
      <p:ext uri="{BB962C8B-B14F-4D97-AF65-F5344CB8AC3E}">
        <p14:creationId xmlns:p14="http://schemas.microsoft.com/office/powerpoint/2010/main" val="116097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22</a:t>
            </a:fld>
            <a:endParaRPr lang="en-US" dirty="0"/>
          </a:p>
        </p:txBody>
      </p:sp>
    </p:spTree>
    <p:extLst>
      <p:ext uri="{BB962C8B-B14F-4D97-AF65-F5344CB8AC3E}">
        <p14:creationId xmlns:p14="http://schemas.microsoft.com/office/powerpoint/2010/main" val="1252499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23</a:t>
            </a:fld>
            <a:endParaRPr lang="en-US" dirty="0">
              <a:solidFill>
                <a:srgbClr val="5F5F5F"/>
              </a:solidFill>
            </a:endParaRPr>
          </a:p>
        </p:txBody>
      </p:sp>
    </p:spTree>
    <p:extLst>
      <p:ext uri="{BB962C8B-B14F-4D97-AF65-F5344CB8AC3E}">
        <p14:creationId xmlns:p14="http://schemas.microsoft.com/office/powerpoint/2010/main" val="2320987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24</a:t>
            </a:fld>
            <a:endParaRPr lang="en-US" dirty="0"/>
          </a:p>
        </p:txBody>
      </p:sp>
    </p:spTree>
    <p:extLst>
      <p:ext uri="{BB962C8B-B14F-4D97-AF65-F5344CB8AC3E}">
        <p14:creationId xmlns:p14="http://schemas.microsoft.com/office/powerpoint/2010/main" val="1300618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25</a:t>
            </a:fld>
            <a:endParaRPr lang="en-US" dirty="0"/>
          </a:p>
        </p:txBody>
      </p:sp>
    </p:spTree>
    <p:extLst>
      <p:ext uri="{BB962C8B-B14F-4D97-AF65-F5344CB8AC3E}">
        <p14:creationId xmlns:p14="http://schemas.microsoft.com/office/powerpoint/2010/main" val="3844247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26</a:t>
            </a:fld>
            <a:endParaRPr lang="en-US" dirty="0"/>
          </a:p>
        </p:txBody>
      </p:sp>
    </p:spTree>
    <p:extLst>
      <p:ext uri="{BB962C8B-B14F-4D97-AF65-F5344CB8AC3E}">
        <p14:creationId xmlns:p14="http://schemas.microsoft.com/office/powerpoint/2010/main" val="35971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latin typeface="Calibri"/>
              </a:rPr>
              <a:pPr/>
              <a:t>27</a:t>
            </a:fld>
            <a:endParaRPr lang="en-US" dirty="0">
              <a:solidFill>
                <a:prstClr val="black"/>
              </a:solidFill>
              <a:latin typeface="Calibri"/>
            </a:endParaRPr>
          </a:p>
        </p:txBody>
      </p:sp>
    </p:spTree>
    <p:extLst>
      <p:ext uri="{BB962C8B-B14F-4D97-AF65-F5344CB8AC3E}">
        <p14:creationId xmlns:p14="http://schemas.microsoft.com/office/powerpoint/2010/main" val="124275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lvl="0">
              <a:spcBef>
                <a:spcPts val="600"/>
              </a:spcBef>
            </a:pPr>
            <a:r>
              <a:rPr lang="en-US" sz="1100" dirty="0"/>
              <a:t>This is a sample </a:t>
            </a:r>
            <a:r>
              <a:rPr lang="en-US" sz="1100" b="1" dirty="0"/>
              <a:t>Table</a:t>
            </a:r>
            <a:r>
              <a:rPr lang="en-US" sz="1100" dirty="0"/>
              <a:t> slide, ideal for comparing data by year, product, revenues, etc. </a:t>
            </a:r>
            <a:br>
              <a:rPr lang="en-US" sz="1100" dirty="0"/>
            </a:br>
            <a:r>
              <a:rPr lang="en-US" sz="1100" b="1" dirty="0"/>
              <a:t>To Edit this Table, follow the steps below </a:t>
            </a:r>
            <a:r>
              <a:rPr lang="en-US" sz="1100" dirty="0"/>
              <a:t>(this applies to all slides in this template that contain tables):</a:t>
            </a:r>
          </a:p>
          <a:p>
            <a:pPr>
              <a:spcBef>
                <a:spcPts val="600"/>
              </a:spcBef>
            </a:pPr>
            <a:r>
              <a:rPr lang="en-US" sz="1100" b="1" dirty="0"/>
              <a:t>To Change Text in Table:</a:t>
            </a:r>
            <a:r>
              <a:rPr lang="en-US" sz="1100" dirty="0"/>
              <a:t/>
            </a:r>
            <a:br>
              <a:rPr lang="en-US" sz="1100" dirty="0"/>
            </a:br>
            <a:r>
              <a:rPr lang="en-US" sz="1100" dirty="0"/>
              <a:t>Select text in table. Begin typing desired text. To move from one cell to another, press Tab.</a:t>
            </a:r>
          </a:p>
          <a:p>
            <a:pPr lvl="0">
              <a:spcBef>
                <a:spcPts val="600"/>
              </a:spcBef>
            </a:pPr>
            <a:r>
              <a:rPr lang="en-US" sz="1100" b="1" dirty="0"/>
              <a:t>To Change Font Color/Size: </a:t>
            </a:r>
            <a:r>
              <a:rPr lang="en-US" sz="1100" dirty="0"/>
              <a:t/>
            </a:r>
            <a:br>
              <a:rPr lang="en-US" sz="1100" dirty="0"/>
            </a:br>
            <a:r>
              <a:rPr lang="en-US" sz="1100" dirty="0"/>
              <a:t>Select text, right-click and adjust the font setting on the Mini toolbar.  Select desired attributes to change: font, size, boldness, color, etc.  Note: many of the same commands can also be accessed from the Font group of the Home tab.</a:t>
            </a:r>
          </a:p>
          <a:p>
            <a:pPr>
              <a:spcBef>
                <a:spcPts val="600"/>
              </a:spcBef>
            </a:pPr>
            <a:r>
              <a:rPr lang="en-US" sz="1100" b="1" dirty="0"/>
              <a:t>To Insert or Delete Rows in Table:</a:t>
            </a:r>
            <a:r>
              <a:rPr lang="en-US" sz="1100" dirty="0"/>
              <a:t/>
            </a:r>
            <a:br>
              <a:rPr lang="en-US" sz="1100" dirty="0"/>
            </a:br>
            <a:r>
              <a:rPr lang="en-US" sz="1100" dirty="0"/>
              <a:t>To delete a row place cursor in a cell of the row, right-click for a pop up menu, select Delete Row.</a:t>
            </a:r>
            <a:br>
              <a:rPr lang="en-US" sz="1100" dirty="0"/>
            </a:br>
            <a:r>
              <a:rPr lang="en-US" sz="1100" dirty="0"/>
              <a:t>To Insert a row, place cursor in the row you want to place a row before,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Insert or Delete Columns in Table:</a:t>
            </a:r>
            <a:r>
              <a:rPr lang="en-US" sz="1100" dirty="0"/>
              <a:t/>
            </a:r>
            <a:br>
              <a:rPr lang="en-US" sz="1100" dirty="0"/>
            </a:br>
            <a:r>
              <a:rPr lang="en-US" sz="1100" dirty="0"/>
              <a:t>To delete a column, place cursor above the column (you will see a solid downward pointing arrow) click to select the column, right-click on the selected column, chose Delete Column from the pop up menu. </a:t>
            </a:r>
            <a:br>
              <a:rPr lang="en-US" sz="1100" dirty="0"/>
            </a:br>
            <a:r>
              <a:rPr lang="en-US" sz="1100" dirty="0"/>
              <a:t>To insert a column, place cursor above the column you wish to insert the new column before (you will see a solid downward pointing arrow) click to select the column,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Highlight a Cell, Column or Row (for emphasis):</a:t>
            </a:r>
            <a:r>
              <a:rPr lang="en-US" sz="1100" dirty="0"/>
              <a:t/>
            </a:r>
            <a:br>
              <a:rPr lang="en-US" sz="1100" dirty="0"/>
            </a:br>
            <a:r>
              <a:rPr lang="en-US" sz="1100" dirty="0"/>
              <a:t>Click to select an individual cell or click and drag through the desired column(s) or row(s). From the Table Tools Design tab, select the Shading button and select a desired fill color. (Note: It is best to use white text over dark backgrounds and black or dark gray text over light backgrounds.)  </a:t>
            </a:r>
            <a:br>
              <a:rPr lang="en-US" sz="1100" dirty="0"/>
            </a:br>
            <a:r>
              <a:rPr lang="en-US" sz="1100" dirty="0"/>
              <a:t>While a table is selected, other formatting options are available on the Table Tools Design and Layout tabs. </a:t>
            </a:r>
          </a:p>
          <a:p>
            <a:endParaRPr lang="en-US" sz="1100"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latin typeface="Calibri"/>
              </a:rPr>
              <a:pPr/>
              <a:t>3</a:t>
            </a:fld>
            <a:endParaRPr lang="en-US" dirty="0">
              <a:solidFill>
                <a:prstClr val="black"/>
              </a:solidFill>
              <a:latin typeface="Calibri"/>
            </a:endParaRPr>
          </a:p>
        </p:txBody>
      </p:sp>
    </p:spTree>
    <p:extLst>
      <p:ext uri="{BB962C8B-B14F-4D97-AF65-F5344CB8AC3E}">
        <p14:creationId xmlns:p14="http://schemas.microsoft.com/office/powerpoint/2010/main" val="360560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191157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To </a:t>
            </a:r>
            <a:r>
              <a:rPr lang="en-US" b="1" dirty="0"/>
              <a:t>Replace the Picture </a:t>
            </a:r>
            <a:r>
              <a:rPr lang="en-US" dirty="0"/>
              <a:t>on this Sample Slide (this applies to all slides in this template that contain replaceable</a:t>
            </a:r>
            <a:r>
              <a:rPr lang="en-US" baseline="0" dirty="0"/>
              <a:t> </a:t>
            </a:r>
            <a:r>
              <a:rPr lang="en-US" dirty="0"/>
              <a:t>pictures)</a:t>
            </a:r>
          </a:p>
          <a:p>
            <a:endParaRPr lang="en-US" dirty="0"/>
          </a:p>
          <a:p>
            <a:r>
              <a:rPr lang="en-US" dirty="0"/>
              <a:t>Click the icon inside the shape to open the Insert Picture dialog box. Navigate to the location where the picture is stored, select desired picture and click on the Insert button to fit the image proportionally within the shape. </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256905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lvl="0">
              <a:spcBef>
                <a:spcPts val="600"/>
              </a:spcBef>
            </a:pPr>
            <a:r>
              <a:rPr lang="en-US" sz="1100" dirty="0"/>
              <a:t>This is a sample </a:t>
            </a:r>
            <a:r>
              <a:rPr lang="en-US" sz="1100" b="1" dirty="0"/>
              <a:t>Table</a:t>
            </a:r>
            <a:r>
              <a:rPr lang="en-US" sz="1100" dirty="0"/>
              <a:t> slide, ideal for comparing data by year, product, revenues, etc. </a:t>
            </a:r>
            <a:br>
              <a:rPr lang="en-US" sz="1100" dirty="0"/>
            </a:br>
            <a:r>
              <a:rPr lang="en-US" sz="1100" b="1" dirty="0"/>
              <a:t>To Edit this Table, follow the steps below </a:t>
            </a:r>
            <a:r>
              <a:rPr lang="en-US" sz="1100" dirty="0"/>
              <a:t>(this applies to all slides in this template that contain tables):</a:t>
            </a:r>
          </a:p>
          <a:p>
            <a:pPr>
              <a:spcBef>
                <a:spcPts val="600"/>
              </a:spcBef>
            </a:pPr>
            <a:r>
              <a:rPr lang="en-US" sz="1100" b="1" dirty="0"/>
              <a:t>To Change Text in Table:</a:t>
            </a:r>
            <a:r>
              <a:rPr lang="en-US" sz="1100" dirty="0"/>
              <a:t/>
            </a:r>
            <a:br>
              <a:rPr lang="en-US" sz="1100" dirty="0"/>
            </a:br>
            <a:r>
              <a:rPr lang="en-US" sz="1100" dirty="0"/>
              <a:t>Select text in table. Begin typing desired text. To move from one cell to another, press Tab.</a:t>
            </a:r>
          </a:p>
          <a:p>
            <a:pPr lvl="0">
              <a:spcBef>
                <a:spcPts val="600"/>
              </a:spcBef>
            </a:pPr>
            <a:r>
              <a:rPr lang="en-US" sz="1100" b="1" dirty="0"/>
              <a:t>To Change Font Color/Size: </a:t>
            </a:r>
            <a:r>
              <a:rPr lang="en-US" sz="1100" dirty="0"/>
              <a:t/>
            </a:r>
            <a:br>
              <a:rPr lang="en-US" sz="1100" dirty="0"/>
            </a:br>
            <a:r>
              <a:rPr lang="en-US" sz="1100" dirty="0"/>
              <a:t>Select text, right-click and adjust the font setting on the Mini toolbar.  Select desired attributes to change: font, size, boldness, color, etc.  Note: many of the same commands can also be accessed from the Font group of the Home tab.</a:t>
            </a:r>
          </a:p>
          <a:p>
            <a:pPr>
              <a:spcBef>
                <a:spcPts val="600"/>
              </a:spcBef>
            </a:pPr>
            <a:r>
              <a:rPr lang="en-US" sz="1100" b="1" dirty="0"/>
              <a:t>To Insert or Delete Rows in Table:</a:t>
            </a:r>
            <a:r>
              <a:rPr lang="en-US" sz="1100" dirty="0"/>
              <a:t/>
            </a:r>
            <a:br>
              <a:rPr lang="en-US" sz="1100" dirty="0"/>
            </a:br>
            <a:r>
              <a:rPr lang="en-US" sz="1100" dirty="0"/>
              <a:t>To delete a row place cursor in a cell of the row, right-click for a pop up menu, select Delete Row.</a:t>
            </a:r>
            <a:br>
              <a:rPr lang="en-US" sz="1100" dirty="0"/>
            </a:br>
            <a:r>
              <a:rPr lang="en-US" sz="1100" dirty="0"/>
              <a:t>To Insert a row, place cursor in the row you want to place a row before,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Insert or Delete Columns in Table:</a:t>
            </a:r>
            <a:r>
              <a:rPr lang="en-US" sz="1100" dirty="0"/>
              <a:t/>
            </a:r>
            <a:br>
              <a:rPr lang="en-US" sz="1100" dirty="0"/>
            </a:br>
            <a:r>
              <a:rPr lang="en-US" sz="1100" dirty="0"/>
              <a:t>To delete a column, place cursor above the column (you will see a solid downward pointing arrow) click to select the column, right-click on the selected column, chose Delete Column from the pop up menu. </a:t>
            </a:r>
            <a:br>
              <a:rPr lang="en-US" sz="1100" dirty="0"/>
            </a:br>
            <a:r>
              <a:rPr lang="en-US" sz="1100" dirty="0"/>
              <a:t>To insert a column, place cursor above the column you wish to insert the new column before (you will see a solid downward pointing arrow) click to select the column, right-click for a pop up menu, select Insert and make a selection from the submenu.</a:t>
            </a:r>
            <a:br>
              <a:rPr lang="en-US" sz="1100" dirty="0"/>
            </a:br>
            <a:r>
              <a:rPr lang="en-US" sz="1100" dirty="0"/>
              <a:t>You can also use the Insert and Delete Rows and Columns tools on the Table Tools Layout tab to perform these actions.</a:t>
            </a:r>
          </a:p>
          <a:p>
            <a:pPr>
              <a:spcBef>
                <a:spcPts val="600"/>
              </a:spcBef>
            </a:pPr>
            <a:r>
              <a:rPr lang="en-US" sz="1100" b="1" dirty="0"/>
              <a:t>To Highlight a Cell, Column or Row (for emphasis):</a:t>
            </a:r>
            <a:r>
              <a:rPr lang="en-US" sz="1100" dirty="0"/>
              <a:t/>
            </a:r>
            <a:br>
              <a:rPr lang="en-US" sz="1100" dirty="0"/>
            </a:br>
            <a:r>
              <a:rPr lang="en-US" sz="1100" dirty="0"/>
              <a:t>Click to select an individual cell or click and drag through the desired column(s) or row(s). From the Table Tools Design tab, select the Shading button and select a desired fill color. (Note: It is best to use white text over dark backgrounds and black or dark gray text over light backgrounds.)  </a:t>
            </a:r>
            <a:br>
              <a:rPr lang="en-US" sz="1100" dirty="0"/>
            </a:br>
            <a:r>
              <a:rPr lang="en-US" sz="1100" dirty="0"/>
              <a:t>While a table is selected, other formatting options are available on the Table Tools Design and Layout tabs. </a:t>
            </a:r>
          </a:p>
          <a:p>
            <a:endParaRPr lang="en-US" sz="1100"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dirty="0"/>
          </a:p>
        </p:txBody>
      </p:sp>
    </p:spTree>
    <p:extLst>
      <p:ext uri="{BB962C8B-B14F-4D97-AF65-F5344CB8AC3E}">
        <p14:creationId xmlns:p14="http://schemas.microsoft.com/office/powerpoint/2010/main" val="360560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191157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To </a:t>
            </a:r>
            <a:r>
              <a:rPr lang="en-US" b="1" dirty="0"/>
              <a:t>Replace the Pictures </a:t>
            </a:r>
            <a:r>
              <a:rPr lang="en-US" dirty="0"/>
              <a:t>on this Sample Slide (this applies to all slides in this template that contain replaceable</a:t>
            </a:r>
            <a:r>
              <a:rPr lang="en-US" baseline="0" dirty="0"/>
              <a:t> </a:t>
            </a:r>
            <a:r>
              <a:rPr lang="en-US" dirty="0"/>
              <a:t>pictures)</a:t>
            </a:r>
          </a:p>
          <a:p>
            <a:endParaRPr lang="en-US" dirty="0"/>
          </a:p>
          <a:p>
            <a:r>
              <a:rPr lang="en-US" dirty="0"/>
              <a:t>Click the icon inside the shape to open the Insert Picture dialog box. Navigate to the location where the picture is stored, select desired picture and click on the Insert button to fit the image proportionally within the shape.</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dirty="0"/>
          </a:p>
        </p:txBody>
      </p:sp>
    </p:spTree>
    <p:extLst>
      <p:ext uri="{BB962C8B-B14F-4D97-AF65-F5344CB8AC3E}">
        <p14:creationId xmlns:p14="http://schemas.microsoft.com/office/powerpoint/2010/main" val="71344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t>10</a:t>
            </a:fld>
            <a:endParaRPr lang="en-GB" dirty="0"/>
          </a:p>
        </p:txBody>
      </p:sp>
    </p:spTree>
    <p:extLst>
      <p:ext uri="{BB962C8B-B14F-4D97-AF65-F5344CB8AC3E}">
        <p14:creationId xmlns:p14="http://schemas.microsoft.com/office/powerpoint/2010/main" val="17076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dirty="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endParaRPr lang="en-US" dirty="0">
              <a:latin typeface="Calibri"/>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latin typeface="Calibri"/>
              </a:rPr>
              <a:t>Oracle Confidential - Restricted</a:t>
            </a:r>
            <a:endParaRPr lang="en-US" dirty="0">
              <a:latin typeface="Calibri"/>
            </a:endParaRP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0" name="Picture 9"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8902338" y="486845"/>
            <a:ext cx="2756448" cy="244366"/>
          </a:xfrm>
          <a:prstGeom prst="rect">
            <a:avLst/>
          </a:prstGeom>
        </p:spPr>
      </p:pic>
    </p:spTree>
    <p:extLst>
      <p:ext uri="{BB962C8B-B14F-4D97-AF65-F5344CB8AC3E}">
        <p14:creationId xmlns:p14="http://schemas.microsoft.com/office/powerpoint/2010/main" val="346322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endParaRPr lang="en-US" dirty="0">
              <a:latin typeface="Calibri"/>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a:latin typeface="Calibri"/>
              </a:rPr>
              <a:t>Oracle Confidential - Restricted</a:t>
            </a:r>
            <a:endParaRPr lang="en-US" dirty="0">
              <a:latin typeface="Calibri"/>
            </a:endParaRP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latin typeface="Calibri"/>
              </a:rPr>
              <a:pPr/>
              <a:t>‹#›</a:t>
            </a:fld>
            <a:endParaRPr lang="en-US" dirty="0">
              <a:latin typeface="Calibri"/>
            </a:endParaRP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271627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dirty="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226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p:txBody>
          <a:bodyPr/>
          <a:lstStyle/>
          <a:p>
            <a:r>
              <a:rPr lang="en-US"/>
              <a:t>Click to edit Master title style</a:t>
            </a:r>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19383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8070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10523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3784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0439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 1 picture - 2 copy">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p>
            <a:r>
              <a:rPr lang="en-US" dirty="0"/>
              <a:t>Click to edit Master title style</a:t>
            </a:r>
            <a:endParaRPr dirty="0"/>
          </a:p>
        </p:txBody>
      </p:sp>
      <p:sp>
        <p:nvSpPr>
          <p:cNvPr id="12" name="Picture Placeholder 15"/>
          <p:cNvSpPr>
            <a:spLocks noGrp="1"/>
          </p:cNvSpPr>
          <p:nvPr>
            <p:ph type="pic" sz="quarter" idx="14" hasCustomPrompt="1"/>
          </p:nvPr>
        </p:nvSpPr>
        <p:spPr>
          <a:xfrm>
            <a:off x="531814" y="1524001"/>
            <a:ext cx="3474720" cy="4413916"/>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pic>
        <p:nvPicPr>
          <p:cNvPr id="13" name="Picture 12"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77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96566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dirty="0"/>
              <a:t>Click to edit Master title style</a:t>
            </a:r>
            <a:endParaRPr dirty="0"/>
          </a:p>
        </p:txBody>
      </p:sp>
      <p:pic>
        <p:nvPicPr>
          <p:cNvPr id="14" name="Picture 13"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5894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endParaRPr lang="en-US" dirty="0">
              <a:latin typeface="Calibri"/>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latin typeface="Calibri"/>
              </a:rPr>
              <a:t>Oracle Confidential - Restricted</a:t>
            </a:r>
            <a:endParaRPr lang="en-US" dirty="0">
              <a:latin typeface="Calibri"/>
            </a:endParaRPr>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US" sz="850" dirty="0">
                <a:solidFill>
                  <a:srgbClr val="5F5F5F"/>
                </a:solidFill>
                <a:latin typeface="Calibri"/>
              </a:rPr>
              <a:t>6,</a:t>
            </a:r>
            <a:r>
              <a:rPr sz="850" dirty="0">
                <a:solidFill>
                  <a:srgbClr val="5F5F5F"/>
                </a:solidFill>
                <a:latin typeface="Calibri"/>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8902338" y="486845"/>
            <a:ext cx="2756448" cy="244366"/>
          </a:xfrm>
          <a:prstGeom prst="rect">
            <a:avLst/>
          </a:prstGeom>
        </p:spPr>
      </p:pic>
    </p:spTree>
    <p:extLst>
      <p:ext uri="{BB962C8B-B14F-4D97-AF65-F5344CB8AC3E}">
        <p14:creationId xmlns:p14="http://schemas.microsoft.com/office/powerpoint/2010/main" val="14192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69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dirty="0">
              <a:solidFill>
                <a:srgbClr val="5F5F5F"/>
              </a:solidFill>
              <a:latin typeface="Calibri"/>
            </a:endParaRPr>
          </a:p>
        </p:txBody>
      </p:sp>
      <p:sp>
        <p:nvSpPr>
          <p:cNvPr id="8" name="Footer Placeholder 7"/>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11" name="Title 10"/>
          <p:cNvSpPr>
            <a:spLocks noGrp="1"/>
          </p:cNvSpPr>
          <p:nvPr>
            <p:ph type="title"/>
          </p:nvPr>
        </p:nvSpPr>
        <p:spPr/>
        <p:txBody>
          <a:bodyPr/>
          <a:lstStyle/>
          <a:p>
            <a:r>
              <a:rPr lang="en-US"/>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6041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solidFill>
                <a:srgbClr val="5F5F5F"/>
              </a:solidFill>
              <a:latin typeface="Calibri"/>
            </a:endParaRPr>
          </a:p>
        </p:txBody>
      </p:sp>
      <p:sp>
        <p:nvSpPr>
          <p:cNvPr id="4" name="Footer Placeholder 3"/>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2" name="Title 1"/>
          <p:cNvSpPr>
            <a:spLocks noGrp="1"/>
          </p:cNvSpPr>
          <p:nvPr>
            <p:ph type="title"/>
          </p:nvPr>
        </p:nvSpPr>
        <p:spPr/>
        <p:txBody>
          <a:bodyPr/>
          <a:lstStyle/>
          <a:p>
            <a:r>
              <a:rPr lang="en-US"/>
              <a:t>Click to edit Master title style</a:t>
            </a:r>
          </a:p>
        </p:txBody>
      </p:sp>
      <p:pic>
        <p:nvPicPr>
          <p:cNvPr id="6" name="Picture 5"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0567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solidFill>
                <a:srgbClr val="5F5F5F"/>
              </a:solidFill>
              <a:latin typeface="Calibri"/>
            </a:endParaRPr>
          </a:p>
        </p:txBody>
      </p:sp>
      <p:sp>
        <p:nvSpPr>
          <p:cNvPr id="4" name="Footer Placeholder 3"/>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dirty="0"/>
              <a:t>Click to edit Master title style</a:t>
            </a:r>
            <a:endParaRPr dirty="0"/>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0727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5" name="Picture 4"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81623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1392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itle 7"/>
          <p:cNvSpPr>
            <a:spLocks noGrp="1"/>
          </p:cNvSpPr>
          <p:nvPr>
            <p:ph type="title"/>
          </p:nvPr>
        </p:nvSpPr>
        <p:spPr/>
        <p:txBody>
          <a:bodyPr/>
          <a:lstStyle/>
          <a:p>
            <a:r>
              <a:rPr lang="en-US" dirty="0"/>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3656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itle 10"/>
          <p:cNvSpPr>
            <a:spLocks noGrp="1"/>
          </p:cNvSpPr>
          <p:nvPr>
            <p:ph type="title"/>
          </p:nvPr>
        </p:nvSpPr>
        <p:spPr/>
        <p:txBody>
          <a:bodyPr/>
          <a:lstStyle/>
          <a:p>
            <a:r>
              <a:rPr lang="en-US" dirty="0"/>
              <a:t>Click to edit Master title style</a:t>
            </a:r>
            <a:endParaRPr dirty="0"/>
          </a:p>
        </p:txBody>
      </p:sp>
      <p:pic>
        <p:nvPicPr>
          <p:cNvPr id="12" name="Picture 11"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23542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7"/>
          <p:cNvSpPr>
            <a:spLocks noGrp="1"/>
          </p:cNvSpPr>
          <p:nvPr>
            <p:ph type="title"/>
          </p:nvPr>
        </p:nvSpPr>
        <p:spPr/>
        <p:txBody>
          <a:bodyPr/>
          <a:lstStyle/>
          <a:p>
            <a:r>
              <a:rPr lang="en-US" dirty="0"/>
              <a:t>Click to edit Master title style</a:t>
            </a:r>
            <a:endParaRPr dirty="0"/>
          </a:p>
        </p:txBody>
      </p:sp>
      <p:pic>
        <p:nvPicPr>
          <p:cNvPr id="15" name="Picture 14"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118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ne Picture with Captions">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GB"/>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29263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dirty="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endParaRPr lang="en-US" dirty="0">
              <a:solidFill>
                <a:srgbClr val="FFFFFF"/>
              </a:solidFill>
              <a:latin typeface="Calibri"/>
            </a:endParaRPr>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a:solidFill>
                  <a:srgbClr val="FFFFFF"/>
                </a:solidFill>
                <a:latin typeface="Calibri"/>
              </a:rPr>
              <a:t>Oracle Confidential - Restricted</a:t>
            </a:r>
            <a:endParaRPr lang="en-US" dirty="0">
              <a:solidFill>
                <a:srgbClr val="FFFFFF"/>
              </a:solidFill>
              <a:latin typeface="Calibri"/>
            </a:endParaRP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GB" sz="850" dirty="0">
                <a:solidFill>
                  <a:srgbClr val="FFFFFF"/>
                </a:solidFill>
                <a:latin typeface="Calibri"/>
              </a:rPr>
              <a:t>6</a:t>
            </a:r>
            <a:r>
              <a:rPr lang="en-US" sz="850" dirty="0">
                <a:solidFill>
                  <a:srgbClr val="FFFFFF"/>
                </a:solidFill>
                <a:latin typeface="Calibri"/>
              </a:rPr>
              <a:t>,</a:t>
            </a:r>
            <a:r>
              <a:rPr sz="850" dirty="0">
                <a:solidFill>
                  <a:srgbClr val="FFFFFF"/>
                </a:solidFill>
                <a:latin typeface="Calibri"/>
              </a:rPr>
              <a:t> Oracle and/or its affiliates. All rights reserved.  |</a:t>
            </a: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813243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hree Content - no divider lin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itle 10"/>
          <p:cNvSpPr>
            <a:spLocks noGrp="1"/>
          </p:cNvSpPr>
          <p:nvPr>
            <p:ph type="title"/>
          </p:nvPr>
        </p:nvSpPr>
        <p:spPr/>
        <p:txBody>
          <a:bodyPr/>
          <a:lstStyle/>
          <a:p>
            <a:r>
              <a:rPr lang="en-GB"/>
              <a:t>Click to edit Master title style</a:t>
            </a:r>
            <a:endParaRPr dirty="0"/>
          </a:p>
        </p:txBody>
      </p:sp>
      <p:pic>
        <p:nvPicPr>
          <p:cNvPr id="9" name="Picture 8"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537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arge picture - headline and content">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6586633" y="187702"/>
            <a:ext cx="5409154" cy="6218941"/>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spTree>
    <p:extLst>
      <p:ext uri="{BB962C8B-B14F-4D97-AF65-F5344CB8AC3E}">
        <p14:creationId xmlns:p14="http://schemas.microsoft.com/office/powerpoint/2010/main" val="128804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 picture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1" y="406400"/>
            <a:ext cx="7782225" cy="889000"/>
          </a:xfrm>
        </p:spPr>
        <p:txBody>
          <a:bodyPr/>
          <a:lstStyle/>
          <a:p>
            <a:r>
              <a:rPr lang="en-GB"/>
              <a:t>Click to edit Master title style</a:t>
            </a:r>
            <a:endParaRPr dirty="0"/>
          </a:p>
        </p:txBody>
      </p:sp>
      <p:sp>
        <p:nvSpPr>
          <p:cNvPr id="9" name="Picture Placeholder 2"/>
          <p:cNvSpPr>
            <a:spLocks noGrp="1"/>
          </p:cNvSpPr>
          <p:nvPr>
            <p:ph type="pic" idx="13"/>
          </p:nvPr>
        </p:nvSpPr>
        <p:spPr bwMode="gray">
          <a:xfrm>
            <a:off x="8521067" y="187701"/>
            <a:ext cx="3474720" cy="622054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Tree>
    <p:extLst>
      <p:ext uri="{BB962C8B-B14F-4D97-AF65-F5344CB8AC3E}">
        <p14:creationId xmlns:p14="http://schemas.microsoft.com/office/powerpoint/2010/main" val="35762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98647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dirty="0"/>
              <a:t>Click to edit Master title style</a:t>
            </a:r>
            <a:endParaRPr dirty="0"/>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pic>
        <p:nvPicPr>
          <p:cNvPr id="11" name="Picture 10"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31093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sktop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491299" y="1350543"/>
            <a:ext cx="5389331" cy="430019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Picture Placeholder 2"/>
          <p:cNvSpPr>
            <a:spLocks noGrp="1"/>
          </p:cNvSpPr>
          <p:nvPr>
            <p:ph type="pic" idx="13"/>
          </p:nvPr>
        </p:nvSpPr>
        <p:spPr bwMode="gray">
          <a:xfrm>
            <a:off x="6726492" y="1587365"/>
            <a:ext cx="4927271" cy="2774947"/>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9367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 Desktop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489334" y="1844232"/>
            <a:ext cx="3391296" cy="270594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Picture Placeholder 2"/>
          <p:cNvSpPr>
            <a:spLocks noGrp="1"/>
          </p:cNvSpPr>
          <p:nvPr>
            <p:ph type="pic" idx="13"/>
          </p:nvPr>
        </p:nvSpPr>
        <p:spPr bwMode="gray">
          <a:xfrm>
            <a:off x="8650344" y="1987147"/>
            <a:ext cx="3085741" cy="174616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9"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dirty="0"/>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66875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 Tablet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7518"/>
          <a:stretch/>
        </p:blipFill>
        <p:spPr>
          <a:xfrm rot="5400000">
            <a:off x="8217168" y="2138681"/>
            <a:ext cx="4145126" cy="3151722"/>
          </a:xfrm>
          <a:prstGeom prst="rect">
            <a:avLst/>
          </a:prstGeom>
        </p:spPr>
      </p:pic>
      <p:sp>
        <p:nvSpPr>
          <p:cNvPr id="10" name="Picture Placeholder 2"/>
          <p:cNvSpPr>
            <a:spLocks noGrp="1"/>
          </p:cNvSpPr>
          <p:nvPr>
            <p:ph type="pic" idx="13"/>
          </p:nvPr>
        </p:nvSpPr>
        <p:spPr bwMode="gray">
          <a:xfrm>
            <a:off x="8910947" y="2074477"/>
            <a:ext cx="2734048" cy="362435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11"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338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 Smartphone Layout - headline and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9342685" y="1486678"/>
            <a:ext cx="1840875" cy="3887139"/>
          </a:xfrm>
          <a:prstGeom prst="rect">
            <a:avLst/>
          </a:prstGeom>
        </p:spPr>
      </p:pic>
      <p:sp>
        <p:nvSpPr>
          <p:cNvPr id="10" name="Picture Placeholder 2"/>
          <p:cNvSpPr>
            <a:spLocks noGrp="1"/>
          </p:cNvSpPr>
          <p:nvPr>
            <p:ph type="pic" idx="13"/>
          </p:nvPr>
        </p:nvSpPr>
        <p:spPr bwMode="gray">
          <a:xfrm>
            <a:off x="9461313" y="2023400"/>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dirty="0"/>
          </a:p>
        </p:txBody>
      </p:sp>
      <p:sp>
        <p:nvSpPr>
          <p:cNvPr id="11" name="Text Placeholder 3"/>
          <p:cNvSpPr>
            <a:spLocks noGrp="1"/>
          </p:cNvSpPr>
          <p:nvPr>
            <p:ph type="body" sz="half" idx="2"/>
          </p:nvPr>
        </p:nvSpPr>
        <p:spPr>
          <a:xfrm>
            <a:off x="531811" y="1526506"/>
            <a:ext cx="77822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2" name="Title 7"/>
          <p:cNvSpPr>
            <a:spLocks noGrp="1"/>
          </p:cNvSpPr>
          <p:nvPr>
            <p:ph type="title"/>
          </p:nvPr>
        </p:nvSpPr>
        <p:spPr>
          <a:xfrm>
            <a:off x="531811" y="406400"/>
            <a:ext cx="7782225" cy="889000"/>
          </a:xfrm>
        </p:spPr>
        <p:txBody>
          <a:bodyPr/>
          <a:lstStyle/>
          <a:p>
            <a:r>
              <a:rPr lang="en-GB"/>
              <a:t>Click to edit Master title style</a:t>
            </a:r>
            <a:endParaRPr dirty="0"/>
          </a:p>
        </p:txBody>
      </p:sp>
      <p:pic>
        <p:nvPicPr>
          <p:cNvPr id="13" name="Picture 12"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286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dirty="0"/>
              <a:t>Click to edit Master title style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09138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endParaRPr lang="en-US" dirty="0">
              <a:solidFill>
                <a:srgbClr val="FFFFFF"/>
              </a:solidFill>
              <a:latin typeface="Calibri"/>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solidFill>
                  <a:srgbClr val="FFFFFF"/>
                </a:solidFill>
                <a:latin typeface="Calibri"/>
              </a:rPr>
              <a:t>Oracle Confidential - Restricted</a:t>
            </a:r>
            <a:endParaRPr lang="en-US" dirty="0">
              <a:solidFill>
                <a:srgbClr val="FFFFFF"/>
              </a:solidFill>
              <a:latin typeface="Calibri"/>
            </a:endParaRP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US" sz="850" dirty="0">
                <a:solidFill>
                  <a:srgbClr val="FFFFFF"/>
                </a:solidFill>
                <a:latin typeface="Calibri"/>
              </a:rPr>
              <a:t>6,</a:t>
            </a:r>
            <a:r>
              <a:rPr sz="850" dirty="0">
                <a:solidFill>
                  <a:srgbClr val="FFFFFF"/>
                </a:solidFill>
                <a:latin typeface="Calibri"/>
              </a:rPr>
              <a:t> Oracle and/or its affiliates. All rights reserved.  |</a:t>
            </a: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000007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dirty="0"/>
              <a:t>Click to edit Master title style</a:t>
            </a:r>
            <a:endParaRPr dirty="0"/>
          </a:p>
        </p:txBody>
      </p:sp>
      <p:sp>
        <p:nvSpPr>
          <p:cNvPr id="5" name="Date Placeholder 4"/>
          <p:cNvSpPr>
            <a:spLocks noGrp="1"/>
          </p:cNvSpPr>
          <p:nvPr>
            <p:ph type="dt" sz="half" idx="10"/>
          </p:nvPr>
        </p:nvSpPr>
        <p:spPr/>
        <p:txBody>
          <a:bodyPr/>
          <a:lstStyle/>
          <a:p>
            <a:endParaRPr dirty="0">
              <a:solidFill>
                <a:srgbClr val="5F5F5F"/>
              </a:solidFill>
              <a:latin typeface="Calibri"/>
            </a:endParaRPr>
          </a:p>
        </p:txBody>
      </p:sp>
      <p:sp>
        <p:nvSpPr>
          <p:cNvPr id="6" name="Footer Placeholder 5"/>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Oracle maxymiser logo - 2000mm x 1000mm.pdf"/>
          <p:cNvPicPr>
            <a:picLocks noChangeAspect="1"/>
          </p:cNvPicPr>
          <p:nvPr userDrawn="1"/>
        </p:nvPicPr>
        <p:blipFill rotWithShape="1">
          <a:blip r:embed="rId4"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87901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droid Tablet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6507731" y="1502667"/>
            <a:ext cx="5674025" cy="4117325"/>
          </a:xfrm>
          <a:prstGeom prst="rect">
            <a:avLst/>
          </a:prstGeom>
        </p:spPr>
      </p:pic>
      <p:sp>
        <p:nvSpPr>
          <p:cNvPr id="12" name="Picture Placeholder 2"/>
          <p:cNvSpPr>
            <a:spLocks noGrp="1"/>
          </p:cNvSpPr>
          <p:nvPr>
            <p:ph type="pic" idx="14"/>
          </p:nvPr>
        </p:nvSpPr>
        <p:spPr bwMode="gray">
          <a:xfrm>
            <a:off x="7677708"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602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ndroid Smartphone Layout - headline and conten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1812" y="1526506"/>
            <a:ext cx="585580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GB"/>
              <a:t>Oracle Confidential -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a:xfrm>
            <a:off x="531812" y="406400"/>
            <a:ext cx="5855800" cy="889000"/>
          </a:xfrm>
        </p:spPr>
        <p:txBody>
          <a:bodyPr/>
          <a:lstStyle/>
          <a:p>
            <a:r>
              <a:rPr lang="en-GB"/>
              <a:t>Click to edit Master title style</a:t>
            </a:r>
            <a:endParaRPr dirty="0"/>
          </a:p>
        </p:txBody>
      </p:sp>
      <p:pic>
        <p:nvPicPr>
          <p:cNvPr id="11" name="Picture 10" descr="Photos, screen captures, graphics can be inserted in a white mobile phone and tablet" title="Android Smartphone and Tablet: Vertical Layou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6840" y="1669904"/>
            <a:ext cx="1819656" cy="3522853"/>
          </a:xfrm>
          <a:prstGeom prst="rect">
            <a:avLst/>
          </a:prstGeom>
        </p:spPr>
      </p:pic>
      <p:sp>
        <p:nvSpPr>
          <p:cNvPr id="12" name="Picture Placeholder 2"/>
          <p:cNvSpPr>
            <a:spLocks noGrp="1"/>
          </p:cNvSpPr>
          <p:nvPr>
            <p:ph type="pic" idx="1"/>
          </p:nvPr>
        </p:nvSpPr>
        <p:spPr bwMode="gray">
          <a:xfrm>
            <a:off x="8500283" y="2023342"/>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dirty="0"/>
          </a:p>
        </p:txBody>
      </p:sp>
      <p:pic>
        <p:nvPicPr>
          <p:cNvPr id="9" name="Picture 8" descr="Oracle maxymiser logo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2351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endParaRPr lang="en-US" dirty="0">
              <a:latin typeface="Calibri"/>
            </a:endParaRPr>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a:latin typeface="Calibri"/>
              </a:rPr>
              <a:t>Oracle Confidential - Restricted</a:t>
            </a:r>
            <a:endParaRPr lang="en-US" dirty="0">
              <a:latin typeface="Calibri"/>
            </a:endParaRPr>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latin typeface="Calibri"/>
              </a:rPr>
              <a:pPr/>
              <a:t>‹#›</a:t>
            </a:fld>
            <a:endParaRPr lang="en-US" dirty="0">
              <a:latin typeface="Calibri"/>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US" sz="850" dirty="0">
                <a:solidFill>
                  <a:srgbClr val="5F5F5F"/>
                </a:solidFill>
                <a:latin typeface="Calibri"/>
              </a:rPr>
              <a:t>6,</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097516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latin typeface="Calibri"/>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latin typeface="Calibri"/>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7065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latin typeface="Calibri"/>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latin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24509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5F5F5F"/>
              </a:solidFill>
              <a:latin typeface="Calibri"/>
            </a:endParaRPr>
          </a:p>
        </p:txBody>
      </p:sp>
      <p:sp>
        <p:nvSpPr>
          <p:cNvPr id="3" name="Footer Placeholder 2"/>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grpSp>
        <p:nvGrpSpPr>
          <p:cNvPr id="3093" name="Group 3092" descr="&quot;Hardware and Software Engineered to work together&quot; tagline in red and black" title="Oracle corporate Tagline in color"/>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latin typeface="Calibri"/>
              </a:endParaRPr>
            </a:p>
          </p:txBody>
        </p:sp>
      </p:grpSp>
      <p:pic>
        <p:nvPicPr>
          <p:cNvPr id="50" name="Picture 49"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59422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pic>
        <p:nvPicPr>
          <p:cNvPr id="3" name="Picture 2" descr="Oracle maxymiser logo white - 2000mm x 1000mm.pdf"/>
          <p:cNvPicPr>
            <a:picLocks noChangeAspect="1"/>
          </p:cNvPicPr>
          <p:nvPr userDrawn="1"/>
        </p:nvPicPr>
        <p:blipFill rotWithShape="1">
          <a:blip r:embed="rId3" cstate="print">
            <a:extLst>
              <a:ext uri="{28A0092B-C50C-407E-A947-70E740481C1C}">
                <a14:useLocalDpi xmlns:a14="http://schemas.microsoft.com/office/drawing/2010/main" val="0"/>
              </a:ext>
            </a:extLst>
          </a:blip>
          <a:srcRect l="4824" t="41667" r="4679" b="41936"/>
          <a:stretch/>
        </p:blipFill>
        <p:spPr>
          <a:xfrm>
            <a:off x="1597835" y="2811441"/>
            <a:ext cx="8993155" cy="814852"/>
          </a:xfrm>
          <a:prstGeom prst="rect">
            <a:avLst/>
          </a:prstGeom>
        </p:spPr>
      </p:pic>
    </p:spTree>
    <p:extLst>
      <p:ext uri="{BB962C8B-B14F-4D97-AF65-F5344CB8AC3E}">
        <p14:creationId xmlns:p14="http://schemas.microsoft.com/office/powerpoint/2010/main" val="330898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solidFill>
                <a:srgbClr val="5F5F5F"/>
              </a:solidFill>
              <a:latin typeface="Calibri"/>
            </a:endParaRPr>
          </a:p>
        </p:txBody>
      </p:sp>
      <p:sp>
        <p:nvSpPr>
          <p:cNvPr id="5" name="Footer Placeholder 4"/>
          <p:cNvSpPr>
            <a:spLocks noGrp="1"/>
          </p:cNvSpPr>
          <p:nvPr>
            <p:ph type="ftr" sz="quarter" idx="11"/>
          </p:nvPr>
        </p:nvSpPr>
        <p:spPr/>
        <p:txBody>
          <a:bodyPr/>
          <a:lstStyle/>
          <a:p>
            <a:r>
              <a:rPr lang="en-US">
                <a:solidFill>
                  <a:srgbClr val="5F5F5F"/>
                </a:solidFill>
                <a:latin typeface="Calibri"/>
              </a:rPr>
              <a:t>Oracle Confidential -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solidFill>
                <a:latin typeface="Calibri"/>
              </a:rPr>
              <a:pPr/>
              <a:t>‹#›</a:t>
            </a:fld>
            <a:endParaRPr lang="en-US">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83950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290394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endParaRPr lang="en-US" dirty="0">
              <a:solidFill>
                <a:srgbClr val="FFFFFF"/>
              </a:solidFill>
              <a:latin typeface="Calibri"/>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solidFill>
                  <a:srgbClr val="FFFFFF"/>
                </a:solidFill>
                <a:latin typeface="Calibri"/>
              </a:rPr>
              <a:t>Oracle Confidential - Restricted</a:t>
            </a:r>
            <a:endParaRPr lang="en-US" dirty="0">
              <a:solidFill>
                <a:srgbClr val="FFFFFF"/>
              </a:solidFill>
              <a:latin typeface="Calibri"/>
            </a:endParaRPr>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latin typeface="Calibri"/>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latin typeface="Calibri"/>
            </a:endParaRP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FFFFFF"/>
                </a:solidFill>
                <a:latin typeface="Calibri"/>
              </a:rPr>
              <a:t>Copyright © 201</a:t>
            </a:r>
            <a:r>
              <a:rPr lang="en-US" sz="850" dirty="0">
                <a:solidFill>
                  <a:srgbClr val="FFFFFF"/>
                </a:solidFill>
                <a:latin typeface="Calibri"/>
              </a:rPr>
              <a:t>6,</a:t>
            </a:r>
            <a:r>
              <a:rPr sz="850" dirty="0">
                <a:solidFill>
                  <a:srgbClr val="FFFFF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500129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129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pic>
        <p:nvPicPr>
          <p:cNvPr id="8" name="Picture 7"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34604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4" name="Date Placeholder 3"/>
          <p:cNvSpPr>
            <a:spLocks noGrp="1"/>
          </p:cNvSpPr>
          <p:nvPr>
            <p:ph type="dt" sz="half" idx="10"/>
          </p:nvPr>
        </p:nvSpPr>
        <p:spPr/>
        <p:txBody>
          <a:bodyPr/>
          <a:lstStyle/>
          <a:p>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422040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dirty="0">
              <a:solidFill>
                <a:srgbClr val="5F5F5F"/>
              </a:solidFill>
              <a:latin typeface="Calibri"/>
            </a:endParaRPr>
          </a:p>
        </p:txBody>
      </p:sp>
      <p:sp>
        <p:nvSpPr>
          <p:cNvPr id="5" name="Footer Placeholder 4"/>
          <p:cNvSpPr>
            <a:spLocks noGrp="1"/>
          </p:cNvSpPr>
          <p:nvPr>
            <p:ph type="ftr" sz="quarter" idx="11"/>
          </p:nvPr>
        </p:nvSpPr>
        <p:spPr/>
        <p:txBody>
          <a:bodyPr/>
          <a:lstStyle/>
          <a:p>
            <a:r>
              <a:rPr lang="en-GB">
                <a:solidFill>
                  <a:srgbClr val="5F5F5F"/>
                </a:solidFill>
                <a:latin typeface="Calibri"/>
              </a:rPr>
              <a:t>Oracle Confidential - Restricted</a:t>
            </a:r>
            <a:endParaRPr dirty="0">
              <a:solidFill>
                <a:srgbClr val="5F5F5F"/>
              </a:solidFill>
              <a:latin typeface="Calibri"/>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solidFill>
                <a:latin typeface="Calibri"/>
              </a:rPr>
              <a:pPr/>
              <a:t>‹#›</a:t>
            </a:fld>
            <a:endParaRPr dirty="0">
              <a:solidFill>
                <a:srgbClr val="5F5F5F"/>
              </a:solidFill>
              <a:latin typeface="Calibri"/>
            </a:endParaRPr>
          </a:p>
        </p:txBody>
      </p:sp>
      <p:pic>
        <p:nvPicPr>
          <p:cNvPr id="7" name="Picture 6" descr="Oracle maxymiser logo - 2000mm x 1000mm.pdf"/>
          <p:cNvPicPr>
            <a:picLocks noChangeAspect="1"/>
          </p:cNvPicPr>
          <p:nvPr userDrawn="1"/>
        </p:nvPicPr>
        <p:blipFill rotWithShape="1">
          <a:blip r:embed="rId2" cstate="print">
            <a:extLst>
              <a:ext uri="{28A0092B-C50C-407E-A947-70E740481C1C}">
                <a14:useLocalDpi xmlns:a14="http://schemas.microsoft.com/office/drawing/2010/main" val="0"/>
              </a:ext>
            </a:extLst>
          </a:blip>
          <a:srcRect l="4617" t="41902" r="4573" b="42000"/>
          <a:stretch/>
        </p:blipFill>
        <p:spPr>
          <a:xfrm>
            <a:off x="9960380" y="277060"/>
            <a:ext cx="1908304" cy="169176"/>
          </a:xfrm>
          <a:prstGeom prst="rect">
            <a:avLst/>
          </a:prstGeom>
        </p:spPr>
      </p:pic>
    </p:spTree>
    <p:extLst>
      <p:ext uri="{BB962C8B-B14F-4D97-AF65-F5344CB8AC3E}">
        <p14:creationId xmlns:p14="http://schemas.microsoft.com/office/powerpoint/2010/main" val="10664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latin typeface="Calibri"/>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endParaRPr lang="en-US" dirty="0">
              <a:solidFill>
                <a:srgbClr val="5F5F5F"/>
              </a:solidFill>
              <a:latin typeface="Calibri"/>
            </a:endParaRPr>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solidFill>
                  <a:srgbClr val="5F5F5F"/>
                </a:solidFill>
                <a:latin typeface="Calibri"/>
              </a:rPr>
              <a:t>Oracle Confidential - Restricted</a:t>
            </a:r>
            <a:endParaRPr lang="en-US" dirty="0">
              <a:solidFill>
                <a:srgbClr val="5F5F5F"/>
              </a:solidFill>
              <a:latin typeface="Calibri"/>
            </a:endParaRP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latin typeface="Calibri"/>
              </a:rPr>
              <a:pPr/>
              <a:t>‹#›</a:t>
            </a:fld>
            <a:endParaRPr lang="en-US" dirty="0">
              <a:solidFill>
                <a:srgbClr val="5F5F5F"/>
              </a:solidFill>
              <a:latin typeface="Calibri"/>
            </a:endParaRPr>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201</a:t>
            </a:r>
            <a:r>
              <a:rPr lang="en-GB" sz="850" dirty="0">
                <a:solidFill>
                  <a:srgbClr val="5F5F5F"/>
                </a:solidFill>
                <a:latin typeface="Calibri"/>
              </a:rPr>
              <a:t>6</a:t>
            </a:r>
            <a:r>
              <a:rPr lang="en-US" sz="850" dirty="0">
                <a:solidFill>
                  <a:srgbClr val="5F5F5F"/>
                </a:solidFill>
                <a:latin typeface="Calibri"/>
              </a:rPr>
              <a:t>,</a:t>
            </a:r>
            <a:r>
              <a:rPr sz="850" dirty="0">
                <a:solidFill>
                  <a:srgbClr val="5F5F5F"/>
                </a:solidFill>
                <a:latin typeface="Calibri"/>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7348747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86"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80" r:id="rId29"/>
    <p:sldLayoutId id="2147483781" r:id="rId30"/>
    <p:sldLayoutId id="2147483782" r:id="rId31"/>
    <p:sldLayoutId id="2147483787" r:id="rId32"/>
    <p:sldLayoutId id="2147483760" r:id="rId33"/>
    <p:sldLayoutId id="2147483761" r:id="rId34"/>
    <p:sldLayoutId id="2147483785" r:id="rId35"/>
    <p:sldLayoutId id="2147483788" r:id="rId36"/>
    <p:sldLayoutId id="2147483789" r:id="rId37"/>
    <p:sldLayoutId id="2147483790" r:id="rId38"/>
    <p:sldLayoutId id="2147483762" r:id="rId39"/>
    <p:sldLayoutId id="2147483763" r:id="rId40"/>
    <p:sldLayoutId id="2147483778" r:id="rId41"/>
    <p:sldLayoutId id="2147483779" r:id="rId42"/>
    <p:sldLayoutId id="2147483764" r:id="rId43"/>
    <p:sldLayoutId id="2147483765" r:id="rId44"/>
    <p:sldLayoutId id="2147483766" r:id="rId45"/>
    <p:sldLayoutId id="2147483767" r:id="rId46"/>
    <p:sldLayoutId id="2147483768" r:id="rId47"/>
    <p:sldLayoutId id="2147483769" r:id="rId48"/>
    <p:sldLayoutId id="2147483770"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6.tmp"/></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hyperlink" Target="http://www.stenaline.co.uk/"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198" y="317970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3" name="TextBox 2"/>
          <p:cNvSpPr txBox="1"/>
          <p:nvPr/>
        </p:nvSpPr>
        <p:spPr>
          <a:xfrm>
            <a:off x="6594055" y="522669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4" name="TextBox 3"/>
          <p:cNvSpPr txBox="1"/>
          <p:nvPr/>
        </p:nvSpPr>
        <p:spPr>
          <a:xfrm>
            <a:off x="3695927" y="2727325"/>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5" name="TextBox 4"/>
          <p:cNvSpPr txBox="1"/>
          <p:nvPr/>
        </p:nvSpPr>
        <p:spPr>
          <a:xfrm>
            <a:off x="3295911" y="1167190"/>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Tree>
    <p:extLst>
      <p:ext uri="{BB962C8B-B14F-4D97-AF65-F5344CB8AC3E}">
        <p14:creationId xmlns:p14="http://schemas.microsoft.com/office/powerpoint/2010/main" val="30390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531812" y="1526506"/>
            <a:ext cx="6202944" cy="1294332"/>
          </a:xfrm>
        </p:spPr>
        <p:txBody>
          <a:bodyPr/>
          <a:lstStyle/>
          <a:p>
            <a:pPr lvl="0">
              <a:lnSpc>
                <a:spcPct val="100000"/>
              </a:lnSpc>
              <a:spcBef>
                <a:spcPts val="0"/>
              </a:spcBef>
              <a:buClrTx/>
            </a:pPr>
            <a:r>
              <a:rPr lang="en-US" sz="1600" u="sng" dirty="0">
                <a:solidFill>
                  <a:srgbClr val="5F5F5F"/>
                </a:solidFill>
              </a:rPr>
              <a:t>User Story:</a:t>
            </a:r>
            <a:r>
              <a:rPr lang="en-US" sz="1400" dirty="0">
                <a:solidFill>
                  <a:srgbClr val="5F5F5F"/>
                </a:solidFill>
              </a:rPr>
              <a:t/>
            </a:r>
            <a:br>
              <a:rPr lang="en-US" sz="1400" dirty="0">
                <a:solidFill>
                  <a:srgbClr val="5F5F5F"/>
                </a:solidFill>
              </a:rPr>
            </a:br>
            <a:endParaRPr lang="en-US" sz="1400" dirty="0" smtClean="0">
              <a:solidFill>
                <a:srgbClr val="5F5F5F"/>
              </a:solidFill>
            </a:endParaRPr>
          </a:p>
          <a:p>
            <a:pPr lvl="0">
              <a:lnSpc>
                <a:spcPct val="100000"/>
              </a:lnSpc>
              <a:spcBef>
                <a:spcPts val="0"/>
              </a:spcBef>
              <a:buClrTx/>
            </a:pPr>
            <a:r>
              <a:rPr lang="en-US" sz="1400" b="1" dirty="0" smtClean="0">
                <a:solidFill>
                  <a:srgbClr val="5F5F5F"/>
                </a:solidFill>
              </a:rPr>
              <a:t>As </a:t>
            </a:r>
            <a:r>
              <a:rPr lang="en-US" sz="1400" dirty="0" smtClean="0">
                <a:solidFill>
                  <a:srgbClr val="5F5F5F"/>
                </a:solidFill>
              </a:rPr>
              <a:t> </a:t>
            </a:r>
            <a:r>
              <a:rPr lang="pl-PL" sz="1400" dirty="0">
                <a:solidFill>
                  <a:srgbClr val="5F5F5F"/>
                </a:solidFill>
              </a:rPr>
              <a:t>Stena Line</a:t>
            </a:r>
            <a:endParaRPr lang="en-US" sz="1400" dirty="0">
              <a:solidFill>
                <a:srgbClr val="5F5F5F"/>
              </a:solidFill>
            </a:endParaRPr>
          </a:p>
          <a:p>
            <a:pPr lvl="0">
              <a:lnSpc>
                <a:spcPct val="100000"/>
              </a:lnSpc>
              <a:spcBef>
                <a:spcPts val="0"/>
              </a:spcBef>
              <a:buClrTx/>
            </a:pPr>
            <a:r>
              <a:rPr lang="en-US" sz="1400" b="1" dirty="0">
                <a:solidFill>
                  <a:srgbClr val="5F5F5F"/>
                </a:solidFill>
              </a:rPr>
              <a:t>I want to </a:t>
            </a:r>
            <a:r>
              <a:rPr lang="en-US" sz="1400" dirty="0">
                <a:solidFill>
                  <a:srgbClr val="5F5F5F"/>
                </a:solidFill>
              </a:rPr>
              <a:t> </a:t>
            </a:r>
            <a:r>
              <a:rPr lang="en-GB" sz="1400" dirty="0" smtClean="0">
                <a:solidFill>
                  <a:srgbClr val="5F5F5F"/>
                </a:solidFill>
              </a:rPr>
              <a:t>check users behaviour within default layout</a:t>
            </a:r>
          </a:p>
          <a:p>
            <a:pPr lvl="0">
              <a:lnSpc>
                <a:spcPct val="100000"/>
              </a:lnSpc>
              <a:spcBef>
                <a:spcPts val="0"/>
              </a:spcBef>
              <a:buClrTx/>
            </a:pPr>
            <a:r>
              <a:rPr lang="en-US" sz="1400" b="1" dirty="0" smtClean="0">
                <a:solidFill>
                  <a:srgbClr val="5F5F5F"/>
                </a:solidFill>
              </a:rPr>
              <a:t>So </a:t>
            </a:r>
            <a:r>
              <a:rPr lang="en-US" sz="1400" b="1" dirty="0">
                <a:solidFill>
                  <a:srgbClr val="5F5F5F"/>
                </a:solidFill>
              </a:rPr>
              <a:t>that I can </a:t>
            </a:r>
            <a:r>
              <a:rPr lang="en-US" sz="1400" dirty="0">
                <a:solidFill>
                  <a:srgbClr val="5F5F5F"/>
                </a:solidFill>
              </a:rPr>
              <a:t> </a:t>
            </a:r>
            <a:r>
              <a:rPr lang="en-US" sz="1400" dirty="0" smtClean="0">
                <a:solidFill>
                  <a:srgbClr val="5F5F5F"/>
                </a:solidFill>
              </a:rPr>
              <a:t>compare it with users behavior within alternative variants.</a:t>
            </a:r>
            <a:endParaRPr lang="en-US" sz="1400" dirty="0">
              <a:solidFill>
                <a:srgbClr val="5F5F5F"/>
              </a:solidFill>
            </a:endParaRPr>
          </a:p>
        </p:txBody>
      </p:sp>
      <p:sp>
        <p:nvSpPr>
          <p:cNvPr id="4" name="Footer Placeholder 3"/>
          <p:cNvSpPr>
            <a:spLocks noGrp="1"/>
          </p:cNvSpPr>
          <p:nvPr>
            <p:ph type="ftr" sz="quarter" idx="11"/>
          </p:nvPr>
        </p:nvSpPr>
        <p:spPr/>
        <p:txBody>
          <a:bodyPr/>
          <a:lstStyle/>
          <a:p>
            <a:r>
              <a:rPr lang="en-US"/>
              <a:t>Oracle Confidential - Restricted</a:t>
            </a:r>
            <a:endParaRPr lang="en-US" dirty="0"/>
          </a:p>
        </p:txBody>
      </p:sp>
      <p:sp>
        <p:nvSpPr>
          <p:cNvPr id="6" name="Title 5"/>
          <p:cNvSpPr>
            <a:spLocks noGrp="1"/>
          </p:cNvSpPr>
          <p:nvPr>
            <p:ph type="title"/>
          </p:nvPr>
        </p:nvSpPr>
        <p:spPr>
          <a:xfrm>
            <a:off x="531811" y="406400"/>
            <a:ext cx="7360037" cy="889000"/>
          </a:xfrm>
        </p:spPr>
        <p:txBody>
          <a:bodyPr/>
          <a:lstStyle/>
          <a:p>
            <a:r>
              <a:rPr lang="en-US" dirty="0"/>
              <a:t>Campaign Variant </a:t>
            </a:r>
            <a:r>
              <a:rPr lang="en-US" dirty="0" smtClean="0"/>
              <a:t>– A1_Default</a:t>
            </a:r>
            <a:endParaRPr lang="en-US" dirty="0"/>
          </a:p>
        </p:txBody>
      </p:sp>
      <p:graphicFrame>
        <p:nvGraphicFramePr>
          <p:cNvPr id="13" name="Content Placeholder 5" descr="Table with multiple topic and category rows" title="Sample Table"/>
          <p:cNvGraphicFramePr>
            <a:graphicFrameLocks/>
          </p:cNvGraphicFramePr>
          <p:nvPr>
            <p:extLst>
              <p:ext uri="{D42A27DB-BD31-4B8C-83A1-F6EECF244321}">
                <p14:modId xmlns:p14="http://schemas.microsoft.com/office/powerpoint/2010/main" val="1847684032"/>
              </p:ext>
            </p:extLst>
          </p:nvPr>
        </p:nvGraphicFramePr>
        <p:xfrm>
          <a:off x="531811" y="2820838"/>
          <a:ext cx="6075723" cy="1451125"/>
        </p:xfrm>
        <a:graphic>
          <a:graphicData uri="http://schemas.openxmlformats.org/drawingml/2006/table">
            <a:tbl>
              <a:tblPr firstRow="1" bandRow="1">
                <a:tableStyleId>{5FD0F851-EC5A-4D38-B0AD-8093EC10F338}</a:tableStyleId>
              </a:tblPr>
              <a:tblGrid>
                <a:gridCol w="1273135">
                  <a:extLst>
                    <a:ext uri="{9D8B030D-6E8A-4147-A177-3AD203B41FA5}">
                      <a16:colId xmlns="" xmlns:a16="http://schemas.microsoft.com/office/drawing/2014/main" val="20000"/>
                    </a:ext>
                  </a:extLst>
                </a:gridCol>
                <a:gridCol w="1121134">
                  <a:extLst>
                    <a:ext uri="{9D8B030D-6E8A-4147-A177-3AD203B41FA5}">
                      <a16:colId xmlns="" xmlns:a16="http://schemas.microsoft.com/office/drawing/2014/main" val="20001"/>
                    </a:ext>
                  </a:extLst>
                </a:gridCol>
                <a:gridCol w="1622066">
                  <a:extLst>
                    <a:ext uri="{9D8B030D-6E8A-4147-A177-3AD203B41FA5}">
                      <a16:colId xmlns="" xmlns:a16="http://schemas.microsoft.com/office/drawing/2014/main" val="20002"/>
                    </a:ext>
                  </a:extLst>
                </a:gridCol>
                <a:gridCol w="2059388">
                  <a:extLst>
                    <a:ext uri="{9D8B030D-6E8A-4147-A177-3AD203B41FA5}">
                      <a16:colId xmlns="" xmlns:a16="http://schemas.microsoft.com/office/drawing/2014/main" val="20003"/>
                    </a:ext>
                  </a:extLst>
                </a:gridCol>
              </a:tblGrid>
              <a:tr h="421688">
                <a:tc>
                  <a:txBody>
                    <a:bodyPr/>
                    <a:lstStyle/>
                    <a:p>
                      <a:pPr algn="ctr"/>
                      <a:r>
                        <a:rPr lang="en-US" dirty="0" smtClean="0"/>
                        <a:t>AC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1029437">
                <a:tc>
                  <a:txBody>
                    <a:bodyPr/>
                    <a:lstStyle/>
                    <a:p>
                      <a:pPr algn="ctr"/>
                      <a:r>
                        <a:rPr lang="en-US" sz="1200"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That the visitor generates in variant A1</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F5F5F"/>
                          </a:solidFill>
                          <a:effectLst/>
                          <a:uLnTx/>
                          <a:uFillTx/>
                          <a:latin typeface="+mn-lt"/>
                          <a:ea typeface="+mn-ea"/>
                          <a:cs typeface="+mn-cs"/>
                        </a:rPr>
                        <a:t>They land on the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Passenger Details </a:t>
                      </a:r>
                      <a:r>
                        <a:rPr lang="en-GB" sz="1200" dirty="0" smtClean="0">
                          <a:solidFill>
                            <a:schemeClr val="tx1"/>
                          </a:solidFill>
                        </a:rPr>
                        <a:t> page </a:t>
                      </a:r>
                      <a:endParaRPr kumimoji="0" lang="en-GB" sz="1200" b="0" i="0" u="none" strike="noStrike" kern="1200" cap="none" spc="0" normalizeH="0" baseline="0" noProof="0" dirty="0" smtClean="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5F5F5F"/>
                          </a:solidFill>
                        </a:rPr>
                        <a:t>User</a:t>
                      </a:r>
                      <a:r>
                        <a:rPr lang="en-US" sz="1200" baseline="0" dirty="0" smtClean="0">
                          <a:solidFill>
                            <a:srgbClr val="5F5F5F"/>
                          </a:solidFill>
                        </a:rPr>
                        <a:t> should see default </a:t>
                      </a:r>
                      <a:r>
                        <a:rPr lang="ru-RU" sz="1200" baseline="0" dirty="0" smtClean="0">
                          <a:solidFill>
                            <a:srgbClr val="5F5F5F"/>
                          </a:solidFill>
                        </a:rPr>
                        <a:t> </a:t>
                      </a:r>
                      <a:r>
                        <a:rPr lang="en-US" sz="1200" baseline="0" dirty="0" smtClean="0">
                          <a:solidFill>
                            <a:srgbClr val="5F5F5F"/>
                          </a:solidFill>
                        </a:rPr>
                        <a:t>progress bar</a:t>
                      </a:r>
                      <a:endParaRPr lang="pl-PL" sz="1200" dirty="0">
                        <a:solidFill>
                          <a:srgbClr val="5F5F5F"/>
                        </a:solidFill>
                      </a:endParaRPr>
                    </a:p>
                  </a:txBody>
                  <a:tcPr anchor="ctr"/>
                </a:tc>
                <a:extLst>
                  <a:ext uri="{0D108BD9-81ED-4DB2-BD59-A6C34878D82A}">
                    <a16:rowId xmlns=""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C51EAA63-D034-42AE-91FA-B13B9518C7BE}" type="slidenum">
              <a:rPr lang="en-GB" smtClean="0"/>
              <a:t>10</a:t>
            </a:fld>
            <a:endParaRPr lang="en-GB" dirty="0"/>
          </a:p>
        </p:txBody>
      </p:sp>
      <p:pic>
        <p:nvPicPr>
          <p:cNvPr id="10"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t="541" b="40985"/>
          <a:stretch/>
        </p:blipFill>
        <p:spPr>
          <a:xfrm>
            <a:off x="8070265" y="406400"/>
            <a:ext cx="1800000" cy="5772151"/>
          </a:xfrm>
          <a:prstGeom prst="rect">
            <a:avLst/>
          </a:prstGeom>
        </p:spPr>
      </p:pic>
    </p:spTree>
    <p:extLst>
      <p:ext uri="{BB962C8B-B14F-4D97-AF65-F5344CB8AC3E}">
        <p14:creationId xmlns:p14="http://schemas.microsoft.com/office/powerpoint/2010/main" val="271870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531811" y="983581"/>
            <a:ext cx="6202944" cy="1294332"/>
          </a:xfrm>
        </p:spPr>
        <p:txBody>
          <a:bodyPr/>
          <a:lstStyle/>
          <a:p>
            <a:pPr lvl="0">
              <a:lnSpc>
                <a:spcPct val="100000"/>
              </a:lnSpc>
              <a:spcBef>
                <a:spcPts val="0"/>
              </a:spcBef>
              <a:buClrTx/>
            </a:pPr>
            <a:r>
              <a:rPr lang="en-US" sz="1600" u="sng" dirty="0">
                <a:solidFill>
                  <a:srgbClr val="5F5F5F"/>
                </a:solidFill>
              </a:rPr>
              <a:t>User Story:</a:t>
            </a:r>
            <a:r>
              <a:rPr lang="en-US" sz="1400" dirty="0">
                <a:solidFill>
                  <a:srgbClr val="5F5F5F"/>
                </a:solidFill>
              </a:rPr>
              <a:t/>
            </a:r>
            <a:br>
              <a:rPr lang="en-US" sz="1400" dirty="0">
                <a:solidFill>
                  <a:srgbClr val="5F5F5F"/>
                </a:solidFill>
              </a:rPr>
            </a:br>
            <a:endParaRPr lang="en-US" sz="1400" dirty="0" smtClean="0">
              <a:solidFill>
                <a:srgbClr val="5F5F5F"/>
              </a:solidFill>
            </a:endParaRPr>
          </a:p>
          <a:p>
            <a:pPr lvl="0">
              <a:lnSpc>
                <a:spcPct val="100000"/>
              </a:lnSpc>
              <a:spcBef>
                <a:spcPts val="0"/>
              </a:spcBef>
              <a:buClrTx/>
            </a:pPr>
            <a:r>
              <a:rPr lang="en-US" sz="1400" b="1" dirty="0" smtClean="0">
                <a:solidFill>
                  <a:srgbClr val="5F5F5F"/>
                </a:solidFill>
              </a:rPr>
              <a:t>As </a:t>
            </a:r>
            <a:r>
              <a:rPr lang="en-US" sz="1400" dirty="0" smtClean="0">
                <a:solidFill>
                  <a:srgbClr val="5F5F5F"/>
                </a:solidFill>
              </a:rPr>
              <a:t> </a:t>
            </a:r>
            <a:r>
              <a:rPr lang="pl-PL" sz="1400" dirty="0">
                <a:solidFill>
                  <a:srgbClr val="5F5F5F"/>
                </a:solidFill>
              </a:rPr>
              <a:t>Stena Line</a:t>
            </a:r>
            <a:endParaRPr lang="en-US" sz="1400" dirty="0">
              <a:solidFill>
                <a:srgbClr val="5F5F5F"/>
              </a:solidFill>
            </a:endParaRPr>
          </a:p>
          <a:p>
            <a:pPr lvl="0">
              <a:lnSpc>
                <a:spcPct val="100000"/>
              </a:lnSpc>
              <a:spcBef>
                <a:spcPts val="0"/>
              </a:spcBef>
              <a:buClrTx/>
            </a:pPr>
            <a:r>
              <a:rPr lang="en-US" sz="1400" b="1" dirty="0">
                <a:solidFill>
                  <a:srgbClr val="5F5F5F"/>
                </a:solidFill>
              </a:rPr>
              <a:t>I want to </a:t>
            </a:r>
            <a:r>
              <a:rPr lang="en-US" sz="1400" dirty="0">
                <a:solidFill>
                  <a:srgbClr val="5F5F5F"/>
                </a:solidFill>
              </a:rPr>
              <a:t> </a:t>
            </a:r>
            <a:r>
              <a:rPr lang="en-GB" sz="1400" dirty="0" smtClean="0">
                <a:solidFill>
                  <a:srgbClr val="5F5F5F"/>
                </a:solidFill>
              </a:rPr>
              <a:t>reduce number of field on the Passengers Details page</a:t>
            </a:r>
            <a:endParaRPr lang="en-US" sz="1400" dirty="0">
              <a:solidFill>
                <a:srgbClr val="5F5F5F"/>
              </a:solidFill>
            </a:endParaRPr>
          </a:p>
          <a:p>
            <a:pPr lvl="0">
              <a:lnSpc>
                <a:spcPct val="100000"/>
              </a:lnSpc>
              <a:spcBef>
                <a:spcPts val="0"/>
              </a:spcBef>
              <a:buClrTx/>
            </a:pPr>
            <a:r>
              <a:rPr lang="en-US" sz="1400" b="1" dirty="0">
                <a:solidFill>
                  <a:srgbClr val="5F5F5F"/>
                </a:solidFill>
              </a:rPr>
              <a:t>So that I can </a:t>
            </a:r>
            <a:r>
              <a:rPr lang="en-US" sz="1400" dirty="0">
                <a:solidFill>
                  <a:srgbClr val="5F5F5F"/>
                </a:solidFill>
              </a:rPr>
              <a:t> </a:t>
            </a:r>
            <a:r>
              <a:rPr lang="en-US" sz="1400" dirty="0" smtClean="0">
                <a:solidFill>
                  <a:srgbClr val="5F5F5F"/>
                </a:solidFill>
              </a:rPr>
              <a:t>determine its effect on visitors successfully click through.</a:t>
            </a:r>
            <a:endParaRPr lang="en-US" sz="1400" dirty="0">
              <a:solidFill>
                <a:srgbClr val="5F5F5F"/>
              </a:solidFill>
            </a:endParaRPr>
          </a:p>
        </p:txBody>
      </p:sp>
      <p:sp>
        <p:nvSpPr>
          <p:cNvPr id="4" name="Footer Placeholder 3"/>
          <p:cNvSpPr>
            <a:spLocks noGrp="1"/>
          </p:cNvSpPr>
          <p:nvPr>
            <p:ph type="ftr" sz="quarter" idx="11"/>
          </p:nvPr>
        </p:nvSpPr>
        <p:spPr/>
        <p:txBody>
          <a:bodyPr/>
          <a:lstStyle/>
          <a:p>
            <a:r>
              <a:rPr lang="en-US"/>
              <a:t>Oracle Confidential - Restricted</a:t>
            </a:r>
            <a:endParaRPr lang="en-US" dirty="0"/>
          </a:p>
        </p:txBody>
      </p:sp>
      <p:sp>
        <p:nvSpPr>
          <p:cNvPr id="6" name="Title 5"/>
          <p:cNvSpPr>
            <a:spLocks noGrp="1"/>
          </p:cNvSpPr>
          <p:nvPr>
            <p:ph type="title"/>
          </p:nvPr>
        </p:nvSpPr>
        <p:spPr>
          <a:xfrm>
            <a:off x="531811" y="406400"/>
            <a:ext cx="7360037" cy="522288"/>
          </a:xfrm>
        </p:spPr>
        <p:txBody>
          <a:bodyPr/>
          <a:lstStyle/>
          <a:p>
            <a:r>
              <a:rPr lang="en-US" dirty="0"/>
              <a:t>Campaign Variant </a:t>
            </a:r>
            <a:r>
              <a:rPr lang="en-US" dirty="0" smtClean="0"/>
              <a:t>– </a:t>
            </a:r>
            <a:r>
              <a:rPr lang="en-GB" dirty="0" smtClean="0"/>
              <a:t>A2_</a:t>
            </a:r>
            <a:r>
              <a:rPr lang="en-US" dirty="0" smtClean="0"/>
              <a:t>Reduced</a:t>
            </a:r>
            <a:endParaRPr lang="en-US" dirty="0"/>
          </a:p>
        </p:txBody>
      </p:sp>
      <p:graphicFrame>
        <p:nvGraphicFramePr>
          <p:cNvPr id="13" name="Content Placeholder 5" descr="Table with multiple topic and category rows" title="Sample Table"/>
          <p:cNvGraphicFramePr>
            <a:graphicFrameLocks/>
          </p:cNvGraphicFramePr>
          <p:nvPr>
            <p:extLst>
              <p:ext uri="{D42A27DB-BD31-4B8C-83A1-F6EECF244321}">
                <p14:modId xmlns:p14="http://schemas.microsoft.com/office/powerpoint/2010/main" val="2125392927"/>
              </p:ext>
            </p:extLst>
          </p:nvPr>
        </p:nvGraphicFramePr>
        <p:xfrm>
          <a:off x="531810" y="2163613"/>
          <a:ext cx="8089613" cy="3901673"/>
        </p:xfrm>
        <a:graphic>
          <a:graphicData uri="http://schemas.openxmlformats.org/drawingml/2006/table">
            <a:tbl>
              <a:tblPr firstRow="1" bandRow="1">
                <a:tableStyleId>{5FD0F851-EC5A-4D38-B0AD-8093EC10F338}</a:tableStyleId>
              </a:tblPr>
              <a:tblGrid>
                <a:gridCol w="1039990">
                  <a:extLst>
                    <a:ext uri="{9D8B030D-6E8A-4147-A177-3AD203B41FA5}">
                      <a16:colId xmlns="" xmlns:a16="http://schemas.microsoft.com/office/drawing/2014/main" val="20000"/>
                    </a:ext>
                  </a:extLst>
                </a:gridCol>
                <a:gridCol w="2147896">
                  <a:extLst>
                    <a:ext uri="{9D8B030D-6E8A-4147-A177-3AD203B41FA5}">
                      <a16:colId xmlns="" xmlns:a16="http://schemas.microsoft.com/office/drawing/2014/main" val="20001"/>
                    </a:ext>
                  </a:extLst>
                </a:gridCol>
                <a:gridCol w="2159724">
                  <a:extLst>
                    <a:ext uri="{9D8B030D-6E8A-4147-A177-3AD203B41FA5}">
                      <a16:colId xmlns="" xmlns:a16="http://schemas.microsoft.com/office/drawing/2014/main" val="20002"/>
                    </a:ext>
                  </a:extLst>
                </a:gridCol>
                <a:gridCol w="2742003">
                  <a:extLst>
                    <a:ext uri="{9D8B030D-6E8A-4147-A177-3AD203B41FA5}">
                      <a16:colId xmlns="" xmlns:a16="http://schemas.microsoft.com/office/drawing/2014/main" val="20003"/>
                    </a:ext>
                  </a:extLst>
                </a:gridCol>
              </a:tblGrid>
              <a:tr h="417662">
                <a:tc>
                  <a:txBody>
                    <a:bodyPr/>
                    <a:lstStyle/>
                    <a:p>
                      <a:pPr algn="ctr"/>
                      <a:r>
                        <a:rPr lang="en-US" dirty="0" smtClean="0"/>
                        <a:t>AC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1357883">
                <a:tc>
                  <a:txBody>
                    <a:bodyPr/>
                    <a:lstStyle/>
                    <a:p>
                      <a:pPr algn="l"/>
                      <a:r>
                        <a:rPr lang="en-US" sz="1200" dirty="0" smtClean="0"/>
                        <a:t>1</a:t>
                      </a:r>
                      <a:r>
                        <a:rPr lang="ru-RU" sz="1200" dirty="0" smtClean="0"/>
                        <a:t>.</a:t>
                      </a:r>
                      <a:r>
                        <a:rPr lang="ru-RU" sz="1200" baseline="0" dirty="0" smtClean="0"/>
                        <a:t> </a:t>
                      </a:r>
                      <a:r>
                        <a:rPr lang="en-US" sz="1200" baseline="0" dirty="0" smtClean="0"/>
                        <a:t>Hidden fields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That the visitor generates in variant A2</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F5F5F"/>
                          </a:solidFill>
                          <a:effectLst/>
                          <a:uLnTx/>
                          <a:uFillTx/>
                          <a:latin typeface="+mn-lt"/>
                          <a:ea typeface="+mn-ea"/>
                          <a:cs typeface="+mn-cs"/>
                        </a:rPr>
                        <a:t>They land on the </a:t>
                      </a:r>
                      <a:r>
                        <a:rPr lang="en-GB" sz="1200" dirty="0" smtClean="0">
                          <a:solidFill>
                            <a:schemeClr val="tx1"/>
                          </a:solidFill>
                        </a:rPr>
                        <a:t>Passenger Details page </a:t>
                      </a:r>
                      <a:endParaRPr kumimoji="0" lang="en-GB" sz="1200" b="0" i="0" u="none" strike="noStrike" kern="1200" cap="none" spc="0" normalizeH="0" baseline="0" noProof="0" dirty="0" smtClean="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F5F5F"/>
                          </a:solidFill>
                          <a:effectLst/>
                          <a:uLnTx/>
                          <a:uFillTx/>
                          <a:latin typeface="+mn-lt"/>
                          <a:ea typeface="+mn-ea"/>
                          <a:cs typeface="+mn-cs"/>
                        </a:rPr>
                        <a:t>Visitor should </a:t>
                      </a:r>
                      <a:r>
                        <a:rPr kumimoji="0" lang="en-US" sz="1200" b="0" i="0" u="none" strike="noStrike" kern="1200" cap="none" spc="0" normalizeH="0" baseline="0" noProof="0" dirty="0" smtClean="0">
                          <a:ln>
                            <a:noFill/>
                          </a:ln>
                          <a:solidFill>
                            <a:srgbClr val="5F5F5F"/>
                          </a:solidFill>
                          <a:effectLst/>
                          <a:uLnTx/>
                          <a:uFillTx/>
                          <a:latin typeface="+mn-lt"/>
                          <a:ea typeface="+mn-ea"/>
                          <a:cs typeface="+mn-cs"/>
                        </a:rPr>
                        <a:t>not see the following fields: </a:t>
                      </a:r>
                      <a:br>
                        <a:rPr kumimoji="0" lang="en-US" sz="1200" b="0" i="0" u="none" strike="noStrike" kern="1200" cap="none" spc="0" normalizeH="0" baseline="0" noProof="0" dirty="0" smtClean="0">
                          <a:ln>
                            <a:noFill/>
                          </a:ln>
                          <a:solidFill>
                            <a:srgbClr val="5F5F5F"/>
                          </a:solidFill>
                          <a:effectLst/>
                          <a:uLnTx/>
                          <a:uFillTx/>
                          <a:latin typeface="+mn-lt"/>
                          <a:ea typeface="+mn-ea"/>
                          <a:cs typeface="+mn-cs"/>
                        </a:rPr>
                      </a:br>
                      <a:r>
                        <a:rPr kumimoji="0" lang="en-US" sz="1200" b="0" i="0" u="none" strike="noStrike" kern="1200" cap="none" spc="0" normalizeH="0" baseline="0" noProof="0" dirty="0" smtClean="0">
                          <a:ln>
                            <a:noFill/>
                          </a:ln>
                          <a:solidFill>
                            <a:srgbClr val="5F5F5F"/>
                          </a:solidFill>
                          <a:effectLst/>
                          <a:uLnTx/>
                          <a:uFillTx/>
                          <a:latin typeface="+mn-lt"/>
                          <a:ea typeface="+mn-ea"/>
                          <a:cs typeface="+mn-cs"/>
                        </a:rPr>
                        <a:t>- Title</a:t>
                      </a:r>
                      <a:br>
                        <a:rPr kumimoji="0" lang="en-US" sz="1200" b="0" i="0" u="none" strike="noStrike" kern="1200" cap="none" spc="0" normalizeH="0" baseline="0" noProof="0" dirty="0" smtClean="0">
                          <a:ln>
                            <a:noFill/>
                          </a:ln>
                          <a:solidFill>
                            <a:srgbClr val="5F5F5F"/>
                          </a:solidFill>
                          <a:effectLst/>
                          <a:uLnTx/>
                          <a:uFillTx/>
                          <a:latin typeface="+mn-lt"/>
                          <a:ea typeface="+mn-ea"/>
                          <a:cs typeface="+mn-cs"/>
                        </a:rPr>
                      </a:br>
                      <a:r>
                        <a:rPr kumimoji="0" lang="en-US" sz="1200" b="0" i="0" u="none" strike="noStrike" kern="1200" cap="none" spc="0" normalizeH="0" baseline="0" noProof="0" dirty="0" smtClean="0">
                          <a:ln>
                            <a:noFill/>
                          </a:ln>
                          <a:solidFill>
                            <a:srgbClr val="5F5F5F"/>
                          </a:solidFill>
                          <a:effectLst/>
                          <a:uLnTx/>
                          <a:uFillTx/>
                          <a:latin typeface="+mn-lt"/>
                          <a:ea typeface="+mn-ea"/>
                          <a:cs typeface="+mn-cs"/>
                        </a:rPr>
                        <a:t>- Home number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Confirm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Address and “Find my address” CTA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Town/City</a:t>
                      </a:r>
                      <a:endParaRPr kumimoji="0" lang="en-GB" sz="1200" b="0" i="0" u="none" strike="noStrike" kern="1200" cap="none" spc="0" normalizeH="0" baseline="0" noProof="0" dirty="0" smtClean="0">
                        <a:ln>
                          <a:noFill/>
                        </a:ln>
                        <a:solidFill>
                          <a:srgbClr val="5F5F5F"/>
                        </a:solidFill>
                        <a:effectLst/>
                        <a:uLnTx/>
                        <a:uFillTx/>
                        <a:latin typeface="+mn-lt"/>
                        <a:ea typeface="+mn-ea"/>
                        <a:cs typeface="+mn-cs"/>
                      </a:endParaRPr>
                    </a:p>
                  </a:txBody>
                  <a:tcPr anchor="ctr"/>
                </a:tc>
                <a:extLst>
                  <a:ext uri="{0D108BD9-81ED-4DB2-BD59-A6C34878D82A}">
                    <a16:rowId xmlns="" xmlns:a16="http://schemas.microsoft.com/office/drawing/2014/main" val="10001"/>
                  </a:ext>
                </a:extLst>
              </a:tr>
              <a:tr h="7041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Title</a:t>
                      </a:r>
                      <a:r>
                        <a:rPr lang="en-US" sz="1200" baseline="0" dirty="0" smtClean="0"/>
                        <a:t> </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lands on the Passenger details page</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clicks does not see ‘title” field and selects gender</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The title field is hidden and will be populated based on gender (Male = </a:t>
                      </a:r>
                      <a:r>
                        <a:rPr kumimoji="0" lang="en-US" sz="1200" b="0" i="0" u="none" strike="noStrike" kern="1200" cap="none" spc="0" normalizeH="0" baseline="0" noProof="0" dirty="0" err="1" smtClean="0">
                          <a:ln>
                            <a:noFill/>
                          </a:ln>
                          <a:solidFill>
                            <a:srgbClr val="5F5F5F"/>
                          </a:solidFill>
                          <a:effectLst/>
                          <a:uLnTx/>
                          <a:uFillTx/>
                          <a:latin typeface="+mn-lt"/>
                          <a:ea typeface="+mn-ea"/>
                          <a:cs typeface="+mn-cs"/>
                        </a:rPr>
                        <a:t>Mr</a:t>
                      </a:r>
                      <a:r>
                        <a:rPr kumimoji="0" lang="en-US" sz="1200" b="0" i="0" u="none" strike="noStrike" kern="1200" cap="none" spc="0" normalizeH="0" baseline="0" noProof="0" dirty="0" smtClean="0">
                          <a:ln>
                            <a:noFill/>
                          </a:ln>
                          <a:solidFill>
                            <a:srgbClr val="5F5F5F"/>
                          </a:solidFill>
                          <a:effectLst/>
                          <a:uLnTx/>
                          <a:uFillTx/>
                          <a:latin typeface="+mn-lt"/>
                          <a:ea typeface="+mn-ea"/>
                          <a:cs typeface="+mn-cs"/>
                        </a:rPr>
                        <a:t> &amp; Female = </a:t>
                      </a:r>
                      <a:r>
                        <a:rPr kumimoji="0" lang="en-US" sz="1200" b="0" i="0" u="none" strike="noStrike" kern="1200" cap="none" spc="0" normalizeH="0" baseline="0" noProof="0" dirty="0" err="1" smtClean="0">
                          <a:ln>
                            <a:noFill/>
                          </a:ln>
                          <a:solidFill>
                            <a:srgbClr val="5F5F5F"/>
                          </a:solidFill>
                          <a:effectLst/>
                          <a:uLnTx/>
                          <a:uFillTx/>
                          <a:latin typeface="+mn-lt"/>
                          <a:ea typeface="+mn-ea"/>
                          <a:cs typeface="+mn-cs"/>
                        </a:rPr>
                        <a:t>Ms</a:t>
                      </a:r>
                      <a:r>
                        <a:rPr kumimoji="0" lang="en-US" sz="1200" b="0" i="0" u="none" strike="noStrike" kern="1200" cap="none" spc="0" normalizeH="0" baseline="0" noProof="0" dirty="0" smtClean="0">
                          <a:ln>
                            <a:noFill/>
                          </a:ln>
                          <a:solidFill>
                            <a:srgbClr val="5F5F5F"/>
                          </a:solidFill>
                          <a:effectLst/>
                          <a:uLnTx/>
                          <a:uFillTx/>
                          <a:latin typeface="+mn-lt"/>
                          <a:ea typeface="+mn-ea"/>
                          <a:cs typeface="+mn-cs"/>
                        </a:rPr>
                        <a:t>) </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extLst>
                  <a:ext uri="{0D108BD9-81ED-4DB2-BD59-A6C34878D82A}">
                    <a16:rowId xmlns="" xmlns:a16="http://schemas.microsoft.com/office/drawing/2014/main" val="10002"/>
                  </a:ext>
                </a:extLst>
              </a:tr>
              <a:tr h="7041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 Confirm Email</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lands on the Passenger details page</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enters the ‘email’ </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The filed “confirm Email” is hidden and populate with value from ‘Email” filed</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r>
              <a:tr h="7041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4.  Address, Town/City</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lands on the Passenger details page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Visitor does not see fields “Address”, “Town/City”</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F5F5F"/>
                          </a:solidFill>
                          <a:effectLst/>
                          <a:uLnTx/>
                          <a:uFillTx/>
                          <a:latin typeface="+mn-lt"/>
                          <a:ea typeface="+mn-ea"/>
                          <a:cs typeface="+mn-cs"/>
                        </a:rPr>
                        <a:t>Each field is populated with value ‘N/A’</a:t>
                      </a:r>
                      <a:endParaRPr kumimoji="0" lang="en-US" sz="1200" b="0" i="0" u="none" strike="noStrike" kern="1200" cap="none" spc="0" normalizeH="0" baseline="0" noProof="0" dirty="0">
                        <a:ln>
                          <a:noFill/>
                        </a:ln>
                        <a:solidFill>
                          <a:srgbClr val="5F5F5F"/>
                        </a:solidFill>
                        <a:effectLst/>
                        <a:uLnTx/>
                        <a:uFillTx/>
                        <a:latin typeface="+mn-lt"/>
                        <a:ea typeface="+mn-ea"/>
                        <a:cs typeface="+mn-cs"/>
                      </a:endParaRPr>
                    </a:p>
                  </a:txBody>
                  <a:tcPr anchor="ctr"/>
                </a:tc>
              </a:tr>
            </a:tbl>
          </a:graphicData>
        </a:graphic>
      </p:graphicFrame>
      <p:sp>
        <p:nvSpPr>
          <p:cNvPr id="2" name="Slide Number Placeholder 1"/>
          <p:cNvSpPr>
            <a:spLocks noGrp="1"/>
          </p:cNvSpPr>
          <p:nvPr>
            <p:ph type="sldNum" sz="quarter" idx="12"/>
          </p:nvPr>
        </p:nvSpPr>
        <p:spPr/>
        <p:txBody>
          <a:bodyPr/>
          <a:lstStyle/>
          <a:p>
            <a:fld id="{C51EAA63-D034-42AE-91FA-B13B9518C7BE}" type="slidenum">
              <a:rPr lang="en-GB" smtClean="0"/>
              <a:t>11</a:t>
            </a:fld>
            <a:endParaRPr lang="en-GB" dirty="0"/>
          </a:p>
        </p:txBody>
      </p:sp>
      <p:pic>
        <p:nvPicPr>
          <p:cNvPr id="10"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l="50258" b="9817"/>
          <a:stretch/>
        </p:blipFill>
        <p:spPr bwMode="auto">
          <a:xfrm>
            <a:off x="8778376" y="1526506"/>
            <a:ext cx="2497635" cy="470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78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6" name="Footer Placeholder 5"/>
          <p:cNvSpPr>
            <a:spLocks noGrp="1"/>
          </p:cNvSpPr>
          <p:nvPr>
            <p:ph type="ftr" sz="quarter" idx="11"/>
          </p:nvPr>
        </p:nvSpPr>
        <p:spPr/>
        <p:txBody>
          <a:bodyPr/>
          <a:lstStyle/>
          <a:p>
            <a:r>
              <a:rPr lang="en-US"/>
              <a:t>Oracle Confidential -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12</a:t>
            </a:fld>
            <a:endParaRPr lang="en-GB" dirty="0">
              <a:solidFill>
                <a:srgbClr val="5F5F5F"/>
              </a:solidFill>
              <a:latin typeface="Calibri"/>
            </a:endParaRPr>
          </a:p>
        </p:txBody>
      </p:sp>
      <p:pic>
        <p:nvPicPr>
          <p:cNvPr id="7"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72" y="398933"/>
            <a:ext cx="11125200" cy="784045"/>
          </a:xfrm>
        </p:spPr>
        <p:txBody>
          <a:bodyPr/>
          <a:lstStyle/>
          <a:p>
            <a:r>
              <a:rPr lang="en-US" dirty="0"/>
              <a:t>Metrics Overview</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184470877"/>
              </p:ext>
            </p:extLst>
          </p:nvPr>
        </p:nvGraphicFramePr>
        <p:xfrm>
          <a:off x="531812" y="1893229"/>
          <a:ext cx="11028816" cy="2868908"/>
        </p:xfrm>
        <a:graphic>
          <a:graphicData uri="http://schemas.openxmlformats.org/drawingml/2006/table">
            <a:tbl>
              <a:tblPr firstRow="1" bandRow="1">
                <a:tableStyleId>{5FD0F851-EC5A-4D38-B0AD-8093EC10F338}</a:tableStyleId>
              </a:tblPr>
              <a:tblGrid>
                <a:gridCol w="1928358">
                  <a:extLst>
                    <a:ext uri="{9D8B030D-6E8A-4147-A177-3AD203B41FA5}">
                      <a16:colId xmlns="" xmlns:a16="http://schemas.microsoft.com/office/drawing/2014/main" val="20000"/>
                    </a:ext>
                  </a:extLst>
                </a:gridCol>
                <a:gridCol w="5747658">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981200">
                  <a:extLst>
                    <a:ext uri="{9D8B030D-6E8A-4147-A177-3AD203B41FA5}">
                      <a16:colId xmlns="" xmlns:a16="http://schemas.microsoft.com/office/drawing/2014/main" val="20003"/>
                    </a:ext>
                  </a:extLst>
                </a:gridCol>
              </a:tblGrid>
              <a:tr h="439947">
                <a:tc>
                  <a:txBody>
                    <a:bodyPr/>
                    <a:lstStyle/>
                    <a:p>
                      <a:r>
                        <a:rPr lang="en-US" dirty="0"/>
                        <a:t>Metric</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Description</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Value</a:t>
                      </a: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Attributes</a:t>
                      </a:r>
                    </a:p>
                  </a:txBody>
                  <a:tcPr marL="90818" marR="90818" anchor="ctr"/>
                </a:tc>
                <a:extLst>
                  <a:ext uri="{0D108BD9-81ED-4DB2-BD59-A6C34878D82A}">
                    <a16:rowId xmlns=""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
                          <a:srgbClr val="A50021"/>
                        </a:buClr>
                        <a:buSzTx/>
                        <a:buFont typeface="Wingdings" pitchFamily="2" charset="2"/>
                        <a:buNone/>
                        <a:tabLst/>
                        <a:defRPr/>
                      </a:pPr>
                      <a:r>
                        <a:rPr kumimoji="0" lang="en-GB" sz="1400" b="0" i="0" u="none" strike="noStrike" kern="1200" cap="none" spc="0" normalizeH="0" baseline="0" noProof="0" dirty="0" err="1" smtClean="0">
                          <a:ln>
                            <a:noFill/>
                          </a:ln>
                          <a:solidFill>
                            <a:schemeClr val="tx1"/>
                          </a:solidFill>
                          <a:effectLst/>
                          <a:uLnTx/>
                          <a:uFillTx/>
                          <a:latin typeface="Calibri" pitchFamily="34" charset="0"/>
                          <a:ea typeface="+mn-ea"/>
                          <a:cs typeface="Calibri" pitchFamily="34" charset="0"/>
                        </a:rPr>
                        <a:t>PaymentDetails</a:t>
                      </a: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Calibri" panose="020F0502020204030204" pitchFamily="34" charset="0"/>
                        </a:rPr>
                        <a:t>Visitor clicks through</a:t>
                      </a:r>
                      <a:r>
                        <a:rPr lang="en-GB" sz="1400" baseline="0" dirty="0" smtClean="0">
                          <a:latin typeface="Calibri" panose="020F0502020204030204" pitchFamily="34" charset="0"/>
                        </a:rPr>
                        <a:t> to the Payment Details page</a:t>
                      </a:r>
                      <a:endParaRPr lang="en-GB" sz="1400" dirty="0" smtClean="0">
                        <a:latin typeface="Calibri" panose="020F0502020204030204" pitchFamily="34" charset="0"/>
                      </a:endParaRPr>
                    </a:p>
                  </a:txBody>
                  <a:tcPr/>
                </a:tc>
                <a:tc>
                  <a:txBody>
                    <a:bodyPr/>
                    <a:lstStyle/>
                    <a:p>
                      <a:pPr marL="285750" indent="-285750">
                        <a:buFont typeface="Arial" pitchFamily="34" charset="0"/>
                        <a:buChar char="•"/>
                      </a:pPr>
                      <a:endParaRPr lang="en-GB" sz="1400" baseline="0" dirty="0" smtClean="0">
                        <a:solidFill>
                          <a:srgbClr val="C00000"/>
                        </a:solidFill>
                        <a:latin typeface="Calibri"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baseline="0" dirty="0" smtClean="0">
                        <a:solidFill>
                          <a:schemeClr val="tx1"/>
                        </a:solidFill>
                        <a:latin typeface="+mn-lt"/>
                        <a:ea typeface="+mn-ea"/>
                        <a:cs typeface="+mn-cs"/>
                      </a:endParaRPr>
                    </a:p>
                  </a:txBody>
                  <a:tcPr marL="90818" marR="90818" anchor="ct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400" b="0" kern="1200" noProof="0" dirty="0">
                          <a:solidFill>
                            <a:schemeClr val="tx1"/>
                          </a:solidFill>
                          <a:latin typeface="+mn-lt"/>
                          <a:ea typeface="+mn-ea"/>
                          <a:cs typeface="+mn-cs"/>
                        </a:rPr>
                        <a:t>Booking</a:t>
                      </a:r>
                      <a:endParaRPr lang="en-GB" sz="1400" b="0" kern="1200" noProof="0" dirty="0">
                        <a:solidFill>
                          <a:schemeClr val="tx1"/>
                        </a:solidFill>
                        <a:latin typeface="+mn-lt"/>
                        <a:ea typeface="+mn-ea"/>
                        <a:cs typeface="+mn-cs"/>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kern="1200" baseline="0" dirty="0">
                          <a:solidFill>
                            <a:schemeClr val="tx1"/>
                          </a:solidFill>
                          <a:latin typeface="+mn-lt"/>
                          <a:ea typeface="+mn-ea"/>
                          <a:cs typeface="+mn-cs"/>
                        </a:rPr>
                        <a:t>User completes a booking</a:t>
                      </a:r>
                      <a:endParaRPr lang="en-GB" sz="1400" kern="1200" baseline="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400" kern="1200" baseline="0" dirty="0">
                          <a:solidFill>
                            <a:schemeClr val="tx1"/>
                          </a:solidFill>
                          <a:latin typeface="+mn-lt"/>
                          <a:ea typeface="+mn-ea"/>
                          <a:cs typeface="+mn-cs"/>
                        </a:rPr>
                        <a:t>Revenue </a:t>
                      </a:r>
                      <a:r>
                        <a:rPr lang="pl-PL" sz="1400" kern="1200" baseline="0" dirty="0" smtClean="0">
                          <a:solidFill>
                            <a:schemeClr val="tx1"/>
                          </a:solidFill>
                          <a:latin typeface="+mn-lt"/>
                          <a:ea typeface="+mn-ea"/>
                          <a:cs typeface="+mn-cs"/>
                        </a:rPr>
                        <a:t>(</a:t>
                      </a:r>
                      <a:r>
                        <a:rPr lang="en-GB" sz="1400" kern="1200" baseline="0" dirty="0" smtClean="0">
                          <a:solidFill>
                            <a:schemeClr val="tx1"/>
                          </a:solidFill>
                          <a:latin typeface="+mn-lt"/>
                          <a:ea typeface="+mn-ea"/>
                          <a:cs typeface="+mn-cs"/>
                        </a:rPr>
                        <a:t>GBP</a:t>
                      </a:r>
                      <a:r>
                        <a:rPr lang="pl-PL" sz="1400" kern="1200" baseline="0" dirty="0" smtClean="0">
                          <a:solidFill>
                            <a:schemeClr val="tx1"/>
                          </a:solidFill>
                          <a:latin typeface="+mn-lt"/>
                          <a:ea typeface="+mn-ea"/>
                          <a:cs typeface="+mn-cs"/>
                        </a:rPr>
                        <a:t>)</a:t>
                      </a:r>
                      <a:endParaRPr lang="en-US" sz="1400" kern="1200" baseline="0" dirty="0">
                        <a:solidFill>
                          <a:schemeClr val="tx1"/>
                        </a:solidFill>
                        <a:latin typeface="+mn-lt"/>
                        <a:ea typeface="+mn-ea"/>
                        <a:cs typeface="+mn-cs"/>
                      </a:endParaRPr>
                    </a:p>
                  </a:txBody>
                  <a:tcPr marL="90818" marR="908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baseline="0" dirty="0">
                        <a:solidFill>
                          <a:schemeClr val="tx1"/>
                        </a:solidFill>
                        <a:latin typeface="+mn-lt"/>
                        <a:ea typeface="+mn-ea"/>
                        <a:cs typeface="+mn-cs"/>
                      </a:endParaRPr>
                    </a:p>
                  </a:txBody>
                  <a:tcPr marL="90818" marR="90818" anchor="ctr"/>
                </a:tc>
              </a:tr>
              <a:tr h="0">
                <a:tc>
                  <a:txBody>
                    <a:bodyPr/>
                    <a:lstStyle/>
                    <a:p>
                      <a:pPr marL="0" marR="0" lvl="0" indent="0" algn="l" defTabSz="914400" rtl="0" eaLnBrk="1" fontAlgn="base" latinLnBrk="0" hangingPunct="1">
                        <a:lnSpc>
                          <a:spcPct val="100000"/>
                        </a:lnSpc>
                        <a:spcBef>
                          <a:spcPct val="0"/>
                        </a:spcBef>
                        <a:spcAft>
                          <a:spcPct val="0"/>
                        </a:spcAft>
                        <a:buClr>
                          <a:srgbClr val="A50021"/>
                        </a:buClr>
                        <a:buSzTx/>
                        <a:buFont typeface="Wingdings" pitchFamily="2" charset="2"/>
                        <a:buNone/>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Error</a:t>
                      </a: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Calibri" panose="020F0502020204030204" pitchFamily="34" charset="0"/>
                        </a:rPr>
                        <a:t>Visitor clicks on continue CTA and sees</a:t>
                      </a:r>
                      <a:r>
                        <a:rPr lang="en-GB" sz="1400" baseline="0" dirty="0" smtClean="0">
                          <a:latin typeface="Calibri" panose="020F0502020204030204" pitchFamily="34" charset="0"/>
                        </a:rPr>
                        <a:t> an error</a:t>
                      </a: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1400" dirty="0" smtClean="0">
                        <a:solidFill>
                          <a:srgbClr val="C00000"/>
                        </a:solidFill>
                        <a:latin typeface="Calibri"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CustomerDetails</a:t>
                      </a:r>
                      <a:endParaRPr lang="en-US" sz="1400" kern="1200" baseline="0" dirty="0" smtClean="0">
                        <a:solidFill>
                          <a:schemeClr val="tx1"/>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PassVehicleDetails</a:t>
                      </a:r>
                      <a:endParaRPr lang="en-US" sz="1400" kern="1200" baseline="0" dirty="0" smtClean="0">
                        <a:solidFill>
                          <a:schemeClr val="tx1"/>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TCLinks</a:t>
                      </a:r>
                      <a:endParaRPr lang="en-US" sz="1400" kern="1200" baseline="0" dirty="0" smtClean="0">
                        <a:solidFill>
                          <a:schemeClr val="tx1"/>
                        </a:solidFill>
                        <a:latin typeface="+mn-lt"/>
                        <a:ea typeface="+mn-ea"/>
                        <a:cs typeface="+mn-cs"/>
                      </a:endParaRPr>
                    </a:p>
                  </a:txBody>
                  <a:tcPr marL="90818" marR="90818" anchor="ctr"/>
                </a:tc>
              </a:tr>
              <a:tr h="4782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err="1" smtClean="0">
                          <a:solidFill>
                            <a:schemeClr val="tx1"/>
                          </a:solidFill>
                          <a:latin typeface="+mn-lt"/>
                          <a:ea typeface="+mn-ea"/>
                          <a:cs typeface="+mn-cs"/>
                        </a:rPr>
                        <a:t>ErrorsCustDet</a:t>
                      </a:r>
                      <a:endParaRPr lang="en-US" sz="1400" b="0" kern="1200" dirty="0">
                        <a:solidFill>
                          <a:schemeClr val="tx1"/>
                        </a:solidFill>
                        <a:latin typeface="+mn-lt"/>
                        <a:ea typeface="+mn-ea"/>
                        <a:cs typeface="+mn-cs"/>
                      </a:endParaRPr>
                    </a:p>
                  </a:txBody>
                  <a:tcPr marL="90818" marR="9081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User generates an error on Paying Customer Details section</a:t>
                      </a:r>
                      <a:endParaRPr lang="en-US" sz="1400" kern="1200" baseline="0" dirty="0">
                        <a:solidFill>
                          <a:schemeClr val="tx1"/>
                        </a:solidFill>
                        <a:latin typeface="+mn-lt"/>
                        <a:ea typeface="+mn-ea"/>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
                          <a:srgbClr val="A50021"/>
                        </a:buClr>
                        <a:buSzTx/>
                        <a:buFont typeface="Wingdings" pitchFamily="2" charset="2"/>
                        <a:buNone/>
                        <a:tabLst/>
                        <a:defRPr/>
                      </a:pP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err="1" smtClean="0">
                          <a:solidFill>
                            <a:schemeClr val="tx1"/>
                          </a:solidFill>
                          <a:latin typeface="+mn-lt"/>
                          <a:ea typeface="+mn-ea"/>
                          <a:cs typeface="+mn-cs"/>
                        </a:rPr>
                        <a:t>CustDetails</a:t>
                      </a:r>
                      <a:endParaRPr lang="en-US" sz="1400" b="0" kern="1200" dirty="0" smtClean="0">
                        <a:solidFill>
                          <a:schemeClr val="tx1"/>
                        </a:solidFill>
                        <a:latin typeface="+mn-lt"/>
                        <a:ea typeface="+mn-ea"/>
                        <a:cs typeface="+mn-cs"/>
                      </a:endParaRPr>
                    </a:p>
                  </a:txBody>
                  <a:tcPr marL="90818" marR="9081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kern="1200" baseline="0" dirty="0" smtClean="0">
                          <a:solidFill>
                            <a:schemeClr val="tx1"/>
                          </a:solidFill>
                          <a:latin typeface="+mn-lt"/>
                          <a:ea typeface="+mn-ea"/>
                          <a:cs typeface="+mn-cs"/>
                        </a:rPr>
                        <a:t>User </a:t>
                      </a:r>
                      <a:r>
                        <a:rPr lang="en-US" sz="1400" kern="1200" baseline="0" dirty="0" smtClean="0">
                          <a:solidFill>
                            <a:schemeClr val="tx1"/>
                          </a:solidFill>
                          <a:latin typeface="+mn-lt"/>
                          <a:ea typeface="+mn-ea"/>
                          <a:cs typeface="+mn-cs"/>
                        </a:rPr>
                        <a:t>completes Customer Details section on the page</a:t>
                      </a:r>
                      <a:endParaRPr lang="en-GB" sz="1400" kern="1200" baseline="0" dirty="0">
                        <a:solidFill>
                          <a:schemeClr val="tx1"/>
                        </a:solidFill>
                        <a:latin typeface="+mn-lt"/>
                        <a:ea typeface="+mn-ea"/>
                        <a:cs typeface="+mn-cs"/>
                      </a:endParaRPr>
                    </a:p>
                  </a:txBody>
                  <a:tcPr marL="90818" marR="90818"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1400" dirty="0" smtClean="0">
                        <a:solidFill>
                          <a:srgbClr val="C00000"/>
                        </a:solidFill>
                        <a:latin typeface="Calibri"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baseline="0" dirty="0" smtClean="0">
                        <a:solidFill>
                          <a:schemeClr val="tx1"/>
                        </a:solidFill>
                        <a:latin typeface="+mn-lt"/>
                        <a:ea typeface="+mn-ea"/>
                        <a:cs typeface="+mn-cs"/>
                      </a:endParaRPr>
                    </a:p>
                  </a:txBody>
                  <a:tcPr marL="90818" marR="90818" anchor="ct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noProof="0" dirty="0" err="1" smtClean="0">
                          <a:solidFill>
                            <a:schemeClr val="tx1"/>
                          </a:solidFill>
                          <a:latin typeface="+mn-lt"/>
                          <a:ea typeface="+mn-ea"/>
                          <a:cs typeface="+mn-cs"/>
                        </a:rPr>
                        <a:t>PassVehDetails</a:t>
                      </a:r>
                      <a:endParaRPr lang="en-GB" sz="1400" b="0" kern="1200" noProof="0" dirty="0">
                        <a:solidFill>
                          <a:schemeClr val="tx1"/>
                        </a:solidFill>
                        <a:latin typeface="+mn-lt"/>
                        <a:ea typeface="+mn-ea"/>
                        <a:cs typeface="+mn-cs"/>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kern="1200" baseline="0" dirty="0" smtClean="0">
                          <a:solidFill>
                            <a:schemeClr val="tx1"/>
                          </a:solidFill>
                          <a:latin typeface="+mn-lt"/>
                          <a:ea typeface="+mn-ea"/>
                          <a:cs typeface="+mn-cs"/>
                        </a:rPr>
                        <a:t>User </a:t>
                      </a:r>
                      <a:r>
                        <a:rPr lang="en-US" sz="1400" kern="1200" baseline="0" dirty="0" smtClean="0">
                          <a:solidFill>
                            <a:schemeClr val="tx1"/>
                          </a:solidFill>
                          <a:latin typeface="+mn-lt"/>
                          <a:ea typeface="+mn-ea"/>
                          <a:cs typeface="+mn-cs"/>
                        </a:rPr>
                        <a:t>completes the Passenger and Vehicles section on the page</a:t>
                      </a:r>
                      <a:endParaRPr lang="en-GB" sz="1400"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1400" dirty="0" smtClean="0">
                        <a:solidFill>
                          <a:srgbClr val="C00000"/>
                        </a:solidFill>
                        <a:latin typeface="Calibri"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baseline="0" dirty="0" smtClean="0">
                        <a:solidFill>
                          <a:schemeClr val="tx1"/>
                        </a:solidFill>
                        <a:latin typeface="+mn-lt"/>
                        <a:ea typeface="+mn-ea"/>
                        <a:cs typeface="+mn-cs"/>
                      </a:endParaRPr>
                    </a:p>
                  </a:txBody>
                  <a:tcPr marL="90818" marR="90818" anchor="ctr"/>
                </a:tc>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13</a:t>
            </a:fld>
            <a:endParaRPr lang="en-GB" dirty="0">
              <a:solidFill>
                <a:srgbClr val="5F5F5F"/>
              </a:solidFill>
              <a:latin typeface="Calibri"/>
            </a:endParaRPr>
          </a:p>
        </p:txBody>
      </p:sp>
      <p:pic>
        <p:nvPicPr>
          <p:cNvPr id="8"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7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Payment</a:t>
            </a:r>
            <a:endParaRPr lang="en-US" dirty="0"/>
          </a:p>
        </p:txBody>
      </p:sp>
      <p:graphicFrame>
        <p:nvGraphicFramePr>
          <p:cNvPr id="6" name="Content Placeholder 5" descr="Table with multiple topic and category rows" title="Sample Table"/>
          <p:cNvGraphicFramePr>
            <a:graphicFrameLocks noGrp="1"/>
          </p:cNvGraphicFramePr>
          <p:nvPr>
            <p:ph idx="1"/>
            <p:extLst/>
          </p:nvPr>
        </p:nvGraphicFramePr>
        <p:xfrm>
          <a:off x="531811" y="3229860"/>
          <a:ext cx="11200924" cy="1432560"/>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That a user generates into</a:t>
                      </a:r>
                      <a:r>
                        <a:rPr lang="en-US" sz="1400" baseline="0" dirty="0"/>
                        <a:t> the test</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They land on </a:t>
                      </a:r>
                      <a:r>
                        <a:rPr lang="en-US" sz="1400" dirty="0" smtClean="0"/>
                        <a:t>the</a:t>
                      </a:r>
                      <a:r>
                        <a:rPr lang="en-US" sz="1400" baseline="0" dirty="0" smtClean="0"/>
                        <a:t> Payment Details page</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Payment </a:t>
                      </a:r>
                      <a:r>
                        <a:rPr lang="en-US" sz="1400" dirty="0" smtClean="0"/>
                        <a:t>tracks</a:t>
                      </a:r>
                      <a:r>
                        <a:rPr lang="en-US" sz="1400" dirty="0"/>
                        <a:t>.</a:t>
                      </a:r>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track users </a:t>
            </a:r>
            <a:r>
              <a:rPr lang="pl-PL" sz="1400" dirty="0">
                <a:solidFill>
                  <a:schemeClr val="tx1"/>
                </a:solidFill>
              </a:rPr>
              <a:t>wh</a:t>
            </a:r>
            <a:r>
              <a:rPr lang="en-US" sz="1400" dirty="0">
                <a:solidFill>
                  <a:schemeClr val="tx1"/>
                </a:solidFill>
              </a:rPr>
              <a:t>o </a:t>
            </a:r>
            <a:r>
              <a:rPr lang="en-US" sz="1400" dirty="0" smtClean="0">
                <a:solidFill>
                  <a:schemeClr val="tx1"/>
                </a:solidFill>
              </a:rPr>
              <a:t>click through to </a:t>
            </a:r>
            <a:r>
              <a:rPr lang="en-GB" sz="1400" dirty="0" smtClean="0">
                <a:solidFill>
                  <a:schemeClr val="tx1"/>
                </a:solidFill>
              </a:rPr>
              <a:t>the Payment Details page</a:t>
            </a:r>
            <a:endParaRPr lang="en-US" sz="1400" dirty="0">
              <a:solidFill>
                <a:schemeClr val="tx1"/>
              </a:solidFill>
            </a:endParaRPr>
          </a:p>
          <a:p>
            <a:r>
              <a:rPr lang="en-US" sz="1400" b="1" dirty="0">
                <a:solidFill>
                  <a:schemeClr val="tx1"/>
                </a:solidFill>
              </a:rPr>
              <a:t>So that I can </a:t>
            </a:r>
            <a:r>
              <a:rPr lang="en-US" sz="1400" dirty="0">
                <a:solidFill>
                  <a:schemeClr val="tx1"/>
                </a:solidFill>
              </a:rPr>
              <a:t> </a:t>
            </a:r>
            <a:r>
              <a:rPr lang="pl-PL" sz="1400" dirty="0">
                <a:solidFill>
                  <a:schemeClr val="tx1"/>
                </a:solidFill>
              </a:rPr>
              <a:t>assess the impact our variants have on </a:t>
            </a:r>
            <a:r>
              <a:rPr lang="en-GB" sz="1400" dirty="0" err="1" smtClean="0">
                <a:solidFill>
                  <a:schemeClr val="tx1"/>
                </a:solidFill>
              </a:rPr>
              <a:t>clickthrough</a:t>
            </a:r>
            <a:r>
              <a:rPr lang="en-GB" sz="1400" dirty="0" smtClean="0">
                <a:solidFill>
                  <a:schemeClr val="tx1"/>
                </a:solidFill>
              </a:rPr>
              <a:t>.</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14</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43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Booking</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2556157869"/>
              </p:ext>
            </p:extLst>
          </p:nvPr>
        </p:nvGraphicFramePr>
        <p:xfrm>
          <a:off x="531811" y="3229860"/>
          <a:ext cx="11200924" cy="2148840"/>
        </p:xfrm>
        <a:graphic>
          <a:graphicData uri="http://schemas.openxmlformats.org/drawingml/2006/table">
            <a:tbl>
              <a:tblPr firstRow="1" bandRow="1">
                <a:tableStyleId>{5FD0F851-EC5A-4D38-B0AD-8093EC10F338}</a:tableStyleId>
              </a:tblPr>
              <a:tblGrid>
                <a:gridCol w="2374675">
                  <a:extLst>
                    <a:ext uri="{9D8B030D-6E8A-4147-A177-3AD203B41FA5}">
                      <a16:colId xmlns="" xmlns:a16="http://schemas.microsoft.com/office/drawing/2014/main" val="20000"/>
                    </a:ext>
                  </a:extLst>
                </a:gridCol>
                <a:gridCol w="2754085">
                  <a:extLst>
                    <a:ext uri="{9D8B030D-6E8A-4147-A177-3AD203B41FA5}">
                      <a16:colId xmlns="" xmlns:a16="http://schemas.microsoft.com/office/drawing/2014/main" val="20001"/>
                    </a:ext>
                  </a:extLst>
                </a:gridCol>
                <a:gridCol w="3271933">
                  <a:extLst>
                    <a:ext uri="{9D8B030D-6E8A-4147-A177-3AD203B41FA5}">
                      <a16:colId xmlns="" xmlns:a16="http://schemas.microsoft.com/office/drawing/2014/main" val="20002"/>
                    </a:ext>
                  </a:extLst>
                </a:gridCol>
                <a:gridCol w="2800231">
                  <a:extLst>
                    <a:ext uri="{9D8B030D-6E8A-4147-A177-3AD203B41FA5}">
                      <a16:colId xmlns="" xmlns:a16="http://schemas.microsoft.com/office/drawing/2014/main"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716280">
                <a:tc>
                  <a:txBody>
                    <a:bodyPr/>
                    <a:lstStyle/>
                    <a:p>
                      <a:pPr algn="l"/>
                      <a:r>
                        <a:rPr lang="en-US" sz="1400" kern="1200" dirty="0">
                          <a:solidFill>
                            <a:schemeClr val="tx1"/>
                          </a:solidFill>
                          <a:latin typeface="+mn-lt"/>
                          <a:ea typeface="+mn-ea"/>
                          <a:cs typeface="+mn-cs"/>
                        </a:rPr>
                        <a:t>1. Acceptance Criteria</a:t>
                      </a:r>
                    </a:p>
                  </a:txBody>
                  <a:tcPr anchor="ctr"/>
                </a:tc>
                <a:tc>
                  <a:txBody>
                    <a:bodyPr/>
                    <a:lstStyle/>
                    <a:p>
                      <a:pPr algn="ctr"/>
                      <a:r>
                        <a:rPr lang="en-GB" sz="1400" kern="1200" dirty="0">
                          <a:solidFill>
                            <a:schemeClr val="tx1"/>
                          </a:solidFill>
                          <a:latin typeface="+mn-lt"/>
                          <a:ea typeface="+mn-ea"/>
                          <a:cs typeface="+mn-cs"/>
                        </a:rPr>
                        <a:t>that  a user generates into the test</a:t>
                      </a:r>
                    </a:p>
                  </a:txBody>
                  <a:tcPr anchor="ctr"/>
                </a:tc>
                <a:tc>
                  <a:txBody>
                    <a:bodyPr/>
                    <a:lstStyle/>
                    <a:p>
                      <a:pPr algn="ctr"/>
                      <a:r>
                        <a:rPr lang="en-GB" sz="1400" kern="1200" dirty="0">
                          <a:solidFill>
                            <a:schemeClr val="tx1"/>
                          </a:solidFill>
                          <a:latin typeface="+mn-lt"/>
                          <a:ea typeface="+mn-ea"/>
                          <a:cs typeface="+mn-cs"/>
                        </a:rPr>
                        <a:t>they load the booking confirmation page</a:t>
                      </a:r>
                    </a:p>
                  </a:txBody>
                  <a:tcPr anchor="ctr"/>
                </a:tc>
                <a:tc>
                  <a:txBody>
                    <a:bodyPr/>
                    <a:lstStyle/>
                    <a:p>
                      <a:pPr algn="ctr"/>
                      <a:r>
                        <a:rPr lang="en-GB" sz="1400" b="1" kern="1200" dirty="0">
                          <a:solidFill>
                            <a:schemeClr val="tx1"/>
                          </a:solidFill>
                          <a:latin typeface="+mn-lt"/>
                          <a:ea typeface="+mn-ea"/>
                          <a:cs typeface="+mn-cs"/>
                        </a:rPr>
                        <a:t>Booking</a:t>
                      </a:r>
                      <a:r>
                        <a:rPr lang="en-GB" sz="1400" kern="1200" dirty="0">
                          <a:solidFill>
                            <a:schemeClr val="tx1"/>
                          </a:solidFill>
                          <a:latin typeface="+mn-lt"/>
                          <a:ea typeface="+mn-ea"/>
                          <a:cs typeface="+mn-cs"/>
                        </a:rPr>
                        <a:t> tracks</a:t>
                      </a:r>
                    </a:p>
                  </a:txBody>
                  <a:tcPr anchor="ctr"/>
                </a:tc>
                <a:extLst>
                  <a:ext uri="{0D108BD9-81ED-4DB2-BD59-A6C34878D82A}">
                    <a16:rowId xmlns="" xmlns:a16="http://schemas.microsoft.com/office/drawing/2014/main" val="10001"/>
                  </a:ext>
                </a:extLst>
              </a:tr>
              <a:tr h="716280">
                <a:tc>
                  <a:txBody>
                    <a:bodyPr/>
                    <a:lstStyle/>
                    <a:p>
                      <a:pPr algn="l"/>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mn-lt"/>
                          <a:ea typeface="+mn-ea"/>
                          <a:cs typeface="+mn-cs"/>
                        </a:rPr>
                        <a:t>And track </a:t>
                      </a:r>
                      <a:r>
                        <a:rPr lang="pl-PL" sz="1400" b="1" i="1" kern="1200" dirty="0">
                          <a:solidFill>
                            <a:schemeClr val="tx1"/>
                          </a:solidFill>
                          <a:latin typeface="+mn-lt"/>
                          <a:ea typeface="+mn-ea"/>
                          <a:cs typeface="+mn-cs"/>
                        </a:rPr>
                        <a:t>value =</a:t>
                      </a:r>
                      <a:r>
                        <a:rPr lang="pl-PL" sz="1400" kern="1200" dirty="0">
                          <a:solidFill>
                            <a:schemeClr val="tx1"/>
                          </a:solidFill>
                          <a:latin typeface="+mn-lt"/>
                          <a:ea typeface="+mn-ea"/>
                          <a:cs typeface="+mn-cs"/>
                        </a:rPr>
                        <a:t> </a:t>
                      </a:r>
                      <a:r>
                        <a:rPr lang="en-GB" sz="1400" b="1" i="1" kern="1200" dirty="0">
                          <a:solidFill>
                            <a:schemeClr val="tx1"/>
                          </a:solidFill>
                          <a:latin typeface="+mn-lt"/>
                          <a:ea typeface="+mn-ea"/>
                          <a:cs typeface="+mn-cs"/>
                        </a:rPr>
                        <a:t>revenue in </a:t>
                      </a:r>
                      <a:r>
                        <a:rPr lang="en-GB" sz="1400" b="1" i="1" kern="1200" dirty="0" smtClean="0">
                          <a:solidFill>
                            <a:schemeClr val="tx1"/>
                          </a:solidFill>
                          <a:latin typeface="+mn-lt"/>
                          <a:ea typeface="+mn-ea"/>
                          <a:cs typeface="+mn-cs"/>
                        </a:rPr>
                        <a:t>GBP</a:t>
                      </a:r>
                      <a:endParaRPr lang="en-US" sz="1400" kern="1200" dirty="0">
                        <a:solidFill>
                          <a:schemeClr val="tx1"/>
                        </a:solidFill>
                        <a:latin typeface="+mn-lt"/>
                        <a:ea typeface="+mn-ea"/>
                        <a:cs typeface="+mn-cs"/>
                      </a:endParaRPr>
                    </a:p>
                  </a:txBody>
                  <a:tcPr anchor="ctr"/>
                </a:tc>
                <a:extLst>
                  <a:ext uri="{0D108BD9-81ED-4DB2-BD59-A6C34878D82A}">
                    <a16:rowId xmlns=""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a:t>
            </a:r>
            <a:r>
              <a:rPr lang="en-US" sz="1400" dirty="0" smtClean="0">
                <a:solidFill>
                  <a:schemeClr val="tx1"/>
                </a:solidFill>
              </a:rPr>
              <a:t>track bookings </a:t>
            </a:r>
            <a:r>
              <a:rPr lang="en-US" sz="1400" dirty="0">
                <a:solidFill>
                  <a:schemeClr val="tx1"/>
                </a:solidFill>
              </a:rPr>
              <a:t>made during the test</a:t>
            </a:r>
          </a:p>
          <a:p>
            <a:r>
              <a:rPr lang="en-US" sz="1400" b="1" dirty="0">
                <a:solidFill>
                  <a:schemeClr val="tx1"/>
                </a:solidFill>
              </a:rPr>
              <a:t>So that I can </a:t>
            </a:r>
            <a:r>
              <a:rPr lang="en-US" sz="1400" dirty="0">
                <a:solidFill>
                  <a:schemeClr val="tx1"/>
                </a:solidFill>
              </a:rPr>
              <a:t> assess the impact of the variants on bookings.</a:t>
            </a: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15</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1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1306760754"/>
              </p:ext>
            </p:extLst>
          </p:nvPr>
        </p:nvGraphicFramePr>
        <p:xfrm>
          <a:off x="531811" y="3229860"/>
          <a:ext cx="11200924" cy="1661160"/>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That a user generates into</a:t>
                      </a:r>
                      <a:r>
                        <a:rPr lang="en-US" sz="1400" baseline="0" dirty="0"/>
                        <a:t> the test</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Calibri" panose="020F0502020204030204" pitchFamily="34" charset="0"/>
                        </a:rPr>
                        <a:t>Visitor clicks on continue CTA and sees</a:t>
                      </a:r>
                      <a:r>
                        <a:rPr lang="en-GB" sz="1400" baseline="0" dirty="0" smtClean="0">
                          <a:latin typeface="Calibri" panose="020F0502020204030204" pitchFamily="34" charset="0"/>
                        </a:rPr>
                        <a:t> an error</a:t>
                      </a:r>
                      <a:endParaRPr kumimoji="0" lang="en-GB" sz="14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Error </a:t>
                      </a:r>
                      <a:r>
                        <a:rPr lang="en-US" sz="1400" dirty="0" smtClean="0"/>
                        <a:t>tracks</a:t>
                      </a:r>
                      <a:r>
                        <a:rPr lang="en-US" sz="1400" baseline="0" dirty="0" smtClean="0"/>
                        <a:t> with an attribute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CustomerDetails</a:t>
                      </a:r>
                      <a:endParaRPr lang="en-US" sz="1400" kern="1200" baseline="0" dirty="0" smtClean="0">
                        <a:solidFill>
                          <a:schemeClr val="tx1"/>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PassVehicleDetails</a:t>
                      </a:r>
                      <a:endParaRPr lang="en-US" sz="1400" kern="1200" baseline="0" dirty="0" smtClean="0">
                        <a:solidFill>
                          <a:schemeClr val="tx1"/>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err="1" smtClean="0">
                          <a:solidFill>
                            <a:schemeClr val="tx1"/>
                          </a:solidFill>
                          <a:latin typeface="+mn-lt"/>
                          <a:ea typeface="+mn-ea"/>
                          <a:cs typeface="+mn-cs"/>
                        </a:rPr>
                        <a:t>TCLinks</a:t>
                      </a:r>
                      <a:endParaRPr lang="en-US" sz="1400" kern="1200" baseline="0" dirty="0" smtClean="0">
                        <a:solidFill>
                          <a:schemeClr val="tx1"/>
                        </a:solidFill>
                        <a:latin typeface="+mn-lt"/>
                        <a:ea typeface="+mn-ea"/>
                        <a:cs typeface="+mn-cs"/>
                      </a:endParaRPr>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track users </a:t>
            </a:r>
            <a:r>
              <a:rPr lang="pl-PL" sz="1400" dirty="0">
                <a:solidFill>
                  <a:schemeClr val="tx1"/>
                </a:solidFill>
              </a:rPr>
              <a:t>wh</a:t>
            </a:r>
            <a:r>
              <a:rPr lang="en-US" sz="1400" dirty="0">
                <a:solidFill>
                  <a:schemeClr val="tx1"/>
                </a:solidFill>
              </a:rPr>
              <a:t>o </a:t>
            </a:r>
            <a:r>
              <a:rPr lang="en-US" sz="1400" dirty="0" smtClean="0">
                <a:solidFill>
                  <a:schemeClr val="tx1"/>
                </a:solidFill>
              </a:rPr>
              <a:t>generate an error </a:t>
            </a:r>
            <a:endParaRPr lang="en-US" sz="1400" dirty="0">
              <a:solidFill>
                <a:schemeClr val="tx1"/>
              </a:solidFill>
            </a:endParaRPr>
          </a:p>
          <a:p>
            <a:r>
              <a:rPr lang="en-US" sz="1400" b="1" dirty="0">
                <a:solidFill>
                  <a:schemeClr val="tx1"/>
                </a:solidFill>
              </a:rPr>
              <a:t>So that I can </a:t>
            </a:r>
            <a:r>
              <a:rPr lang="en-US" sz="1400" dirty="0">
                <a:solidFill>
                  <a:schemeClr val="tx1"/>
                </a:solidFill>
              </a:rPr>
              <a:t> </a:t>
            </a:r>
            <a:r>
              <a:rPr lang="pl-PL" sz="1400" dirty="0">
                <a:solidFill>
                  <a:schemeClr val="tx1"/>
                </a:solidFill>
              </a:rPr>
              <a:t>assess the impact our variants have </a:t>
            </a:r>
            <a:r>
              <a:rPr lang="en-GB" sz="1400" dirty="0" smtClean="0">
                <a:solidFill>
                  <a:schemeClr val="tx1"/>
                </a:solidFill>
              </a:rPr>
              <a:t>on visitors completing this section.</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16</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0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ErrorsCustDet</a:t>
            </a:r>
            <a:endParaRPr lang="en-US" dirty="0"/>
          </a:p>
        </p:txBody>
      </p:sp>
      <p:graphicFrame>
        <p:nvGraphicFramePr>
          <p:cNvPr id="6" name="Content Placeholder 5" descr="Table with multiple topic and category rows" title="Sample Table"/>
          <p:cNvGraphicFramePr>
            <a:graphicFrameLocks noGrp="1"/>
          </p:cNvGraphicFramePr>
          <p:nvPr>
            <p:ph idx="1"/>
            <p:extLst/>
          </p:nvPr>
        </p:nvGraphicFramePr>
        <p:xfrm>
          <a:off x="531811" y="3229860"/>
          <a:ext cx="11200924" cy="1447800"/>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That a user generates into</a:t>
                      </a:r>
                      <a:r>
                        <a:rPr lang="en-US" sz="1400" baseline="0" dirty="0"/>
                        <a:t> the test</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They </a:t>
                      </a:r>
                      <a:r>
                        <a:rPr lang="en-US" sz="1400" dirty="0" smtClean="0"/>
                        <a:t>generate an error in the Paying Customer Details section of</a:t>
                      </a:r>
                      <a:r>
                        <a:rPr lang="en-US" sz="1400" baseline="0" dirty="0" smtClean="0"/>
                        <a:t> the form</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ErrorsCustDet</a:t>
                      </a:r>
                      <a:r>
                        <a:rPr lang="en-US" sz="1400" b="1" dirty="0" smtClean="0"/>
                        <a:t> </a:t>
                      </a:r>
                      <a:r>
                        <a:rPr lang="en-US" sz="1400" dirty="0"/>
                        <a:t>tracks.</a:t>
                      </a:r>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track users </a:t>
            </a:r>
            <a:r>
              <a:rPr lang="pl-PL" sz="1400" dirty="0">
                <a:solidFill>
                  <a:schemeClr val="tx1"/>
                </a:solidFill>
              </a:rPr>
              <a:t>wh</a:t>
            </a:r>
            <a:r>
              <a:rPr lang="en-US" sz="1400" dirty="0">
                <a:solidFill>
                  <a:schemeClr val="tx1"/>
                </a:solidFill>
              </a:rPr>
              <a:t>o </a:t>
            </a:r>
            <a:r>
              <a:rPr lang="en-US" sz="1400" dirty="0" smtClean="0">
                <a:solidFill>
                  <a:schemeClr val="tx1"/>
                </a:solidFill>
              </a:rPr>
              <a:t>generate an error in the Paying Customer Details section of the form</a:t>
            </a:r>
            <a:r>
              <a:rPr lang="pl-PL" sz="1400" dirty="0" smtClean="0">
                <a:solidFill>
                  <a:schemeClr val="tx1"/>
                </a:solidFill>
              </a:rPr>
              <a:t> </a:t>
            </a:r>
            <a:endParaRPr lang="en-US" sz="1400" dirty="0">
              <a:solidFill>
                <a:schemeClr val="tx1"/>
              </a:solidFill>
            </a:endParaRPr>
          </a:p>
          <a:p>
            <a:r>
              <a:rPr lang="en-US" sz="1400" b="1" dirty="0">
                <a:solidFill>
                  <a:schemeClr val="tx1"/>
                </a:solidFill>
              </a:rPr>
              <a:t>So that I can </a:t>
            </a:r>
            <a:r>
              <a:rPr lang="en-US" sz="1400" dirty="0">
                <a:solidFill>
                  <a:schemeClr val="tx1"/>
                </a:solidFill>
              </a:rPr>
              <a:t> </a:t>
            </a:r>
            <a:r>
              <a:rPr lang="pl-PL" sz="1400" dirty="0">
                <a:solidFill>
                  <a:schemeClr val="tx1"/>
                </a:solidFill>
              </a:rPr>
              <a:t>assess the impact our variants have </a:t>
            </a:r>
            <a:r>
              <a:rPr lang="en-GB" sz="1400" dirty="0" smtClean="0">
                <a:solidFill>
                  <a:schemeClr val="tx1"/>
                </a:solidFill>
              </a:rPr>
              <a:t>on visitors completing this section.</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17</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86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CustDetails</a:t>
            </a:r>
            <a:endParaRPr lang="en-US" dirty="0"/>
          </a:p>
        </p:txBody>
      </p:sp>
      <p:graphicFrame>
        <p:nvGraphicFramePr>
          <p:cNvPr id="6" name="Content Placeholder 5" descr="Table with multiple topic and category rows" title="Sample Table"/>
          <p:cNvGraphicFramePr>
            <a:graphicFrameLocks noGrp="1"/>
          </p:cNvGraphicFramePr>
          <p:nvPr>
            <p:ph idx="1"/>
            <p:extLst/>
          </p:nvPr>
        </p:nvGraphicFramePr>
        <p:xfrm>
          <a:off x="531811" y="3229860"/>
          <a:ext cx="11200924" cy="1874520"/>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That a user generates into</a:t>
                      </a:r>
                      <a:r>
                        <a:rPr lang="en-US" sz="1400" baseline="0" dirty="0"/>
                        <a:t> the test</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There</a:t>
                      </a:r>
                      <a:r>
                        <a:rPr lang="en-US" sz="1400" baseline="0" dirty="0" smtClean="0"/>
                        <a:t> are no errors in the </a:t>
                      </a:r>
                      <a:r>
                        <a:rPr lang="en-US" sz="1400" dirty="0" smtClean="0">
                          <a:solidFill>
                            <a:schemeClr val="tx1"/>
                          </a:solidFill>
                        </a:rPr>
                        <a:t>Paying Customer </a:t>
                      </a:r>
                      <a:r>
                        <a:rPr lang="en-US" sz="1400" baseline="0" dirty="0" smtClean="0"/>
                        <a:t>Details section fields (i.e. with all fields successfully validated), and user proceeds to the next section</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CustDetails</a:t>
                      </a:r>
                      <a:r>
                        <a:rPr lang="en-US" sz="1400" b="1" dirty="0" smtClean="0"/>
                        <a:t> </a:t>
                      </a:r>
                      <a:r>
                        <a:rPr lang="en-US" sz="1400" dirty="0"/>
                        <a:t>tracks.</a:t>
                      </a:r>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track users </a:t>
            </a:r>
            <a:r>
              <a:rPr lang="pl-PL" sz="1400" dirty="0">
                <a:solidFill>
                  <a:schemeClr val="tx1"/>
                </a:solidFill>
              </a:rPr>
              <a:t>wh</a:t>
            </a:r>
            <a:r>
              <a:rPr lang="en-US" sz="1400" dirty="0">
                <a:solidFill>
                  <a:schemeClr val="tx1"/>
                </a:solidFill>
              </a:rPr>
              <a:t>o </a:t>
            </a:r>
            <a:r>
              <a:rPr lang="en-US" sz="1400" dirty="0" smtClean="0">
                <a:solidFill>
                  <a:schemeClr val="tx1"/>
                </a:solidFill>
              </a:rPr>
              <a:t>complete the Paying Customer Details section of the form</a:t>
            </a:r>
            <a:r>
              <a:rPr lang="pl-PL" sz="1400" dirty="0" smtClean="0">
                <a:solidFill>
                  <a:schemeClr val="tx1"/>
                </a:solidFill>
              </a:rPr>
              <a:t> </a:t>
            </a:r>
            <a:endParaRPr lang="en-US" sz="1400" dirty="0">
              <a:solidFill>
                <a:schemeClr val="tx1"/>
              </a:solidFill>
            </a:endParaRPr>
          </a:p>
          <a:p>
            <a:r>
              <a:rPr lang="en-US" sz="1400" b="1" dirty="0">
                <a:solidFill>
                  <a:schemeClr val="tx1"/>
                </a:solidFill>
              </a:rPr>
              <a:t>So that I can </a:t>
            </a:r>
            <a:r>
              <a:rPr lang="en-US" sz="1400" dirty="0">
                <a:solidFill>
                  <a:schemeClr val="tx1"/>
                </a:solidFill>
              </a:rPr>
              <a:t> </a:t>
            </a:r>
            <a:r>
              <a:rPr lang="pl-PL" sz="1400" dirty="0">
                <a:solidFill>
                  <a:schemeClr val="tx1"/>
                </a:solidFill>
              </a:rPr>
              <a:t>assess the impact our variants have </a:t>
            </a:r>
            <a:r>
              <a:rPr lang="en-GB" sz="1400" dirty="0" smtClean="0">
                <a:solidFill>
                  <a:schemeClr val="tx1"/>
                </a:solidFill>
              </a:rPr>
              <a:t>on visitors completing this section.</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18</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9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PassVehDetails</a:t>
            </a:r>
            <a:endParaRPr lang="en-US" dirty="0"/>
          </a:p>
        </p:txBody>
      </p:sp>
      <p:graphicFrame>
        <p:nvGraphicFramePr>
          <p:cNvPr id="6" name="Content Placeholder 5" descr="Table with multiple topic and category rows" title="Sample Table"/>
          <p:cNvGraphicFramePr>
            <a:graphicFrameLocks noGrp="1"/>
          </p:cNvGraphicFramePr>
          <p:nvPr>
            <p:ph idx="1"/>
            <p:extLst/>
          </p:nvPr>
        </p:nvGraphicFramePr>
        <p:xfrm>
          <a:off x="531811" y="3229860"/>
          <a:ext cx="11200924" cy="1874520"/>
        </p:xfrm>
        <a:graphic>
          <a:graphicData uri="http://schemas.openxmlformats.org/drawingml/2006/table">
            <a:tbl>
              <a:tblPr firstRow="1" bandRow="1">
                <a:tableStyleId>{5FD0F851-EC5A-4D38-B0AD-8093EC10F338}</a:tableStyleId>
              </a:tblPr>
              <a:tblGrid>
                <a:gridCol w="3306443">
                  <a:extLst>
                    <a:ext uri="{9D8B030D-6E8A-4147-A177-3AD203B41FA5}">
                      <a16:colId xmlns:a16="http://schemas.microsoft.com/office/drawing/2014/main" xmlns="" val="20000"/>
                    </a:ext>
                  </a:extLst>
                </a:gridCol>
                <a:gridCol w="2294019">
                  <a:extLst>
                    <a:ext uri="{9D8B030D-6E8A-4147-A177-3AD203B41FA5}">
                      <a16:colId xmlns:a16="http://schemas.microsoft.com/office/drawing/2014/main" xmlns="" val="20001"/>
                    </a:ext>
                  </a:extLst>
                </a:gridCol>
                <a:gridCol w="2800231">
                  <a:extLst>
                    <a:ext uri="{9D8B030D-6E8A-4147-A177-3AD203B41FA5}">
                      <a16:colId xmlns:a16="http://schemas.microsoft.com/office/drawing/2014/main" xmlns="" val="20002"/>
                    </a:ext>
                  </a:extLst>
                </a:gridCol>
                <a:gridCol w="2800231">
                  <a:extLst>
                    <a:ext uri="{9D8B030D-6E8A-4147-A177-3AD203B41FA5}">
                      <a16:colId xmlns:a16="http://schemas.microsoft.com/office/drawing/2014/main" xmlns="" val="20003"/>
                    </a:ext>
                  </a:extLst>
                </a:gridCol>
              </a:tblGrid>
              <a:tr h="71628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a16="http://schemas.microsoft.com/office/drawing/2014/main" xmlns="" val="10000"/>
                  </a:ext>
                </a:extLst>
              </a:tr>
              <a:tr h="716280">
                <a:tc>
                  <a:txBody>
                    <a:bodyPr/>
                    <a:lstStyle/>
                    <a:p>
                      <a:r>
                        <a:rPr lang="en-US" sz="1400" dirty="0"/>
                        <a:t>1. 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That a user generates into</a:t>
                      </a:r>
                      <a:r>
                        <a:rPr lang="en-US" sz="1400" baseline="0" dirty="0"/>
                        <a:t> the test</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There</a:t>
                      </a:r>
                      <a:r>
                        <a:rPr lang="en-US" sz="1400" baseline="0" dirty="0" smtClean="0"/>
                        <a:t> are no errors in the </a:t>
                      </a:r>
                      <a:r>
                        <a:rPr lang="en-US" sz="1400" dirty="0" smtClean="0">
                          <a:solidFill>
                            <a:schemeClr val="tx1"/>
                          </a:solidFill>
                        </a:rPr>
                        <a:t>Passengers &amp; Vehicles</a:t>
                      </a:r>
                      <a:r>
                        <a:rPr lang="en-US" sz="1400" baseline="0" dirty="0" smtClean="0"/>
                        <a:t> section fields (i.e. with all fields successfully validated), and user proceeds to the next section</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PassVehDetails</a:t>
                      </a:r>
                      <a:r>
                        <a:rPr lang="en-US" sz="1400" b="1" dirty="0" smtClean="0"/>
                        <a:t> </a:t>
                      </a:r>
                      <a:r>
                        <a:rPr lang="en-US" sz="1400" dirty="0"/>
                        <a:t>tracks.</a:t>
                      </a:r>
                    </a:p>
                  </a:txBody>
                  <a:tcPr anchor="ct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194014"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track users </a:t>
            </a:r>
            <a:r>
              <a:rPr lang="pl-PL" sz="1400" dirty="0">
                <a:solidFill>
                  <a:schemeClr val="tx1"/>
                </a:solidFill>
              </a:rPr>
              <a:t>wh</a:t>
            </a:r>
            <a:r>
              <a:rPr lang="en-US" sz="1400" dirty="0">
                <a:solidFill>
                  <a:schemeClr val="tx1"/>
                </a:solidFill>
              </a:rPr>
              <a:t>o </a:t>
            </a:r>
            <a:r>
              <a:rPr lang="en-US" sz="1400" dirty="0" smtClean="0">
                <a:solidFill>
                  <a:schemeClr val="tx1"/>
                </a:solidFill>
              </a:rPr>
              <a:t>complete the Passengers &amp; Vehicles section of the form</a:t>
            </a:r>
            <a:r>
              <a:rPr lang="pl-PL" sz="1400" dirty="0" smtClean="0">
                <a:solidFill>
                  <a:schemeClr val="tx1"/>
                </a:solidFill>
              </a:rPr>
              <a:t> </a:t>
            </a:r>
            <a:endParaRPr lang="en-US" sz="1400" dirty="0">
              <a:solidFill>
                <a:schemeClr val="tx1"/>
              </a:solidFill>
            </a:endParaRPr>
          </a:p>
          <a:p>
            <a:r>
              <a:rPr lang="en-US" sz="1400" b="1" dirty="0">
                <a:solidFill>
                  <a:schemeClr val="tx1"/>
                </a:solidFill>
              </a:rPr>
              <a:t>So that I can </a:t>
            </a:r>
            <a:r>
              <a:rPr lang="en-US" sz="1400" dirty="0">
                <a:solidFill>
                  <a:schemeClr val="tx1"/>
                </a:solidFill>
              </a:rPr>
              <a:t> </a:t>
            </a:r>
            <a:r>
              <a:rPr lang="pl-PL" sz="1400" dirty="0">
                <a:solidFill>
                  <a:schemeClr val="tx1"/>
                </a:solidFill>
              </a:rPr>
              <a:t>assess the impact our variants have </a:t>
            </a:r>
            <a:r>
              <a:rPr lang="en-GB" sz="1400" dirty="0" smtClean="0">
                <a:solidFill>
                  <a:schemeClr val="tx1"/>
                </a:solidFill>
              </a:rPr>
              <a:t>on visitors completing this section.</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19</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6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1761" y="238897"/>
            <a:ext cx="11125199" cy="1470025"/>
          </a:xfrm>
        </p:spPr>
        <p:txBody>
          <a:bodyPr/>
          <a:lstStyle/>
          <a:p>
            <a:r>
              <a:rPr lang="en-US" dirty="0"/>
              <a:t>Maxymiser Campaign Acceptance Document</a:t>
            </a:r>
          </a:p>
        </p:txBody>
      </p:sp>
      <p:sp>
        <p:nvSpPr>
          <p:cNvPr id="5" name="Subtitle 4"/>
          <p:cNvSpPr>
            <a:spLocks noGrp="1"/>
          </p:cNvSpPr>
          <p:nvPr>
            <p:ph type="subTitle" idx="1"/>
          </p:nvPr>
        </p:nvSpPr>
        <p:spPr/>
        <p:txBody>
          <a:bodyPr vert="horz" lIns="0" tIns="0" rIns="0" bIns="0" rtlCol="0" anchor="t">
            <a:noAutofit/>
          </a:bodyPr>
          <a:lstStyle/>
          <a:p>
            <a:r>
              <a:rPr lang="en-US" sz="4000" dirty="0"/>
              <a:t>Test </a:t>
            </a:r>
            <a:r>
              <a:rPr lang="en-US" sz="4000" dirty="0" smtClean="0"/>
              <a:t>51 – Reduce Fields on Passenger</a:t>
            </a:r>
          </a:p>
          <a:p>
            <a:r>
              <a:rPr lang="en-US" sz="4000" dirty="0" smtClean="0"/>
              <a:t>Details Page</a:t>
            </a:r>
            <a:endParaRPr lang="en-US" sz="4000" dirty="0"/>
          </a:p>
        </p:txBody>
      </p:sp>
      <p:sp>
        <p:nvSpPr>
          <p:cNvPr id="6" name="Text Placeholder 5"/>
          <p:cNvSpPr>
            <a:spLocks noGrp="1"/>
          </p:cNvSpPr>
          <p:nvPr>
            <p:ph type="body" sz="quarter" idx="13"/>
          </p:nvPr>
        </p:nvSpPr>
        <p:spPr>
          <a:xfrm>
            <a:off x="531761" y="4016375"/>
            <a:ext cx="11125199" cy="1109598"/>
          </a:xfrm>
        </p:spPr>
        <p:txBody>
          <a:bodyPr vert="horz" lIns="0" tIns="0" rIns="0" bIns="0" rtlCol="0" anchor="t">
            <a:noAutofit/>
          </a:bodyPr>
          <a:lstStyle/>
          <a:p>
            <a:r>
              <a:rPr lang="en-US" dirty="0" smtClean="0"/>
              <a:t>Inna Chorna</a:t>
            </a:r>
            <a:endParaRPr lang="en-US" dirty="0"/>
          </a:p>
          <a:p>
            <a:r>
              <a:rPr lang="en-GB" dirty="0" smtClean="0"/>
              <a:t>Technical </a:t>
            </a:r>
            <a:r>
              <a:rPr lang="en-US" dirty="0" smtClean="0"/>
              <a:t>Analyst</a:t>
            </a:r>
            <a:endParaRPr lang="en-US" dirty="0"/>
          </a:p>
          <a:p>
            <a:r>
              <a:rPr lang="en-US" dirty="0" smtClean="0"/>
              <a:t>12</a:t>
            </a:r>
            <a:r>
              <a:rPr lang="en-US" baseline="30000" dirty="0" smtClean="0"/>
              <a:t>th</a:t>
            </a:r>
            <a:r>
              <a:rPr lang="en-US" dirty="0" smtClean="0"/>
              <a:t> July, </a:t>
            </a:r>
            <a:r>
              <a:rPr lang="en-US" dirty="0"/>
              <a:t>2016</a:t>
            </a:r>
          </a:p>
        </p:txBody>
      </p:sp>
      <p:sp>
        <p:nvSpPr>
          <p:cNvPr id="2" name="Footer Placeholder 1"/>
          <p:cNvSpPr>
            <a:spLocks noGrp="1"/>
          </p:cNvSpPr>
          <p:nvPr>
            <p:ph type="ftr" sz="quarter" idx="15"/>
          </p:nvPr>
        </p:nvSpPr>
        <p:spPr/>
        <p:txBody>
          <a:bodyPr/>
          <a:lstStyle/>
          <a:p>
            <a:r>
              <a:rPr lang="en-US"/>
              <a:t>Oracle Confidential - Restricted</a:t>
            </a:r>
            <a:endParaRPr lang="en-US" dirty="0"/>
          </a:p>
        </p:txBody>
      </p:sp>
      <p:pic>
        <p:nvPicPr>
          <p:cNvPr id="1026"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960" y="2191521"/>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6" name="Footer Placeholder 5"/>
          <p:cNvSpPr>
            <a:spLocks noGrp="1"/>
          </p:cNvSpPr>
          <p:nvPr>
            <p:ph type="ftr" sz="quarter" idx="11"/>
          </p:nvPr>
        </p:nvSpPr>
        <p:spPr/>
        <p:txBody>
          <a:bodyPr/>
          <a:lstStyle/>
          <a:p>
            <a:r>
              <a:rPr lang="en-US">
                <a:solidFill>
                  <a:srgbClr val="5F5F5F"/>
                </a:solidFill>
              </a:rPr>
              <a:t>Oracle Confidential - Restricted</a:t>
            </a:r>
            <a:endParaRPr lang="en-US" dirty="0">
              <a:solidFill>
                <a:srgbClr val="5F5F5F"/>
              </a:solidFill>
            </a:endParaRPr>
          </a:p>
        </p:txBody>
      </p:sp>
      <p:sp>
        <p:nvSpPr>
          <p:cNvPr id="3" name="Slide Number Placeholder 2"/>
          <p:cNvSpPr>
            <a:spLocks noGrp="1"/>
          </p:cNvSpPr>
          <p:nvPr>
            <p:ph type="sldNum" sz="quarter" idx="12"/>
          </p:nvPr>
        </p:nvSpPr>
        <p:spPr/>
        <p:txBody>
          <a:bodyPr/>
          <a:lstStyle/>
          <a:p>
            <a:fld id="{C51EAA63-D034-42AE-91FA-B13B9518C7BE}" type="slidenum">
              <a:rPr lang="en-GB" smtClean="0">
                <a:solidFill>
                  <a:srgbClr val="5F5F5F"/>
                </a:solidFill>
                <a:latin typeface="Calibri"/>
              </a:rPr>
              <a:pPr/>
              <a:t>20</a:t>
            </a:fld>
            <a:endParaRPr lang="en-GB" dirty="0">
              <a:solidFill>
                <a:srgbClr val="5F5F5F"/>
              </a:solidFill>
              <a:latin typeface="Calibri"/>
            </a:endParaRPr>
          </a:p>
        </p:txBody>
      </p:sp>
      <p:pic>
        <p:nvPicPr>
          <p:cNvPr id="7"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8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Details</a:t>
            </a:r>
          </a:p>
        </p:txBody>
      </p:sp>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017620" cy="147425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1600" u="sng" dirty="0">
                <a:solidFill>
                  <a:schemeClr val="tx1"/>
                </a:solidFill>
              </a:rPr>
              <a:t>User Story: </a:t>
            </a:r>
            <a:r>
              <a:rPr lang="en-GB"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Google </a:t>
            </a:r>
            <a:r>
              <a:rPr lang="en-GB"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Analytics</a:t>
            </a:r>
            <a:endParaRPr lang="en-US" sz="1600" b="1" u="sng" dirty="0">
              <a:solidFill>
                <a:schemeClr val="tx1"/>
              </a:solidFill>
            </a:endParaRP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track the behavior of visitors who have generated into the campaign in </a:t>
            </a:r>
            <a:r>
              <a:rPr lang="en-US" sz="1400" dirty="0" smtClean="0">
                <a:solidFill>
                  <a:schemeClr val="tx1"/>
                </a:solidFill>
              </a:rPr>
              <a:t>Google Analytics</a:t>
            </a:r>
            <a:endParaRPr lang="en-US" sz="1400" dirty="0">
              <a:solidFill>
                <a:schemeClr val="tx1"/>
              </a:solidFill>
            </a:endParaRPr>
          </a:p>
          <a:p>
            <a:r>
              <a:rPr lang="en-US" sz="1400" b="1" dirty="0">
                <a:solidFill>
                  <a:schemeClr val="tx1"/>
                </a:solidFill>
              </a:rPr>
              <a:t>So that I can </a:t>
            </a:r>
            <a:r>
              <a:rPr lang="en-US" sz="1400" dirty="0">
                <a:solidFill>
                  <a:schemeClr val="tx1"/>
                </a:solidFill>
              </a:rPr>
              <a:t> use G</a:t>
            </a:r>
            <a:r>
              <a:rPr lang="en-US" sz="1400" dirty="0" smtClean="0">
                <a:solidFill>
                  <a:schemeClr val="tx1"/>
                </a:solidFill>
              </a:rPr>
              <a:t>oogle Analytics </a:t>
            </a:r>
            <a:r>
              <a:rPr lang="en-US" sz="1400" dirty="0">
                <a:solidFill>
                  <a:schemeClr val="tx1"/>
                </a:solidFill>
              </a:rPr>
              <a:t>reports to measure the impact of the variant on visitor </a:t>
            </a:r>
            <a:r>
              <a:rPr lang="en-US" sz="1400" dirty="0" err="1">
                <a:solidFill>
                  <a:schemeClr val="tx1"/>
                </a:solidFill>
              </a:rPr>
              <a:t>behaviour</a:t>
            </a:r>
            <a:r>
              <a:rPr lang="en-US" sz="1400" dirty="0">
                <a:solidFill>
                  <a:schemeClr val="tx1"/>
                </a:solidFill>
              </a:rPr>
              <a:t>.</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2171947855"/>
              </p:ext>
            </p:extLst>
          </p:nvPr>
        </p:nvGraphicFramePr>
        <p:xfrm>
          <a:off x="531811" y="3229860"/>
          <a:ext cx="11200924" cy="1432560"/>
        </p:xfrm>
        <a:graphic>
          <a:graphicData uri="http://schemas.openxmlformats.org/drawingml/2006/table">
            <a:tbl>
              <a:tblPr firstRow="1" bandRow="1">
                <a:tableStyleId>{5FD0F851-EC5A-4D38-B0AD-8093EC10F338}</a:tableStyleId>
              </a:tblPr>
              <a:tblGrid>
                <a:gridCol w="2592389">
                  <a:extLst>
                    <a:ext uri="{9D8B030D-6E8A-4147-A177-3AD203B41FA5}">
                      <a16:colId xmlns="" xmlns:a16="http://schemas.microsoft.com/office/drawing/2014/main" val="20000"/>
                    </a:ext>
                  </a:extLst>
                </a:gridCol>
                <a:gridCol w="3156857">
                  <a:extLst>
                    <a:ext uri="{9D8B030D-6E8A-4147-A177-3AD203B41FA5}">
                      <a16:colId xmlns="" xmlns:a16="http://schemas.microsoft.com/office/drawing/2014/main" val="20001"/>
                    </a:ext>
                  </a:extLst>
                </a:gridCol>
                <a:gridCol w="2651447">
                  <a:extLst>
                    <a:ext uri="{9D8B030D-6E8A-4147-A177-3AD203B41FA5}">
                      <a16:colId xmlns="" xmlns:a16="http://schemas.microsoft.com/office/drawing/2014/main" val="20002"/>
                    </a:ext>
                  </a:extLst>
                </a:gridCol>
                <a:gridCol w="2800231">
                  <a:extLst>
                    <a:ext uri="{9D8B030D-6E8A-4147-A177-3AD203B41FA5}">
                      <a16:colId xmlns="" xmlns:a16="http://schemas.microsoft.com/office/drawing/2014/main" val="20003"/>
                    </a:ext>
                  </a:extLst>
                </a:gridCol>
              </a:tblGrid>
              <a:tr h="716280">
                <a:tc>
                  <a:txBody>
                    <a:bodyPr/>
                    <a:lstStyle/>
                    <a:p>
                      <a:pPr algn="ctr"/>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716280">
                <a:tc>
                  <a:txBody>
                    <a:bodyPr/>
                    <a:lstStyle/>
                    <a:p>
                      <a:pPr algn="ctr"/>
                      <a:r>
                        <a:rPr lang="en-US" sz="1400" kern="1200" dirty="0">
                          <a:solidFill>
                            <a:schemeClr val="tx1"/>
                          </a:solidFill>
                          <a:latin typeface="+mn-lt"/>
                          <a:ea typeface="+mn-ea"/>
                          <a:cs typeface="+mn-cs"/>
                        </a:rPr>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mn-lt"/>
                          <a:ea typeface="+mn-ea"/>
                          <a:cs typeface="+mn-cs"/>
                        </a:rPr>
                        <a:t>That a visitor generates into the test</a:t>
                      </a:r>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mn-lt"/>
                          <a:ea typeface="+mn-ea"/>
                          <a:cs typeface="+mn-cs"/>
                        </a:rPr>
                        <a:t>they reach the test page</a:t>
                      </a:r>
                      <a:endParaRPr lang="en-US" sz="1400" kern="1200" dirty="0">
                        <a:solidFill>
                          <a:schemeClr val="tx1"/>
                        </a:solidFill>
                        <a:latin typeface="+mn-lt"/>
                        <a:ea typeface="+mn-ea"/>
                        <a:cs typeface="+mn-cs"/>
                      </a:endParaRPr>
                    </a:p>
                  </a:txBody>
                  <a:tcPr anchor="ctr"/>
                </a:tc>
                <a:tc>
                  <a:txBody>
                    <a:bodyPr/>
                    <a:lstStyle/>
                    <a:p>
                      <a:pPr algn="ctr"/>
                      <a:r>
                        <a:rPr lang="en-GB" sz="1400" kern="1200" dirty="0">
                          <a:solidFill>
                            <a:schemeClr val="tx1"/>
                          </a:solidFill>
                          <a:latin typeface="+mn-lt"/>
                          <a:ea typeface="+mn-ea"/>
                          <a:cs typeface="+mn-cs"/>
                        </a:rPr>
                        <a:t>the integration is fired</a:t>
                      </a:r>
                      <a:endParaRPr lang="pl-PL" sz="1400" kern="1200" dirty="0">
                        <a:solidFill>
                          <a:schemeClr val="tx1"/>
                        </a:solidFill>
                        <a:latin typeface="+mn-lt"/>
                        <a:ea typeface="+mn-ea"/>
                        <a:cs typeface="+mn-cs"/>
                      </a:endParaRPr>
                    </a:p>
                    <a:p>
                      <a:pPr algn="ctr"/>
                      <a:r>
                        <a:rPr lang="pl-PL" sz="1400" b="1" kern="1200" dirty="0">
                          <a:solidFill>
                            <a:schemeClr val="tx1"/>
                          </a:solidFill>
                          <a:latin typeface="+mn-lt"/>
                          <a:ea typeface="+mn-ea"/>
                          <a:cs typeface="+mn-cs"/>
                        </a:rPr>
                        <a:t>and</a:t>
                      </a:r>
                      <a:r>
                        <a:rPr lang="pl-PL" sz="1400" kern="1200" dirty="0">
                          <a:solidFill>
                            <a:schemeClr val="tx1"/>
                          </a:solidFill>
                          <a:latin typeface="+mn-lt"/>
                          <a:ea typeface="+mn-ea"/>
                          <a:cs typeface="+mn-cs"/>
                        </a:rPr>
                        <a:t> it uses custom variable </a:t>
                      </a:r>
                      <a:r>
                        <a:rPr lang="pl-PL" sz="1400" kern="1200" dirty="0">
                          <a:solidFill>
                            <a:srgbClr val="FF0000"/>
                          </a:solidFill>
                          <a:latin typeface="+mn-lt"/>
                          <a:ea typeface="+mn-ea"/>
                          <a:cs typeface="+mn-cs"/>
                        </a:rPr>
                        <a:t>3</a:t>
                      </a:r>
                      <a:r>
                        <a:rPr lang="en-GB" sz="1400" kern="1200" dirty="0">
                          <a:solidFill>
                            <a:schemeClr val="tx1"/>
                          </a:solidFill>
                          <a:latin typeface="+mn-lt"/>
                          <a:ea typeface="+mn-ea"/>
                          <a:cs typeface="+mn-cs"/>
                        </a:rPr>
                        <a:t>.</a:t>
                      </a:r>
                    </a:p>
                  </a:txBody>
                  <a:tcPr anchor="ctr"/>
                </a:tc>
                <a:extLst>
                  <a:ext uri="{0D108BD9-81ED-4DB2-BD59-A6C34878D82A}">
                    <a16:rowId xmlns=""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21</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1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Details</a:t>
            </a:r>
          </a:p>
        </p:txBody>
      </p:sp>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7" y="1524000"/>
            <a:ext cx="11017620" cy="1477840"/>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 </a:t>
            </a:r>
            <a:r>
              <a:rPr lang="pl-PL" sz="1600" b="1" u="sng" dirty="0">
                <a:solidFill>
                  <a:schemeClr val="tx1"/>
                </a:solidFill>
              </a:rPr>
              <a:t>SessionCam</a:t>
            </a:r>
            <a:endParaRPr lang="en-US" sz="1600" b="1" u="sng" dirty="0">
              <a:solidFill>
                <a:schemeClr val="tx1"/>
              </a:solidFill>
            </a:endParaRPr>
          </a:p>
          <a:p>
            <a:r>
              <a:rPr lang="en-US" sz="1400" dirty="0">
                <a:solidFill>
                  <a:schemeClr val="tx1"/>
                </a:solidFill>
              </a:rPr>
              <a:t/>
            </a:r>
            <a:br>
              <a:rPr lang="en-US" sz="1400" dirty="0">
                <a:solidFill>
                  <a:schemeClr val="tx1"/>
                </a:solidFill>
              </a:rPr>
            </a:br>
            <a:r>
              <a:rPr lang="en-US" sz="1400" b="1" dirty="0">
                <a:solidFill>
                  <a:schemeClr val="tx1"/>
                </a:solidFill>
              </a:rPr>
              <a:t>As </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track the behavior of visitors who have generated into the campaign in </a:t>
            </a:r>
            <a:r>
              <a:rPr lang="pl-PL" sz="1400" dirty="0">
                <a:solidFill>
                  <a:schemeClr val="tx1"/>
                </a:solidFill>
              </a:rPr>
              <a:t>SessionCam</a:t>
            </a:r>
            <a:endParaRPr lang="en-US" sz="1400" dirty="0">
              <a:solidFill>
                <a:schemeClr val="tx1"/>
              </a:solidFill>
            </a:endParaRPr>
          </a:p>
          <a:p>
            <a:r>
              <a:rPr lang="en-US" sz="1400" b="1" dirty="0">
                <a:solidFill>
                  <a:schemeClr val="tx1"/>
                </a:solidFill>
              </a:rPr>
              <a:t>So that I can </a:t>
            </a:r>
            <a:r>
              <a:rPr lang="en-US" sz="1400" dirty="0">
                <a:solidFill>
                  <a:schemeClr val="tx1"/>
                </a:solidFill>
              </a:rPr>
              <a:t> use </a:t>
            </a:r>
            <a:r>
              <a:rPr lang="pl-PL" sz="1400" dirty="0">
                <a:solidFill>
                  <a:schemeClr val="tx1"/>
                </a:solidFill>
              </a:rPr>
              <a:t>SessionCam </a:t>
            </a:r>
            <a:r>
              <a:rPr lang="en-US" sz="1400" dirty="0">
                <a:solidFill>
                  <a:schemeClr val="tx1"/>
                </a:solidFill>
              </a:rPr>
              <a:t>reports to measure the impact of the variant on visitor </a:t>
            </a:r>
            <a:r>
              <a:rPr lang="en-US" sz="1400" dirty="0" err="1">
                <a:solidFill>
                  <a:schemeClr val="tx1"/>
                </a:solidFill>
              </a:rPr>
              <a:t>behaviour</a:t>
            </a:r>
            <a:r>
              <a:rPr lang="en-US" sz="1400" dirty="0">
                <a:solidFill>
                  <a:schemeClr val="tx1"/>
                </a:solidFill>
              </a:rPr>
              <a:t>.</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367463496"/>
              </p:ext>
            </p:extLst>
          </p:nvPr>
        </p:nvGraphicFramePr>
        <p:xfrm>
          <a:off x="531811" y="3229860"/>
          <a:ext cx="11200924" cy="1432560"/>
        </p:xfrm>
        <a:graphic>
          <a:graphicData uri="http://schemas.openxmlformats.org/drawingml/2006/table">
            <a:tbl>
              <a:tblPr firstRow="1" bandRow="1">
                <a:tableStyleId>{5FD0F851-EC5A-4D38-B0AD-8093EC10F338}</a:tableStyleId>
              </a:tblPr>
              <a:tblGrid>
                <a:gridCol w="2592389">
                  <a:extLst>
                    <a:ext uri="{9D8B030D-6E8A-4147-A177-3AD203B41FA5}">
                      <a16:colId xmlns="" xmlns:a16="http://schemas.microsoft.com/office/drawing/2014/main" val="20000"/>
                    </a:ext>
                  </a:extLst>
                </a:gridCol>
                <a:gridCol w="3156857">
                  <a:extLst>
                    <a:ext uri="{9D8B030D-6E8A-4147-A177-3AD203B41FA5}">
                      <a16:colId xmlns="" xmlns:a16="http://schemas.microsoft.com/office/drawing/2014/main" val="20001"/>
                    </a:ext>
                  </a:extLst>
                </a:gridCol>
                <a:gridCol w="2651447">
                  <a:extLst>
                    <a:ext uri="{9D8B030D-6E8A-4147-A177-3AD203B41FA5}">
                      <a16:colId xmlns="" xmlns:a16="http://schemas.microsoft.com/office/drawing/2014/main" val="20002"/>
                    </a:ext>
                  </a:extLst>
                </a:gridCol>
                <a:gridCol w="2800231">
                  <a:extLst>
                    <a:ext uri="{9D8B030D-6E8A-4147-A177-3AD203B41FA5}">
                      <a16:colId xmlns="" xmlns:a16="http://schemas.microsoft.com/office/drawing/2014/main" val="20003"/>
                    </a:ext>
                  </a:extLst>
                </a:gridCol>
              </a:tblGrid>
              <a:tr h="716280">
                <a:tc>
                  <a:txBody>
                    <a:bodyPr/>
                    <a:lstStyle/>
                    <a:p>
                      <a:pPr algn="ctr"/>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716280">
                <a:tc>
                  <a:txBody>
                    <a:bodyPr/>
                    <a:lstStyle/>
                    <a:p>
                      <a:pPr algn="ctr"/>
                      <a:r>
                        <a:rPr lang="en-US" sz="1400" kern="1200" dirty="0">
                          <a:solidFill>
                            <a:schemeClr val="tx1"/>
                          </a:solidFill>
                          <a:latin typeface="+mn-lt"/>
                          <a:ea typeface="+mn-ea"/>
                          <a:cs typeface="+mn-cs"/>
                        </a:rPr>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mn-lt"/>
                          <a:ea typeface="+mn-ea"/>
                          <a:cs typeface="+mn-cs"/>
                        </a:rPr>
                        <a:t>that a visitor generates into the test</a:t>
                      </a:r>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mn-lt"/>
                          <a:ea typeface="+mn-ea"/>
                          <a:cs typeface="+mn-cs"/>
                        </a:rPr>
                        <a:t>they reach the test page</a:t>
                      </a:r>
                      <a:endParaRPr lang="en-US" sz="1400" kern="1200" dirty="0">
                        <a:solidFill>
                          <a:schemeClr val="tx1"/>
                        </a:solidFill>
                        <a:latin typeface="+mn-lt"/>
                        <a:ea typeface="+mn-ea"/>
                        <a:cs typeface="+mn-cs"/>
                      </a:endParaRPr>
                    </a:p>
                  </a:txBody>
                  <a:tcPr anchor="ctr"/>
                </a:tc>
                <a:tc>
                  <a:txBody>
                    <a:bodyPr/>
                    <a:lstStyle/>
                    <a:p>
                      <a:pPr algn="ctr"/>
                      <a:r>
                        <a:rPr lang="en-GB" sz="1400" kern="1200" dirty="0">
                          <a:solidFill>
                            <a:schemeClr val="tx1"/>
                          </a:solidFill>
                          <a:latin typeface="+mn-lt"/>
                          <a:ea typeface="+mn-ea"/>
                          <a:cs typeface="+mn-cs"/>
                        </a:rPr>
                        <a:t>the integration is fired.</a:t>
                      </a:r>
                    </a:p>
                  </a:txBody>
                  <a:tcPr anchor="ctr"/>
                </a:tc>
                <a:extLst>
                  <a:ext uri="{0D108BD9-81ED-4DB2-BD59-A6C34878D82A}">
                    <a16:rowId xmlns=""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22</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Report</a:t>
            </a:r>
          </a:p>
        </p:txBody>
      </p:sp>
      <p:sp>
        <p:nvSpPr>
          <p:cNvPr id="6" name="Footer Placeholder 5"/>
          <p:cNvSpPr>
            <a:spLocks noGrp="1"/>
          </p:cNvSpPr>
          <p:nvPr>
            <p:ph type="ftr" sz="quarter" idx="11"/>
          </p:nvPr>
        </p:nvSpPr>
        <p:spPr/>
        <p:txBody>
          <a:bodyPr/>
          <a:lstStyle/>
          <a:p>
            <a:r>
              <a:rPr lang="en-US">
                <a:solidFill>
                  <a:srgbClr val="5F5F5F"/>
                </a:solidFill>
              </a:rPr>
              <a:t>Oracle Confidential - Restricted</a:t>
            </a:r>
            <a:endParaRPr lang="en-US" dirty="0">
              <a:solidFill>
                <a:srgbClr val="5F5F5F"/>
              </a:solidFill>
            </a:endParaRPr>
          </a:p>
        </p:txBody>
      </p:sp>
      <p:sp>
        <p:nvSpPr>
          <p:cNvPr id="3" name="Slide Number Placeholder 2"/>
          <p:cNvSpPr>
            <a:spLocks noGrp="1"/>
          </p:cNvSpPr>
          <p:nvPr>
            <p:ph type="sldNum" sz="quarter" idx="12"/>
          </p:nvPr>
        </p:nvSpPr>
        <p:spPr/>
        <p:txBody>
          <a:bodyPr/>
          <a:lstStyle/>
          <a:p>
            <a:fld id="{C51EAA63-D034-42AE-91FA-B13B9518C7BE}" type="slidenum">
              <a:rPr lang="en-GB" smtClean="0">
                <a:solidFill>
                  <a:srgbClr val="5F5F5F"/>
                </a:solidFill>
                <a:latin typeface="Calibri"/>
              </a:rPr>
              <a:pPr/>
              <a:t>23</a:t>
            </a:fld>
            <a:endParaRPr lang="en-GB" dirty="0">
              <a:solidFill>
                <a:srgbClr val="5F5F5F"/>
              </a:solidFill>
              <a:latin typeface="Calibri"/>
            </a:endParaRPr>
          </a:p>
        </p:txBody>
      </p:sp>
      <p:pic>
        <p:nvPicPr>
          <p:cNvPr id="7"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52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Strategy</a:t>
            </a:r>
            <a:endParaRPr lang="en-GB" dirty="0"/>
          </a:p>
        </p:txBody>
      </p:sp>
      <p:graphicFrame>
        <p:nvGraphicFramePr>
          <p:cNvPr id="88" name="Shape 87"/>
          <p:cNvGraphicFramePr/>
          <p:nvPr>
            <p:extLst>
              <p:ext uri="{D42A27DB-BD31-4B8C-83A1-F6EECF244321}">
                <p14:modId xmlns:p14="http://schemas.microsoft.com/office/powerpoint/2010/main" val="4292470814"/>
              </p:ext>
            </p:extLst>
          </p:nvPr>
        </p:nvGraphicFramePr>
        <p:xfrm>
          <a:off x="1443211" y="1415633"/>
          <a:ext cx="8607381" cy="4545016"/>
        </p:xfrm>
        <a:graphic>
          <a:graphicData uri="http://schemas.openxmlformats.org/drawingml/2006/table">
            <a:tbl>
              <a:tblPr>
                <a:noFill/>
              </a:tblPr>
              <a:tblGrid>
                <a:gridCol w="1771706">
                  <a:extLst>
                    <a:ext uri="{9D8B030D-6E8A-4147-A177-3AD203B41FA5}">
                      <a16:colId xmlns:a16="http://schemas.microsoft.com/office/drawing/2014/main" xmlns="" val="20000"/>
                    </a:ext>
                  </a:extLst>
                </a:gridCol>
                <a:gridCol w="2286225">
                  <a:extLst>
                    <a:ext uri="{9D8B030D-6E8A-4147-A177-3AD203B41FA5}">
                      <a16:colId xmlns:a16="http://schemas.microsoft.com/office/drawing/2014/main" xmlns="" val="20001"/>
                    </a:ext>
                  </a:extLst>
                </a:gridCol>
                <a:gridCol w="490175">
                  <a:extLst>
                    <a:ext uri="{9D8B030D-6E8A-4147-A177-3AD203B41FA5}">
                      <a16:colId xmlns:a16="http://schemas.microsoft.com/office/drawing/2014/main" xmlns="" val="20002"/>
                    </a:ext>
                  </a:extLst>
                </a:gridCol>
                <a:gridCol w="2159850">
                  <a:extLst>
                    <a:ext uri="{9D8B030D-6E8A-4147-A177-3AD203B41FA5}">
                      <a16:colId xmlns:a16="http://schemas.microsoft.com/office/drawing/2014/main" xmlns="" val="20003"/>
                    </a:ext>
                  </a:extLst>
                </a:gridCol>
                <a:gridCol w="1899425">
                  <a:extLst>
                    <a:ext uri="{9D8B030D-6E8A-4147-A177-3AD203B41FA5}">
                      <a16:colId xmlns:a16="http://schemas.microsoft.com/office/drawing/2014/main" xmlns="" val="20004"/>
                    </a:ext>
                  </a:extLst>
                </a:gridCol>
              </a:tblGrid>
              <a:tr h="280712">
                <a:tc grid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smtClean="0">
                          <a:solidFill>
                            <a:schemeClr val="bg1"/>
                          </a:solidFill>
                          <a:latin typeface="Calibri"/>
                          <a:ea typeface="Calibri"/>
                          <a:cs typeface="Calibri"/>
                          <a:sym typeface="Calibri"/>
                        </a:rPr>
                        <a:t>Agile approach</a:t>
                      </a:r>
                      <a:endParaRPr lang="en-US" sz="1100" b="1" i="0" u="none" strike="noStrike" cap="none" baseline="0" dirty="0">
                        <a:solidFill>
                          <a:schemeClr val="bg1"/>
                        </a:solidFill>
                        <a:latin typeface="Calibri"/>
                        <a:ea typeface="Calibri"/>
                        <a:cs typeface="Calibri"/>
                        <a:sym typeface="Calibri"/>
                      </a:endParaRPr>
                    </a:p>
                  </a:txBody>
                  <a:tcPr marL="9525" marR="9525" marT="9525"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6B1"/>
                    </a:solidFill>
                  </a:tcPr>
                </a:tc>
                <a:tc hMerge="1">
                  <a:txBody>
                    <a:bodyPr/>
                    <a:lstStyle/>
                    <a:p>
                      <a:endParaRPr lang="en-US"/>
                    </a:p>
                  </a:txBody>
                  <a:tcPr/>
                </a:tc>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dirty="0">
                        <a:solidFill>
                          <a:srgbClr val="000000"/>
                        </a:solidFill>
                        <a:latin typeface="Times New Roman"/>
                        <a:ea typeface="Times New Roman"/>
                        <a:cs typeface="Times New Roman"/>
                        <a:sym typeface="Times New Roman"/>
                      </a:endParaRP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smtClean="0">
                          <a:solidFill>
                            <a:schemeClr val="bg1"/>
                          </a:solidFill>
                          <a:latin typeface="Calibri"/>
                          <a:ea typeface="Calibri"/>
                          <a:cs typeface="Calibri"/>
                          <a:sym typeface="Calibri"/>
                        </a:rPr>
                        <a:t>Full coverage</a:t>
                      </a:r>
                      <a:endParaRPr lang="en-US" sz="1100" b="1" i="0" u="none" strike="noStrike" cap="none" baseline="0" dirty="0">
                        <a:solidFill>
                          <a:schemeClr val="bg1"/>
                        </a:solidFill>
                        <a:latin typeface="Calibri"/>
                        <a:ea typeface="Calibri"/>
                        <a:cs typeface="Calibri"/>
                        <a:sym typeface="Calibri"/>
                      </a:endParaRPr>
                    </a:p>
                  </a:txBody>
                  <a:tcPr marL="9525" marR="9525" marT="9525"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a:p>
                  </a:txBody>
                  <a:tcPr/>
                </a:tc>
                <a:extLst>
                  <a:ext uri="{0D108BD9-81ED-4DB2-BD59-A6C34878D82A}">
                    <a16:rowId xmlns:a16="http://schemas.microsoft.com/office/drawing/2014/main" xmlns="" val="10000"/>
                  </a:ext>
                </a:extLst>
              </a:tr>
              <a:tr h="354521">
                <a:tc grid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smtClean="0">
                          <a:solidFill>
                            <a:schemeClr val="bg1"/>
                          </a:solidFill>
                          <a:latin typeface="Calibri"/>
                          <a:ea typeface="Calibri"/>
                          <a:cs typeface="Calibri"/>
                          <a:sym typeface="Calibri"/>
                        </a:rPr>
                        <a:t>Tested according to delivery plan</a:t>
                      </a:r>
                      <a:endParaRPr lang="en-US" sz="1100" b="0" i="0" u="none" strike="noStrike" cap="none" baseline="0" dirty="0">
                        <a:solidFill>
                          <a:schemeClr val="bg1"/>
                        </a:solidFill>
                        <a:latin typeface="Calibri"/>
                        <a:ea typeface="Calibri"/>
                        <a:cs typeface="Calibri"/>
                        <a:sym typeface="Calibri"/>
                      </a:endParaRPr>
                    </a:p>
                  </a:txBody>
                  <a:tcPr marL="9525" marR="9525" marT="9525"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6B1"/>
                    </a:solidFill>
                  </a:tcPr>
                </a:tc>
                <a:tc hMerge="1">
                  <a:txBody>
                    <a:bodyPr/>
                    <a:lstStyle/>
                    <a:p>
                      <a:endParaRPr lang="en-US"/>
                    </a:p>
                  </a:txBody>
                  <a:tcPr/>
                </a:tc>
                <a:tc vMerge="1">
                  <a:txBody>
                    <a:bodyPr/>
                    <a:lstStyle/>
                    <a:p>
                      <a:endParaRPr lang="en-US"/>
                    </a:p>
                  </a:txBody>
                  <a:tcPr/>
                </a:tc>
                <a:tc grid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smtClean="0">
                          <a:solidFill>
                            <a:schemeClr val="bg1"/>
                          </a:solidFill>
                          <a:latin typeface="Calibri"/>
                          <a:ea typeface="Calibri"/>
                          <a:cs typeface="Calibri"/>
                          <a:sym typeface="Calibri"/>
                        </a:rPr>
                        <a:t>Tested in every browser with equal effort</a:t>
                      </a:r>
                      <a:endParaRPr lang="en-US" sz="1100" b="0" i="0" u="none" strike="noStrike" cap="none" baseline="0" dirty="0">
                        <a:solidFill>
                          <a:schemeClr val="bg1"/>
                        </a:solidFill>
                        <a:latin typeface="Calibri"/>
                        <a:ea typeface="Calibri"/>
                        <a:cs typeface="Calibri"/>
                        <a:sym typeface="Calibri"/>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endParaRPr lang="en-US"/>
                    </a:p>
                  </a:txBody>
                  <a:tcPr/>
                </a:tc>
                <a:extLst>
                  <a:ext uri="{0D108BD9-81ED-4DB2-BD59-A6C34878D82A}">
                    <a16:rowId xmlns:a16="http://schemas.microsoft.com/office/drawing/2014/main" xmlns="" val="487758689"/>
                  </a:ext>
                </a:extLst>
              </a:tr>
              <a:tr h="35452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a:solidFill>
                            <a:srgbClr val="000000"/>
                          </a:solidFill>
                          <a:latin typeface="Calibri"/>
                          <a:ea typeface="Calibri"/>
                          <a:cs typeface="Calibri"/>
                          <a:sym typeface="Calibri"/>
                        </a:rPr>
                        <a:t>User Story name</a:t>
                      </a:r>
                    </a:p>
                  </a:txBody>
                  <a:tcPr marL="9525" marR="9525" marT="9525"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a:solidFill>
                            <a:srgbClr val="000000"/>
                          </a:solidFill>
                          <a:latin typeface="Calibri"/>
                          <a:ea typeface="Calibri"/>
                          <a:cs typeface="Calibri"/>
                          <a:sym typeface="Calibri"/>
                        </a:rPr>
                        <a:t>Time per User Story, </a:t>
                      </a:r>
                      <a:r>
                        <a:rPr lang="en-US" sz="1100" b="1" i="0" u="none" strike="noStrike" cap="none" baseline="0" dirty="0" err="1">
                          <a:solidFill>
                            <a:srgbClr val="000000"/>
                          </a:solidFill>
                          <a:latin typeface="Calibri"/>
                          <a:ea typeface="Calibri"/>
                          <a:cs typeface="Calibri"/>
                          <a:sym typeface="Calibri"/>
                        </a:rPr>
                        <a:t>hrs</a:t>
                      </a:r>
                      <a:endParaRPr lang="en-US" sz="1100" b="1" i="0" u="none" strike="noStrike" cap="none" baseline="0" dirty="0">
                        <a:solidFill>
                          <a:srgbClr val="000000"/>
                        </a:solidFill>
                        <a:latin typeface="Calibri"/>
                        <a:ea typeface="Calibri"/>
                        <a:cs typeface="Calibri"/>
                        <a:sym typeface="Calibri"/>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dirty="0">
                          <a:solidFill>
                            <a:srgbClr val="000000"/>
                          </a:solidFill>
                          <a:latin typeface="Calibri"/>
                          <a:ea typeface="Calibri"/>
                          <a:cs typeface="Calibri"/>
                          <a:sym typeface="Calibri"/>
                        </a:rPr>
                        <a:t>User Story name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100" b="1" i="0" u="none" strike="noStrike" cap="none" baseline="0">
                          <a:solidFill>
                            <a:srgbClr val="000000"/>
                          </a:solidFill>
                          <a:latin typeface="Calibri"/>
                          <a:ea typeface="Calibri"/>
                          <a:cs typeface="Calibri"/>
                          <a:sym typeface="Calibri"/>
                        </a:rPr>
                        <a:t>Time per User Story, hrs</a:t>
                      </a:r>
                    </a:p>
                  </a:txBody>
                  <a:tcPr marL="9525" marR="9525" marT="9525"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98254">
                <a:tc>
                  <a:txBody>
                    <a:bodyPr/>
                    <a:lstStyle/>
                    <a:p>
                      <a:pPr algn="l" fontAlgn="ctr"/>
                      <a:r>
                        <a:rPr lang="en-GB" sz="1100" b="0" i="0" u="none" strike="noStrike" dirty="0">
                          <a:solidFill>
                            <a:srgbClr val="000000"/>
                          </a:solidFill>
                          <a:effectLst/>
                          <a:latin typeface="Calibri" panose="020F0502020204030204" pitchFamily="34" charset="0"/>
                        </a:rPr>
                        <a:t>campaign generation</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dirty="0">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dirty="0">
                          <a:solidFill>
                            <a:srgbClr val="000000"/>
                          </a:solidFill>
                          <a:effectLst/>
                          <a:latin typeface="Calibri" panose="020F0502020204030204" pitchFamily="34" charset="0"/>
                        </a:rPr>
                        <a:t>campaign generation</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dirty="0">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33985">
                <a:tc>
                  <a:txBody>
                    <a:bodyPr/>
                    <a:lstStyle/>
                    <a:p>
                      <a:pPr algn="l" fontAlgn="ctr"/>
                      <a:r>
                        <a:rPr lang="en-GB" sz="1100" b="0" i="0" u="none" strike="noStrike">
                          <a:solidFill>
                            <a:srgbClr val="000000"/>
                          </a:solidFill>
                          <a:effectLst/>
                          <a:latin typeface="Calibri" panose="020F0502020204030204" pitchFamily="34" charset="0"/>
                        </a:rPr>
                        <a:t>Default</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Default</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4"/>
                  </a:ext>
                </a:extLst>
              </a:tr>
              <a:tr h="212713">
                <a:tc>
                  <a:txBody>
                    <a:bodyPr/>
                    <a:lstStyle/>
                    <a:p>
                      <a:pPr algn="l" fontAlgn="ctr"/>
                      <a:r>
                        <a:rPr lang="en-GB" sz="1100" b="0" i="0" u="none" strike="noStrike">
                          <a:solidFill>
                            <a:srgbClr val="000000"/>
                          </a:solidFill>
                          <a:effectLst/>
                          <a:latin typeface="Calibri" panose="020F0502020204030204" pitchFamily="34" charset="0"/>
                        </a:rPr>
                        <a:t>A2_Reduced</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4</a:t>
                      </a: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A2_Reduced</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12714">
                <a:tc>
                  <a:txBody>
                    <a:bodyPr/>
                    <a:lstStyle/>
                    <a:p>
                      <a:pPr algn="l" fontAlgn="ctr"/>
                      <a:r>
                        <a:rPr lang="en-GB" sz="1100" b="0" i="0" u="none" strike="noStrike">
                          <a:solidFill>
                            <a:srgbClr val="000000"/>
                          </a:solidFill>
                          <a:effectLst/>
                          <a:latin typeface="Calibri" panose="020F0502020204030204" pitchFamily="34" charset="0"/>
                        </a:rPr>
                        <a:t>PaymentDetails</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PaymentDetails</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12714">
                <a:tc>
                  <a:txBody>
                    <a:bodyPr/>
                    <a:lstStyle/>
                    <a:p>
                      <a:pPr algn="l" fontAlgn="ctr"/>
                      <a:r>
                        <a:rPr lang="en-GB" sz="1100" b="0" i="0" u="none" strike="noStrike">
                          <a:solidFill>
                            <a:srgbClr val="000000"/>
                          </a:solidFill>
                          <a:effectLst/>
                          <a:latin typeface="Calibri" panose="020F0502020204030204" pitchFamily="34" charset="0"/>
                        </a:rPr>
                        <a:t>Booking</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Booking</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75473926"/>
                  </a:ext>
                </a:extLst>
              </a:tr>
              <a:tr h="212714">
                <a:tc>
                  <a:txBody>
                    <a:bodyPr/>
                    <a:lstStyle/>
                    <a:p>
                      <a:pPr algn="l" fontAlgn="ctr"/>
                      <a:r>
                        <a:rPr lang="en-GB" sz="1100" b="0" i="0" u="none" strike="noStrike">
                          <a:solidFill>
                            <a:srgbClr val="000000"/>
                          </a:solidFill>
                          <a:effectLst/>
                          <a:latin typeface="Calibri" panose="020F0502020204030204" pitchFamily="34" charset="0"/>
                        </a:rPr>
                        <a:t>Error</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Error</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89131734"/>
                  </a:ext>
                </a:extLst>
              </a:tr>
              <a:tr h="212714">
                <a:tc>
                  <a:txBody>
                    <a:bodyPr/>
                    <a:lstStyle/>
                    <a:p>
                      <a:pPr algn="l" fontAlgn="ctr"/>
                      <a:r>
                        <a:rPr lang="en-GB" sz="1100" b="0" i="0" u="none" strike="noStrike">
                          <a:solidFill>
                            <a:srgbClr val="000000"/>
                          </a:solidFill>
                          <a:effectLst/>
                          <a:latin typeface="Calibri" panose="020F0502020204030204" pitchFamily="34" charset="0"/>
                        </a:rPr>
                        <a:t>ErrorCustDet</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ErrorCustDet</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18268456"/>
                  </a:ext>
                </a:extLst>
              </a:tr>
              <a:tr h="212714">
                <a:tc>
                  <a:txBody>
                    <a:bodyPr/>
                    <a:lstStyle/>
                    <a:p>
                      <a:pPr algn="l" fontAlgn="ctr"/>
                      <a:r>
                        <a:rPr lang="en-GB" sz="1100" b="0" i="0" u="none" strike="noStrike">
                          <a:solidFill>
                            <a:srgbClr val="000000"/>
                          </a:solidFill>
                          <a:effectLst/>
                          <a:latin typeface="Calibri" panose="020F0502020204030204" pitchFamily="34" charset="0"/>
                        </a:rPr>
                        <a:t>CustDetails</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CustDetails</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35076701"/>
                  </a:ext>
                </a:extLst>
              </a:tr>
              <a:tr h="212714">
                <a:tc>
                  <a:txBody>
                    <a:bodyPr/>
                    <a:lstStyle/>
                    <a:p>
                      <a:pPr algn="l" fontAlgn="ctr"/>
                      <a:r>
                        <a:rPr lang="en-GB" sz="1100" b="0" i="0" u="none" strike="noStrike">
                          <a:solidFill>
                            <a:srgbClr val="000000"/>
                          </a:solidFill>
                          <a:effectLst/>
                          <a:latin typeface="Calibri" panose="020F0502020204030204" pitchFamily="34" charset="0"/>
                        </a:rPr>
                        <a:t>PassVehDetails</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PassVehDetails</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34302777"/>
                  </a:ext>
                </a:extLst>
              </a:tr>
              <a:tr h="212714">
                <a:tc>
                  <a:txBody>
                    <a:bodyPr/>
                    <a:lstStyle/>
                    <a:p>
                      <a:pPr algn="l" fontAlgn="ctr"/>
                      <a:r>
                        <a:rPr lang="en-GB" sz="1100" b="0" i="0" u="none" strike="noStrike">
                          <a:solidFill>
                            <a:srgbClr val="000000"/>
                          </a:solidFill>
                          <a:effectLst/>
                          <a:latin typeface="Calibri" panose="020F0502020204030204" pitchFamily="34" charset="0"/>
                        </a:rPr>
                        <a:t>Google Analytics</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a:solidFill>
                            <a:srgbClr val="000000"/>
                          </a:solidFill>
                          <a:effectLst/>
                          <a:latin typeface="Calibri" panose="020F0502020204030204" pitchFamily="34" charset="0"/>
                        </a:rPr>
                        <a:t>Google Analytics</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382735029"/>
                  </a:ext>
                </a:extLst>
              </a:tr>
              <a:tr h="212714">
                <a:tc>
                  <a:txBody>
                    <a:bodyPr/>
                    <a:lstStyle/>
                    <a:p>
                      <a:pPr algn="l" fontAlgn="ctr"/>
                      <a:r>
                        <a:rPr lang="en-GB" sz="1100" b="0" i="0" u="none" strike="noStrike" dirty="0" err="1">
                          <a:solidFill>
                            <a:srgbClr val="000000"/>
                          </a:solidFill>
                          <a:effectLst/>
                          <a:latin typeface="Calibri" panose="020F0502020204030204" pitchFamily="34" charset="0"/>
                        </a:rPr>
                        <a:t>SessionCam</a:t>
                      </a:r>
                      <a:endParaRPr lang="en-GB" sz="1100" b="0" i="0" u="none" strike="noStrike" dirty="0">
                        <a:solidFill>
                          <a:srgbClr val="000000"/>
                        </a:solidFill>
                        <a:effectLst/>
                        <a:latin typeface="Calibri" panose="020F0502020204030204" pitchFamily="34" charset="0"/>
                      </a:endParaRP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dirty="0">
                          <a:solidFill>
                            <a:srgbClr val="000000"/>
                          </a:solidFill>
                          <a:effectLst/>
                          <a:latin typeface="Calibri" panose="020F0502020204030204" pitchFamily="34" charset="0"/>
                        </a:rPr>
                        <a:t>1</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dirty="0" err="1">
                          <a:solidFill>
                            <a:srgbClr val="000000"/>
                          </a:solidFill>
                          <a:effectLst/>
                          <a:latin typeface="Calibri" panose="020F0502020204030204" pitchFamily="34" charset="0"/>
                        </a:rPr>
                        <a:t>SessionCam</a:t>
                      </a:r>
                      <a:endParaRPr lang="en-GB" sz="1100" b="0" i="0" u="none" strike="noStrike" dirty="0">
                        <a:solidFill>
                          <a:srgbClr val="000000"/>
                        </a:solidFill>
                        <a:effectLst/>
                        <a:latin typeface="Calibri" panose="020F0502020204030204" pitchFamily="34" charset="0"/>
                      </a:endParaRP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dirty="0">
                          <a:solidFill>
                            <a:srgbClr val="000000"/>
                          </a:solidFill>
                          <a:effectLst/>
                          <a:latin typeface="Calibri" panose="020F0502020204030204" pitchFamily="34" charset="0"/>
                        </a:rPr>
                        <a:t>1.5</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57912677"/>
                  </a:ext>
                </a:extLst>
              </a:tr>
              <a:tr h="212714">
                <a:tc>
                  <a:txBody>
                    <a:bodyPr/>
                    <a:lstStyle/>
                    <a:p>
                      <a:pPr algn="l" fontAlgn="ctr"/>
                      <a:r>
                        <a:rPr lang="en-GB" sz="1100" b="0" i="0" u="none" strike="noStrike" dirty="0">
                          <a:solidFill>
                            <a:srgbClr val="000000"/>
                          </a:solidFill>
                          <a:effectLst/>
                          <a:latin typeface="Calibri" panose="020F0502020204030204" pitchFamily="34" charset="0"/>
                        </a:rPr>
                        <a:t>UI settings, Risks </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dirty="0">
                          <a:solidFill>
                            <a:srgbClr val="000000"/>
                          </a:solidFill>
                          <a:effectLst/>
                          <a:latin typeface="Calibri" panose="020F0502020204030204" pitchFamily="34" charset="0"/>
                        </a:rPr>
                        <a:t>1.3</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1"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dirty="0">
                          <a:solidFill>
                            <a:srgbClr val="000000"/>
                          </a:solidFill>
                          <a:effectLst/>
                          <a:latin typeface="Calibri" panose="020F0502020204030204" pitchFamily="34" charset="0"/>
                        </a:rPr>
                        <a:t>UI settings, Risks </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dirty="0">
                          <a:solidFill>
                            <a:srgbClr val="000000"/>
                          </a:solidFill>
                          <a:effectLst/>
                          <a:latin typeface="Calibri" panose="020F0502020204030204" pitchFamily="34" charset="0"/>
                        </a:rPr>
                        <a:t>1.8</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2714">
                <a:tc>
                  <a:txBody>
                    <a:bodyPr/>
                    <a:lstStyle/>
                    <a:p>
                      <a:pPr algn="l" fontAlgn="ctr"/>
                      <a:r>
                        <a:rPr lang="en-GB" sz="1100" b="0" i="0" u="none" strike="noStrike" dirty="0">
                          <a:solidFill>
                            <a:srgbClr val="000000"/>
                          </a:solidFill>
                          <a:effectLst/>
                          <a:latin typeface="Calibri" panose="020F0502020204030204" pitchFamily="34" charset="0"/>
                        </a:rPr>
                        <a:t>Bug fixing </a:t>
                      </a:r>
                    </a:p>
                  </a:txBody>
                  <a:tcPr marL="0" marR="0" marT="0"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b="1" i="0" u="none" strike="noStrike" dirty="0">
                          <a:solidFill>
                            <a:srgbClr val="000000"/>
                          </a:solidFill>
                          <a:effectLst/>
                          <a:latin typeface="Calibri" panose="020F0502020204030204" pitchFamily="34" charset="0"/>
                        </a:rPr>
                        <a:t>2.6</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GB" sz="1100" b="0" i="0" u="none" strike="noStrike" dirty="0">
                          <a:solidFill>
                            <a:srgbClr val="000000"/>
                          </a:solidFill>
                          <a:effectLst/>
                          <a:latin typeface="Calibri" panose="020F0502020204030204" pitchFamily="34" charset="0"/>
                        </a:rPr>
                        <a:t>Bug fixing </a:t>
                      </a:r>
                    </a:p>
                  </a:txBody>
                  <a:tcPr marL="0" marR="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b="0" i="0" u="none" strike="noStrike" dirty="0">
                          <a:solidFill>
                            <a:srgbClr val="000000"/>
                          </a:solidFill>
                          <a:effectLst/>
                          <a:latin typeface="Calibri" panose="020F0502020204030204" pitchFamily="34" charset="0"/>
                        </a:rPr>
                        <a:t>3.6</a:t>
                      </a:r>
                    </a:p>
                  </a:txBody>
                  <a:tcPr marL="0" marR="0" marT="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18542499"/>
                  </a:ext>
                </a:extLst>
              </a:tr>
              <a:tr h="7831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200" b="1" i="0" u="none" strike="noStrike" cap="none" baseline="0" dirty="0">
                          <a:solidFill>
                            <a:srgbClr val="FFFFFF"/>
                          </a:solidFill>
                          <a:latin typeface="Calibri"/>
                          <a:ea typeface="Calibri"/>
                          <a:cs typeface="Calibri"/>
                          <a:sym typeface="Calibri"/>
                        </a:rPr>
                        <a:t>Total hours for QA</a:t>
                      </a:r>
                    </a:p>
                  </a:txBody>
                  <a:tcPr marL="9525" marR="9525" marT="9525" marB="0"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200" b="1" i="0" u="none" strike="noStrike" cap="none" baseline="0" dirty="0" smtClean="0">
                          <a:solidFill>
                            <a:srgbClr val="FFFFFF"/>
                          </a:solidFill>
                          <a:latin typeface="Calibri"/>
                          <a:ea typeface="Calibri"/>
                          <a:cs typeface="Calibri"/>
                          <a:sym typeface="Calibri"/>
                        </a:rPr>
                        <a:t>17</a:t>
                      </a:r>
                      <a:endParaRPr lang="en-US" sz="1200" b="1" i="0" u="none" strike="noStrike" cap="none" baseline="0" dirty="0">
                        <a:solidFill>
                          <a:srgbClr val="FFFFFF"/>
                        </a:solidFill>
                        <a:latin typeface="Calibri"/>
                        <a:ea typeface="Calibri"/>
                        <a:cs typeface="Calibri"/>
                        <a:sym typeface="Calibri"/>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rtl="0">
                        <a:spcBef>
                          <a:spcPts val="0"/>
                        </a:spcBef>
                        <a:buNone/>
                      </a:pPr>
                      <a:endParaRPr sz="1200" b="0" i="0" u="none" strike="noStrike" cap="none" baseline="0" dirty="0">
                        <a:solidFill>
                          <a:srgbClr val="000000"/>
                        </a:solidFill>
                        <a:latin typeface="Times New Roman"/>
                        <a:ea typeface="Times New Roman"/>
                        <a:cs typeface="Times New Roman"/>
                        <a:sym typeface="Times New Roman"/>
                      </a:endParaRPr>
                    </a:p>
                  </a:txBody>
                  <a:tcPr marL="9525" marR="9525" marT="9525" marB="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200" b="1" i="0" u="none" strike="noStrike" cap="none" baseline="0" dirty="0">
                          <a:solidFill>
                            <a:srgbClr val="FFFFFF"/>
                          </a:solidFill>
                          <a:latin typeface="Calibri"/>
                          <a:ea typeface="Calibri"/>
                          <a:cs typeface="Calibri"/>
                          <a:sym typeface="Calibri"/>
                        </a:rPr>
                        <a:t>Total hours for QA</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rtl="0">
                        <a:spcBef>
                          <a:spcPts val="0"/>
                        </a:spcBef>
                        <a:buSzPct val="25000"/>
                        <a:buNone/>
                      </a:pPr>
                      <a:r>
                        <a:rPr lang="en-US" sz="1200" b="1" i="0" u="none" strike="noStrike" cap="none" baseline="0" dirty="0" smtClean="0">
                          <a:solidFill>
                            <a:srgbClr val="FFFFFF"/>
                          </a:solidFill>
                          <a:latin typeface="Calibri"/>
                          <a:ea typeface="Calibri"/>
                          <a:cs typeface="Calibri"/>
                          <a:sym typeface="Calibri"/>
                        </a:rPr>
                        <a:t>23</a:t>
                      </a:r>
                    </a:p>
                  </a:txBody>
                  <a:tcPr marL="9525" marR="9525" marT="9525" marB="0" anchor="ctr">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0000"/>
                    </a:solidFill>
                  </a:tcPr>
                </a:tc>
                <a:extLst>
                  <a:ext uri="{0D108BD9-81ED-4DB2-BD59-A6C34878D82A}">
                    <a16:rowId xmlns:a16="http://schemas.microsoft.com/office/drawing/2014/main" xmlns="" val="10007"/>
                  </a:ext>
                </a:extLst>
              </a:tr>
            </a:tbl>
          </a:graphicData>
        </a:graphic>
      </p:graphicFrame>
      <p:sp>
        <p:nvSpPr>
          <p:cNvPr id="4" name="Footer Placeholder 4"/>
          <p:cNvSpPr>
            <a:spLocks noGrp="1"/>
          </p:cNvSpPr>
          <p:nvPr>
            <p:ph type="ftr" sz="quarter" idx="4294967295"/>
          </p:nvPr>
        </p:nvSpPr>
        <p:spPr>
          <a:xfrm>
            <a:off x="8621423" y="6556248"/>
            <a:ext cx="2743200" cy="182880"/>
          </a:xfrm>
          <a:prstGeom prst="rect">
            <a:avLst/>
          </a:prstGeom>
        </p:spPr>
        <p:txBody>
          <a:bodyPr anchor="ctr"/>
          <a:lstStyle/>
          <a:p>
            <a:r>
              <a:rPr lang="en-US" sz="850" dirty="0" smtClean="0"/>
              <a:t>Oracle Confidential –Restricted</a:t>
            </a:r>
            <a:endParaRPr lang="en-US" sz="850" dirty="0"/>
          </a:p>
        </p:txBody>
      </p:sp>
      <p:pic>
        <p:nvPicPr>
          <p:cNvPr id="5"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7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Test Report</a:t>
            </a:r>
            <a:endParaRPr lang="en-GB" dirty="0"/>
          </a:p>
        </p:txBody>
      </p:sp>
      <p:sp>
        <p:nvSpPr>
          <p:cNvPr id="5" name="Footer Placeholder 4"/>
          <p:cNvSpPr>
            <a:spLocks noGrp="1"/>
          </p:cNvSpPr>
          <p:nvPr>
            <p:ph type="ftr" sz="quarter" idx="4294967295"/>
          </p:nvPr>
        </p:nvSpPr>
        <p:spPr>
          <a:xfrm>
            <a:off x="8621423" y="6556248"/>
            <a:ext cx="2743200" cy="182880"/>
          </a:xfrm>
          <a:prstGeom prst="rect">
            <a:avLst/>
          </a:prstGeom>
        </p:spPr>
        <p:txBody>
          <a:bodyPr anchor="ctr"/>
          <a:lstStyle/>
          <a:p>
            <a:r>
              <a:rPr lang="en-US" sz="850" dirty="0" smtClean="0"/>
              <a:t>Oracle Confidential –Restricted</a:t>
            </a:r>
            <a:endParaRPr lang="en-US" sz="850" dirty="0"/>
          </a:p>
        </p:txBody>
      </p:sp>
      <p:pic>
        <p:nvPicPr>
          <p:cNvPr id="6"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3031415465"/>
              </p:ext>
            </p:extLst>
          </p:nvPr>
        </p:nvGraphicFramePr>
        <p:xfrm>
          <a:off x="2739444" y="1806496"/>
          <a:ext cx="5991958" cy="3700208"/>
        </p:xfrm>
        <a:graphic>
          <a:graphicData uri="http://schemas.openxmlformats.org/drawingml/2006/table">
            <a:tbl>
              <a:tblPr/>
              <a:tblGrid>
                <a:gridCol w="1857842"/>
                <a:gridCol w="1439409"/>
                <a:gridCol w="652755"/>
                <a:gridCol w="652755"/>
                <a:gridCol w="1389197"/>
              </a:tblGrid>
              <a:tr h="221040">
                <a:tc>
                  <a:txBody>
                    <a:bodyPr/>
                    <a:lstStyle/>
                    <a:p>
                      <a:pPr algn="l" fontAlgn="b"/>
                      <a:endParaRPr lang="en-GB"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GB" sz="1100" b="1" i="0" u="none" strike="noStrike">
                          <a:solidFill>
                            <a:srgbClr val="000000"/>
                          </a:solidFill>
                          <a:effectLst/>
                          <a:latin typeface="Calibri" panose="020F0502020204030204" pitchFamily="34" charset="0"/>
                        </a:rPr>
                        <a:t>Phones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428817">
                <a:tc>
                  <a:txBody>
                    <a:bodyPr/>
                    <a:lstStyle/>
                    <a:p>
                      <a:pPr algn="l" fontAlgn="b"/>
                      <a:endParaRPr lang="en-GB"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GB" sz="1100" b="1"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1100" b="1" i="0" u="none" strike="noStrike">
                          <a:solidFill>
                            <a:srgbClr val="000000"/>
                          </a:solidFill>
                          <a:effectLst/>
                          <a:latin typeface="Calibri" panose="020F0502020204030204" pitchFamily="34" charset="0"/>
                        </a:rPr>
                        <a:t>Safari 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100" b="1" i="0" u="none" strike="noStrike">
                          <a:solidFill>
                            <a:srgbClr val="000000"/>
                          </a:solidFill>
                          <a:effectLst/>
                          <a:latin typeface="Calibri" panose="020F0502020204030204" pitchFamily="34" charset="0"/>
                        </a:rPr>
                        <a:t>Safari 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100" b="1" i="0" u="none" strike="noStrike">
                          <a:solidFill>
                            <a:srgbClr val="000000"/>
                          </a:solidFill>
                          <a:effectLst/>
                          <a:latin typeface="Calibri" panose="020F0502020204030204" pitchFamily="34" charset="0"/>
                        </a:rPr>
                        <a:t>Chrome Android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0921">
                <a:tc>
                  <a:txBody>
                    <a:bodyPr/>
                    <a:lstStyle/>
                    <a:p>
                      <a:pPr algn="ctr" fontAlgn="ctr"/>
                      <a:r>
                        <a:rPr lang="en-GB" sz="1100" b="0" i="0" u="none" strike="noStrike">
                          <a:solidFill>
                            <a:srgbClr val="FFFFFF"/>
                          </a:solidFill>
                          <a:effectLst/>
                          <a:latin typeface="Calibri" panose="020F0502020204030204" pitchFamily="34" charset="0"/>
                        </a:rPr>
                        <a:t>Story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en-GB" sz="1100" b="1" i="0" u="none" strike="noStrike">
                          <a:solidFill>
                            <a:srgbClr val="FFFFFF"/>
                          </a:solidFill>
                          <a:effectLst/>
                          <a:latin typeface="Calibri" panose="020F0502020204030204" pitchFamily="34" charset="0"/>
                        </a:rPr>
                        <a:t>Story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rtl="0" fontAlgn="ctr"/>
                      <a:r>
                        <a:rPr lang="en-GB" sz="11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rtl="0" fontAlgn="ctr"/>
                      <a:r>
                        <a:rPr lang="en-GB" sz="11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rtl="0" fontAlgn="ctr"/>
                      <a:r>
                        <a:rPr lang="en-GB" sz="11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389030">
                <a:tc>
                  <a:txBody>
                    <a:bodyPr/>
                    <a:lstStyle/>
                    <a:p>
                      <a:pPr algn="l" fontAlgn="ctr"/>
                      <a:r>
                        <a:rPr lang="en-GB" sz="1100" b="1" i="0" u="none" strike="noStrike">
                          <a:solidFill>
                            <a:srgbClr val="000000"/>
                          </a:solidFill>
                          <a:effectLst/>
                          <a:latin typeface="Calibri" panose="020F0502020204030204" pitchFamily="34" charset="0"/>
                        </a:rPr>
                        <a:t>Generation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campaign generation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Variants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Default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Variants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A2_Reduced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PaymentDetails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Booking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Error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ErrorCustDet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CustDetails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Actions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PassVehDetails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Third Party Integration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Google Analytics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r h="221040">
                <a:tc>
                  <a:txBody>
                    <a:bodyPr/>
                    <a:lstStyle/>
                    <a:p>
                      <a:pPr algn="l" fontAlgn="ctr"/>
                      <a:r>
                        <a:rPr lang="en-GB" sz="1100" b="1" i="0" u="none" strike="noStrike">
                          <a:solidFill>
                            <a:srgbClr val="000000"/>
                          </a:solidFill>
                          <a:effectLst/>
                          <a:latin typeface="Calibri" panose="020F0502020204030204" pitchFamily="34" charset="0"/>
                        </a:rPr>
                        <a:t>Third Party Integration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SessionCam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a:solidFill>
                            <a:srgbClr val="000000"/>
                          </a:solidFill>
                          <a:effectLst/>
                          <a:latin typeface="Calibri" panose="020F0502020204030204" pitchFamily="34" charset="0"/>
                        </a:rPr>
                        <a: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700"/>
                    </a:solidFill>
                  </a:tcPr>
                </a:tc>
                <a:tc>
                  <a:txBody>
                    <a:bodyPr/>
                    <a:lstStyle/>
                    <a:p>
                      <a:pPr algn="ctr" fontAlgn="b"/>
                      <a:r>
                        <a:rPr lang="en-GB" sz="1100" b="0" i="0" u="none" strike="noStrike" dirty="0">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6B1"/>
                    </a:solidFill>
                  </a:tcPr>
                </a:tc>
              </a:tr>
            </a:tbl>
          </a:graphicData>
        </a:graphic>
      </p:graphicFrame>
    </p:spTree>
    <p:extLst>
      <p:ext uri="{BB962C8B-B14F-4D97-AF65-F5344CB8AC3E}">
        <p14:creationId xmlns:p14="http://schemas.microsoft.com/office/powerpoint/2010/main" val="285638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Publish Instruction</a:t>
            </a:r>
            <a:endParaRPr lang="en-GB" dirty="0"/>
          </a:p>
        </p:txBody>
      </p:sp>
      <p:sp>
        <p:nvSpPr>
          <p:cNvPr id="2" name="Rectangle 1"/>
          <p:cNvSpPr/>
          <p:nvPr/>
        </p:nvSpPr>
        <p:spPr>
          <a:xfrm>
            <a:off x="4649721" y="1904421"/>
            <a:ext cx="2889381" cy="369332"/>
          </a:xfrm>
          <a:prstGeom prst="rect">
            <a:avLst/>
          </a:prstGeom>
        </p:spPr>
        <p:txBody>
          <a:bodyPr wrap="none">
            <a:spAutoFit/>
          </a:bodyPr>
          <a:lstStyle/>
          <a:p>
            <a:pPr algn="ctr">
              <a:buSzPct val="25000"/>
            </a:pPr>
            <a:r>
              <a:rPr lang="en-US" dirty="0">
                <a:solidFill>
                  <a:srgbClr val="F80000"/>
                </a:solidFill>
                <a:ea typeface="Calibri"/>
                <a:cs typeface="Calibri"/>
                <a:sym typeface="Calibri"/>
              </a:rPr>
              <a:t>What needs to be published:</a:t>
            </a:r>
          </a:p>
        </p:txBody>
      </p:sp>
      <p:graphicFrame>
        <p:nvGraphicFramePr>
          <p:cNvPr id="16" name="Shape 221"/>
          <p:cNvGraphicFramePr/>
          <p:nvPr>
            <p:extLst>
              <p:ext uri="{D42A27DB-BD31-4B8C-83A1-F6EECF244321}">
                <p14:modId xmlns:p14="http://schemas.microsoft.com/office/powerpoint/2010/main" val="84413836"/>
              </p:ext>
            </p:extLst>
          </p:nvPr>
        </p:nvGraphicFramePr>
        <p:xfrm>
          <a:off x="3649661" y="2523093"/>
          <a:ext cx="4889500" cy="2636525"/>
        </p:xfrm>
        <a:graphic>
          <a:graphicData uri="http://schemas.openxmlformats.org/drawingml/2006/table">
            <a:tbl>
              <a:tblPr>
                <a:noFill/>
              </a:tblPr>
              <a:tblGrid>
                <a:gridCol w="2159000">
                  <a:extLst>
                    <a:ext uri="{9D8B030D-6E8A-4147-A177-3AD203B41FA5}">
                      <a16:colId xmlns:a16="http://schemas.microsoft.com/office/drawing/2014/main" xmlns="" val="20000"/>
                    </a:ext>
                  </a:extLst>
                </a:gridCol>
                <a:gridCol w="2730500">
                  <a:extLst>
                    <a:ext uri="{9D8B030D-6E8A-4147-A177-3AD203B41FA5}">
                      <a16:colId xmlns:a16="http://schemas.microsoft.com/office/drawing/2014/main" xmlns="" val="20001"/>
                    </a:ext>
                  </a:extLst>
                </a:gridCol>
              </a:tblGrid>
              <a:tr h="255275">
                <a:tc>
                  <a:txBody>
                    <a:bodyPr/>
                    <a:lstStyle/>
                    <a:p>
                      <a:pPr marL="0" marR="0" lvl="0" indent="0" algn="ctr" rtl="0">
                        <a:spcBef>
                          <a:spcPts val="0"/>
                        </a:spcBef>
                        <a:buSzPct val="25000"/>
                        <a:buNone/>
                      </a:pPr>
                      <a:r>
                        <a:rPr lang="en-US" sz="1100" b="0" i="0" u="none" strike="noStrike" cap="none" baseline="0" dirty="0">
                          <a:solidFill>
                            <a:schemeClr val="bg2">
                              <a:lumMod val="10000"/>
                            </a:schemeClr>
                          </a:solidFill>
                          <a:latin typeface="Calibri"/>
                          <a:ea typeface="Calibri"/>
                          <a:cs typeface="Calibri"/>
                          <a:sym typeface="Calibri"/>
                        </a:rPr>
                        <a:t>Campaign</a:t>
                      </a:r>
                    </a:p>
                  </a:txBody>
                  <a:tcPr marL="0" marR="0" marT="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CE3E4"/>
                    </a:solidFill>
                  </a:tcPr>
                </a:tc>
                <a:tc>
                  <a:txBody>
                    <a:bodyPr/>
                    <a:lstStyle/>
                    <a:p>
                      <a:pPr marL="0" marR="0" lvl="0" indent="0" algn="ctr" rtl="0">
                        <a:spcBef>
                          <a:spcPts val="0"/>
                        </a:spcBef>
                        <a:buSzPct val="25000"/>
                        <a:buNone/>
                      </a:pPr>
                      <a:r>
                        <a:rPr lang="en-US" sz="1100" b="0" i="0" u="none" strike="noStrike" cap="none" baseline="0" dirty="0">
                          <a:solidFill>
                            <a:schemeClr val="bg2">
                              <a:lumMod val="10000"/>
                            </a:schemeClr>
                          </a:solidFill>
                          <a:latin typeface="Calibri"/>
                          <a:ea typeface="Calibri"/>
                          <a:cs typeface="Calibri"/>
                          <a:sym typeface="Calibri"/>
                        </a:rPr>
                        <a:t>Site Objects</a:t>
                      </a:r>
                    </a:p>
                  </a:txBody>
                  <a:tcPr marL="0" marR="0" marT="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CE3E4"/>
                    </a:solidFill>
                  </a:tcPr>
                </a:tc>
                <a:extLst>
                  <a:ext uri="{0D108BD9-81ED-4DB2-BD59-A6C34878D82A}">
                    <a16:rowId xmlns:a16="http://schemas.microsoft.com/office/drawing/2014/main" xmlns="" val="10000"/>
                  </a:ext>
                </a:extLst>
              </a:tr>
              <a:tr h="2381250">
                <a:tc>
                  <a:txBody>
                    <a:bodyPr/>
                    <a:lstStyle/>
                    <a:p>
                      <a:pPr marL="0" marR="0" lvl="0" indent="0" algn="ctr" rtl="0">
                        <a:spcBef>
                          <a:spcPts val="0"/>
                        </a:spcBef>
                        <a:buSzPct val="25000"/>
                        <a:buNone/>
                      </a:pPr>
                      <a:r>
                        <a:rPr lang="en-US" sz="1100" b="1" i="0" u="none" strike="noStrike" cap="none" baseline="0" dirty="0">
                          <a:solidFill>
                            <a:srgbClr val="000000"/>
                          </a:solidFill>
                          <a:latin typeface="Calibri"/>
                          <a:ea typeface="Calibri"/>
                          <a:cs typeface="Calibri"/>
                          <a:sym typeface="Calibri"/>
                        </a:rPr>
                        <a:t>Campaign</a:t>
                      </a:r>
                      <a:r>
                        <a:rPr lang="en-US" sz="1100" b="1" i="0" u="none" strike="noStrike" cap="none" baseline="0" dirty="0" smtClean="0">
                          <a:solidFill>
                            <a:srgbClr val="000000"/>
                          </a:solidFill>
                          <a:latin typeface="Calibri"/>
                          <a:ea typeface="Calibri"/>
                          <a:cs typeface="Calibri"/>
                          <a:sym typeface="Calibri"/>
                        </a:rPr>
                        <a:t>:</a:t>
                      </a:r>
                      <a:r>
                        <a:rPr lang="en-US" sz="1100" b="0" i="0" u="none" strike="noStrike" cap="none" baseline="0" dirty="0">
                          <a:solidFill>
                            <a:srgbClr val="000000"/>
                          </a:solidFill>
                          <a:latin typeface="Calibri"/>
                          <a:ea typeface="Calibri"/>
                          <a:cs typeface="Calibri"/>
                          <a:sym typeface="Calibri"/>
                        </a:rPr>
                        <a:t/>
                      </a:r>
                      <a:br>
                        <a:rPr lang="en-US" sz="1100" b="0" i="0" u="none" strike="noStrike" cap="none" baseline="0" dirty="0">
                          <a:solidFill>
                            <a:srgbClr val="000000"/>
                          </a:solidFill>
                          <a:latin typeface="Calibri"/>
                          <a:ea typeface="Calibri"/>
                          <a:cs typeface="Calibri"/>
                          <a:sym typeface="Calibri"/>
                        </a:rPr>
                      </a:br>
                      <a:r>
                        <a:rPr lang="en-US" sz="1100" b="1" i="0" u="none" strike="noStrike" cap="none" baseline="0" dirty="0">
                          <a:solidFill>
                            <a:srgbClr val="000000"/>
                          </a:solidFill>
                          <a:latin typeface="Calibri"/>
                          <a:ea typeface="Calibri"/>
                          <a:cs typeface="Calibri"/>
                          <a:sym typeface="Calibri"/>
                        </a:rPr>
                        <a:t>Actions</a:t>
                      </a:r>
                      <a:r>
                        <a:rPr lang="en-US" sz="1100" b="1" i="0" u="none" strike="noStrike" cap="none" baseline="0" dirty="0" smtClean="0">
                          <a:solidFill>
                            <a:srgbClr val="000000"/>
                          </a:solidFill>
                          <a:latin typeface="Calibri"/>
                          <a:ea typeface="Calibri"/>
                          <a:cs typeface="Calibri"/>
                          <a:sym typeface="Calibri"/>
                        </a:rPr>
                        <a:t>:</a:t>
                      </a:r>
                      <a:endParaRPr lang="en-US" sz="1100" b="0" i="0" u="none" strike="noStrike" cap="none" baseline="0" dirty="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ctr" rtl="0">
                        <a:spcBef>
                          <a:spcPts val="0"/>
                        </a:spcBef>
                        <a:buSzPct val="25000"/>
                        <a:buNone/>
                      </a:pPr>
                      <a:r>
                        <a:rPr lang="en-US" sz="1100" b="1" i="0" u="none" strike="noStrike" cap="none" baseline="0" dirty="0">
                          <a:solidFill>
                            <a:srgbClr val="000000"/>
                          </a:solidFill>
                          <a:latin typeface="Calibri"/>
                          <a:ea typeface="Calibri"/>
                          <a:cs typeface="Calibri"/>
                          <a:sym typeface="Calibri"/>
                        </a:rPr>
                        <a:t>Site Objects:</a:t>
                      </a:r>
                      <a:r>
                        <a:rPr lang="en-US" sz="1100" b="0" i="0" u="none" strike="noStrike" cap="none" baseline="0" dirty="0">
                          <a:solidFill>
                            <a:srgbClr val="000000"/>
                          </a:solidFill>
                          <a:latin typeface="Calibri"/>
                          <a:ea typeface="Calibri"/>
                          <a:cs typeface="Calibri"/>
                          <a:sym typeface="Calibri"/>
                        </a:rPr>
                        <a:t/>
                      </a:r>
                      <a:br>
                        <a:rPr lang="en-US" sz="1100" b="0" i="0" u="none" strike="noStrike" cap="none" baseline="0" dirty="0">
                          <a:solidFill>
                            <a:srgbClr val="000000"/>
                          </a:solidFill>
                          <a:latin typeface="Calibri"/>
                          <a:ea typeface="Calibri"/>
                          <a:cs typeface="Calibri"/>
                          <a:sym typeface="Calibri"/>
                        </a:rPr>
                      </a:br>
                      <a:r>
                        <a:rPr lang="en-US" sz="1100" b="0" i="0" u="none" strike="noStrike" cap="none" baseline="0" dirty="0">
                          <a:solidFill>
                            <a:srgbClr val="000000"/>
                          </a:solidFill>
                          <a:latin typeface="Calibri"/>
                          <a:ea typeface="Calibri"/>
                          <a:cs typeface="Calibri"/>
                          <a:sym typeface="Calibri"/>
                        </a:rPr>
                        <a:t/>
                      </a:r>
                      <a:br>
                        <a:rPr lang="en-US" sz="1100" b="0" i="0" u="none" strike="noStrike" cap="none" baseline="0" dirty="0">
                          <a:solidFill>
                            <a:srgbClr val="000000"/>
                          </a:solidFill>
                          <a:latin typeface="Calibri"/>
                          <a:ea typeface="Calibri"/>
                          <a:cs typeface="Calibri"/>
                          <a:sym typeface="Calibri"/>
                        </a:rPr>
                      </a:br>
                      <a:r>
                        <a:rPr lang="en-US" sz="1100" b="0" i="0" u="none" strike="noStrike" cap="none" baseline="0" dirty="0">
                          <a:solidFill>
                            <a:srgbClr val="000000"/>
                          </a:solidFill>
                          <a:latin typeface="Calibri"/>
                          <a:ea typeface="Calibri"/>
                          <a:cs typeface="Calibri"/>
                          <a:sym typeface="Calibri"/>
                        </a:rPr>
                        <a:t>       </a:t>
                      </a:r>
                      <a:br>
                        <a:rPr lang="en-US" sz="1100" b="0" i="0" u="none" strike="noStrike" cap="none" baseline="0" dirty="0">
                          <a:solidFill>
                            <a:srgbClr val="000000"/>
                          </a:solidFill>
                          <a:latin typeface="Calibri"/>
                          <a:ea typeface="Calibri"/>
                          <a:cs typeface="Calibri"/>
                          <a:sym typeface="Calibri"/>
                        </a:rPr>
                      </a:br>
                      <a:r>
                        <a:rPr lang="en-US" sz="1100" b="1" i="0" u="none" strike="noStrike" cap="none" baseline="0" dirty="0">
                          <a:solidFill>
                            <a:srgbClr val="000000"/>
                          </a:solidFill>
                          <a:latin typeface="Calibri"/>
                          <a:ea typeface="Calibri"/>
                          <a:cs typeface="Calibri"/>
                          <a:sym typeface="Calibri"/>
                        </a:rPr>
                        <a:t>Site Browser Rules</a:t>
                      </a:r>
                      <a:r>
                        <a:rPr lang="en-US" sz="1100" b="0" i="0" u="none" strike="noStrike" cap="none" baseline="0" dirty="0">
                          <a:solidFill>
                            <a:srgbClr val="000000"/>
                          </a:solidFill>
                          <a:latin typeface="Calibri"/>
                          <a:ea typeface="Calibri"/>
                          <a:cs typeface="Calibri"/>
                          <a:sym typeface="Calibri"/>
                        </a:rPr>
                        <a:t/>
                      </a:r>
                      <a:br>
                        <a:rPr lang="en-US" sz="1100" b="0" i="0" u="none" strike="noStrike" cap="none" baseline="0" dirty="0">
                          <a:solidFill>
                            <a:srgbClr val="000000"/>
                          </a:solidFill>
                          <a:latin typeface="Calibri"/>
                          <a:ea typeface="Calibri"/>
                          <a:cs typeface="Calibri"/>
                          <a:sym typeface="Calibri"/>
                        </a:rPr>
                      </a:br>
                      <a:r>
                        <a:rPr lang="en-US" sz="1100" b="1" i="0" u="none" strike="noStrike" cap="none" baseline="0" dirty="0">
                          <a:solidFill>
                            <a:srgbClr val="000000"/>
                          </a:solidFill>
                          <a:latin typeface="Calibri"/>
                          <a:ea typeface="Calibri"/>
                          <a:cs typeface="Calibri"/>
                          <a:sym typeface="Calibri"/>
                        </a:rPr>
                        <a:t>General Site Settings</a:t>
                      </a:r>
                    </a:p>
                  </a:txBody>
                  <a:tcPr marL="0" marR="0" marT="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Footer Placeholder 4"/>
          <p:cNvSpPr>
            <a:spLocks noGrp="1"/>
          </p:cNvSpPr>
          <p:nvPr>
            <p:ph type="ftr" sz="quarter" idx="4294967295"/>
          </p:nvPr>
        </p:nvSpPr>
        <p:spPr>
          <a:xfrm>
            <a:off x="8621423" y="6556248"/>
            <a:ext cx="2743200" cy="182880"/>
          </a:xfrm>
          <a:prstGeom prst="rect">
            <a:avLst/>
          </a:prstGeom>
        </p:spPr>
        <p:txBody>
          <a:bodyPr anchor="ctr"/>
          <a:lstStyle/>
          <a:p>
            <a:r>
              <a:rPr lang="en-US" sz="850" dirty="0" smtClean="0"/>
              <a:t>Oracle Confidential –Restricted</a:t>
            </a:r>
            <a:endParaRPr lang="en-US" sz="850" dirty="0"/>
          </a:p>
        </p:txBody>
      </p:sp>
      <p:pic>
        <p:nvPicPr>
          <p:cNvPr id="6"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4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198" y="317970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3" name="TextBox 2"/>
          <p:cNvSpPr txBox="1"/>
          <p:nvPr/>
        </p:nvSpPr>
        <p:spPr>
          <a:xfrm>
            <a:off x="6594055" y="5226694"/>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4" name="TextBox 3"/>
          <p:cNvSpPr txBox="1"/>
          <p:nvPr/>
        </p:nvSpPr>
        <p:spPr>
          <a:xfrm>
            <a:off x="3695927" y="2727325"/>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5" name="TextBox 4"/>
          <p:cNvSpPr txBox="1"/>
          <p:nvPr/>
        </p:nvSpPr>
        <p:spPr>
          <a:xfrm>
            <a:off x="3295911" y="1167190"/>
            <a:ext cx="914400" cy="914400"/>
          </a:xfrm>
          <a:prstGeom prst="rect">
            <a:avLst/>
          </a:prstGeom>
          <a:noFill/>
        </p:spPr>
        <p:txBody>
          <a:bodyPr wrap="none" lIns="0" tIns="0" rIns="0" bIns="0" rtlCol="0">
            <a:noAutofit/>
          </a:bodyPr>
          <a:lstStyle/>
          <a:p>
            <a:pPr>
              <a:lnSpc>
                <a:spcPct val="90000"/>
              </a:lnSpc>
            </a:pPr>
            <a:endParaRPr lang="ru-RU" dirty="0">
              <a:solidFill>
                <a:srgbClr val="5F5F5F"/>
              </a:solidFill>
              <a:latin typeface="Calibri"/>
            </a:endParaRPr>
          </a:p>
        </p:txBody>
      </p:sp>
      <p:sp>
        <p:nvSpPr>
          <p:cNvPr id="7" name="Text Placeholder 5"/>
          <p:cNvSpPr txBox="1">
            <a:spLocks/>
          </p:cNvSpPr>
          <p:nvPr/>
        </p:nvSpPr>
        <p:spPr>
          <a:xfrm>
            <a:off x="531813" y="3429451"/>
            <a:ext cx="11125199" cy="2514149"/>
          </a:xfrm>
          <a:prstGeom prst="rect">
            <a:avLst/>
          </a:prstGeom>
        </p:spPr>
        <p:txBody>
          <a:bodyPr anchor="b"/>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GB" sz="2400" dirty="0" smtClean="0">
                <a:solidFill>
                  <a:srgbClr val="FFFFFF"/>
                </a:solidFill>
              </a:rPr>
              <a:t>Inna Chorna</a:t>
            </a:r>
          </a:p>
          <a:p>
            <a:pPr marL="0" indent="0">
              <a:buNone/>
            </a:pPr>
            <a:r>
              <a:rPr lang="en-US" sz="2400" dirty="0" smtClean="0">
                <a:solidFill>
                  <a:srgbClr val="FFFFFF"/>
                </a:solidFill>
              </a:rPr>
              <a:t>Technical Analyst</a:t>
            </a:r>
            <a:r>
              <a:rPr lang="en-US" sz="2400" dirty="0">
                <a:solidFill>
                  <a:srgbClr val="FFFFFF"/>
                </a:solidFill>
              </a:rPr>
              <a:t/>
            </a:r>
            <a:br>
              <a:rPr lang="en-US" sz="2400" dirty="0">
                <a:solidFill>
                  <a:srgbClr val="FFFFFF"/>
                </a:solidFill>
              </a:rPr>
            </a:br>
            <a:endParaRPr lang="en-US" sz="2400" dirty="0">
              <a:solidFill>
                <a:srgbClr val="FFFFFF"/>
              </a:solidFill>
            </a:endParaRPr>
          </a:p>
        </p:txBody>
      </p:sp>
    </p:spTree>
    <p:extLst>
      <p:ext uri="{BB962C8B-B14F-4D97-AF65-F5344CB8AC3E}">
        <p14:creationId xmlns:p14="http://schemas.microsoft.com/office/powerpoint/2010/main" val="234096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Log</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665506397"/>
              </p:ext>
            </p:extLst>
          </p:nvPr>
        </p:nvGraphicFramePr>
        <p:xfrm>
          <a:off x="531813" y="1524000"/>
          <a:ext cx="11125200" cy="3581400"/>
        </p:xfrm>
        <a:graphic>
          <a:graphicData uri="http://schemas.openxmlformats.org/drawingml/2006/table">
            <a:tbl>
              <a:tblPr firstRow="1" bandRow="1">
                <a:tableStyleId>{5FD0F851-EC5A-4D38-B0AD-8093EC10F338}</a:tableStyleId>
              </a:tblPr>
              <a:tblGrid>
                <a:gridCol w="1854200">
                  <a:extLst>
                    <a:ext uri="{9D8B030D-6E8A-4147-A177-3AD203B41FA5}">
                      <a16:colId xmlns="" xmlns:a16="http://schemas.microsoft.com/office/drawing/2014/main" val="20000"/>
                    </a:ext>
                  </a:extLst>
                </a:gridCol>
                <a:gridCol w="9271000">
                  <a:extLst>
                    <a:ext uri="{9D8B030D-6E8A-4147-A177-3AD203B41FA5}">
                      <a16:colId xmlns="" xmlns:a16="http://schemas.microsoft.com/office/drawing/2014/main" val="20001"/>
                    </a:ext>
                  </a:extLst>
                </a:gridCol>
              </a:tblGrid>
              <a:tr h="716280">
                <a:tc>
                  <a:txBody>
                    <a:bodyPr/>
                    <a:lstStyle/>
                    <a:p>
                      <a:r>
                        <a:rPr lang="en-US" dirty="0"/>
                        <a:t>Date</a:t>
                      </a:r>
                    </a:p>
                  </a:txBody>
                  <a:tcPr anchor="ctr"/>
                </a:tc>
                <a:tc>
                  <a:txBody>
                    <a:bodyPr/>
                    <a:lstStyle/>
                    <a:p>
                      <a:pPr algn="ctr"/>
                      <a:r>
                        <a:rPr lang="en-US" dirty="0"/>
                        <a:t>Description</a:t>
                      </a:r>
                    </a:p>
                  </a:txBody>
                  <a:tcPr anchor="ctr"/>
                </a:tc>
                <a:extLst>
                  <a:ext uri="{0D108BD9-81ED-4DB2-BD59-A6C34878D82A}">
                    <a16:rowId xmlns="" xmlns:a16="http://schemas.microsoft.com/office/drawing/2014/main" val="10000"/>
                  </a:ext>
                </a:extLst>
              </a:tr>
              <a:tr h="716280">
                <a:tc>
                  <a:txBody>
                    <a:bodyPr/>
                    <a:lstStyle/>
                    <a:p>
                      <a:endParaRPr lang="en-US" dirty="0"/>
                    </a:p>
                  </a:txBody>
                  <a:tcPr anchor="ctr"/>
                </a:tc>
                <a:tc>
                  <a:txBody>
                    <a:bodyPr/>
                    <a:lstStyle/>
                    <a:p>
                      <a:pPr algn="l"/>
                      <a:endParaRPr lang="en-US" sz="1400" dirty="0"/>
                    </a:p>
                  </a:txBody>
                  <a:tcPr anchor="ctr"/>
                </a:tc>
                <a:extLst>
                  <a:ext uri="{0D108BD9-81ED-4DB2-BD59-A6C34878D82A}">
                    <a16:rowId xmlns="" xmlns:a16="http://schemas.microsoft.com/office/drawing/2014/main" val="10001"/>
                  </a:ext>
                </a:extLst>
              </a:tr>
              <a:tr h="716280">
                <a:tc>
                  <a:txBody>
                    <a:bodyPr/>
                    <a:lstStyle/>
                    <a:p>
                      <a:endParaRPr lang="en-US" dirty="0"/>
                    </a:p>
                  </a:txBody>
                  <a:tcPr anchor="ctr"/>
                </a:tc>
                <a:tc>
                  <a:txBody>
                    <a:bodyPr/>
                    <a:lstStyle/>
                    <a:p>
                      <a:pPr algn="l"/>
                      <a:endParaRPr lang="en-US" sz="1400" dirty="0"/>
                    </a:p>
                  </a:txBody>
                  <a:tcPr anchor="ctr"/>
                </a:tc>
                <a:extLst>
                  <a:ext uri="{0D108BD9-81ED-4DB2-BD59-A6C34878D82A}">
                    <a16:rowId xmlns="" xmlns:a16="http://schemas.microsoft.com/office/drawing/2014/main" val="10002"/>
                  </a:ext>
                </a:extLst>
              </a:tr>
              <a:tr h="716280">
                <a:tc>
                  <a:txBody>
                    <a:bodyPr/>
                    <a:lstStyle/>
                    <a:p>
                      <a:endParaRPr lang="en-US" dirty="0"/>
                    </a:p>
                  </a:txBody>
                  <a:tcPr anchor="ctr"/>
                </a:tc>
                <a:tc>
                  <a:txBody>
                    <a:bodyPr/>
                    <a:lstStyle/>
                    <a:p>
                      <a:pPr algn="l"/>
                      <a:endParaRPr lang="en-US" sz="1400" dirty="0"/>
                    </a:p>
                  </a:txBody>
                  <a:tcPr anchor="ctr"/>
                </a:tc>
                <a:extLst>
                  <a:ext uri="{0D108BD9-81ED-4DB2-BD59-A6C34878D82A}">
                    <a16:rowId xmlns="" xmlns:a16="http://schemas.microsoft.com/office/drawing/2014/main" val="10003"/>
                  </a:ext>
                </a:extLst>
              </a:tr>
              <a:tr h="716280">
                <a:tc>
                  <a:txBody>
                    <a:bodyPr/>
                    <a:lstStyle/>
                    <a:p>
                      <a:endParaRPr lang="en-US" dirty="0"/>
                    </a:p>
                  </a:txBody>
                  <a:tcPr anchor="ctr"/>
                </a:tc>
                <a:tc>
                  <a:txBody>
                    <a:bodyPr/>
                    <a:lstStyle/>
                    <a:p>
                      <a:pPr algn="l"/>
                      <a:endParaRPr lang="en-US" sz="1400" dirty="0"/>
                    </a:p>
                  </a:txBody>
                  <a:tcPr anchor="ctr"/>
                </a:tc>
                <a:extLst>
                  <a:ext uri="{0D108BD9-81ED-4DB2-BD59-A6C34878D82A}">
                    <a16:rowId xmlns=""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solidFill>
                  <a:srgbClr val="5F5F5F"/>
                </a:solidFill>
                <a:latin typeface="Calibri"/>
              </a:rPr>
              <a:t>Oracle Confidential - Restricted</a:t>
            </a:r>
            <a:endParaRPr lang="en-US" dirty="0">
              <a:solidFill>
                <a:srgbClr val="5F5F5F"/>
              </a:solidFill>
              <a:latin typeface="Calibri"/>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3</a:t>
            </a:fld>
            <a:endParaRPr lang="en-GB" dirty="0">
              <a:solidFill>
                <a:srgbClr val="5F5F5F"/>
              </a:solidFill>
              <a:latin typeface="Calibri"/>
            </a:endParaRPr>
          </a:p>
        </p:txBody>
      </p:sp>
      <p:pic>
        <p:nvPicPr>
          <p:cNvPr id="10"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2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Campaign Setup</a:t>
            </a:r>
            <a:br>
              <a:rPr lang="en-US" dirty="0"/>
            </a:br>
            <a:r>
              <a:rPr lang="en-US" sz="2400" dirty="0" smtClean="0"/>
              <a:t>Reduce Fields on Passenger Details Page</a:t>
            </a:r>
            <a:endParaRPr lang="en-US" sz="2400" dirty="0"/>
          </a:p>
        </p:txBody>
      </p:sp>
      <p:sp>
        <p:nvSpPr>
          <p:cNvPr id="6" name="Footer Placeholder 5"/>
          <p:cNvSpPr>
            <a:spLocks noGrp="1"/>
          </p:cNvSpPr>
          <p:nvPr>
            <p:ph type="ftr" sz="quarter" idx="11"/>
          </p:nvPr>
        </p:nvSpPr>
        <p:spPr/>
        <p:txBody>
          <a:bodyPr/>
          <a:lstStyle/>
          <a:p>
            <a:r>
              <a:rPr lang="en-US"/>
              <a:t>Oracle Confidential -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4</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2" name="Title 1"/>
          <p:cNvSpPr>
            <a:spLocks noGrp="1"/>
          </p:cNvSpPr>
          <p:nvPr>
            <p:ph type="title"/>
          </p:nvPr>
        </p:nvSpPr>
        <p:spPr>
          <a:xfrm>
            <a:off x="531812" y="280265"/>
            <a:ext cx="11125200" cy="889000"/>
          </a:xfrm>
        </p:spPr>
        <p:txBody>
          <a:bodyPr/>
          <a:lstStyle/>
          <a:p>
            <a:r>
              <a:rPr lang="en-US" dirty="0"/>
              <a:t>Campaign Background and Objective</a:t>
            </a:r>
          </a:p>
        </p:txBody>
      </p:sp>
      <p:sp>
        <p:nvSpPr>
          <p:cNvPr id="9" name="Rectangle 3"/>
          <p:cNvSpPr txBox="1">
            <a:spLocks noChangeArrowheads="1"/>
          </p:cNvSpPr>
          <p:nvPr/>
        </p:nvSpPr>
        <p:spPr>
          <a:xfrm>
            <a:off x="6217919" y="1593903"/>
            <a:ext cx="5439093" cy="3437864"/>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accent4"/>
                </a:solidFill>
              </a:rPr>
              <a:t>Campaign Background</a:t>
            </a:r>
          </a:p>
          <a:p>
            <a:r>
              <a:rPr lang="en-US" sz="1400" dirty="0" err="1" smtClean="0">
                <a:solidFill>
                  <a:schemeClr val="accent4"/>
                </a:solidFill>
              </a:rPr>
              <a:t>Stenaline</a:t>
            </a:r>
            <a:r>
              <a:rPr lang="en-US" sz="1400" dirty="0" smtClean="0">
                <a:solidFill>
                  <a:schemeClr val="accent4"/>
                </a:solidFill>
              </a:rPr>
              <a:t> would </a:t>
            </a:r>
            <a:r>
              <a:rPr lang="en-US" sz="1400" dirty="0">
                <a:solidFill>
                  <a:schemeClr val="accent4"/>
                </a:solidFill>
              </a:rPr>
              <a:t>like </a:t>
            </a:r>
            <a:r>
              <a:rPr lang="en-US" sz="1400" dirty="0" smtClean="0">
                <a:solidFill>
                  <a:schemeClr val="accent4"/>
                </a:solidFill>
              </a:rPr>
              <a:t>to reduce number of field needed for Passenger details section. In order to make form shorter and therefore decrease time for filling the form</a:t>
            </a:r>
            <a:endParaRPr lang="en-US" sz="1400" dirty="0">
              <a:solidFill>
                <a:schemeClr val="accent4"/>
              </a:solidFill>
            </a:endParaRPr>
          </a:p>
          <a:p>
            <a:r>
              <a:rPr lang="en-US" sz="1600" u="sng" dirty="0" smtClean="0">
                <a:solidFill>
                  <a:schemeClr val="accent4"/>
                </a:solidFill>
              </a:rPr>
              <a:t>Campaign </a:t>
            </a:r>
            <a:r>
              <a:rPr lang="en-US" sz="1600" u="sng" dirty="0">
                <a:solidFill>
                  <a:schemeClr val="accent4"/>
                </a:solidFill>
              </a:rPr>
              <a:t>Objective</a:t>
            </a:r>
          </a:p>
          <a:p>
            <a:r>
              <a:rPr lang="en-GB" sz="1400" dirty="0" smtClean="0">
                <a:solidFill>
                  <a:srgbClr val="5F5F5F"/>
                </a:solidFill>
              </a:rPr>
              <a:t>By reducing the number of fields, we would like to improve visitor experience within the booking funnel and therefore </a:t>
            </a:r>
            <a:r>
              <a:rPr lang="en-US" sz="1400" dirty="0" smtClean="0">
                <a:solidFill>
                  <a:schemeClr val="accent4"/>
                </a:solidFill>
              </a:rPr>
              <a:t>increase clickthrough to the next step and booking conversion.</a:t>
            </a:r>
            <a:endParaRPr lang="en-US" sz="1400" dirty="0">
              <a:solidFill>
                <a:schemeClr val="accent4"/>
              </a:solidFill>
            </a:endParaRPr>
          </a:p>
          <a:p>
            <a:r>
              <a:rPr lang="en-US" sz="1400" dirty="0">
                <a:solidFill>
                  <a:schemeClr val="accent4"/>
                </a:solidFill>
              </a:rPr>
              <a:t/>
            </a:r>
            <a:br>
              <a:rPr lang="en-US" sz="1400" dirty="0">
                <a:solidFill>
                  <a:schemeClr val="accent4"/>
                </a:solidFill>
              </a:rPr>
            </a:br>
            <a:r>
              <a:rPr lang="en-US" sz="1400" b="1" dirty="0">
                <a:solidFill>
                  <a:schemeClr val="accent4"/>
                </a:solidFill>
              </a:rPr>
              <a:t>As </a:t>
            </a:r>
            <a:r>
              <a:rPr lang="en-US" sz="1400" dirty="0">
                <a:solidFill>
                  <a:schemeClr val="accent4"/>
                </a:solidFill>
              </a:rPr>
              <a:t> </a:t>
            </a:r>
            <a:r>
              <a:rPr lang="pl-PL" sz="1400" dirty="0">
                <a:solidFill>
                  <a:schemeClr val="accent4"/>
                </a:solidFill>
              </a:rPr>
              <a:t>Stena Line</a:t>
            </a:r>
            <a:endParaRPr lang="en-US" sz="1400" dirty="0">
              <a:solidFill>
                <a:schemeClr val="accent4"/>
              </a:solidFill>
            </a:endParaRPr>
          </a:p>
          <a:p>
            <a:r>
              <a:rPr lang="en-US" sz="1400" b="1" dirty="0">
                <a:solidFill>
                  <a:schemeClr val="accent4"/>
                </a:solidFill>
              </a:rPr>
              <a:t>I want to </a:t>
            </a:r>
            <a:r>
              <a:rPr lang="en-US" sz="1400" dirty="0">
                <a:solidFill>
                  <a:schemeClr val="accent4"/>
                </a:solidFill>
              </a:rPr>
              <a:t> </a:t>
            </a:r>
            <a:r>
              <a:rPr lang="en-US" sz="1400" dirty="0" smtClean="0">
                <a:solidFill>
                  <a:schemeClr val="accent4"/>
                </a:solidFill>
              </a:rPr>
              <a:t>make checkout process faster and easier for users</a:t>
            </a:r>
            <a:endParaRPr lang="en-US" sz="1400" dirty="0">
              <a:solidFill>
                <a:schemeClr val="accent4"/>
              </a:solidFill>
            </a:endParaRPr>
          </a:p>
          <a:p>
            <a:r>
              <a:rPr lang="en-US" sz="1400" b="1" dirty="0">
                <a:solidFill>
                  <a:schemeClr val="accent4"/>
                </a:solidFill>
              </a:rPr>
              <a:t>So that I can </a:t>
            </a:r>
            <a:r>
              <a:rPr lang="en-GB" sz="1400" dirty="0" smtClean="0">
                <a:solidFill>
                  <a:schemeClr val="accent4"/>
                </a:solidFill>
              </a:rPr>
              <a:t>increase the number of bookings made by visitors and increase clickthrough.</a:t>
            </a:r>
            <a:endParaRPr lang="en-US" sz="1400" b="1" dirty="0">
              <a:solidFill>
                <a:schemeClr val="accent4"/>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5</a:t>
            </a:fld>
            <a:endParaRPr lang="en-GB" dirty="0">
              <a:solidFill>
                <a:srgbClr val="5F5F5F"/>
              </a:solidFill>
              <a:latin typeface="Calibri"/>
            </a:endParaRPr>
          </a:p>
        </p:txBody>
      </p:sp>
      <p:pic>
        <p:nvPicPr>
          <p:cNvPr id="12"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836" y="1169265"/>
            <a:ext cx="2844000" cy="4965086"/>
          </a:xfrm>
          <a:prstGeom prst="rect">
            <a:avLst/>
          </a:prstGeom>
        </p:spPr>
      </p:pic>
    </p:spTree>
    <p:extLst>
      <p:ext uri="{BB962C8B-B14F-4D97-AF65-F5344CB8AC3E}">
        <p14:creationId xmlns:p14="http://schemas.microsoft.com/office/powerpoint/2010/main" val="262605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807616097"/>
              </p:ext>
            </p:extLst>
          </p:nvPr>
        </p:nvGraphicFramePr>
        <p:xfrm>
          <a:off x="8179473" y="2758350"/>
          <a:ext cx="3477445" cy="1733323"/>
        </p:xfrm>
        <a:graphic>
          <a:graphicData uri="http://schemas.openxmlformats.org/drawingml/2006/table">
            <a:tbl>
              <a:tblPr firstRow="1" bandRow="1">
                <a:tableStyleId>{912C8C85-51F0-491E-9774-3900AFEF0FD7}</a:tableStyleId>
              </a:tblPr>
              <a:tblGrid>
                <a:gridCol w="814361">
                  <a:extLst>
                    <a:ext uri="{9D8B030D-6E8A-4147-A177-3AD203B41FA5}">
                      <a16:colId xmlns="" xmlns:a16="http://schemas.microsoft.com/office/drawing/2014/main" val="20000"/>
                    </a:ext>
                  </a:extLst>
                </a:gridCol>
                <a:gridCol w="1003395">
                  <a:extLst>
                    <a:ext uri="{9D8B030D-6E8A-4147-A177-3AD203B41FA5}">
                      <a16:colId xmlns="" xmlns:a16="http://schemas.microsoft.com/office/drawing/2014/main" val="20001"/>
                    </a:ext>
                  </a:extLst>
                </a:gridCol>
                <a:gridCol w="1659689">
                  <a:extLst>
                    <a:ext uri="{9D8B030D-6E8A-4147-A177-3AD203B41FA5}">
                      <a16:colId xmlns="" xmlns:a16="http://schemas.microsoft.com/office/drawing/2014/main" val="20002"/>
                    </a:ext>
                  </a:extLst>
                </a:gridCol>
              </a:tblGrid>
              <a:tr h="172590">
                <a:tc gridSpan="3">
                  <a:txBody>
                    <a:bodyPr/>
                    <a:lstStyle/>
                    <a:p>
                      <a:pPr algn="ctr"/>
                      <a:r>
                        <a:rPr lang="en-US" sz="1200" dirty="0">
                          <a:solidFill>
                            <a:schemeClr val="tx1"/>
                          </a:solidFill>
                        </a:rPr>
                        <a:t>MOBILE DEPLOYMENT</a:t>
                      </a:r>
                      <a:endParaRPr lang="en-US" sz="1200" dirty="0">
                        <a:solidFill>
                          <a:schemeClr val="tx1"/>
                        </a:solidFill>
                        <a:latin typeface="Open Sans" panose="020B0606030504020204"/>
                      </a:endParaRPr>
                    </a:p>
                  </a:txBody>
                  <a:tcPr marL="68562" marR="68562" anchor="ctr">
                    <a:lnL w="9525" cap="flat" cmpd="sng" algn="ctr">
                      <a:noFill/>
                      <a:prstDash val="solid"/>
                    </a:lnL>
                    <a:lnR w="9525" cap="flat" cmpd="sng" algn="ctr">
                      <a:noFill/>
                      <a:prstDash val="solid"/>
                    </a:lnR>
                    <a:lnT w="9525" cap="flat" cmpd="sng" algn="ctr">
                      <a:noFill/>
                      <a:prstDash val="soli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172590">
                <a:tc gridSpan="3">
                  <a:txBody>
                    <a:bodyPr/>
                    <a:lstStyle/>
                    <a:p>
                      <a:pPr algn="ctr"/>
                      <a:r>
                        <a:rPr lang="en-US" sz="1200" dirty="0" smtClean="0">
                          <a:solidFill>
                            <a:schemeClr val="bg1"/>
                          </a:solidFill>
                        </a:rPr>
                        <a:t>INCLUDED</a:t>
                      </a:r>
                      <a:endParaRPr lang="en-US" sz="1200" b="1" dirty="0">
                        <a:solidFill>
                          <a:schemeClr val="bg1"/>
                        </a:solidFill>
                        <a:latin typeface="Open Sans" panose="020B0606030504020204"/>
                      </a:endParaRPr>
                    </a:p>
                  </a:txBody>
                  <a:tcPr marL="68562" marR="68562" anchor="ctr">
                    <a:lnL w="9525" cap="flat" cmpd="sng" algn="ctr">
                      <a:noFill/>
                      <a:prstDash val="soli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rgbClr val="F80000"/>
                    </a:solidFill>
                  </a:tcPr>
                </a:tc>
                <a:tc hMerge="1">
                  <a:txBody>
                    <a:bodyPr/>
                    <a:lstStyle/>
                    <a:p>
                      <a:endParaRPr lang="en-US"/>
                    </a:p>
                  </a:txBody>
                  <a:tcPr/>
                </a:tc>
                <a:tc hMerge="1">
                  <a:txBody>
                    <a:bodyPr/>
                    <a:lstStyle/>
                    <a:p>
                      <a:pPr algn="ctr"/>
                      <a:endParaRPr lang="en-US" sz="1200" b="1" dirty="0"/>
                    </a:p>
                  </a:txBody>
                  <a:tcPr anchor="ctr">
                    <a:solidFill>
                      <a:schemeClr val="bg1">
                        <a:lumMod val="65000"/>
                      </a:schemeClr>
                    </a:solidFill>
                  </a:tcPr>
                </a:tc>
                <a:extLst>
                  <a:ext uri="{0D108BD9-81ED-4DB2-BD59-A6C34878D82A}">
                    <a16:rowId xmlns="" xmlns:a16="http://schemas.microsoft.com/office/drawing/2014/main" val="10001"/>
                  </a:ext>
                </a:extLst>
              </a:tr>
              <a:tr h="172590">
                <a:tc gridSpan="2">
                  <a:txBody>
                    <a:bodyPr/>
                    <a:lstStyle/>
                    <a:p>
                      <a:pPr algn="ctr"/>
                      <a:r>
                        <a:rPr lang="en-US" sz="1200" dirty="0"/>
                        <a:t>Browser</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a:txBody>
                    <a:bodyPr/>
                    <a:lstStyle/>
                    <a:p>
                      <a:pPr algn="ctr"/>
                      <a:r>
                        <a:rPr lang="en-US" sz="1200" dirty="0"/>
                        <a:t>Operating System</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2"/>
                  </a:ext>
                </a:extLst>
              </a:tr>
              <a:tr h="361723">
                <a:tc>
                  <a:txBody>
                    <a:bodyPr/>
                    <a:lstStyle/>
                    <a:p>
                      <a:pPr algn="ctr"/>
                      <a:r>
                        <a:rPr lang="en-US" sz="1200" dirty="0"/>
                        <a:t>Type</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Version</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Type</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3"/>
                  </a:ext>
                </a:extLst>
              </a:tr>
              <a:tr h="1725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Chrome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latin typeface="+mn-lt"/>
                          <a:ea typeface="+mn-ea"/>
                          <a:cs typeface="+mn-cs"/>
                        </a:rPr>
                        <a:t>Android</a:t>
                      </a:r>
                      <a:endParaRPr lang="en-US" sz="1200" kern="1200" dirty="0">
                        <a:solidFill>
                          <a:schemeClr val="tx1"/>
                        </a:solidFill>
                        <a:latin typeface="+mn-lt"/>
                        <a:ea typeface="+mn-ea"/>
                        <a:cs typeface="+mn-cs"/>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72590">
                <a:tc>
                  <a:txBody>
                    <a:bodyPr/>
                    <a:lstStyle/>
                    <a:p>
                      <a:pPr marL="0" algn="ctr" defTabSz="914400" rtl="0" eaLnBrk="1" latinLnBrk="0" hangingPunct="1"/>
                      <a:r>
                        <a:rPr lang="en-US" sz="1200" kern="1200" dirty="0">
                          <a:solidFill>
                            <a:schemeClr val="tx1"/>
                          </a:solidFill>
                          <a:latin typeface="+mn-lt"/>
                          <a:ea typeface="+mn-ea"/>
                          <a:cs typeface="+mn-cs"/>
                        </a:rPr>
                        <a:t>Safari</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8+</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200" kern="1200" dirty="0" err="1">
                          <a:solidFill>
                            <a:schemeClr val="tx1"/>
                          </a:solidFill>
                          <a:latin typeface="+mn-lt"/>
                          <a:ea typeface="+mn-ea"/>
                          <a:cs typeface="+mn-cs"/>
                        </a:rPr>
                        <a:t>iPhone</a:t>
                      </a:r>
                      <a:r>
                        <a:rPr lang="pl-PL" sz="1200" kern="1200" dirty="0">
                          <a:solidFill>
                            <a:schemeClr val="tx1"/>
                          </a:solidFill>
                          <a:latin typeface="+mn-lt"/>
                          <a:ea typeface="+mn-ea"/>
                          <a:cs typeface="+mn-cs"/>
                        </a:rPr>
                        <a:t> OS</a:t>
                      </a:r>
                      <a:endParaRPr lang="en-US" sz="1200" kern="1200" dirty="0">
                        <a:solidFill>
                          <a:schemeClr val="tx1"/>
                        </a:solidFill>
                        <a:latin typeface="+mn-lt"/>
                        <a:ea typeface="+mn-ea"/>
                        <a:cs typeface="+mn-cs"/>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245527"/>
              </p:ext>
            </p:extLst>
          </p:nvPr>
        </p:nvGraphicFramePr>
        <p:xfrm>
          <a:off x="4350697" y="2763132"/>
          <a:ext cx="3477445" cy="1733323"/>
        </p:xfrm>
        <a:graphic>
          <a:graphicData uri="http://schemas.openxmlformats.org/drawingml/2006/table">
            <a:tbl>
              <a:tblPr firstRow="1" bandRow="1">
                <a:tableStyleId>{912C8C85-51F0-491E-9774-3900AFEF0FD7}</a:tableStyleId>
              </a:tblPr>
              <a:tblGrid>
                <a:gridCol w="814361">
                  <a:extLst>
                    <a:ext uri="{9D8B030D-6E8A-4147-A177-3AD203B41FA5}">
                      <a16:colId xmlns="" xmlns:a16="http://schemas.microsoft.com/office/drawing/2014/main" val="20000"/>
                    </a:ext>
                  </a:extLst>
                </a:gridCol>
                <a:gridCol w="1003395">
                  <a:extLst>
                    <a:ext uri="{9D8B030D-6E8A-4147-A177-3AD203B41FA5}">
                      <a16:colId xmlns="" xmlns:a16="http://schemas.microsoft.com/office/drawing/2014/main" val="20001"/>
                    </a:ext>
                  </a:extLst>
                </a:gridCol>
                <a:gridCol w="1659689">
                  <a:extLst>
                    <a:ext uri="{9D8B030D-6E8A-4147-A177-3AD203B41FA5}">
                      <a16:colId xmlns="" xmlns:a16="http://schemas.microsoft.com/office/drawing/2014/main" val="20002"/>
                    </a:ext>
                  </a:extLst>
                </a:gridCol>
              </a:tblGrid>
              <a:tr h="172590">
                <a:tc gridSpan="3">
                  <a:txBody>
                    <a:bodyPr/>
                    <a:lstStyle/>
                    <a:p>
                      <a:pPr algn="ctr"/>
                      <a:r>
                        <a:rPr lang="en-US" sz="1200" dirty="0">
                          <a:solidFill>
                            <a:schemeClr val="tx1"/>
                          </a:solidFill>
                        </a:rPr>
                        <a:t>TABLET DEPLOYMENT</a:t>
                      </a:r>
                      <a:endParaRPr lang="en-US" sz="1200" dirty="0">
                        <a:solidFill>
                          <a:schemeClr val="tx1"/>
                        </a:solidFill>
                        <a:latin typeface="Open Sans" panose="020B0606030504020204"/>
                      </a:endParaRPr>
                    </a:p>
                  </a:txBody>
                  <a:tcPr marL="68562" marR="68562" anchor="ctr">
                    <a:lnL w="9525" cap="flat" cmpd="sng" algn="ctr">
                      <a:noFill/>
                      <a:prstDash val="solid"/>
                    </a:lnL>
                    <a:lnR w="9525" cap="flat" cmpd="sng" algn="ctr">
                      <a:noFill/>
                      <a:prstDash val="solid"/>
                    </a:lnR>
                    <a:lnT w="9525" cap="flat" cmpd="sng" algn="ctr">
                      <a:noFill/>
                      <a:prstDash val="soli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17259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EXCLUDED</a:t>
                      </a:r>
                      <a:endParaRPr lang="en-US" sz="1200" b="1" dirty="0">
                        <a:solidFill>
                          <a:schemeClr val="bg1"/>
                        </a:solidFill>
                        <a:latin typeface="Open Sans" panose="020B0606030504020204"/>
                      </a:endParaRPr>
                    </a:p>
                  </a:txBody>
                  <a:tcPr marL="68562" marR="68562" anchor="ctr">
                    <a:lnL w="9525" cap="flat" cmpd="sng" algn="ctr">
                      <a:noFill/>
                      <a:prstDash val="soli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rgbClr val="5F5F5F"/>
                    </a:solidFill>
                  </a:tcPr>
                </a:tc>
                <a:tc hMerge="1">
                  <a:txBody>
                    <a:bodyPr/>
                    <a:lstStyle/>
                    <a:p>
                      <a:endParaRPr lang="en-US"/>
                    </a:p>
                  </a:txBody>
                  <a:tcPr/>
                </a:tc>
                <a:tc hMerge="1">
                  <a:txBody>
                    <a:bodyPr/>
                    <a:lstStyle/>
                    <a:p>
                      <a:pPr algn="ctr"/>
                      <a:endParaRPr lang="en-US" sz="1200" b="1" dirty="0"/>
                    </a:p>
                  </a:txBody>
                  <a:tcPr anchor="ctr">
                    <a:solidFill>
                      <a:schemeClr val="bg1">
                        <a:lumMod val="65000"/>
                      </a:schemeClr>
                    </a:solidFill>
                  </a:tcPr>
                </a:tc>
                <a:extLst>
                  <a:ext uri="{0D108BD9-81ED-4DB2-BD59-A6C34878D82A}">
                    <a16:rowId xmlns="" xmlns:a16="http://schemas.microsoft.com/office/drawing/2014/main" val="10001"/>
                  </a:ext>
                </a:extLst>
              </a:tr>
              <a:tr h="172590">
                <a:tc gridSpan="2">
                  <a:txBody>
                    <a:bodyPr/>
                    <a:lstStyle/>
                    <a:p>
                      <a:pPr algn="ctr"/>
                      <a:r>
                        <a:rPr lang="en-US" sz="1200" dirty="0"/>
                        <a:t>Browser</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a:txBody>
                    <a:bodyPr/>
                    <a:lstStyle/>
                    <a:p>
                      <a:pPr algn="ctr"/>
                      <a:r>
                        <a:rPr lang="en-US" sz="1200" dirty="0"/>
                        <a:t>Operating System</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2"/>
                  </a:ext>
                </a:extLst>
              </a:tr>
              <a:tr h="361723">
                <a:tc>
                  <a:txBody>
                    <a:bodyPr/>
                    <a:lstStyle/>
                    <a:p>
                      <a:pPr algn="ctr"/>
                      <a:r>
                        <a:rPr lang="en-US" sz="1200" dirty="0"/>
                        <a:t>Type</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Version</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Type</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3"/>
                  </a:ext>
                </a:extLst>
              </a:tr>
              <a:tr h="172590">
                <a:tc>
                  <a:txBody>
                    <a:bodyPr/>
                    <a:lstStyle/>
                    <a:p>
                      <a:pPr algn="ctr"/>
                      <a:r>
                        <a:rPr lang="en-US" sz="1200" dirty="0"/>
                        <a:t>Chrome</a:t>
                      </a:r>
                      <a:endParaRPr lang="en-US" sz="1200"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Any</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l-PL" sz="1200" dirty="0"/>
                        <a:t>Android</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72590">
                <a:tc>
                  <a:txBody>
                    <a:bodyPr/>
                    <a:lstStyle/>
                    <a:p>
                      <a:pPr marL="0" algn="ctr" defTabSz="914400" rtl="0" eaLnBrk="1" latinLnBrk="0" hangingPunct="1"/>
                      <a:r>
                        <a:rPr lang="en-US" sz="1200" kern="1200" dirty="0">
                          <a:solidFill>
                            <a:schemeClr val="tx1"/>
                          </a:solidFill>
                          <a:latin typeface="+mn-lt"/>
                          <a:ea typeface="+mn-ea"/>
                          <a:cs typeface="+mn-cs"/>
                        </a:rPr>
                        <a:t>Safari</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8+</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latin typeface="+mn-lt"/>
                          <a:ea typeface="+mn-ea"/>
                          <a:cs typeface="+mn-cs"/>
                        </a:rPr>
                        <a:t>iOS</a:t>
                      </a:r>
                      <a:endParaRPr lang="en-US" sz="1200" kern="1200" dirty="0">
                        <a:solidFill>
                          <a:schemeClr val="tx1"/>
                        </a:solidFill>
                        <a:latin typeface="+mn-lt"/>
                        <a:ea typeface="+mn-ea"/>
                        <a:cs typeface="+mn-cs"/>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Oracle Confidential - Restricted</a:t>
            </a:r>
            <a:endParaRPr lang="en-US" dirty="0"/>
          </a:p>
        </p:txBody>
      </p:sp>
      <p:sp>
        <p:nvSpPr>
          <p:cNvPr id="6" name="Title 5"/>
          <p:cNvSpPr>
            <a:spLocks noGrp="1"/>
          </p:cNvSpPr>
          <p:nvPr>
            <p:ph type="title"/>
          </p:nvPr>
        </p:nvSpPr>
        <p:spPr/>
        <p:txBody>
          <a:bodyPr/>
          <a:lstStyle/>
          <a:p>
            <a:r>
              <a:rPr lang="en-US" dirty="0"/>
              <a:t>Browser Rules</a:t>
            </a:r>
          </a:p>
        </p:txBody>
      </p:sp>
      <p:graphicFrame>
        <p:nvGraphicFramePr>
          <p:cNvPr id="11" name="Table 10"/>
          <p:cNvGraphicFramePr>
            <a:graphicFrameLocks noGrp="1"/>
          </p:cNvGraphicFramePr>
          <p:nvPr>
            <p:extLst>
              <p:ext uri="{D42A27DB-BD31-4B8C-83A1-F6EECF244321}">
                <p14:modId xmlns:p14="http://schemas.microsoft.com/office/powerpoint/2010/main" val="1599103089"/>
              </p:ext>
            </p:extLst>
          </p:nvPr>
        </p:nvGraphicFramePr>
        <p:xfrm>
          <a:off x="511678" y="2763133"/>
          <a:ext cx="3487688" cy="2556283"/>
        </p:xfrm>
        <a:graphic>
          <a:graphicData uri="http://schemas.openxmlformats.org/drawingml/2006/table">
            <a:tbl>
              <a:tblPr firstRow="1" bandRow="1">
                <a:tableStyleId>{912C8C85-51F0-491E-9774-3900AFEF0FD7}</a:tableStyleId>
              </a:tblPr>
              <a:tblGrid>
                <a:gridCol w="711773">
                  <a:extLst>
                    <a:ext uri="{9D8B030D-6E8A-4147-A177-3AD203B41FA5}">
                      <a16:colId xmlns="" xmlns:a16="http://schemas.microsoft.com/office/drawing/2014/main" val="20000"/>
                    </a:ext>
                  </a:extLst>
                </a:gridCol>
                <a:gridCol w="1111337">
                  <a:extLst>
                    <a:ext uri="{9D8B030D-6E8A-4147-A177-3AD203B41FA5}">
                      <a16:colId xmlns="" xmlns:a16="http://schemas.microsoft.com/office/drawing/2014/main" val="20001"/>
                    </a:ext>
                  </a:extLst>
                </a:gridCol>
                <a:gridCol w="1664578">
                  <a:extLst>
                    <a:ext uri="{9D8B030D-6E8A-4147-A177-3AD203B41FA5}">
                      <a16:colId xmlns="" xmlns:a16="http://schemas.microsoft.com/office/drawing/2014/main" val="20002"/>
                    </a:ext>
                  </a:extLst>
                </a:gridCol>
              </a:tblGrid>
              <a:tr h="172590">
                <a:tc gridSpan="3">
                  <a:txBody>
                    <a:bodyPr/>
                    <a:lstStyle/>
                    <a:p>
                      <a:pPr algn="ctr"/>
                      <a:r>
                        <a:rPr lang="en-US" sz="1200" dirty="0">
                          <a:solidFill>
                            <a:schemeClr val="tx1"/>
                          </a:solidFill>
                        </a:rPr>
                        <a:t>DESKTOP DEPLOYMENT</a:t>
                      </a:r>
                      <a:endParaRPr lang="en-US" sz="1200" dirty="0">
                        <a:solidFill>
                          <a:schemeClr val="tx1"/>
                        </a:solidFill>
                        <a:latin typeface="Open Sans" panose="020B0606030504020204"/>
                      </a:endParaRPr>
                    </a:p>
                  </a:txBody>
                  <a:tcPr marL="68562" marR="68562" anchor="ctr">
                    <a:lnL w="9525" cap="flat" cmpd="sng" algn="ctr">
                      <a:noFill/>
                      <a:prstDash val="solid"/>
                    </a:lnL>
                    <a:lnR w="9525" cap="flat" cmpd="sng" algn="ctr">
                      <a:noFill/>
                      <a:prstDash val="solid"/>
                    </a:lnR>
                    <a:lnT w="9525" cap="flat" cmpd="sng" algn="ctr">
                      <a:noFill/>
                      <a:prstDash val="soli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17259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EXCLUDED</a:t>
                      </a:r>
                      <a:endParaRPr lang="en-US" sz="1200" b="1" dirty="0">
                        <a:solidFill>
                          <a:schemeClr val="bg1"/>
                        </a:solidFill>
                        <a:latin typeface="Open Sans" panose="020B0606030504020204"/>
                      </a:endParaRPr>
                    </a:p>
                  </a:txBody>
                  <a:tcPr marL="68562" marR="68562" anchor="ctr">
                    <a:lnL w="9525" cap="flat" cmpd="sng" algn="ctr">
                      <a:noFill/>
                      <a:prstDash val="soli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rgbClr val="5F5F5F"/>
                    </a:solidFill>
                  </a:tcPr>
                </a:tc>
                <a:tc hMerge="1">
                  <a:txBody>
                    <a:bodyPr/>
                    <a:lstStyle/>
                    <a:p>
                      <a:endParaRPr lang="en-US"/>
                    </a:p>
                  </a:txBody>
                  <a:tcPr/>
                </a:tc>
                <a:tc hMerge="1">
                  <a:txBody>
                    <a:bodyPr/>
                    <a:lstStyle/>
                    <a:p>
                      <a:pPr algn="ctr"/>
                      <a:endParaRPr lang="en-US" sz="1200" b="1" dirty="0"/>
                    </a:p>
                  </a:txBody>
                  <a:tcPr anchor="ctr">
                    <a:solidFill>
                      <a:schemeClr val="bg1">
                        <a:lumMod val="65000"/>
                      </a:schemeClr>
                    </a:solidFill>
                  </a:tcPr>
                </a:tc>
                <a:extLst>
                  <a:ext uri="{0D108BD9-81ED-4DB2-BD59-A6C34878D82A}">
                    <a16:rowId xmlns="" xmlns:a16="http://schemas.microsoft.com/office/drawing/2014/main" val="10001"/>
                  </a:ext>
                </a:extLst>
              </a:tr>
              <a:tr h="172590">
                <a:tc gridSpan="2">
                  <a:txBody>
                    <a:bodyPr/>
                    <a:lstStyle/>
                    <a:p>
                      <a:pPr algn="ctr"/>
                      <a:r>
                        <a:rPr lang="en-US" sz="1200" dirty="0"/>
                        <a:t>Browser</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a:txBody>
                    <a:bodyPr/>
                    <a:lstStyle/>
                    <a:p>
                      <a:pPr algn="ctr"/>
                      <a:r>
                        <a:rPr lang="en-US" sz="1200" dirty="0"/>
                        <a:t>Operating System</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2"/>
                  </a:ext>
                </a:extLst>
              </a:tr>
              <a:tr h="361723">
                <a:tc>
                  <a:txBody>
                    <a:bodyPr/>
                    <a:lstStyle/>
                    <a:p>
                      <a:pPr algn="ctr"/>
                      <a:r>
                        <a:rPr lang="en-US" sz="1200" dirty="0"/>
                        <a:t>Type</a:t>
                      </a:r>
                      <a:endParaRPr lang="en-US" sz="1200" b="1"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Version</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200" dirty="0"/>
                        <a:t>Type</a:t>
                      </a:r>
                      <a:endParaRPr lang="en-US" sz="1200" b="1"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3"/>
                  </a:ext>
                </a:extLst>
              </a:tr>
              <a:tr h="172590">
                <a:tc>
                  <a:txBody>
                    <a:bodyPr/>
                    <a:lstStyle/>
                    <a:p>
                      <a:pPr marL="0" algn="ctr" defTabSz="914400" rtl="0" eaLnBrk="1" latinLnBrk="0" hangingPunct="1"/>
                      <a:r>
                        <a:rPr lang="en-US" sz="1200" kern="1200" dirty="0">
                          <a:solidFill>
                            <a:schemeClr val="tx1"/>
                          </a:solidFill>
                          <a:latin typeface="+mn-lt"/>
                          <a:ea typeface="+mn-ea"/>
                          <a:cs typeface="+mn-cs"/>
                        </a:rPr>
                        <a:t>Chrome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72590">
                <a:tc>
                  <a:txBody>
                    <a:bodyPr/>
                    <a:lstStyle/>
                    <a:p>
                      <a:pPr marL="0" algn="ctr" defTabSz="914400" rtl="0" eaLnBrk="1" latinLnBrk="0" hangingPunct="1"/>
                      <a:r>
                        <a:rPr lang="en-US" sz="1200" kern="1200" dirty="0">
                          <a:solidFill>
                            <a:schemeClr val="tx1"/>
                          </a:solidFill>
                          <a:latin typeface="+mn-lt"/>
                          <a:ea typeface="+mn-ea"/>
                          <a:cs typeface="+mn-cs"/>
                        </a:rPr>
                        <a:t>Edge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172590">
                <a:tc>
                  <a:txBody>
                    <a:bodyPr/>
                    <a:lstStyle/>
                    <a:p>
                      <a:pPr marL="0" algn="ctr" defTabSz="914400" rtl="0" eaLnBrk="1" latinLnBrk="0" hangingPunct="1"/>
                      <a:r>
                        <a:rPr lang="en-US" sz="1200" kern="1200" dirty="0">
                          <a:solidFill>
                            <a:schemeClr val="tx1"/>
                          </a:solidFill>
                          <a:latin typeface="+mn-lt"/>
                          <a:ea typeface="+mn-ea"/>
                          <a:cs typeface="+mn-cs"/>
                        </a:rPr>
                        <a:t>IE</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11</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72590">
                <a:tc>
                  <a:txBody>
                    <a:bodyPr/>
                    <a:lstStyle/>
                    <a:p>
                      <a:pPr marL="0" algn="ctr" defTabSz="914400" rtl="0" eaLnBrk="1" latinLnBrk="0" hangingPunct="1"/>
                      <a:r>
                        <a:rPr lang="en-US" sz="1200" kern="1200" dirty="0">
                          <a:solidFill>
                            <a:schemeClr val="tx1"/>
                          </a:solidFill>
                          <a:latin typeface="+mn-lt"/>
                          <a:ea typeface="+mn-ea"/>
                          <a:cs typeface="+mn-cs"/>
                        </a:rPr>
                        <a:t>Firefox</a:t>
                      </a: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30+</a:t>
                      </a: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200" kern="1200" dirty="0">
                          <a:solidFill>
                            <a:schemeClr val="tx1"/>
                          </a:solidFill>
                          <a:latin typeface="+mn-lt"/>
                          <a:ea typeface="+mn-ea"/>
                          <a:cs typeface="+mn-cs"/>
                        </a:rPr>
                        <a:t>Any</a:t>
                      </a: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172590">
                <a:tc>
                  <a:txBody>
                    <a:bodyPr/>
                    <a:lstStyle/>
                    <a:p>
                      <a:pPr algn="ctr"/>
                      <a:r>
                        <a:rPr lang="en-US" sz="1200" dirty="0"/>
                        <a:t>Safari</a:t>
                      </a:r>
                      <a:endParaRPr lang="en-US" sz="1200" dirty="0">
                        <a:latin typeface="Open Sans" panose="020B0606030504020204"/>
                      </a:endParaRPr>
                    </a:p>
                  </a:txBody>
                  <a:tcPr marL="68562" marR="68562" anchor="ctr">
                    <a:lnL w="9525" cap="flat" cmpd="sng" algn="ctr">
                      <a:noFill/>
                      <a:prstDash val="soli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8+</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3175" cap="flat" cmpd="sng" algn="ctr">
                      <a:solidFill>
                        <a:srgbClr val="B0C3C8"/>
                      </a:solidFill>
                      <a:prstDash val="solid"/>
                      <a:round/>
                      <a:headEnd type="none" w="med" len="med"/>
                      <a:tailEnd type="none" w="med" len="me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Any</a:t>
                      </a:r>
                      <a:endParaRPr lang="en-US" sz="1200" dirty="0">
                        <a:latin typeface="Open Sans" panose="020B0606030504020204"/>
                      </a:endParaRPr>
                    </a:p>
                  </a:txBody>
                  <a:tcPr marL="68562" marR="68562" anchor="ctr">
                    <a:lnL w="3175" cap="flat" cmpd="sng" algn="ctr">
                      <a:solidFill>
                        <a:srgbClr val="B0C3C8"/>
                      </a:solidFill>
                      <a:prstDash val="solid"/>
                      <a:round/>
                      <a:headEnd type="none" w="med" len="med"/>
                      <a:tailEnd type="none" w="med" len="med"/>
                    </a:lnL>
                    <a:lnR w="9525" cap="flat" cmpd="sng" algn="ctr">
                      <a:noFill/>
                      <a:prstDash val="solid"/>
                    </a:lnR>
                    <a:lnT w="3175" cap="flat" cmpd="sng" algn="ctr">
                      <a:solidFill>
                        <a:srgbClr val="B0C3C8"/>
                      </a:solidFill>
                      <a:prstDash val="solid"/>
                      <a:round/>
                      <a:headEnd type="none" w="med" len="med"/>
                      <a:tailEnd type="none" w="med" len="med"/>
                    </a:lnT>
                    <a:lnB w="3175" cap="flat" cmpd="sng" algn="ctr">
                      <a:solidFill>
                        <a:srgbClr val="B0C3C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sp>
        <p:nvSpPr>
          <p:cNvPr id="18" name="Rectangle 3"/>
          <p:cNvSpPr txBox="1">
            <a:spLocks noChangeArrowheads="1"/>
          </p:cNvSpPr>
          <p:nvPr/>
        </p:nvSpPr>
        <p:spPr>
          <a:xfrm>
            <a:off x="511747" y="1349779"/>
            <a:ext cx="5986491" cy="1270091"/>
          </a:xfrm>
          <a:prstGeom prst="rect">
            <a:avLst/>
          </a:prstGeom>
        </p:spPr>
        <p:txBody>
          <a:bodyPr vert="horz"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en-US" sz="1200" dirty="0">
                <a:solidFill>
                  <a:schemeClr val="tx1"/>
                </a:solidFill>
                <a:cs typeface="Calibri" pitchFamily="34" charset="0"/>
              </a:rPr>
              <a:t>This campaign will be deployed to the following devices</a:t>
            </a:r>
            <a:r>
              <a:rPr lang="en-US" sz="1200" dirty="0">
                <a:solidFill>
                  <a:schemeClr val="tx1"/>
                </a:solidFill>
              </a:rPr>
              <a:t>:</a:t>
            </a:r>
          </a:p>
          <a:p>
            <a:pPr>
              <a:lnSpc>
                <a:spcPct val="70000"/>
              </a:lnSpc>
            </a:pPr>
            <a:r>
              <a:rPr lang="en-US" sz="1200" dirty="0">
                <a:solidFill>
                  <a:schemeClr val="tx1"/>
                </a:solidFill>
              </a:rPr>
              <a:t> </a:t>
            </a:r>
            <a:r>
              <a:rPr lang="en-US" sz="1200" dirty="0" smtClean="0">
                <a:solidFill>
                  <a:schemeClr val="tx1"/>
                </a:solidFill>
              </a:rPr>
              <a:t>                     </a:t>
            </a:r>
            <a:r>
              <a:rPr lang="en-US" sz="1200" dirty="0" smtClean="0">
                <a:solidFill>
                  <a:schemeClr val="accent4"/>
                </a:solidFill>
                <a:ea typeface="Wingdings"/>
                <a:cs typeface="Wingdings"/>
                <a:sym typeface="Wingdings"/>
              </a:rPr>
              <a:t></a:t>
            </a:r>
            <a:r>
              <a:rPr lang="en-US" sz="1200" dirty="0" smtClean="0">
                <a:solidFill>
                  <a:schemeClr val="tx1"/>
                </a:solidFill>
                <a:ea typeface="Wingdings"/>
                <a:cs typeface="Wingdings"/>
                <a:sym typeface="Wingdings"/>
              </a:rPr>
              <a:t> </a:t>
            </a:r>
            <a:r>
              <a:rPr lang="en-US" sz="1200" dirty="0">
                <a:solidFill>
                  <a:schemeClr val="tx1"/>
                </a:solidFill>
              </a:rPr>
              <a:t>Desktop</a:t>
            </a:r>
          </a:p>
          <a:p>
            <a:pPr>
              <a:lnSpc>
                <a:spcPct val="70000"/>
              </a:lnSpc>
            </a:pPr>
            <a:r>
              <a:rPr lang="en-US" sz="1200" dirty="0" smtClean="0">
                <a:solidFill>
                  <a:srgbClr val="00B050"/>
                </a:solidFill>
              </a:rPr>
              <a:t> </a:t>
            </a:r>
            <a:r>
              <a:rPr lang="en-US" sz="1200" dirty="0">
                <a:solidFill>
                  <a:schemeClr val="tx1"/>
                </a:solidFill>
              </a:rPr>
              <a:t> </a:t>
            </a:r>
            <a:r>
              <a:rPr lang="en-US" sz="1200" dirty="0" smtClean="0">
                <a:solidFill>
                  <a:schemeClr val="tx1"/>
                </a:solidFill>
              </a:rPr>
              <a:t>                    </a:t>
            </a:r>
            <a:r>
              <a:rPr lang="en-US" sz="1200" dirty="0" smtClean="0">
                <a:solidFill>
                  <a:schemeClr val="accent4"/>
                </a:solidFill>
                <a:ea typeface="Wingdings"/>
                <a:cs typeface="Wingdings"/>
                <a:sym typeface="Wingdings"/>
              </a:rPr>
              <a:t></a:t>
            </a:r>
            <a:r>
              <a:rPr lang="en-US" sz="1200" dirty="0" smtClean="0">
                <a:solidFill>
                  <a:schemeClr val="accent1"/>
                </a:solidFill>
                <a:ea typeface="Wingdings"/>
                <a:cs typeface="Wingdings"/>
                <a:sym typeface="Wingdings"/>
              </a:rPr>
              <a:t> </a:t>
            </a:r>
            <a:r>
              <a:rPr lang="en-US" sz="1200" dirty="0" smtClean="0">
                <a:solidFill>
                  <a:schemeClr val="tx1"/>
                </a:solidFill>
              </a:rPr>
              <a:t>Tablet</a:t>
            </a:r>
            <a:endParaRPr lang="en-US" sz="1200" dirty="0">
              <a:solidFill>
                <a:schemeClr val="tx1"/>
              </a:solidFill>
            </a:endParaRPr>
          </a:p>
          <a:p>
            <a:pPr>
              <a:lnSpc>
                <a:spcPct val="70000"/>
              </a:lnSpc>
            </a:pPr>
            <a:r>
              <a:rPr lang="en-US" sz="1200" dirty="0" smtClean="0">
                <a:solidFill>
                  <a:schemeClr val="tx1"/>
                </a:solidFill>
              </a:rPr>
              <a:t>                      </a:t>
            </a:r>
            <a:r>
              <a:rPr lang="en-US" sz="1200" dirty="0" smtClean="0">
                <a:solidFill>
                  <a:schemeClr val="accent1"/>
                </a:solidFill>
                <a:ea typeface="Wingdings"/>
                <a:cs typeface="Wingdings"/>
                <a:sym typeface="Wingdings"/>
              </a:rPr>
              <a:t> </a:t>
            </a:r>
            <a:r>
              <a:rPr lang="en-US" sz="1200" dirty="0">
                <a:solidFill>
                  <a:schemeClr val="tx1"/>
                </a:solidFill>
              </a:rPr>
              <a:t>Mobile</a:t>
            </a:r>
          </a:p>
          <a:p>
            <a:pPr>
              <a:lnSpc>
                <a:spcPct val="80000"/>
              </a:lnSpc>
            </a:pPr>
            <a:r>
              <a:rPr lang="en-US" sz="1200" dirty="0">
                <a:solidFill>
                  <a:schemeClr val="tx1"/>
                </a:solidFill>
              </a:rPr>
              <a:t>The following is a customized list of browsers to be INCLUDED in the campaign:</a:t>
            </a:r>
          </a:p>
        </p:txBody>
      </p:sp>
      <p:sp>
        <p:nvSpPr>
          <p:cNvPr id="2" name="Slide Number Placeholder 1"/>
          <p:cNvSpPr>
            <a:spLocks noGrp="1"/>
          </p:cNvSpPr>
          <p:nvPr>
            <p:ph type="sldNum" sz="quarter" idx="12"/>
          </p:nvPr>
        </p:nvSpPr>
        <p:spPr/>
        <p:txBody>
          <a:bodyPr/>
          <a:lstStyle/>
          <a:p>
            <a:fld id="{C51EAA63-D034-42AE-91FA-B13B9518C7BE}" type="slidenum">
              <a:rPr lang="en-GB" smtClean="0"/>
              <a:t>6</a:t>
            </a:fld>
            <a:endParaRPr lang="en-GB" dirty="0"/>
          </a:p>
        </p:txBody>
      </p:sp>
      <p:pic>
        <p:nvPicPr>
          <p:cNvPr id="15" name="Picture 2" descr="http://www.stenaline.co.uk/-/media/Components/Identity/Logo/logo.ashx?h=70&amp;la=en-GB&amp;w=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2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Rules</a:t>
            </a:r>
          </a:p>
        </p:txBody>
      </p:sp>
      <p:graphicFrame>
        <p:nvGraphicFramePr>
          <p:cNvPr id="6" name="Content Placeholder 5" descr="Table with multiple topic and category rows" title="Sample Table"/>
          <p:cNvGraphicFramePr>
            <a:graphicFrameLocks noGrp="1"/>
          </p:cNvGraphicFramePr>
          <p:nvPr>
            <p:ph idx="1"/>
            <p:extLst>
              <p:ext uri="{D42A27DB-BD31-4B8C-83A1-F6EECF244321}">
                <p14:modId xmlns:p14="http://schemas.microsoft.com/office/powerpoint/2010/main" val="3075201936"/>
              </p:ext>
            </p:extLst>
          </p:nvPr>
        </p:nvGraphicFramePr>
        <p:xfrm>
          <a:off x="530308" y="3682942"/>
          <a:ext cx="11340417" cy="1609069"/>
        </p:xfrm>
        <a:graphic>
          <a:graphicData uri="http://schemas.openxmlformats.org/drawingml/2006/table">
            <a:tbl>
              <a:tblPr firstRow="1" bandRow="1">
                <a:tableStyleId>{5FD0F851-EC5A-4D38-B0AD-8093EC10F338}</a:tableStyleId>
              </a:tblPr>
              <a:tblGrid>
                <a:gridCol w="2070862">
                  <a:extLst>
                    <a:ext uri="{9D8B030D-6E8A-4147-A177-3AD203B41FA5}">
                      <a16:colId xmlns="" xmlns:a16="http://schemas.microsoft.com/office/drawing/2014/main" val="20000"/>
                    </a:ext>
                  </a:extLst>
                </a:gridCol>
                <a:gridCol w="2924987">
                  <a:extLst>
                    <a:ext uri="{9D8B030D-6E8A-4147-A177-3AD203B41FA5}">
                      <a16:colId xmlns="" xmlns:a16="http://schemas.microsoft.com/office/drawing/2014/main" val="20001"/>
                    </a:ext>
                  </a:extLst>
                </a:gridCol>
                <a:gridCol w="4279201">
                  <a:extLst>
                    <a:ext uri="{9D8B030D-6E8A-4147-A177-3AD203B41FA5}">
                      <a16:colId xmlns="" xmlns:a16="http://schemas.microsoft.com/office/drawing/2014/main" val="20002"/>
                    </a:ext>
                  </a:extLst>
                </a:gridCol>
                <a:gridCol w="2065367">
                  <a:extLst>
                    <a:ext uri="{9D8B030D-6E8A-4147-A177-3AD203B41FA5}">
                      <a16:colId xmlns="" xmlns:a16="http://schemas.microsoft.com/office/drawing/2014/main" val="20003"/>
                    </a:ext>
                  </a:extLst>
                </a:gridCol>
              </a:tblGrid>
              <a:tr h="327600">
                <a:tc>
                  <a:txBody>
                    <a:bodyPr/>
                    <a:lstStyle/>
                    <a:p>
                      <a:r>
                        <a:rPr lang="en-US" dirty="0"/>
                        <a:t>Acceptance Criteria</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Given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When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Then</a:t>
                      </a:r>
                    </a:p>
                  </a:txBody>
                  <a:tcPr anchor="ctr"/>
                </a:tc>
                <a:extLst>
                  <a:ext uri="{0D108BD9-81ED-4DB2-BD59-A6C34878D82A}">
                    <a16:rowId xmlns="" xmlns:a16="http://schemas.microsoft.com/office/drawing/2014/main" val="10000"/>
                  </a:ext>
                </a:extLst>
              </a:tr>
              <a:tr h="603229">
                <a:tc>
                  <a:txBody>
                    <a:bodyPr/>
                    <a:lstStyle/>
                    <a:p>
                      <a:pPr algn="ctr"/>
                      <a:r>
                        <a:rPr lang="en-US" sz="1200" dirty="0"/>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That the visitor</a:t>
                      </a:r>
                      <a:r>
                        <a:rPr lang="en-US" sz="1200" baseline="0" dirty="0"/>
                        <a:t> is on the </a:t>
                      </a:r>
                      <a:r>
                        <a:rPr lang="pl-PL" sz="1200" baseline="0" dirty="0"/>
                        <a:t>Stena Line </a:t>
                      </a:r>
                      <a:r>
                        <a:rPr lang="en-GB" sz="1200" baseline="0" dirty="0" smtClean="0"/>
                        <a:t>UK </a:t>
                      </a:r>
                      <a:r>
                        <a:rPr lang="en-US" sz="1200" baseline="0" dirty="0" smtClean="0"/>
                        <a:t>site </a:t>
                      </a:r>
                      <a:r>
                        <a:rPr lang="en-US" sz="1200" dirty="0" smtClean="0"/>
                        <a:t>(</a:t>
                      </a:r>
                      <a:r>
                        <a:rPr lang="en-US" sz="1200" u="none" strike="noStrike" dirty="0" smtClean="0">
                          <a:effectLst/>
                          <a:hlinkClick r:id="rId3"/>
                        </a:rPr>
                        <a:t>www.stenaline.co.uk</a:t>
                      </a:r>
                      <a:r>
                        <a:rPr lang="en-US" sz="1200" dirty="0" smtClean="0"/>
                        <a:t>)</a:t>
                      </a:r>
                      <a:endParaRPr lang="en-US" sz="1200" baseline="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a:t>
                      </a:r>
                      <a:r>
                        <a:rPr lang="en-GB" sz="1200" kern="1200" dirty="0" smtClean="0">
                          <a:solidFill>
                            <a:schemeClr val="tx1"/>
                          </a:solidFill>
                          <a:latin typeface="+mn-lt"/>
                          <a:ea typeface="+mn-ea"/>
                          <a:cs typeface="+mn-cs"/>
                        </a:rPr>
                        <a:t>land on</a:t>
                      </a:r>
                      <a:r>
                        <a:rPr lang="en-GB" sz="1200" kern="1200" baseline="0" dirty="0" smtClean="0">
                          <a:solidFill>
                            <a:schemeClr val="tx1"/>
                          </a:solidFill>
                          <a:latin typeface="+mn-lt"/>
                          <a:ea typeface="+mn-ea"/>
                          <a:cs typeface="+mn-cs"/>
                        </a:rPr>
                        <a:t> the </a:t>
                      </a:r>
                      <a:r>
                        <a:rPr lang="en-GB" sz="1200" dirty="0" smtClean="0">
                          <a:solidFill>
                            <a:schemeClr val="tx1"/>
                          </a:solidFill>
                        </a:rPr>
                        <a:t>Passenger Details page </a:t>
                      </a:r>
                      <a:endParaRPr lang="en-US" sz="12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They generate into the test.</a:t>
                      </a:r>
                      <a:endParaRPr lang="en-US" sz="1200" dirty="0"/>
                    </a:p>
                  </a:txBody>
                  <a:tcPr anchor="ctr"/>
                </a:tc>
                <a:extLst>
                  <a:ext uri="{0D108BD9-81ED-4DB2-BD59-A6C34878D82A}">
                    <a16:rowId xmlns="" xmlns:a16="http://schemas.microsoft.com/office/drawing/2014/main" val="10001"/>
                  </a:ext>
                </a:extLst>
              </a:tr>
              <a:tr h="603229">
                <a:tc>
                  <a:txBody>
                    <a:bodyPr/>
                    <a:lstStyle/>
                    <a:p>
                      <a:pPr algn="ctr"/>
                      <a:r>
                        <a:rPr lang="en-US" sz="1200" dirty="0" smtClean="0"/>
                        <a:t>2</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a:t>
                      </a:r>
                      <a:r>
                        <a:rPr lang="en-GB" sz="1200" kern="1200" dirty="0" smtClean="0">
                          <a:solidFill>
                            <a:schemeClr val="tx1"/>
                          </a:solidFill>
                          <a:latin typeface="+mn-lt"/>
                          <a:ea typeface="+mn-ea"/>
                          <a:cs typeface="+mn-cs"/>
                        </a:rPr>
                        <a:t>have selected British routes only (i.e. routes from the ‘To Ireland’/’To Britain’/’To Holland’ sections)</a:t>
                      </a:r>
                      <a:endParaRPr lang="en-US" sz="12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a:t>
                      </a:r>
                      <a:r>
                        <a:rPr lang="en-GB" sz="1200" kern="1200" dirty="0" smtClean="0">
                          <a:solidFill>
                            <a:schemeClr val="tx1"/>
                          </a:solidFill>
                          <a:latin typeface="+mn-lt"/>
                          <a:ea typeface="+mn-ea"/>
                          <a:cs typeface="+mn-cs"/>
                        </a:rPr>
                        <a:t>land on</a:t>
                      </a:r>
                      <a:r>
                        <a:rPr lang="en-GB" sz="1200" kern="1200" baseline="0" dirty="0" smtClean="0">
                          <a:solidFill>
                            <a:schemeClr val="tx1"/>
                          </a:solidFill>
                          <a:latin typeface="+mn-lt"/>
                          <a:ea typeface="+mn-ea"/>
                          <a:cs typeface="+mn-cs"/>
                        </a:rPr>
                        <a:t> the </a:t>
                      </a:r>
                      <a:r>
                        <a:rPr lang="en-GB" sz="1200" dirty="0" smtClean="0">
                          <a:solidFill>
                            <a:schemeClr val="tx1"/>
                          </a:solidFill>
                        </a:rPr>
                        <a:t>Passenger Details page </a:t>
                      </a:r>
                      <a:endParaRPr lang="en-US" sz="1200" kern="1200" dirty="0" smtClean="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They generate into the test.</a:t>
                      </a:r>
                    </a:p>
                  </a:txBody>
                  <a:tcPr anchor="ctr"/>
                </a:tc>
              </a:tr>
            </a:tbl>
          </a:graphicData>
        </a:graphic>
      </p:graphicFrame>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8" name="Rectangle 3"/>
          <p:cNvSpPr txBox="1">
            <a:spLocks noChangeArrowheads="1"/>
          </p:cNvSpPr>
          <p:nvPr/>
        </p:nvSpPr>
        <p:spPr>
          <a:xfrm>
            <a:off x="530308" y="1524000"/>
            <a:ext cx="4577152" cy="1862048"/>
          </a:xfrm>
          <a:prstGeom prst="rect">
            <a:avLst/>
          </a:prstGeom>
        </p:spPr>
        <p:txBody>
          <a:bodyPr vert="horz" wrap="square" lIns="91440" tIns="45720" rIns="91440" bIns="45720" rtlCol="0">
            <a:spAutoFit/>
          </a:bodyPr>
          <a:lstStyle>
            <a:lvl1pPr marL="0" marR="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kern="1200">
                <a:solidFill>
                  <a:srgbClr val="CD2027"/>
                </a:solidFill>
                <a:latin typeface="+mn-lt"/>
                <a:ea typeface="+mn-ea"/>
                <a:cs typeface="+mn-cs"/>
              </a:defRPr>
            </a:lvl1pPr>
            <a:lvl2pPr marL="6858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2pPr>
            <a:lvl3pPr marL="11430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3pPr>
            <a:lvl4pPr marL="16002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4pPr>
            <a:lvl5pPr marL="2057400" marR="0"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sz="1400" kern="1200">
                <a:solidFill>
                  <a:schemeClr val="tx1"/>
                </a:solidFill>
                <a:latin typeface="+mn-lt"/>
                <a:ea typeface="+mn-ea"/>
                <a:cs typeface="+mn-cs"/>
              </a:defRPr>
            </a:lvl5pPr>
            <a:lvl6pPr marL="2514412"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2"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User Story:</a:t>
            </a:r>
          </a:p>
          <a:p>
            <a:r>
              <a:rPr lang="en-US" sz="1400" dirty="0">
                <a:solidFill>
                  <a:schemeClr val="tx1"/>
                </a:solidFill>
              </a:rPr>
              <a:t/>
            </a:r>
            <a:br>
              <a:rPr lang="en-US" sz="1400" dirty="0">
                <a:solidFill>
                  <a:schemeClr val="tx1"/>
                </a:solidFill>
              </a:rPr>
            </a:br>
            <a:r>
              <a:rPr lang="en-US" sz="1400" b="1" dirty="0">
                <a:solidFill>
                  <a:schemeClr val="tx1"/>
                </a:solidFill>
              </a:rPr>
              <a:t>As</a:t>
            </a:r>
            <a:r>
              <a:rPr lang="en-US" sz="1400" dirty="0">
                <a:solidFill>
                  <a:schemeClr val="tx1"/>
                </a:solidFill>
              </a:rPr>
              <a:t>  </a:t>
            </a:r>
            <a:r>
              <a:rPr lang="pl-PL" sz="1400" dirty="0">
                <a:solidFill>
                  <a:schemeClr val="tx1"/>
                </a:solidFill>
              </a:rPr>
              <a:t>Stena Line</a:t>
            </a:r>
            <a:endParaRPr lang="en-US" sz="1400" dirty="0">
              <a:solidFill>
                <a:schemeClr val="tx1"/>
              </a:solidFill>
            </a:endParaRPr>
          </a:p>
          <a:p>
            <a:r>
              <a:rPr lang="en-US" sz="1400" b="1" dirty="0">
                <a:solidFill>
                  <a:schemeClr val="tx1"/>
                </a:solidFill>
              </a:rPr>
              <a:t>I want to </a:t>
            </a:r>
            <a:r>
              <a:rPr lang="en-US" sz="1400" dirty="0">
                <a:solidFill>
                  <a:schemeClr val="tx1"/>
                </a:solidFill>
              </a:rPr>
              <a:t> generate all visitors </a:t>
            </a:r>
            <a:r>
              <a:rPr lang="en-GB" sz="1400" dirty="0" smtClean="0">
                <a:solidFill>
                  <a:schemeClr val="tx1"/>
                </a:solidFill>
              </a:rPr>
              <a:t>who select UK routes and land of the Passenger Details page into the test </a:t>
            </a:r>
            <a:endParaRPr lang="en-GB" sz="1400" dirty="0">
              <a:solidFill>
                <a:schemeClr val="tx1"/>
              </a:solidFill>
            </a:endParaRPr>
          </a:p>
          <a:p>
            <a:r>
              <a:rPr lang="en-US" sz="1400" b="1" dirty="0">
                <a:solidFill>
                  <a:schemeClr val="tx1"/>
                </a:solidFill>
              </a:rPr>
              <a:t>So that I can </a:t>
            </a:r>
            <a:r>
              <a:rPr lang="en-US" sz="1400" dirty="0">
                <a:solidFill>
                  <a:schemeClr val="tx1"/>
                </a:solidFill>
              </a:rPr>
              <a:t> </a:t>
            </a:r>
            <a:r>
              <a:rPr lang="en-GB" sz="1400" dirty="0" smtClean="0">
                <a:solidFill>
                  <a:schemeClr val="tx1"/>
                </a:solidFill>
              </a:rPr>
              <a:t>analyse how their behaviour changes with our variants.</a:t>
            </a:r>
            <a:endParaRPr lang="en-US" sz="1400" dirty="0">
              <a:solidFill>
                <a:schemeClr val="tx1"/>
              </a:solidFill>
            </a:endParaRPr>
          </a:p>
        </p:txBody>
      </p:sp>
      <p:sp>
        <p:nvSpPr>
          <p:cNvPr id="4" name="Slide Number Placeholder 3"/>
          <p:cNvSpPr>
            <a:spLocks noGrp="1"/>
          </p:cNvSpPr>
          <p:nvPr>
            <p:ph type="sldNum" sz="quarter" idx="12"/>
          </p:nvPr>
        </p:nvSpPr>
        <p:spPr/>
        <p:txBody>
          <a:bodyPr/>
          <a:lstStyle/>
          <a:p>
            <a:fld id="{C51EAA63-D034-42AE-91FA-B13B9518C7BE}" type="slidenum">
              <a:rPr lang="en-GB" smtClean="0">
                <a:solidFill>
                  <a:srgbClr val="5F5F5F"/>
                </a:solidFill>
                <a:latin typeface="Calibri"/>
              </a:rPr>
              <a:pPr/>
              <a:t>7</a:t>
            </a:fld>
            <a:endParaRPr lang="en-GB" dirty="0">
              <a:solidFill>
                <a:srgbClr val="5F5F5F"/>
              </a:solidFill>
              <a:latin typeface="Calibri"/>
            </a:endParaRPr>
          </a:p>
        </p:txBody>
      </p:sp>
      <p:pic>
        <p:nvPicPr>
          <p:cNvPr id="9" name="Picture 8"/>
          <p:cNvPicPr>
            <a:picLocks noChangeAspect="1"/>
          </p:cNvPicPr>
          <p:nvPr/>
        </p:nvPicPr>
        <p:blipFill>
          <a:blip r:embed="rId4"/>
          <a:stretch>
            <a:fillRect/>
          </a:stretch>
        </p:blipFill>
        <p:spPr>
          <a:xfrm>
            <a:off x="7521890" y="1166468"/>
            <a:ext cx="1637667" cy="2219580"/>
          </a:xfrm>
          <a:prstGeom prst="rect">
            <a:avLst/>
          </a:prstGeom>
        </p:spPr>
      </p:pic>
      <p:pic>
        <p:nvPicPr>
          <p:cNvPr id="14" name="Picture 2" descr="http://www.stenaline.co.uk/-/media/Components/Identity/Logo/logo.ashx?h=70&amp;la=en-GB&amp;w=1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5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and Variant Detail</a:t>
            </a:r>
          </a:p>
        </p:txBody>
      </p:sp>
      <p:sp>
        <p:nvSpPr>
          <p:cNvPr id="6" name="Footer Placeholder 5"/>
          <p:cNvSpPr>
            <a:spLocks noGrp="1"/>
          </p:cNvSpPr>
          <p:nvPr>
            <p:ph type="ftr" sz="quarter" idx="11"/>
          </p:nvPr>
        </p:nvSpPr>
        <p:spPr/>
        <p:txBody>
          <a:bodyPr/>
          <a:lstStyle/>
          <a:p>
            <a:r>
              <a:rPr lang="en-US"/>
              <a:t>Oracle Confidential -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GB" smtClean="0">
                <a:solidFill>
                  <a:srgbClr val="5F5F5F"/>
                </a:solidFill>
                <a:latin typeface="Calibri"/>
              </a:rPr>
              <a:pPr/>
              <a:t>8</a:t>
            </a:fld>
            <a:endParaRPr lang="en-GB" dirty="0">
              <a:solidFill>
                <a:srgbClr val="5F5F5F"/>
              </a:solidFill>
              <a:latin typeface="Calibri"/>
            </a:endParaRPr>
          </a:p>
        </p:txBody>
      </p:sp>
      <p:pic>
        <p:nvPicPr>
          <p:cNvPr id="9"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4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1812" y="2225543"/>
            <a:ext cx="5776312" cy="143205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GB"/>
          </a:p>
        </p:txBody>
      </p:sp>
      <p:sp>
        <p:nvSpPr>
          <p:cNvPr id="3" name="Footer Placeholder 2"/>
          <p:cNvSpPr>
            <a:spLocks noGrp="1"/>
          </p:cNvSpPr>
          <p:nvPr>
            <p:ph type="ftr" sz="quarter" idx="11"/>
          </p:nvPr>
        </p:nvSpPr>
        <p:spPr/>
        <p:txBody>
          <a:bodyPr/>
          <a:lstStyle/>
          <a:p>
            <a:r>
              <a:rPr lang="en-US"/>
              <a:t>Oracle Confidential - Restricted</a:t>
            </a:r>
            <a:endParaRPr lang="en-US" dirty="0"/>
          </a:p>
        </p:txBody>
      </p:sp>
      <p:sp>
        <p:nvSpPr>
          <p:cNvPr id="2" name="Title 1"/>
          <p:cNvSpPr>
            <a:spLocks noGrp="1"/>
          </p:cNvSpPr>
          <p:nvPr>
            <p:ph type="title"/>
          </p:nvPr>
        </p:nvSpPr>
        <p:spPr/>
        <p:txBody>
          <a:bodyPr/>
          <a:lstStyle/>
          <a:p>
            <a:r>
              <a:rPr lang="en-US" dirty="0"/>
              <a:t>Campaign Matrix</a:t>
            </a:r>
          </a:p>
        </p:txBody>
      </p:sp>
      <p:sp>
        <p:nvSpPr>
          <p:cNvPr id="6" name="Text Placeholder 5"/>
          <p:cNvSpPr>
            <a:spLocks noGrp="1"/>
          </p:cNvSpPr>
          <p:nvPr>
            <p:ph type="body" sz="half" idx="2"/>
          </p:nvPr>
        </p:nvSpPr>
        <p:spPr>
          <a:xfrm>
            <a:off x="903856" y="3394929"/>
            <a:ext cx="4591191" cy="262672"/>
          </a:xfrm>
        </p:spPr>
        <p:txBody>
          <a:bodyPr vert="horz" lIns="0" tIns="0" rIns="0" bIns="0" rtlCol="0" anchor="t">
            <a:noAutofit/>
          </a:bodyPr>
          <a:lstStyle/>
          <a:p>
            <a:pPr algn="ctr"/>
            <a:r>
              <a:rPr lang="en-GB" dirty="0"/>
              <a:t>This will be an </a:t>
            </a:r>
            <a:r>
              <a:rPr lang="en-GB" dirty="0" err="1" smtClean="0"/>
              <a:t>ABn</a:t>
            </a:r>
            <a:r>
              <a:rPr lang="en-GB" dirty="0" smtClean="0"/>
              <a:t> </a:t>
            </a:r>
            <a:r>
              <a:rPr lang="en-GB" dirty="0"/>
              <a:t>test with </a:t>
            </a:r>
            <a:r>
              <a:rPr lang="en-GB" dirty="0" smtClean="0"/>
              <a:t>2 </a:t>
            </a:r>
            <a:r>
              <a:rPr lang="en-GB" dirty="0"/>
              <a:t>experiences.</a:t>
            </a:r>
            <a:endParaRPr lang="en-US" dirty="0"/>
          </a:p>
          <a:p>
            <a:endParaRPr lang="en-GB" b="1" dirty="0"/>
          </a:p>
        </p:txBody>
      </p:sp>
      <p:sp>
        <p:nvSpPr>
          <p:cNvPr id="4" name="Slide Number Placeholder 3"/>
          <p:cNvSpPr>
            <a:spLocks noGrp="1"/>
          </p:cNvSpPr>
          <p:nvPr>
            <p:ph type="sldNum" sz="quarter" idx="12"/>
          </p:nvPr>
        </p:nvSpPr>
        <p:spPr/>
        <p:txBody>
          <a:bodyPr/>
          <a:lstStyle/>
          <a:p>
            <a:fld id="{C51EAA63-D034-42AE-91FA-B13B9518C7BE}" type="slidenum">
              <a:rPr lang="en-GB" smtClean="0"/>
              <a:t>9</a:t>
            </a:fld>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36328466"/>
              </p:ext>
            </p:extLst>
          </p:nvPr>
        </p:nvGraphicFramePr>
        <p:xfrm>
          <a:off x="531812" y="1512948"/>
          <a:ext cx="5654675" cy="1215965"/>
        </p:xfrm>
        <a:graphic>
          <a:graphicData uri="http://schemas.openxmlformats.org/drawingml/2006/table">
            <a:tbl>
              <a:tblPr firstRow="1" bandRow="1">
                <a:tableStyleId>{5FD0F851-EC5A-4D38-B0AD-8093EC10F338}</a:tableStyleId>
              </a:tblPr>
              <a:tblGrid>
                <a:gridCol w="1638054"/>
                <a:gridCol w="1916779"/>
                <a:gridCol w="2099842"/>
              </a:tblGrid>
              <a:tr h="602163">
                <a:tc>
                  <a:txBody>
                    <a:bodyPr/>
                    <a:lstStyle/>
                    <a:p>
                      <a:r>
                        <a:rPr lang="en-GB" sz="1600" dirty="0" smtClean="0"/>
                        <a:t>Element</a:t>
                      </a:r>
                      <a:endParaRPr lang="en-US" sz="1600" dirty="0"/>
                    </a:p>
                  </a:txBody>
                  <a:tcPr anchor="ctr"/>
                </a:tc>
                <a:tc>
                  <a:txBody>
                    <a:bodyPr/>
                    <a:lstStyle/>
                    <a:p>
                      <a:pPr algn="ctr"/>
                      <a:r>
                        <a:rPr lang="en-GB" sz="1600" dirty="0" smtClean="0"/>
                        <a:t>Variant</a:t>
                      </a:r>
                      <a:r>
                        <a:rPr lang="en-GB" sz="1600" baseline="0" dirty="0" smtClean="0"/>
                        <a:t> 1</a:t>
                      </a:r>
                      <a:endParaRPr lang="en-US" sz="1600" dirty="0"/>
                    </a:p>
                  </a:txBody>
                  <a:tcPr anchor="ctr"/>
                </a:tc>
                <a:tc>
                  <a:txBody>
                    <a:bodyPr/>
                    <a:lstStyle/>
                    <a:p>
                      <a:pPr algn="ctr"/>
                      <a:r>
                        <a:rPr lang="en-GB" sz="1600" dirty="0" smtClean="0"/>
                        <a:t>Variant</a:t>
                      </a:r>
                      <a:r>
                        <a:rPr lang="en-GB" sz="1600" baseline="0" dirty="0" smtClean="0"/>
                        <a:t> 2</a:t>
                      </a:r>
                      <a:endParaRPr lang="en-US" sz="1600" dirty="0"/>
                    </a:p>
                  </a:txBody>
                  <a:tcPr anchor="ctr"/>
                </a:tc>
              </a:tr>
              <a:tr h="613802">
                <a:tc>
                  <a:txBody>
                    <a:bodyPr/>
                    <a:lstStyle/>
                    <a:p>
                      <a:pPr algn="ctr"/>
                      <a:r>
                        <a:rPr lang="en-GB" sz="1400" dirty="0" smtClean="0"/>
                        <a:t>Fields</a:t>
                      </a:r>
                      <a:endParaRPr lang="en-US" sz="1400" dirty="0"/>
                    </a:p>
                  </a:txBody>
                  <a:tcPr anchor="ctr"/>
                </a:tc>
                <a:tc>
                  <a:txBody>
                    <a:bodyPr/>
                    <a:lstStyle/>
                    <a:p>
                      <a:pPr algn="ctr"/>
                      <a:r>
                        <a:rPr lang="en-GB" sz="1400" dirty="0" smtClean="0"/>
                        <a:t>A1_</a:t>
                      </a:r>
                      <a:r>
                        <a:rPr lang="pl-PL" sz="1400" dirty="0" smtClean="0"/>
                        <a:t>Default</a:t>
                      </a:r>
                      <a:endParaRPr lang="en-US" sz="1400" dirty="0"/>
                    </a:p>
                  </a:txBody>
                  <a:tcPr anchor="ctr"/>
                </a:tc>
                <a:tc>
                  <a:txBody>
                    <a:bodyPr/>
                    <a:lstStyle/>
                    <a:p>
                      <a:pPr algn="ctr"/>
                      <a:r>
                        <a:rPr lang="en-GB" sz="1400" dirty="0" smtClean="0"/>
                        <a:t>A2_Reduced</a:t>
                      </a:r>
                      <a:endParaRPr lang="en-US" sz="1400" dirty="0"/>
                    </a:p>
                  </a:txBody>
                  <a:tcPr anchor="ctr"/>
                </a:tc>
              </a:tr>
            </a:tbl>
          </a:graphicData>
        </a:graphic>
      </p:graphicFrame>
      <p:pic>
        <p:nvPicPr>
          <p:cNvPr id="10" name="Picture 2" descr="http://www.stenaline.co.uk/-/media/Components/Identity/Logo/logo.ashx?h=70&amp;la=en-GB&amp;w=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682" y="406400"/>
            <a:ext cx="17621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3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Oracle_16x9_2014">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A4BAB3588520408F6D6B00CC823762" ma:contentTypeVersion="3" ma:contentTypeDescription="Create a new document." ma:contentTypeScope="" ma:versionID="384133531e55ea2ceaf83a220c30a2a0">
  <xsd:schema xmlns:xsd="http://www.w3.org/2001/XMLSchema" xmlns:xs="http://www.w3.org/2001/XMLSchema" xmlns:p="http://schemas.microsoft.com/office/2006/metadata/properties" xmlns:ns2="b75f0585-b6ce-490b-90bd-5c6453f30927" targetNamespace="http://schemas.microsoft.com/office/2006/metadata/properties" ma:root="true" ma:fieldsID="e54668d28b8065e2d90e7774c4282538" ns2:_="">
    <xsd:import namespace="b75f0585-b6ce-490b-90bd-5c6453f30927"/>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5f0585-b6ce-490b-90bd-5c6453f309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4384C2-3AF3-4931-A503-38F1F556DFAF}">
  <ds:schemaRefs>
    <ds:schemaRef ds:uri="b75f0585-b6ce-490b-90bd-5c6453f30927"/>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E79CA02B-176E-4E2D-8C52-A50BEBD95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5f0585-b6ce-490b-90bd-5c6453f309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BBB772-849A-4793-A165-F37ED39A5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22796</TotalTime>
  <Words>1362</Words>
  <Application>Microsoft Office PowerPoint</Application>
  <PresentationFormat>Custom</PresentationFormat>
  <Paragraphs>501</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Open Sans</vt:lpstr>
      <vt:lpstr>Times New Roman</vt:lpstr>
      <vt:lpstr>Wingdings</vt:lpstr>
      <vt:lpstr>1_Oracle_16x9_2014</vt:lpstr>
      <vt:lpstr>PowerPoint Presentation</vt:lpstr>
      <vt:lpstr>Maxymiser Campaign Acceptance Document</vt:lpstr>
      <vt:lpstr>Change Log</vt:lpstr>
      <vt:lpstr>General Campaign Setup Reduce Fields on Passenger Details Page</vt:lpstr>
      <vt:lpstr>Campaign Background and Objective</vt:lpstr>
      <vt:lpstr>Browser Rules</vt:lpstr>
      <vt:lpstr>Generation Rules</vt:lpstr>
      <vt:lpstr>Element and Variant Detail</vt:lpstr>
      <vt:lpstr>Campaign Matrix</vt:lpstr>
      <vt:lpstr>Campaign Variant – A1_Default</vt:lpstr>
      <vt:lpstr>Campaign Variant – A2_Reduced</vt:lpstr>
      <vt:lpstr>Metrics</vt:lpstr>
      <vt:lpstr>Metrics Overview</vt:lpstr>
      <vt:lpstr>Payment</vt:lpstr>
      <vt:lpstr>Booking</vt:lpstr>
      <vt:lpstr>Error</vt:lpstr>
      <vt:lpstr>ErrorsCustDet</vt:lpstr>
      <vt:lpstr>CustDetails</vt:lpstr>
      <vt:lpstr>PassVehDetails</vt:lpstr>
      <vt:lpstr>Additional Information</vt:lpstr>
      <vt:lpstr>Integration Details</vt:lpstr>
      <vt:lpstr>Integration Details</vt:lpstr>
      <vt:lpstr>QA Report</vt:lpstr>
      <vt:lpstr>Testing Strategy</vt:lpstr>
      <vt:lpstr>Test Report</vt:lpstr>
      <vt:lpstr>Publish Instruction</vt:lpstr>
      <vt:lpstr>PowerPoint Presentation</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The Presentation Company</dc:creator>
  <cp:lastModifiedBy>Oksana Puhach</cp:lastModifiedBy>
  <cp:revision>591</cp:revision>
  <cp:lastPrinted>2014-07-16T02:22:57Z</cp:lastPrinted>
  <dcterms:created xsi:type="dcterms:W3CDTF">2014-04-23T00:57:37Z</dcterms:created>
  <dcterms:modified xsi:type="dcterms:W3CDTF">2016-08-10T11:45:03Z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0x010100FAA4BAB3588520408F6D6B00CC823762</vt:lpwstr>
  </property>
</Properties>
</file>