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312" r:id="rId4"/>
    <p:sldId id="313" r:id="rId5"/>
    <p:sldId id="314" r:id="rId6"/>
    <p:sldId id="315" r:id="rId7"/>
    <p:sldId id="316" r:id="rId8"/>
    <p:sldId id="310" r:id="rId9"/>
    <p:sldId id="257" r:id="rId10"/>
    <p:sldId id="311" r:id="rId11"/>
    <p:sldId id="283" r:id="rId12"/>
    <p:sldId id="282" r:id="rId13"/>
    <p:sldId id="284" r:id="rId14"/>
    <p:sldId id="285" r:id="rId15"/>
    <p:sldId id="286" r:id="rId16"/>
    <p:sldId id="287" r:id="rId17"/>
    <p:sldId id="288" r:id="rId18"/>
    <p:sldId id="289" r:id="rId19"/>
    <p:sldId id="290" r:id="rId20"/>
    <p:sldId id="291" r:id="rId21"/>
    <p:sldId id="292" r:id="rId22"/>
    <p:sldId id="293" r:id="rId23"/>
    <p:sldId id="294" r:id="rId24"/>
    <p:sldId id="295" r:id="rId25"/>
    <p:sldId id="296" r:id="rId26"/>
    <p:sldId id="297" r:id="rId27"/>
    <p:sldId id="298" r:id="rId28"/>
    <p:sldId id="299" r:id="rId29"/>
    <p:sldId id="300" r:id="rId30"/>
    <p:sldId id="301" r:id="rId31"/>
    <p:sldId id="302" r:id="rId32"/>
    <p:sldId id="303" r:id="rId33"/>
    <p:sldId id="304" r:id="rId34"/>
    <p:sldId id="305" r:id="rId35"/>
    <p:sldId id="306" r:id="rId36"/>
    <p:sldId id="307" r:id="rId37"/>
    <p:sldId id="308" r:id="rId38"/>
    <p:sldId id="309"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610DEC-1F91-4B84-BF36-1D63AD6D7846}"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1EC1179F-1501-449E-9ECE-A064704BB506}">
      <dgm:prSet/>
      <dgm:spPr/>
      <dgm:t>
        <a:bodyPr/>
        <a:lstStyle/>
        <a:p>
          <a:r>
            <a:rPr lang="en-US" b="1" i="0"/>
            <a:t>KEY TAKEAWAYS:</a:t>
          </a:r>
          <a:endParaRPr lang="en-US" b="1"/>
        </a:p>
      </dgm:t>
    </dgm:pt>
    <dgm:pt modelId="{4A42509A-4114-4525-8448-3E11CC6FCCEC}" type="parTrans" cxnId="{4D6BD56A-4621-46F5-AA62-60BDDCB78D21}">
      <dgm:prSet/>
      <dgm:spPr/>
      <dgm:t>
        <a:bodyPr/>
        <a:lstStyle/>
        <a:p>
          <a:endParaRPr lang="en-US" b="1"/>
        </a:p>
      </dgm:t>
    </dgm:pt>
    <dgm:pt modelId="{A11170C5-379E-49C5-B516-D32BE4C186F3}" type="sibTrans" cxnId="{4D6BD56A-4621-46F5-AA62-60BDDCB78D21}">
      <dgm:prSet/>
      <dgm:spPr/>
      <dgm:t>
        <a:bodyPr/>
        <a:lstStyle/>
        <a:p>
          <a:endParaRPr lang="en-US" b="1"/>
        </a:p>
      </dgm:t>
    </dgm:pt>
    <dgm:pt modelId="{B01D4C66-375F-43B4-862E-EB4BE311E098}">
      <dgm:prSet/>
      <dgm:spPr/>
      <dgm:t>
        <a:bodyPr/>
        <a:lstStyle/>
        <a:p>
          <a:r>
            <a:rPr lang="en-US" b="1" i="0"/>
            <a:t>Reconciliation is an accounting process that ensures that the actual amount of money spent matches the amount shown leaving an account at the end of a fiscal period.</a:t>
          </a:r>
          <a:endParaRPr lang="en-US" b="1"/>
        </a:p>
      </dgm:t>
    </dgm:pt>
    <dgm:pt modelId="{5213E06A-2532-45F1-878C-10A03F425BA9}" type="parTrans" cxnId="{B2ED76BD-6B52-4BA1-A206-2B54CB14A98B}">
      <dgm:prSet/>
      <dgm:spPr/>
      <dgm:t>
        <a:bodyPr/>
        <a:lstStyle/>
        <a:p>
          <a:endParaRPr lang="en-US" b="1"/>
        </a:p>
      </dgm:t>
    </dgm:pt>
    <dgm:pt modelId="{BC4A26E5-4DA5-4F92-9CF0-9ED4C649160F}" type="sibTrans" cxnId="{B2ED76BD-6B52-4BA1-A206-2B54CB14A98B}">
      <dgm:prSet/>
      <dgm:spPr/>
      <dgm:t>
        <a:bodyPr/>
        <a:lstStyle/>
        <a:p>
          <a:endParaRPr lang="en-US" b="1"/>
        </a:p>
      </dgm:t>
    </dgm:pt>
    <dgm:pt modelId="{D9735207-17E5-48C3-AFD0-8824A1B11A0E}">
      <dgm:prSet/>
      <dgm:spPr/>
      <dgm:t>
        <a:bodyPr/>
        <a:lstStyle/>
        <a:p>
          <a:r>
            <a:rPr lang="en-US" b="1" i="0"/>
            <a:t>Individuals and businesses perform reconciliation at regular intervals to check for errors or fraudulent activity.</a:t>
          </a:r>
          <a:endParaRPr lang="en-US" b="1"/>
        </a:p>
      </dgm:t>
    </dgm:pt>
    <dgm:pt modelId="{E9AF6065-F40C-4C4C-B720-14B8B84BA0BE}" type="parTrans" cxnId="{7ADC1691-DBCB-4CE6-A23B-97FEC50502D2}">
      <dgm:prSet/>
      <dgm:spPr/>
      <dgm:t>
        <a:bodyPr/>
        <a:lstStyle/>
        <a:p>
          <a:endParaRPr lang="en-US" b="1"/>
        </a:p>
      </dgm:t>
    </dgm:pt>
    <dgm:pt modelId="{B19F5249-83FB-48D1-9452-7DD1B74A5129}" type="sibTrans" cxnId="{7ADC1691-DBCB-4CE6-A23B-97FEC50502D2}">
      <dgm:prSet/>
      <dgm:spPr/>
      <dgm:t>
        <a:bodyPr/>
        <a:lstStyle/>
        <a:p>
          <a:endParaRPr lang="en-US" b="1"/>
        </a:p>
      </dgm:t>
    </dgm:pt>
    <dgm:pt modelId="{BEEA2856-D55F-47F9-82D4-BE65DC70E481}">
      <dgm:prSet/>
      <dgm:spPr/>
      <dgm:t>
        <a:bodyPr/>
        <a:lstStyle/>
        <a:p>
          <a:r>
            <a:rPr lang="en-US" b="1" i="0"/>
            <a:t>Reconciliation is typically done at regular intervals, such as monthly or quarterly, as part of normal accounting procedures.</a:t>
          </a:r>
          <a:endParaRPr lang="en-US" b="1"/>
        </a:p>
      </dgm:t>
    </dgm:pt>
    <dgm:pt modelId="{6E7AFC28-2FC4-4F7A-86B5-AC303F55CE2E}" type="parTrans" cxnId="{9D4AF184-1C51-410D-9EA2-34C53D765731}">
      <dgm:prSet/>
      <dgm:spPr/>
      <dgm:t>
        <a:bodyPr/>
        <a:lstStyle/>
        <a:p>
          <a:endParaRPr lang="en-US" b="1"/>
        </a:p>
      </dgm:t>
    </dgm:pt>
    <dgm:pt modelId="{3924AF03-B5B0-4FA3-B79A-948A7D023DEC}" type="sibTrans" cxnId="{9D4AF184-1C51-410D-9EA2-34C53D765731}">
      <dgm:prSet/>
      <dgm:spPr/>
      <dgm:t>
        <a:bodyPr/>
        <a:lstStyle/>
        <a:p>
          <a:endParaRPr lang="en-US" b="1"/>
        </a:p>
      </dgm:t>
    </dgm:pt>
    <dgm:pt modelId="{11C37E95-7CB7-4D4F-9051-A77033CDA70D}">
      <dgm:prSet/>
      <dgm:spPr/>
      <dgm:t>
        <a:bodyPr/>
        <a:lstStyle/>
        <a:p>
          <a:r>
            <a:rPr lang="en-US" b="1" i="0"/>
            <a:t>There are two methods of reconciliation: documentation review and analytics review.</a:t>
          </a:r>
          <a:endParaRPr lang="en-US" b="1"/>
        </a:p>
      </dgm:t>
    </dgm:pt>
    <dgm:pt modelId="{D6AD5868-3CAE-4009-BE0B-88540BDFD4FA}" type="parTrans" cxnId="{FD446278-D9F8-41EC-9130-E2B7E128CEE6}">
      <dgm:prSet/>
      <dgm:spPr/>
      <dgm:t>
        <a:bodyPr/>
        <a:lstStyle/>
        <a:p>
          <a:endParaRPr lang="en-US" b="1"/>
        </a:p>
      </dgm:t>
    </dgm:pt>
    <dgm:pt modelId="{529BA158-D4CB-4613-9422-D9EF6C0F254D}" type="sibTrans" cxnId="{FD446278-D9F8-41EC-9130-E2B7E128CEE6}">
      <dgm:prSet/>
      <dgm:spPr/>
      <dgm:t>
        <a:bodyPr/>
        <a:lstStyle/>
        <a:p>
          <a:endParaRPr lang="en-US" b="1"/>
        </a:p>
      </dgm:t>
    </dgm:pt>
    <dgm:pt modelId="{5B97C156-79F0-4981-BB42-A46B1D6979E6}">
      <dgm:prSet/>
      <dgm:spPr/>
      <dgm:t>
        <a:bodyPr/>
        <a:lstStyle/>
        <a:p>
          <a:r>
            <a:rPr lang="en-US" b="1" i="0"/>
            <a:t>For small businesses, the main goal of reconciling your bank statement is to ensure that the recorded balance of your business and the recorded balance of the bank match up.</a:t>
          </a:r>
          <a:endParaRPr lang="en-US" b="1"/>
        </a:p>
      </dgm:t>
    </dgm:pt>
    <dgm:pt modelId="{87288E4E-20F9-41D4-8A86-5069A65340E6}" type="parTrans" cxnId="{F164613A-4B1C-4E8B-9F3F-C5E323E46036}">
      <dgm:prSet/>
      <dgm:spPr/>
      <dgm:t>
        <a:bodyPr/>
        <a:lstStyle/>
        <a:p>
          <a:endParaRPr lang="en-US" b="1"/>
        </a:p>
      </dgm:t>
    </dgm:pt>
    <dgm:pt modelId="{B7FC2461-905D-4337-8E8F-A4018C58FB3D}" type="sibTrans" cxnId="{F164613A-4B1C-4E8B-9F3F-C5E323E46036}">
      <dgm:prSet/>
      <dgm:spPr/>
      <dgm:t>
        <a:bodyPr/>
        <a:lstStyle/>
        <a:p>
          <a:endParaRPr lang="en-US" b="1"/>
        </a:p>
      </dgm:t>
    </dgm:pt>
    <dgm:pt modelId="{93E281DC-C482-4DE3-A98B-01638E9CB464}" type="pres">
      <dgm:prSet presAssocID="{C2610DEC-1F91-4B84-BF36-1D63AD6D7846}" presName="Name0" presStyleCnt="0">
        <dgm:presLayoutVars>
          <dgm:dir/>
          <dgm:resizeHandles val="exact"/>
        </dgm:presLayoutVars>
      </dgm:prSet>
      <dgm:spPr/>
    </dgm:pt>
    <dgm:pt modelId="{C23A71A3-4445-4879-AC46-952ECA28F3B2}" type="pres">
      <dgm:prSet presAssocID="{1EC1179F-1501-449E-9ECE-A064704BB506}" presName="node" presStyleLbl="node1" presStyleIdx="0" presStyleCnt="6">
        <dgm:presLayoutVars>
          <dgm:bulletEnabled val="1"/>
        </dgm:presLayoutVars>
      </dgm:prSet>
      <dgm:spPr/>
    </dgm:pt>
    <dgm:pt modelId="{B7A97B99-34C4-4FE0-945F-B8A5EE6CA298}" type="pres">
      <dgm:prSet presAssocID="{A11170C5-379E-49C5-B516-D32BE4C186F3}" presName="sibTrans" presStyleLbl="sibTrans1D1" presStyleIdx="0" presStyleCnt="5"/>
      <dgm:spPr/>
    </dgm:pt>
    <dgm:pt modelId="{9155B403-C23F-4AD5-A3A4-CFD27542AFBC}" type="pres">
      <dgm:prSet presAssocID="{A11170C5-379E-49C5-B516-D32BE4C186F3}" presName="connectorText" presStyleLbl="sibTrans1D1" presStyleIdx="0" presStyleCnt="5"/>
      <dgm:spPr/>
    </dgm:pt>
    <dgm:pt modelId="{1D7C72E8-E8F8-454C-91D8-C7339BB7DDA2}" type="pres">
      <dgm:prSet presAssocID="{B01D4C66-375F-43B4-862E-EB4BE311E098}" presName="node" presStyleLbl="node1" presStyleIdx="1" presStyleCnt="6">
        <dgm:presLayoutVars>
          <dgm:bulletEnabled val="1"/>
        </dgm:presLayoutVars>
      </dgm:prSet>
      <dgm:spPr/>
    </dgm:pt>
    <dgm:pt modelId="{32BAE74F-84A3-4B73-862B-3F7A5DAD02B5}" type="pres">
      <dgm:prSet presAssocID="{BC4A26E5-4DA5-4F92-9CF0-9ED4C649160F}" presName="sibTrans" presStyleLbl="sibTrans1D1" presStyleIdx="1" presStyleCnt="5"/>
      <dgm:spPr/>
    </dgm:pt>
    <dgm:pt modelId="{C30F6AC1-71A2-43B7-92EF-6573C5A285E0}" type="pres">
      <dgm:prSet presAssocID="{BC4A26E5-4DA5-4F92-9CF0-9ED4C649160F}" presName="connectorText" presStyleLbl="sibTrans1D1" presStyleIdx="1" presStyleCnt="5"/>
      <dgm:spPr/>
    </dgm:pt>
    <dgm:pt modelId="{2F9AF4A7-DF05-4F82-B3E1-184CDEFA8A29}" type="pres">
      <dgm:prSet presAssocID="{D9735207-17E5-48C3-AFD0-8824A1B11A0E}" presName="node" presStyleLbl="node1" presStyleIdx="2" presStyleCnt="6">
        <dgm:presLayoutVars>
          <dgm:bulletEnabled val="1"/>
        </dgm:presLayoutVars>
      </dgm:prSet>
      <dgm:spPr/>
    </dgm:pt>
    <dgm:pt modelId="{1B0A6CD4-AD06-4B39-8F41-CC00C859F2BC}" type="pres">
      <dgm:prSet presAssocID="{B19F5249-83FB-48D1-9452-7DD1B74A5129}" presName="sibTrans" presStyleLbl="sibTrans1D1" presStyleIdx="2" presStyleCnt="5"/>
      <dgm:spPr/>
    </dgm:pt>
    <dgm:pt modelId="{17694974-97AF-4994-9E57-7C9AB9E3A5CF}" type="pres">
      <dgm:prSet presAssocID="{B19F5249-83FB-48D1-9452-7DD1B74A5129}" presName="connectorText" presStyleLbl="sibTrans1D1" presStyleIdx="2" presStyleCnt="5"/>
      <dgm:spPr/>
    </dgm:pt>
    <dgm:pt modelId="{35DF44B6-A609-412D-9A0A-794CC86F1DFD}" type="pres">
      <dgm:prSet presAssocID="{BEEA2856-D55F-47F9-82D4-BE65DC70E481}" presName="node" presStyleLbl="node1" presStyleIdx="3" presStyleCnt="6">
        <dgm:presLayoutVars>
          <dgm:bulletEnabled val="1"/>
        </dgm:presLayoutVars>
      </dgm:prSet>
      <dgm:spPr/>
    </dgm:pt>
    <dgm:pt modelId="{B6A83309-90A2-48D0-89A0-1E895CBD8C08}" type="pres">
      <dgm:prSet presAssocID="{3924AF03-B5B0-4FA3-B79A-948A7D023DEC}" presName="sibTrans" presStyleLbl="sibTrans1D1" presStyleIdx="3" presStyleCnt="5"/>
      <dgm:spPr/>
    </dgm:pt>
    <dgm:pt modelId="{31D1A4B0-2403-42F3-9B8D-98520B0D9D7E}" type="pres">
      <dgm:prSet presAssocID="{3924AF03-B5B0-4FA3-B79A-948A7D023DEC}" presName="connectorText" presStyleLbl="sibTrans1D1" presStyleIdx="3" presStyleCnt="5"/>
      <dgm:spPr/>
    </dgm:pt>
    <dgm:pt modelId="{77180D5B-15F1-4E01-9403-3E1249B0CC15}" type="pres">
      <dgm:prSet presAssocID="{11C37E95-7CB7-4D4F-9051-A77033CDA70D}" presName="node" presStyleLbl="node1" presStyleIdx="4" presStyleCnt="6">
        <dgm:presLayoutVars>
          <dgm:bulletEnabled val="1"/>
        </dgm:presLayoutVars>
      </dgm:prSet>
      <dgm:spPr/>
    </dgm:pt>
    <dgm:pt modelId="{5A3B08BF-C0C7-4421-B873-BD82371E748D}" type="pres">
      <dgm:prSet presAssocID="{529BA158-D4CB-4613-9422-D9EF6C0F254D}" presName="sibTrans" presStyleLbl="sibTrans1D1" presStyleIdx="4" presStyleCnt="5"/>
      <dgm:spPr/>
    </dgm:pt>
    <dgm:pt modelId="{F5739459-2116-46C1-A94E-BE75B2A5B335}" type="pres">
      <dgm:prSet presAssocID="{529BA158-D4CB-4613-9422-D9EF6C0F254D}" presName="connectorText" presStyleLbl="sibTrans1D1" presStyleIdx="4" presStyleCnt="5"/>
      <dgm:spPr/>
    </dgm:pt>
    <dgm:pt modelId="{732D8F47-A894-4094-A371-0FD225FE13C9}" type="pres">
      <dgm:prSet presAssocID="{5B97C156-79F0-4981-BB42-A46B1D6979E6}" presName="node" presStyleLbl="node1" presStyleIdx="5" presStyleCnt="6">
        <dgm:presLayoutVars>
          <dgm:bulletEnabled val="1"/>
        </dgm:presLayoutVars>
      </dgm:prSet>
      <dgm:spPr/>
    </dgm:pt>
  </dgm:ptLst>
  <dgm:cxnLst>
    <dgm:cxn modelId="{BED59F12-4725-4611-A025-EFDC8F20DA1D}" type="presOf" srcId="{1EC1179F-1501-449E-9ECE-A064704BB506}" destId="{C23A71A3-4445-4879-AC46-952ECA28F3B2}" srcOrd="0" destOrd="0" presId="urn:microsoft.com/office/officeart/2016/7/layout/RepeatingBendingProcessNew"/>
    <dgm:cxn modelId="{8D8E0316-7518-43E4-99B7-60864D869120}" type="presOf" srcId="{B19F5249-83FB-48D1-9452-7DD1B74A5129}" destId="{1B0A6CD4-AD06-4B39-8F41-CC00C859F2BC}" srcOrd="0" destOrd="0" presId="urn:microsoft.com/office/officeart/2016/7/layout/RepeatingBendingProcessNew"/>
    <dgm:cxn modelId="{7D6AE320-855F-4878-A2CA-7A6E5D2859EC}" type="presOf" srcId="{3924AF03-B5B0-4FA3-B79A-948A7D023DEC}" destId="{31D1A4B0-2403-42F3-9B8D-98520B0D9D7E}" srcOrd="1" destOrd="0" presId="urn:microsoft.com/office/officeart/2016/7/layout/RepeatingBendingProcessNew"/>
    <dgm:cxn modelId="{6AB94A34-4972-4FB8-B1C6-949B3E12D955}" type="presOf" srcId="{A11170C5-379E-49C5-B516-D32BE4C186F3}" destId="{B7A97B99-34C4-4FE0-945F-B8A5EE6CA298}" srcOrd="0" destOrd="0" presId="urn:microsoft.com/office/officeart/2016/7/layout/RepeatingBendingProcessNew"/>
    <dgm:cxn modelId="{F164613A-4B1C-4E8B-9F3F-C5E323E46036}" srcId="{C2610DEC-1F91-4B84-BF36-1D63AD6D7846}" destId="{5B97C156-79F0-4981-BB42-A46B1D6979E6}" srcOrd="5" destOrd="0" parTransId="{87288E4E-20F9-41D4-8A86-5069A65340E6}" sibTransId="{B7FC2461-905D-4337-8E8F-A4018C58FB3D}"/>
    <dgm:cxn modelId="{83707A5E-D301-4D6A-98BB-319451C79B22}" type="presOf" srcId="{3924AF03-B5B0-4FA3-B79A-948A7D023DEC}" destId="{B6A83309-90A2-48D0-89A0-1E895CBD8C08}" srcOrd="0" destOrd="0" presId="urn:microsoft.com/office/officeart/2016/7/layout/RepeatingBendingProcessNew"/>
    <dgm:cxn modelId="{4B78FA61-28D7-43FB-A3E0-1D5732200FCD}" type="presOf" srcId="{B19F5249-83FB-48D1-9452-7DD1B74A5129}" destId="{17694974-97AF-4994-9E57-7C9AB9E3A5CF}" srcOrd="1" destOrd="0" presId="urn:microsoft.com/office/officeart/2016/7/layout/RepeatingBendingProcessNew"/>
    <dgm:cxn modelId="{4D6BD56A-4621-46F5-AA62-60BDDCB78D21}" srcId="{C2610DEC-1F91-4B84-BF36-1D63AD6D7846}" destId="{1EC1179F-1501-449E-9ECE-A064704BB506}" srcOrd="0" destOrd="0" parTransId="{4A42509A-4114-4525-8448-3E11CC6FCCEC}" sibTransId="{A11170C5-379E-49C5-B516-D32BE4C186F3}"/>
    <dgm:cxn modelId="{1A5A416C-0A3A-48AF-BB7D-12308DC4AD14}" type="presOf" srcId="{A11170C5-379E-49C5-B516-D32BE4C186F3}" destId="{9155B403-C23F-4AD5-A3A4-CFD27542AFBC}" srcOrd="1" destOrd="0" presId="urn:microsoft.com/office/officeart/2016/7/layout/RepeatingBendingProcessNew"/>
    <dgm:cxn modelId="{3BB7E751-C92C-470C-87F5-480ED3112371}" type="presOf" srcId="{D9735207-17E5-48C3-AFD0-8824A1B11A0E}" destId="{2F9AF4A7-DF05-4F82-B3E1-184CDEFA8A29}" srcOrd="0" destOrd="0" presId="urn:microsoft.com/office/officeart/2016/7/layout/RepeatingBendingProcessNew"/>
    <dgm:cxn modelId="{C32B8175-8C29-4827-88AC-55595573F0A2}" type="presOf" srcId="{BEEA2856-D55F-47F9-82D4-BE65DC70E481}" destId="{35DF44B6-A609-412D-9A0A-794CC86F1DFD}" srcOrd="0" destOrd="0" presId="urn:microsoft.com/office/officeart/2016/7/layout/RepeatingBendingProcessNew"/>
    <dgm:cxn modelId="{FD446278-D9F8-41EC-9130-E2B7E128CEE6}" srcId="{C2610DEC-1F91-4B84-BF36-1D63AD6D7846}" destId="{11C37E95-7CB7-4D4F-9051-A77033CDA70D}" srcOrd="4" destOrd="0" parTransId="{D6AD5868-3CAE-4009-BE0B-88540BDFD4FA}" sibTransId="{529BA158-D4CB-4613-9422-D9EF6C0F254D}"/>
    <dgm:cxn modelId="{EF312B7A-EBF7-40B3-BB75-CFBD3811BD1F}" type="presOf" srcId="{529BA158-D4CB-4613-9422-D9EF6C0F254D}" destId="{5A3B08BF-C0C7-4421-B873-BD82371E748D}" srcOrd="0" destOrd="0" presId="urn:microsoft.com/office/officeart/2016/7/layout/RepeatingBendingProcessNew"/>
    <dgm:cxn modelId="{61A0FF80-9A03-4E2A-97C8-55A6D4EFD8D6}" type="presOf" srcId="{BC4A26E5-4DA5-4F92-9CF0-9ED4C649160F}" destId="{32BAE74F-84A3-4B73-862B-3F7A5DAD02B5}" srcOrd="0" destOrd="0" presId="urn:microsoft.com/office/officeart/2016/7/layout/RepeatingBendingProcessNew"/>
    <dgm:cxn modelId="{9D4AF184-1C51-410D-9EA2-34C53D765731}" srcId="{C2610DEC-1F91-4B84-BF36-1D63AD6D7846}" destId="{BEEA2856-D55F-47F9-82D4-BE65DC70E481}" srcOrd="3" destOrd="0" parTransId="{6E7AFC28-2FC4-4F7A-86B5-AC303F55CE2E}" sibTransId="{3924AF03-B5B0-4FA3-B79A-948A7D023DEC}"/>
    <dgm:cxn modelId="{7ADC1691-DBCB-4CE6-A23B-97FEC50502D2}" srcId="{C2610DEC-1F91-4B84-BF36-1D63AD6D7846}" destId="{D9735207-17E5-48C3-AFD0-8824A1B11A0E}" srcOrd="2" destOrd="0" parTransId="{E9AF6065-F40C-4C4C-B720-14B8B84BA0BE}" sibTransId="{B19F5249-83FB-48D1-9452-7DD1B74A5129}"/>
    <dgm:cxn modelId="{C0BE8996-6283-4999-8164-02AC7D3DACC0}" type="presOf" srcId="{C2610DEC-1F91-4B84-BF36-1D63AD6D7846}" destId="{93E281DC-C482-4DE3-A98B-01638E9CB464}" srcOrd="0" destOrd="0" presId="urn:microsoft.com/office/officeart/2016/7/layout/RepeatingBendingProcessNew"/>
    <dgm:cxn modelId="{031F77A9-BA24-4948-945D-6594CC7A76EB}" type="presOf" srcId="{B01D4C66-375F-43B4-862E-EB4BE311E098}" destId="{1D7C72E8-E8F8-454C-91D8-C7339BB7DDA2}" srcOrd="0" destOrd="0" presId="urn:microsoft.com/office/officeart/2016/7/layout/RepeatingBendingProcessNew"/>
    <dgm:cxn modelId="{B2ED76BD-6B52-4BA1-A206-2B54CB14A98B}" srcId="{C2610DEC-1F91-4B84-BF36-1D63AD6D7846}" destId="{B01D4C66-375F-43B4-862E-EB4BE311E098}" srcOrd="1" destOrd="0" parTransId="{5213E06A-2532-45F1-878C-10A03F425BA9}" sibTransId="{BC4A26E5-4DA5-4F92-9CF0-9ED4C649160F}"/>
    <dgm:cxn modelId="{F3C5B1C1-3340-46D3-8FC8-D6E1153580AE}" type="presOf" srcId="{BC4A26E5-4DA5-4F92-9CF0-9ED4C649160F}" destId="{C30F6AC1-71A2-43B7-92EF-6573C5A285E0}" srcOrd="1" destOrd="0" presId="urn:microsoft.com/office/officeart/2016/7/layout/RepeatingBendingProcessNew"/>
    <dgm:cxn modelId="{7F34D3CA-1748-4B95-816C-0D3B138CB0DC}" type="presOf" srcId="{5B97C156-79F0-4981-BB42-A46B1D6979E6}" destId="{732D8F47-A894-4094-A371-0FD225FE13C9}" srcOrd="0" destOrd="0" presId="urn:microsoft.com/office/officeart/2016/7/layout/RepeatingBendingProcessNew"/>
    <dgm:cxn modelId="{9AD88EE3-3DA7-4B52-86E3-0C88BBA4C16B}" type="presOf" srcId="{11C37E95-7CB7-4D4F-9051-A77033CDA70D}" destId="{77180D5B-15F1-4E01-9403-3E1249B0CC15}" srcOrd="0" destOrd="0" presId="urn:microsoft.com/office/officeart/2016/7/layout/RepeatingBendingProcessNew"/>
    <dgm:cxn modelId="{A983CCFD-BD4F-4CBF-9316-7F14945A2469}" type="presOf" srcId="{529BA158-D4CB-4613-9422-D9EF6C0F254D}" destId="{F5739459-2116-46C1-A94E-BE75B2A5B335}" srcOrd="1" destOrd="0" presId="urn:microsoft.com/office/officeart/2016/7/layout/RepeatingBendingProcessNew"/>
    <dgm:cxn modelId="{D16B7361-A7E9-4CEC-8FE3-F0B85443A56B}" type="presParOf" srcId="{93E281DC-C482-4DE3-A98B-01638E9CB464}" destId="{C23A71A3-4445-4879-AC46-952ECA28F3B2}" srcOrd="0" destOrd="0" presId="urn:microsoft.com/office/officeart/2016/7/layout/RepeatingBendingProcessNew"/>
    <dgm:cxn modelId="{1926D33A-1FF8-4959-B88D-6121034B4D78}" type="presParOf" srcId="{93E281DC-C482-4DE3-A98B-01638E9CB464}" destId="{B7A97B99-34C4-4FE0-945F-B8A5EE6CA298}" srcOrd="1" destOrd="0" presId="urn:microsoft.com/office/officeart/2016/7/layout/RepeatingBendingProcessNew"/>
    <dgm:cxn modelId="{D86CE174-4E67-43A7-B8E7-D4319958A788}" type="presParOf" srcId="{B7A97B99-34C4-4FE0-945F-B8A5EE6CA298}" destId="{9155B403-C23F-4AD5-A3A4-CFD27542AFBC}" srcOrd="0" destOrd="0" presId="urn:microsoft.com/office/officeart/2016/7/layout/RepeatingBendingProcessNew"/>
    <dgm:cxn modelId="{67AF43C2-4E2E-4A06-B96E-B4B2303A9C1E}" type="presParOf" srcId="{93E281DC-C482-4DE3-A98B-01638E9CB464}" destId="{1D7C72E8-E8F8-454C-91D8-C7339BB7DDA2}" srcOrd="2" destOrd="0" presId="urn:microsoft.com/office/officeart/2016/7/layout/RepeatingBendingProcessNew"/>
    <dgm:cxn modelId="{4EF8AA22-7917-42B2-BE10-0861A86AAC18}" type="presParOf" srcId="{93E281DC-C482-4DE3-A98B-01638E9CB464}" destId="{32BAE74F-84A3-4B73-862B-3F7A5DAD02B5}" srcOrd="3" destOrd="0" presId="urn:microsoft.com/office/officeart/2016/7/layout/RepeatingBendingProcessNew"/>
    <dgm:cxn modelId="{CB438319-241C-4594-8DB6-C511B9A0BD89}" type="presParOf" srcId="{32BAE74F-84A3-4B73-862B-3F7A5DAD02B5}" destId="{C30F6AC1-71A2-43B7-92EF-6573C5A285E0}" srcOrd="0" destOrd="0" presId="urn:microsoft.com/office/officeart/2016/7/layout/RepeatingBendingProcessNew"/>
    <dgm:cxn modelId="{FE05CBF7-B3DB-49C7-96B8-904CBC0976AF}" type="presParOf" srcId="{93E281DC-C482-4DE3-A98B-01638E9CB464}" destId="{2F9AF4A7-DF05-4F82-B3E1-184CDEFA8A29}" srcOrd="4" destOrd="0" presId="urn:microsoft.com/office/officeart/2016/7/layout/RepeatingBendingProcessNew"/>
    <dgm:cxn modelId="{B8B07256-E8BB-41CA-91C4-7D5F20A83823}" type="presParOf" srcId="{93E281DC-C482-4DE3-A98B-01638E9CB464}" destId="{1B0A6CD4-AD06-4B39-8F41-CC00C859F2BC}" srcOrd="5" destOrd="0" presId="urn:microsoft.com/office/officeart/2016/7/layout/RepeatingBendingProcessNew"/>
    <dgm:cxn modelId="{AFC0C44E-125C-4D26-BFA4-A0F08F7998BE}" type="presParOf" srcId="{1B0A6CD4-AD06-4B39-8F41-CC00C859F2BC}" destId="{17694974-97AF-4994-9E57-7C9AB9E3A5CF}" srcOrd="0" destOrd="0" presId="urn:microsoft.com/office/officeart/2016/7/layout/RepeatingBendingProcessNew"/>
    <dgm:cxn modelId="{3E8765E4-9F38-457A-A8D2-0013806FA52B}" type="presParOf" srcId="{93E281DC-C482-4DE3-A98B-01638E9CB464}" destId="{35DF44B6-A609-412D-9A0A-794CC86F1DFD}" srcOrd="6" destOrd="0" presId="urn:microsoft.com/office/officeart/2016/7/layout/RepeatingBendingProcessNew"/>
    <dgm:cxn modelId="{78C659EB-05B0-4AD9-A3FF-095255FB529E}" type="presParOf" srcId="{93E281DC-C482-4DE3-A98B-01638E9CB464}" destId="{B6A83309-90A2-48D0-89A0-1E895CBD8C08}" srcOrd="7" destOrd="0" presId="urn:microsoft.com/office/officeart/2016/7/layout/RepeatingBendingProcessNew"/>
    <dgm:cxn modelId="{8342950D-4DCF-4532-88A0-2875D98BCD9D}" type="presParOf" srcId="{B6A83309-90A2-48D0-89A0-1E895CBD8C08}" destId="{31D1A4B0-2403-42F3-9B8D-98520B0D9D7E}" srcOrd="0" destOrd="0" presId="urn:microsoft.com/office/officeart/2016/7/layout/RepeatingBendingProcessNew"/>
    <dgm:cxn modelId="{7D044467-251F-40E7-9DBB-B4C3C62401FB}" type="presParOf" srcId="{93E281DC-C482-4DE3-A98B-01638E9CB464}" destId="{77180D5B-15F1-4E01-9403-3E1249B0CC15}" srcOrd="8" destOrd="0" presId="urn:microsoft.com/office/officeart/2016/7/layout/RepeatingBendingProcessNew"/>
    <dgm:cxn modelId="{115B688C-8D90-4EAD-B6E2-43C5DDB12BEE}" type="presParOf" srcId="{93E281DC-C482-4DE3-A98B-01638E9CB464}" destId="{5A3B08BF-C0C7-4421-B873-BD82371E748D}" srcOrd="9" destOrd="0" presId="urn:microsoft.com/office/officeart/2016/7/layout/RepeatingBendingProcessNew"/>
    <dgm:cxn modelId="{41395B43-B1F9-4FE0-A3A6-DB6A08DC7FC3}" type="presParOf" srcId="{5A3B08BF-C0C7-4421-B873-BD82371E748D}" destId="{F5739459-2116-46C1-A94E-BE75B2A5B335}" srcOrd="0" destOrd="0" presId="urn:microsoft.com/office/officeart/2016/7/layout/RepeatingBendingProcessNew"/>
    <dgm:cxn modelId="{B16B7763-6770-4597-A048-65698A735D9E}" type="presParOf" srcId="{93E281DC-C482-4DE3-A98B-01638E9CB464}" destId="{732D8F47-A894-4094-A371-0FD225FE13C9}"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A97B99-34C4-4FE0-945F-B8A5EE6CA298}">
      <dsp:nvSpPr>
        <dsp:cNvPr id="0" name=""/>
        <dsp:cNvSpPr/>
      </dsp:nvSpPr>
      <dsp:spPr>
        <a:xfrm>
          <a:off x="4230965" y="761827"/>
          <a:ext cx="587608" cy="91440"/>
        </a:xfrm>
        <a:custGeom>
          <a:avLst/>
          <a:gdLst/>
          <a:ahLst/>
          <a:cxnLst/>
          <a:rect l="0" t="0" r="0" b="0"/>
          <a:pathLst>
            <a:path>
              <a:moveTo>
                <a:pt x="0" y="45720"/>
              </a:moveTo>
              <a:lnTo>
                <a:pt x="58760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p>
      </dsp:txBody>
      <dsp:txXfrm>
        <a:off x="4509314" y="804456"/>
        <a:ext cx="30910" cy="6182"/>
      </dsp:txXfrm>
    </dsp:sp>
    <dsp:sp modelId="{C23A71A3-4445-4879-AC46-952ECA28F3B2}">
      <dsp:nvSpPr>
        <dsp:cNvPr id="0" name=""/>
        <dsp:cNvSpPr/>
      </dsp:nvSpPr>
      <dsp:spPr>
        <a:xfrm>
          <a:off x="1544901" y="1188"/>
          <a:ext cx="2687864" cy="1612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08" tIns="138250" rIns="131708" bIns="138250" numCol="1" spcCol="1270" anchor="ctr" anchorCtr="0">
          <a:noAutofit/>
        </a:bodyPr>
        <a:lstStyle/>
        <a:p>
          <a:pPr marL="0" lvl="0" indent="0" algn="ctr" defTabSz="622300">
            <a:lnSpc>
              <a:spcPct val="90000"/>
            </a:lnSpc>
            <a:spcBef>
              <a:spcPct val="0"/>
            </a:spcBef>
            <a:spcAft>
              <a:spcPct val="35000"/>
            </a:spcAft>
            <a:buNone/>
          </a:pPr>
          <a:r>
            <a:rPr lang="en-US" sz="1400" b="1" i="0" kern="1200"/>
            <a:t>KEY TAKEAWAYS:</a:t>
          </a:r>
          <a:endParaRPr lang="en-US" sz="1400" b="1" kern="1200"/>
        </a:p>
      </dsp:txBody>
      <dsp:txXfrm>
        <a:off x="1544901" y="1188"/>
        <a:ext cx="2687864" cy="1612718"/>
      </dsp:txXfrm>
    </dsp:sp>
    <dsp:sp modelId="{32BAE74F-84A3-4B73-862B-3F7A5DAD02B5}">
      <dsp:nvSpPr>
        <dsp:cNvPr id="0" name=""/>
        <dsp:cNvSpPr/>
      </dsp:nvSpPr>
      <dsp:spPr>
        <a:xfrm>
          <a:off x="2888833" y="1612106"/>
          <a:ext cx="3306073" cy="587608"/>
        </a:xfrm>
        <a:custGeom>
          <a:avLst/>
          <a:gdLst/>
          <a:ahLst/>
          <a:cxnLst/>
          <a:rect l="0" t="0" r="0" b="0"/>
          <a:pathLst>
            <a:path>
              <a:moveTo>
                <a:pt x="3306073" y="0"/>
              </a:moveTo>
              <a:lnTo>
                <a:pt x="3306073" y="310904"/>
              </a:lnTo>
              <a:lnTo>
                <a:pt x="0" y="310904"/>
              </a:lnTo>
              <a:lnTo>
                <a:pt x="0" y="587608"/>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p>
      </dsp:txBody>
      <dsp:txXfrm>
        <a:off x="4457785" y="1902820"/>
        <a:ext cx="168168" cy="6182"/>
      </dsp:txXfrm>
    </dsp:sp>
    <dsp:sp modelId="{1D7C72E8-E8F8-454C-91D8-C7339BB7DDA2}">
      <dsp:nvSpPr>
        <dsp:cNvPr id="0" name=""/>
        <dsp:cNvSpPr/>
      </dsp:nvSpPr>
      <dsp:spPr>
        <a:xfrm>
          <a:off x="4850974" y="1188"/>
          <a:ext cx="2687864" cy="1612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08" tIns="138250" rIns="131708" bIns="138250" numCol="1" spcCol="1270" anchor="ctr" anchorCtr="0">
          <a:noAutofit/>
        </a:bodyPr>
        <a:lstStyle/>
        <a:p>
          <a:pPr marL="0" lvl="0" indent="0" algn="ctr" defTabSz="622300">
            <a:lnSpc>
              <a:spcPct val="90000"/>
            </a:lnSpc>
            <a:spcBef>
              <a:spcPct val="0"/>
            </a:spcBef>
            <a:spcAft>
              <a:spcPct val="35000"/>
            </a:spcAft>
            <a:buNone/>
          </a:pPr>
          <a:r>
            <a:rPr lang="en-US" sz="1400" b="1" i="0" kern="1200"/>
            <a:t>Reconciliation is an accounting process that ensures that the actual amount of money spent matches the amount shown leaving an account at the end of a fiscal period.</a:t>
          </a:r>
          <a:endParaRPr lang="en-US" sz="1400" b="1" kern="1200"/>
        </a:p>
      </dsp:txBody>
      <dsp:txXfrm>
        <a:off x="4850974" y="1188"/>
        <a:ext cx="2687864" cy="1612718"/>
      </dsp:txXfrm>
    </dsp:sp>
    <dsp:sp modelId="{1B0A6CD4-AD06-4B39-8F41-CC00C859F2BC}">
      <dsp:nvSpPr>
        <dsp:cNvPr id="0" name=""/>
        <dsp:cNvSpPr/>
      </dsp:nvSpPr>
      <dsp:spPr>
        <a:xfrm>
          <a:off x="4230965" y="2992755"/>
          <a:ext cx="587608" cy="91440"/>
        </a:xfrm>
        <a:custGeom>
          <a:avLst/>
          <a:gdLst/>
          <a:ahLst/>
          <a:cxnLst/>
          <a:rect l="0" t="0" r="0" b="0"/>
          <a:pathLst>
            <a:path>
              <a:moveTo>
                <a:pt x="0" y="45720"/>
              </a:moveTo>
              <a:lnTo>
                <a:pt x="58760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p>
      </dsp:txBody>
      <dsp:txXfrm>
        <a:off x="4509314" y="3035383"/>
        <a:ext cx="30910" cy="6182"/>
      </dsp:txXfrm>
    </dsp:sp>
    <dsp:sp modelId="{2F9AF4A7-DF05-4F82-B3E1-184CDEFA8A29}">
      <dsp:nvSpPr>
        <dsp:cNvPr id="0" name=""/>
        <dsp:cNvSpPr/>
      </dsp:nvSpPr>
      <dsp:spPr>
        <a:xfrm>
          <a:off x="1544901" y="2232115"/>
          <a:ext cx="2687864" cy="1612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08" tIns="138250" rIns="131708" bIns="138250" numCol="1" spcCol="1270" anchor="ctr" anchorCtr="0">
          <a:noAutofit/>
        </a:bodyPr>
        <a:lstStyle/>
        <a:p>
          <a:pPr marL="0" lvl="0" indent="0" algn="ctr" defTabSz="622300">
            <a:lnSpc>
              <a:spcPct val="90000"/>
            </a:lnSpc>
            <a:spcBef>
              <a:spcPct val="0"/>
            </a:spcBef>
            <a:spcAft>
              <a:spcPct val="35000"/>
            </a:spcAft>
            <a:buNone/>
          </a:pPr>
          <a:r>
            <a:rPr lang="en-US" sz="1400" b="1" i="0" kern="1200"/>
            <a:t>Individuals and businesses perform reconciliation at regular intervals to check for errors or fraudulent activity.</a:t>
          </a:r>
          <a:endParaRPr lang="en-US" sz="1400" b="1" kern="1200"/>
        </a:p>
      </dsp:txBody>
      <dsp:txXfrm>
        <a:off x="1544901" y="2232115"/>
        <a:ext cx="2687864" cy="1612718"/>
      </dsp:txXfrm>
    </dsp:sp>
    <dsp:sp modelId="{B6A83309-90A2-48D0-89A0-1E895CBD8C08}">
      <dsp:nvSpPr>
        <dsp:cNvPr id="0" name=""/>
        <dsp:cNvSpPr/>
      </dsp:nvSpPr>
      <dsp:spPr>
        <a:xfrm>
          <a:off x="2888833" y="3843034"/>
          <a:ext cx="3306073" cy="587608"/>
        </a:xfrm>
        <a:custGeom>
          <a:avLst/>
          <a:gdLst/>
          <a:ahLst/>
          <a:cxnLst/>
          <a:rect l="0" t="0" r="0" b="0"/>
          <a:pathLst>
            <a:path>
              <a:moveTo>
                <a:pt x="3306073" y="0"/>
              </a:moveTo>
              <a:lnTo>
                <a:pt x="3306073" y="310904"/>
              </a:lnTo>
              <a:lnTo>
                <a:pt x="0" y="310904"/>
              </a:lnTo>
              <a:lnTo>
                <a:pt x="0" y="587608"/>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p>
      </dsp:txBody>
      <dsp:txXfrm>
        <a:off x="4457785" y="4133747"/>
        <a:ext cx="168168" cy="6182"/>
      </dsp:txXfrm>
    </dsp:sp>
    <dsp:sp modelId="{35DF44B6-A609-412D-9A0A-794CC86F1DFD}">
      <dsp:nvSpPr>
        <dsp:cNvPr id="0" name=""/>
        <dsp:cNvSpPr/>
      </dsp:nvSpPr>
      <dsp:spPr>
        <a:xfrm>
          <a:off x="4850974" y="2232115"/>
          <a:ext cx="2687864" cy="1612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08" tIns="138250" rIns="131708" bIns="138250" numCol="1" spcCol="1270" anchor="ctr" anchorCtr="0">
          <a:noAutofit/>
        </a:bodyPr>
        <a:lstStyle/>
        <a:p>
          <a:pPr marL="0" lvl="0" indent="0" algn="ctr" defTabSz="622300">
            <a:lnSpc>
              <a:spcPct val="90000"/>
            </a:lnSpc>
            <a:spcBef>
              <a:spcPct val="0"/>
            </a:spcBef>
            <a:spcAft>
              <a:spcPct val="35000"/>
            </a:spcAft>
            <a:buNone/>
          </a:pPr>
          <a:r>
            <a:rPr lang="en-US" sz="1400" b="1" i="0" kern="1200"/>
            <a:t>Reconciliation is typically done at regular intervals, such as monthly or quarterly, as part of normal accounting procedures.</a:t>
          </a:r>
          <a:endParaRPr lang="en-US" sz="1400" b="1" kern="1200"/>
        </a:p>
      </dsp:txBody>
      <dsp:txXfrm>
        <a:off x="4850974" y="2232115"/>
        <a:ext cx="2687864" cy="1612718"/>
      </dsp:txXfrm>
    </dsp:sp>
    <dsp:sp modelId="{5A3B08BF-C0C7-4421-B873-BD82371E748D}">
      <dsp:nvSpPr>
        <dsp:cNvPr id="0" name=""/>
        <dsp:cNvSpPr/>
      </dsp:nvSpPr>
      <dsp:spPr>
        <a:xfrm>
          <a:off x="4230965" y="5223682"/>
          <a:ext cx="587608" cy="91440"/>
        </a:xfrm>
        <a:custGeom>
          <a:avLst/>
          <a:gdLst/>
          <a:ahLst/>
          <a:cxnLst/>
          <a:rect l="0" t="0" r="0" b="0"/>
          <a:pathLst>
            <a:path>
              <a:moveTo>
                <a:pt x="0" y="45720"/>
              </a:moveTo>
              <a:lnTo>
                <a:pt x="58760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p>
      </dsp:txBody>
      <dsp:txXfrm>
        <a:off x="4509314" y="5266311"/>
        <a:ext cx="30910" cy="6182"/>
      </dsp:txXfrm>
    </dsp:sp>
    <dsp:sp modelId="{77180D5B-15F1-4E01-9403-3E1249B0CC15}">
      <dsp:nvSpPr>
        <dsp:cNvPr id="0" name=""/>
        <dsp:cNvSpPr/>
      </dsp:nvSpPr>
      <dsp:spPr>
        <a:xfrm>
          <a:off x="1544901" y="4463043"/>
          <a:ext cx="2687864" cy="1612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08" tIns="138250" rIns="131708" bIns="138250" numCol="1" spcCol="1270" anchor="ctr" anchorCtr="0">
          <a:noAutofit/>
        </a:bodyPr>
        <a:lstStyle/>
        <a:p>
          <a:pPr marL="0" lvl="0" indent="0" algn="ctr" defTabSz="622300">
            <a:lnSpc>
              <a:spcPct val="90000"/>
            </a:lnSpc>
            <a:spcBef>
              <a:spcPct val="0"/>
            </a:spcBef>
            <a:spcAft>
              <a:spcPct val="35000"/>
            </a:spcAft>
            <a:buNone/>
          </a:pPr>
          <a:r>
            <a:rPr lang="en-US" sz="1400" b="1" i="0" kern="1200"/>
            <a:t>There are two methods of reconciliation: documentation review and analytics review.</a:t>
          </a:r>
          <a:endParaRPr lang="en-US" sz="1400" b="1" kern="1200"/>
        </a:p>
      </dsp:txBody>
      <dsp:txXfrm>
        <a:off x="1544901" y="4463043"/>
        <a:ext cx="2687864" cy="1612718"/>
      </dsp:txXfrm>
    </dsp:sp>
    <dsp:sp modelId="{732D8F47-A894-4094-A371-0FD225FE13C9}">
      <dsp:nvSpPr>
        <dsp:cNvPr id="0" name=""/>
        <dsp:cNvSpPr/>
      </dsp:nvSpPr>
      <dsp:spPr>
        <a:xfrm>
          <a:off x="4850974" y="4463043"/>
          <a:ext cx="2687864" cy="1612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08" tIns="138250" rIns="131708" bIns="138250" numCol="1" spcCol="1270" anchor="ctr" anchorCtr="0">
          <a:noAutofit/>
        </a:bodyPr>
        <a:lstStyle/>
        <a:p>
          <a:pPr marL="0" lvl="0" indent="0" algn="ctr" defTabSz="622300">
            <a:lnSpc>
              <a:spcPct val="90000"/>
            </a:lnSpc>
            <a:spcBef>
              <a:spcPct val="0"/>
            </a:spcBef>
            <a:spcAft>
              <a:spcPct val="35000"/>
            </a:spcAft>
            <a:buNone/>
          </a:pPr>
          <a:r>
            <a:rPr lang="en-US" sz="1400" b="1" i="0" kern="1200"/>
            <a:t>For small businesses, the main goal of reconciling your bank statement is to ensure that the recorded balance of your business and the recorded balance of the bank match up.</a:t>
          </a:r>
          <a:endParaRPr lang="en-US" sz="1400" b="1" kern="1200"/>
        </a:p>
      </dsp:txBody>
      <dsp:txXfrm>
        <a:off x="4850974" y="4463043"/>
        <a:ext cx="2687864" cy="1612718"/>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6EFD4-1339-51EA-1796-57E52E0BB2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A7A3DA-A396-E88D-82F8-C453FA1FAA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310E92-6CD9-2C6A-E224-663F74D9C66B}"/>
              </a:ext>
            </a:extLst>
          </p:cNvPr>
          <p:cNvSpPr>
            <a:spLocks noGrp="1"/>
          </p:cNvSpPr>
          <p:nvPr>
            <p:ph type="dt" sz="half" idx="10"/>
          </p:nvPr>
        </p:nvSpPr>
        <p:spPr/>
        <p:txBody>
          <a:bodyPr/>
          <a:lstStyle/>
          <a:p>
            <a:fld id="{0873536F-C8EC-4493-8AAF-4861C8593783}" type="datetimeFigureOut">
              <a:rPr lang="en-US" smtClean="0"/>
              <a:t>8/31/2023</a:t>
            </a:fld>
            <a:endParaRPr lang="en-US"/>
          </a:p>
        </p:txBody>
      </p:sp>
      <p:sp>
        <p:nvSpPr>
          <p:cNvPr id="5" name="Footer Placeholder 4">
            <a:extLst>
              <a:ext uri="{FF2B5EF4-FFF2-40B4-BE49-F238E27FC236}">
                <a16:creationId xmlns:a16="http://schemas.microsoft.com/office/drawing/2014/main" id="{1B612601-FE57-7E8E-19FF-A0E1902576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C3DB18-DBDD-05A6-4E86-FD62480C0D65}"/>
              </a:ext>
            </a:extLst>
          </p:cNvPr>
          <p:cNvSpPr>
            <a:spLocks noGrp="1"/>
          </p:cNvSpPr>
          <p:nvPr>
            <p:ph type="sldNum" sz="quarter" idx="12"/>
          </p:nvPr>
        </p:nvSpPr>
        <p:spPr/>
        <p:txBody>
          <a:bodyPr/>
          <a:lstStyle/>
          <a:p>
            <a:fld id="{0F2A0AE9-42EC-4B43-AEAC-BB487A09A9A4}" type="slidenum">
              <a:rPr lang="en-US" smtClean="0"/>
              <a:t>‹#›</a:t>
            </a:fld>
            <a:endParaRPr lang="en-US"/>
          </a:p>
        </p:txBody>
      </p:sp>
    </p:spTree>
    <p:extLst>
      <p:ext uri="{BB962C8B-B14F-4D97-AF65-F5344CB8AC3E}">
        <p14:creationId xmlns:p14="http://schemas.microsoft.com/office/powerpoint/2010/main" val="1939341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39FA4-BC76-0047-4D6D-06A751E819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6FC9D6-8D8C-C17D-22ED-4C0854FEC6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3B2FF9-0E36-579F-B2FA-0CE3CC044BD3}"/>
              </a:ext>
            </a:extLst>
          </p:cNvPr>
          <p:cNvSpPr>
            <a:spLocks noGrp="1"/>
          </p:cNvSpPr>
          <p:nvPr>
            <p:ph type="dt" sz="half" idx="10"/>
          </p:nvPr>
        </p:nvSpPr>
        <p:spPr/>
        <p:txBody>
          <a:bodyPr/>
          <a:lstStyle/>
          <a:p>
            <a:fld id="{0873536F-C8EC-4493-8AAF-4861C8593783}" type="datetimeFigureOut">
              <a:rPr lang="en-US" smtClean="0"/>
              <a:t>8/31/2023</a:t>
            </a:fld>
            <a:endParaRPr lang="en-US"/>
          </a:p>
        </p:txBody>
      </p:sp>
      <p:sp>
        <p:nvSpPr>
          <p:cNvPr id="5" name="Footer Placeholder 4">
            <a:extLst>
              <a:ext uri="{FF2B5EF4-FFF2-40B4-BE49-F238E27FC236}">
                <a16:creationId xmlns:a16="http://schemas.microsoft.com/office/drawing/2014/main" id="{953B6992-7D53-A94C-06A8-B577C3328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61DBCC-CEFF-0590-6F31-69282E19748C}"/>
              </a:ext>
            </a:extLst>
          </p:cNvPr>
          <p:cNvSpPr>
            <a:spLocks noGrp="1"/>
          </p:cNvSpPr>
          <p:nvPr>
            <p:ph type="sldNum" sz="quarter" idx="12"/>
          </p:nvPr>
        </p:nvSpPr>
        <p:spPr/>
        <p:txBody>
          <a:bodyPr/>
          <a:lstStyle/>
          <a:p>
            <a:fld id="{0F2A0AE9-42EC-4B43-AEAC-BB487A09A9A4}" type="slidenum">
              <a:rPr lang="en-US" smtClean="0"/>
              <a:t>‹#›</a:t>
            </a:fld>
            <a:endParaRPr lang="en-US"/>
          </a:p>
        </p:txBody>
      </p:sp>
    </p:spTree>
    <p:extLst>
      <p:ext uri="{BB962C8B-B14F-4D97-AF65-F5344CB8AC3E}">
        <p14:creationId xmlns:p14="http://schemas.microsoft.com/office/powerpoint/2010/main" val="832490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C1E5DB-8721-485F-3E25-1861F6F4B6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6DD79A-691F-6BEA-C8C0-29E16C6A72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2B4059-3313-67AF-749E-7565C83479A2}"/>
              </a:ext>
            </a:extLst>
          </p:cNvPr>
          <p:cNvSpPr>
            <a:spLocks noGrp="1"/>
          </p:cNvSpPr>
          <p:nvPr>
            <p:ph type="dt" sz="half" idx="10"/>
          </p:nvPr>
        </p:nvSpPr>
        <p:spPr/>
        <p:txBody>
          <a:bodyPr/>
          <a:lstStyle/>
          <a:p>
            <a:fld id="{0873536F-C8EC-4493-8AAF-4861C8593783}" type="datetimeFigureOut">
              <a:rPr lang="en-US" smtClean="0"/>
              <a:t>8/31/2023</a:t>
            </a:fld>
            <a:endParaRPr lang="en-US"/>
          </a:p>
        </p:txBody>
      </p:sp>
      <p:sp>
        <p:nvSpPr>
          <p:cNvPr id="5" name="Footer Placeholder 4">
            <a:extLst>
              <a:ext uri="{FF2B5EF4-FFF2-40B4-BE49-F238E27FC236}">
                <a16:creationId xmlns:a16="http://schemas.microsoft.com/office/drawing/2014/main" id="{27ADDBBA-EC11-E8B6-1115-969AE53F2E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9C1531-2018-B2A3-B78F-CEC85B47449A}"/>
              </a:ext>
            </a:extLst>
          </p:cNvPr>
          <p:cNvSpPr>
            <a:spLocks noGrp="1"/>
          </p:cNvSpPr>
          <p:nvPr>
            <p:ph type="sldNum" sz="quarter" idx="12"/>
          </p:nvPr>
        </p:nvSpPr>
        <p:spPr/>
        <p:txBody>
          <a:bodyPr/>
          <a:lstStyle/>
          <a:p>
            <a:fld id="{0F2A0AE9-42EC-4B43-AEAC-BB487A09A9A4}" type="slidenum">
              <a:rPr lang="en-US" smtClean="0"/>
              <a:t>‹#›</a:t>
            </a:fld>
            <a:endParaRPr lang="en-US"/>
          </a:p>
        </p:txBody>
      </p:sp>
    </p:spTree>
    <p:extLst>
      <p:ext uri="{BB962C8B-B14F-4D97-AF65-F5344CB8AC3E}">
        <p14:creationId xmlns:p14="http://schemas.microsoft.com/office/powerpoint/2010/main" val="1366943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B1275-1C21-FC97-B265-E3A3621CC5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CB3A83-6A07-5601-C2E7-7B2FEEC6E3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C775D8-D221-1A72-2F9C-4384076D3CFF}"/>
              </a:ext>
            </a:extLst>
          </p:cNvPr>
          <p:cNvSpPr>
            <a:spLocks noGrp="1"/>
          </p:cNvSpPr>
          <p:nvPr>
            <p:ph type="dt" sz="half" idx="10"/>
          </p:nvPr>
        </p:nvSpPr>
        <p:spPr/>
        <p:txBody>
          <a:bodyPr/>
          <a:lstStyle/>
          <a:p>
            <a:fld id="{0873536F-C8EC-4493-8AAF-4861C8593783}" type="datetimeFigureOut">
              <a:rPr lang="en-US" smtClean="0"/>
              <a:t>8/31/2023</a:t>
            </a:fld>
            <a:endParaRPr lang="en-US"/>
          </a:p>
        </p:txBody>
      </p:sp>
      <p:sp>
        <p:nvSpPr>
          <p:cNvPr id="5" name="Footer Placeholder 4">
            <a:extLst>
              <a:ext uri="{FF2B5EF4-FFF2-40B4-BE49-F238E27FC236}">
                <a16:creationId xmlns:a16="http://schemas.microsoft.com/office/drawing/2014/main" id="{BAF83411-C84B-90BA-3ED1-8FAFCD3DC8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3AB825-4215-A814-5020-C19571A51CA5}"/>
              </a:ext>
            </a:extLst>
          </p:cNvPr>
          <p:cNvSpPr>
            <a:spLocks noGrp="1"/>
          </p:cNvSpPr>
          <p:nvPr>
            <p:ph type="sldNum" sz="quarter" idx="12"/>
          </p:nvPr>
        </p:nvSpPr>
        <p:spPr/>
        <p:txBody>
          <a:bodyPr/>
          <a:lstStyle/>
          <a:p>
            <a:fld id="{0F2A0AE9-42EC-4B43-AEAC-BB487A09A9A4}" type="slidenum">
              <a:rPr lang="en-US" smtClean="0"/>
              <a:t>‹#›</a:t>
            </a:fld>
            <a:endParaRPr lang="en-US"/>
          </a:p>
        </p:txBody>
      </p:sp>
    </p:spTree>
    <p:extLst>
      <p:ext uri="{BB962C8B-B14F-4D97-AF65-F5344CB8AC3E}">
        <p14:creationId xmlns:p14="http://schemas.microsoft.com/office/powerpoint/2010/main" val="1740230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60FD5-1DE4-CA1D-BE34-3B09CE59BF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006ECA-3302-96CC-1CED-9535023783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506ED9-4625-7ED6-440A-79D3F94BF810}"/>
              </a:ext>
            </a:extLst>
          </p:cNvPr>
          <p:cNvSpPr>
            <a:spLocks noGrp="1"/>
          </p:cNvSpPr>
          <p:nvPr>
            <p:ph type="dt" sz="half" idx="10"/>
          </p:nvPr>
        </p:nvSpPr>
        <p:spPr/>
        <p:txBody>
          <a:bodyPr/>
          <a:lstStyle/>
          <a:p>
            <a:fld id="{0873536F-C8EC-4493-8AAF-4861C8593783}" type="datetimeFigureOut">
              <a:rPr lang="en-US" smtClean="0"/>
              <a:t>8/31/2023</a:t>
            </a:fld>
            <a:endParaRPr lang="en-US"/>
          </a:p>
        </p:txBody>
      </p:sp>
      <p:sp>
        <p:nvSpPr>
          <p:cNvPr id="5" name="Footer Placeholder 4">
            <a:extLst>
              <a:ext uri="{FF2B5EF4-FFF2-40B4-BE49-F238E27FC236}">
                <a16:creationId xmlns:a16="http://schemas.microsoft.com/office/drawing/2014/main" id="{83EE5F15-2765-981D-1BF9-1A8F8622E6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FA483E-E585-6495-4EBD-8C1EF277D360}"/>
              </a:ext>
            </a:extLst>
          </p:cNvPr>
          <p:cNvSpPr>
            <a:spLocks noGrp="1"/>
          </p:cNvSpPr>
          <p:nvPr>
            <p:ph type="sldNum" sz="quarter" idx="12"/>
          </p:nvPr>
        </p:nvSpPr>
        <p:spPr/>
        <p:txBody>
          <a:bodyPr/>
          <a:lstStyle/>
          <a:p>
            <a:fld id="{0F2A0AE9-42EC-4B43-AEAC-BB487A09A9A4}" type="slidenum">
              <a:rPr lang="en-US" smtClean="0"/>
              <a:t>‹#›</a:t>
            </a:fld>
            <a:endParaRPr lang="en-US"/>
          </a:p>
        </p:txBody>
      </p:sp>
    </p:spTree>
    <p:extLst>
      <p:ext uri="{BB962C8B-B14F-4D97-AF65-F5344CB8AC3E}">
        <p14:creationId xmlns:p14="http://schemas.microsoft.com/office/powerpoint/2010/main" val="332607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EC4C5-2C6A-9DA9-DF6C-E3017519A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A2C83-B943-4861-0FE0-2FC638226B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134CA5-2CDA-74E2-057A-6ECBB5CD67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9639B6-8DD4-FDB3-85A4-CD74C89A2CAD}"/>
              </a:ext>
            </a:extLst>
          </p:cNvPr>
          <p:cNvSpPr>
            <a:spLocks noGrp="1"/>
          </p:cNvSpPr>
          <p:nvPr>
            <p:ph type="dt" sz="half" idx="10"/>
          </p:nvPr>
        </p:nvSpPr>
        <p:spPr/>
        <p:txBody>
          <a:bodyPr/>
          <a:lstStyle/>
          <a:p>
            <a:fld id="{0873536F-C8EC-4493-8AAF-4861C8593783}" type="datetimeFigureOut">
              <a:rPr lang="en-US" smtClean="0"/>
              <a:t>8/31/2023</a:t>
            </a:fld>
            <a:endParaRPr lang="en-US"/>
          </a:p>
        </p:txBody>
      </p:sp>
      <p:sp>
        <p:nvSpPr>
          <p:cNvPr id="6" name="Footer Placeholder 5">
            <a:extLst>
              <a:ext uri="{FF2B5EF4-FFF2-40B4-BE49-F238E27FC236}">
                <a16:creationId xmlns:a16="http://schemas.microsoft.com/office/drawing/2014/main" id="{762EAB1C-2C76-58B2-78FE-FEF877D326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E15D0B-5342-2718-1FAD-EF8935C57A6A}"/>
              </a:ext>
            </a:extLst>
          </p:cNvPr>
          <p:cNvSpPr>
            <a:spLocks noGrp="1"/>
          </p:cNvSpPr>
          <p:nvPr>
            <p:ph type="sldNum" sz="quarter" idx="12"/>
          </p:nvPr>
        </p:nvSpPr>
        <p:spPr/>
        <p:txBody>
          <a:bodyPr/>
          <a:lstStyle/>
          <a:p>
            <a:fld id="{0F2A0AE9-42EC-4B43-AEAC-BB487A09A9A4}" type="slidenum">
              <a:rPr lang="en-US" smtClean="0"/>
              <a:t>‹#›</a:t>
            </a:fld>
            <a:endParaRPr lang="en-US"/>
          </a:p>
        </p:txBody>
      </p:sp>
    </p:spTree>
    <p:extLst>
      <p:ext uri="{BB962C8B-B14F-4D97-AF65-F5344CB8AC3E}">
        <p14:creationId xmlns:p14="http://schemas.microsoft.com/office/powerpoint/2010/main" val="2257558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A8596-0071-D49B-0ED1-520D893A84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2CA553-69F6-B83D-58B3-5201672C6E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FEED3C-163E-40FF-BFBF-87B4A08566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B62372-6671-311A-AD09-22187466A5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40A8C6-F172-D8C2-3C37-E7AD38AF8F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830F38-C076-1232-2F72-21E63CA01080}"/>
              </a:ext>
            </a:extLst>
          </p:cNvPr>
          <p:cNvSpPr>
            <a:spLocks noGrp="1"/>
          </p:cNvSpPr>
          <p:nvPr>
            <p:ph type="dt" sz="half" idx="10"/>
          </p:nvPr>
        </p:nvSpPr>
        <p:spPr/>
        <p:txBody>
          <a:bodyPr/>
          <a:lstStyle/>
          <a:p>
            <a:fld id="{0873536F-C8EC-4493-8AAF-4861C8593783}" type="datetimeFigureOut">
              <a:rPr lang="en-US" smtClean="0"/>
              <a:t>8/31/2023</a:t>
            </a:fld>
            <a:endParaRPr lang="en-US"/>
          </a:p>
        </p:txBody>
      </p:sp>
      <p:sp>
        <p:nvSpPr>
          <p:cNvPr id="8" name="Footer Placeholder 7">
            <a:extLst>
              <a:ext uri="{FF2B5EF4-FFF2-40B4-BE49-F238E27FC236}">
                <a16:creationId xmlns:a16="http://schemas.microsoft.com/office/drawing/2014/main" id="{6AE0DC22-1CB3-BD48-9005-79A71A7F9F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B8DDEFB-60F0-DCA6-98C5-30FFCC822DC2}"/>
              </a:ext>
            </a:extLst>
          </p:cNvPr>
          <p:cNvSpPr>
            <a:spLocks noGrp="1"/>
          </p:cNvSpPr>
          <p:nvPr>
            <p:ph type="sldNum" sz="quarter" idx="12"/>
          </p:nvPr>
        </p:nvSpPr>
        <p:spPr/>
        <p:txBody>
          <a:bodyPr/>
          <a:lstStyle/>
          <a:p>
            <a:fld id="{0F2A0AE9-42EC-4B43-AEAC-BB487A09A9A4}" type="slidenum">
              <a:rPr lang="en-US" smtClean="0"/>
              <a:t>‹#›</a:t>
            </a:fld>
            <a:endParaRPr lang="en-US"/>
          </a:p>
        </p:txBody>
      </p:sp>
    </p:spTree>
    <p:extLst>
      <p:ext uri="{BB962C8B-B14F-4D97-AF65-F5344CB8AC3E}">
        <p14:creationId xmlns:p14="http://schemas.microsoft.com/office/powerpoint/2010/main" val="2761770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E5119-563D-A821-5D92-5AE20BD306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EDA5C0-9358-5BCD-D979-5F063C89E662}"/>
              </a:ext>
            </a:extLst>
          </p:cNvPr>
          <p:cNvSpPr>
            <a:spLocks noGrp="1"/>
          </p:cNvSpPr>
          <p:nvPr>
            <p:ph type="dt" sz="half" idx="10"/>
          </p:nvPr>
        </p:nvSpPr>
        <p:spPr/>
        <p:txBody>
          <a:bodyPr/>
          <a:lstStyle/>
          <a:p>
            <a:fld id="{0873536F-C8EC-4493-8AAF-4861C8593783}" type="datetimeFigureOut">
              <a:rPr lang="en-US" smtClean="0"/>
              <a:t>8/31/2023</a:t>
            </a:fld>
            <a:endParaRPr lang="en-US"/>
          </a:p>
        </p:txBody>
      </p:sp>
      <p:sp>
        <p:nvSpPr>
          <p:cNvPr id="4" name="Footer Placeholder 3">
            <a:extLst>
              <a:ext uri="{FF2B5EF4-FFF2-40B4-BE49-F238E27FC236}">
                <a16:creationId xmlns:a16="http://schemas.microsoft.com/office/drawing/2014/main" id="{494AC279-6B8E-2D61-ECA3-AAC8A062D0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865BE0-DCE7-1C40-5D67-C091CE6E5EF1}"/>
              </a:ext>
            </a:extLst>
          </p:cNvPr>
          <p:cNvSpPr>
            <a:spLocks noGrp="1"/>
          </p:cNvSpPr>
          <p:nvPr>
            <p:ph type="sldNum" sz="quarter" idx="12"/>
          </p:nvPr>
        </p:nvSpPr>
        <p:spPr/>
        <p:txBody>
          <a:bodyPr/>
          <a:lstStyle/>
          <a:p>
            <a:fld id="{0F2A0AE9-42EC-4B43-AEAC-BB487A09A9A4}" type="slidenum">
              <a:rPr lang="en-US" smtClean="0"/>
              <a:t>‹#›</a:t>
            </a:fld>
            <a:endParaRPr lang="en-US"/>
          </a:p>
        </p:txBody>
      </p:sp>
    </p:spTree>
    <p:extLst>
      <p:ext uri="{BB962C8B-B14F-4D97-AF65-F5344CB8AC3E}">
        <p14:creationId xmlns:p14="http://schemas.microsoft.com/office/powerpoint/2010/main" val="4274812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98E066-02AB-CACC-42C3-DD94870BCF2A}"/>
              </a:ext>
            </a:extLst>
          </p:cNvPr>
          <p:cNvSpPr>
            <a:spLocks noGrp="1"/>
          </p:cNvSpPr>
          <p:nvPr>
            <p:ph type="dt" sz="half" idx="10"/>
          </p:nvPr>
        </p:nvSpPr>
        <p:spPr/>
        <p:txBody>
          <a:bodyPr/>
          <a:lstStyle/>
          <a:p>
            <a:fld id="{0873536F-C8EC-4493-8AAF-4861C8593783}" type="datetimeFigureOut">
              <a:rPr lang="en-US" smtClean="0"/>
              <a:t>8/31/2023</a:t>
            </a:fld>
            <a:endParaRPr lang="en-US"/>
          </a:p>
        </p:txBody>
      </p:sp>
      <p:sp>
        <p:nvSpPr>
          <p:cNvPr id="3" name="Footer Placeholder 2">
            <a:extLst>
              <a:ext uri="{FF2B5EF4-FFF2-40B4-BE49-F238E27FC236}">
                <a16:creationId xmlns:a16="http://schemas.microsoft.com/office/drawing/2014/main" id="{121CC843-D6AF-C309-B310-ADD2397226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5D831B-BB48-10AC-4F59-27B72732C245}"/>
              </a:ext>
            </a:extLst>
          </p:cNvPr>
          <p:cNvSpPr>
            <a:spLocks noGrp="1"/>
          </p:cNvSpPr>
          <p:nvPr>
            <p:ph type="sldNum" sz="quarter" idx="12"/>
          </p:nvPr>
        </p:nvSpPr>
        <p:spPr/>
        <p:txBody>
          <a:bodyPr/>
          <a:lstStyle/>
          <a:p>
            <a:fld id="{0F2A0AE9-42EC-4B43-AEAC-BB487A09A9A4}" type="slidenum">
              <a:rPr lang="en-US" smtClean="0"/>
              <a:t>‹#›</a:t>
            </a:fld>
            <a:endParaRPr lang="en-US"/>
          </a:p>
        </p:txBody>
      </p:sp>
    </p:spTree>
    <p:extLst>
      <p:ext uri="{BB962C8B-B14F-4D97-AF65-F5344CB8AC3E}">
        <p14:creationId xmlns:p14="http://schemas.microsoft.com/office/powerpoint/2010/main" val="3026092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BF5CC-8791-51A4-13D1-8718C6B1E7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070618-7D0D-2AE5-D032-ABC7CB3723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EF26F6-D94A-0447-A4B2-394872401D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BBE26D-20B0-FACA-CA93-B988F84A6A50}"/>
              </a:ext>
            </a:extLst>
          </p:cNvPr>
          <p:cNvSpPr>
            <a:spLocks noGrp="1"/>
          </p:cNvSpPr>
          <p:nvPr>
            <p:ph type="dt" sz="half" idx="10"/>
          </p:nvPr>
        </p:nvSpPr>
        <p:spPr/>
        <p:txBody>
          <a:bodyPr/>
          <a:lstStyle/>
          <a:p>
            <a:fld id="{0873536F-C8EC-4493-8AAF-4861C8593783}" type="datetimeFigureOut">
              <a:rPr lang="en-US" smtClean="0"/>
              <a:t>8/31/2023</a:t>
            </a:fld>
            <a:endParaRPr lang="en-US"/>
          </a:p>
        </p:txBody>
      </p:sp>
      <p:sp>
        <p:nvSpPr>
          <p:cNvPr id="6" name="Footer Placeholder 5">
            <a:extLst>
              <a:ext uri="{FF2B5EF4-FFF2-40B4-BE49-F238E27FC236}">
                <a16:creationId xmlns:a16="http://schemas.microsoft.com/office/drawing/2014/main" id="{4EEFC17E-A971-9940-3AD3-6015C7ED9F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4B1B87-DDB3-6380-710A-ADBDA1096FAB}"/>
              </a:ext>
            </a:extLst>
          </p:cNvPr>
          <p:cNvSpPr>
            <a:spLocks noGrp="1"/>
          </p:cNvSpPr>
          <p:nvPr>
            <p:ph type="sldNum" sz="quarter" idx="12"/>
          </p:nvPr>
        </p:nvSpPr>
        <p:spPr/>
        <p:txBody>
          <a:bodyPr/>
          <a:lstStyle/>
          <a:p>
            <a:fld id="{0F2A0AE9-42EC-4B43-AEAC-BB487A09A9A4}" type="slidenum">
              <a:rPr lang="en-US" smtClean="0"/>
              <a:t>‹#›</a:t>
            </a:fld>
            <a:endParaRPr lang="en-US"/>
          </a:p>
        </p:txBody>
      </p:sp>
    </p:spTree>
    <p:extLst>
      <p:ext uri="{BB962C8B-B14F-4D97-AF65-F5344CB8AC3E}">
        <p14:creationId xmlns:p14="http://schemas.microsoft.com/office/powerpoint/2010/main" val="994566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C6B59-4DEE-17B7-742E-4093FC820E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42D12F-0AFF-ECB0-71F6-F619ADE7F1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03A0E4-6568-2247-FC9D-3EA3CF460F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34C05D-07BE-E006-F45E-FD4D997B3072}"/>
              </a:ext>
            </a:extLst>
          </p:cNvPr>
          <p:cNvSpPr>
            <a:spLocks noGrp="1"/>
          </p:cNvSpPr>
          <p:nvPr>
            <p:ph type="dt" sz="half" idx="10"/>
          </p:nvPr>
        </p:nvSpPr>
        <p:spPr/>
        <p:txBody>
          <a:bodyPr/>
          <a:lstStyle/>
          <a:p>
            <a:fld id="{0873536F-C8EC-4493-8AAF-4861C8593783}" type="datetimeFigureOut">
              <a:rPr lang="en-US" smtClean="0"/>
              <a:t>8/31/2023</a:t>
            </a:fld>
            <a:endParaRPr lang="en-US"/>
          </a:p>
        </p:txBody>
      </p:sp>
      <p:sp>
        <p:nvSpPr>
          <p:cNvPr id="6" name="Footer Placeholder 5">
            <a:extLst>
              <a:ext uri="{FF2B5EF4-FFF2-40B4-BE49-F238E27FC236}">
                <a16:creationId xmlns:a16="http://schemas.microsoft.com/office/drawing/2014/main" id="{CB2FF304-E3FE-666C-1E9E-3053EAC4AF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10EA92-CA3F-1331-DABB-EBF30E1321FC}"/>
              </a:ext>
            </a:extLst>
          </p:cNvPr>
          <p:cNvSpPr>
            <a:spLocks noGrp="1"/>
          </p:cNvSpPr>
          <p:nvPr>
            <p:ph type="sldNum" sz="quarter" idx="12"/>
          </p:nvPr>
        </p:nvSpPr>
        <p:spPr/>
        <p:txBody>
          <a:bodyPr/>
          <a:lstStyle/>
          <a:p>
            <a:fld id="{0F2A0AE9-42EC-4B43-AEAC-BB487A09A9A4}" type="slidenum">
              <a:rPr lang="en-US" smtClean="0"/>
              <a:t>‹#›</a:t>
            </a:fld>
            <a:endParaRPr lang="en-US"/>
          </a:p>
        </p:txBody>
      </p:sp>
    </p:spTree>
    <p:extLst>
      <p:ext uri="{BB962C8B-B14F-4D97-AF65-F5344CB8AC3E}">
        <p14:creationId xmlns:p14="http://schemas.microsoft.com/office/powerpoint/2010/main" val="404736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ABC410-E9C4-AA86-D08A-E31931C48D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EC6247-302D-9DA7-4CEC-3B228B31D0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C2D577-CEDF-35C9-91BB-1E3472EEC1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73536F-C8EC-4493-8AAF-4861C8593783}" type="datetimeFigureOut">
              <a:rPr lang="en-US" smtClean="0"/>
              <a:t>8/31/2023</a:t>
            </a:fld>
            <a:endParaRPr lang="en-US"/>
          </a:p>
        </p:txBody>
      </p:sp>
      <p:sp>
        <p:nvSpPr>
          <p:cNvPr id="5" name="Footer Placeholder 4">
            <a:extLst>
              <a:ext uri="{FF2B5EF4-FFF2-40B4-BE49-F238E27FC236}">
                <a16:creationId xmlns:a16="http://schemas.microsoft.com/office/drawing/2014/main" id="{4C6C8A6A-1F14-A022-17DD-C646DC1D82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49F91C-1D25-AE1B-CA25-D232DB4E28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2A0AE9-42EC-4B43-AEAC-BB487A09A9A4}" type="slidenum">
              <a:rPr lang="en-US" smtClean="0"/>
              <a:t>‹#›</a:t>
            </a:fld>
            <a:endParaRPr lang="en-US"/>
          </a:p>
        </p:txBody>
      </p:sp>
    </p:spTree>
    <p:extLst>
      <p:ext uri="{BB962C8B-B14F-4D97-AF65-F5344CB8AC3E}">
        <p14:creationId xmlns:p14="http://schemas.microsoft.com/office/powerpoint/2010/main" val="990239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hyperlink" Target="https://pay-lobby.com/en/guides-payment/fraud-management-in-e-commerce" TargetMode="Externa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hyperlink" Target="https://pay-lobby.com/en/guides-payment/chargeback-of-visa-and-mastercard-credit-card" TargetMode="External"/><Relationship Id="rId2" Type="http://schemas.openxmlformats.org/officeDocument/2006/relationships/hyperlink" Target="https://pay-lobby.com/en/guides-payment/credit-cards"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87004-5A56-A456-BFE6-50B7BB839422}"/>
              </a:ext>
            </a:extLst>
          </p:cNvPr>
          <p:cNvSpPr>
            <a:spLocks noGrp="1"/>
          </p:cNvSpPr>
          <p:nvPr>
            <p:ph type="ctrTitle"/>
          </p:nvPr>
        </p:nvSpPr>
        <p:spPr>
          <a:xfrm>
            <a:off x="477981" y="625684"/>
            <a:ext cx="4795355" cy="3204134"/>
          </a:xfrm>
        </p:spPr>
        <p:txBody>
          <a:bodyPr anchor="b">
            <a:normAutofit/>
          </a:bodyPr>
          <a:lstStyle/>
          <a:p>
            <a:r>
              <a:rPr lang="en-US" sz="4800" b="1" dirty="0"/>
              <a:t>Accounting</a:t>
            </a:r>
          </a:p>
        </p:txBody>
      </p:sp>
      <p:pic>
        <p:nvPicPr>
          <p:cNvPr id="5" name="Picture 4">
            <a:extLst>
              <a:ext uri="{FF2B5EF4-FFF2-40B4-BE49-F238E27FC236}">
                <a16:creationId xmlns:a16="http://schemas.microsoft.com/office/drawing/2014/main" id="{1BABE91F-0F3C-59A0-E4DE-40E4B93024D1}"/>
              </a:ext>
            </a:extLst>
          </p:cNvPr>
          <p:cNvPicPr>
            <a:picLocks noChangeAspect="1"/>
          </p:cNvPicPr>
          <p:nvPr/>
        </p:nvPicPr>
        <p:blipFill rotWithShape="1">
          <a:blip r:embed="rId2"/>
          <a:srcRect l="32888" r="13031" b="-1"/>
          <a:stretch/>
        </p:blipFill>
        <p:spPr>
          <a:xfrm>
            <a:off x="6774840" y="625684"/>
            <a:ext cx="3687868" cy="5455380"/>
          </a:xfrm>
          <a:prstGeom prst="rect">
            <a:avLst/>
          </a:prstGeom>
        </p:spPr>
      </p:pic>
    </p:spTree>
    <p:extLst>
      <p:ext uri="{BB962C8B-B14F-4D97-AF65-F5344CB8AC3E}">
        <p14:creationId xmlns:p14="http://schemas.microsoft.com/office/powerpoint/2010/main" val="1001497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994072" y="219867"/>
            <a:ext cx="8203855" cy="123607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dirty="0"/>
              <a:t>The importance of reconciliations</a:t>
            </a:r>
            <a:endParaRPr lang="en-US" sz="4000" b="1" dirty="0">
              <a:latin typeface="+mj-lt"/>
              <a:ea typeface="+mj-ea"/>
              <a:cs typeface="+mj-cs"/>
            </a:endParaRPr>
          </a:p>
        </p:txBody>
      </p:sp>
      <p:sp>
        <p:nvSpPr>
          <p:cNvPr id="6" name="TextBox 5">
            <a:extLst>
              <a:ext uri="{FF2B5EF4-FFF2-40B4-BE49-F238E27FC236}">
                <a16:creationId xmlns:a16="http://schemas.microsoft.com/office/drawing/2014/main" id="{7EE1CEA7-8EC8-0CEF-A352-AE07F773080E}"/>
              </a:ext>
            </a:extLst>
          </p:cNvPr>
          <p:cNvSpPr txBox="1"/>
          <p:nvPr/>
        </p:nvSpPr>
        <p:spPr>
          <a:xfrm>
            <a:off x="674702" y="1704513"/>
            <a:ext cx="10892901" cy="3737946"/>
          </a:xfrm>
          <a:prstGeom prst="rect">
            <a:avLst/>
          </a:prstGeom>
          <a:noFill/>
        </p:spPr>
        <p:txBody>
          <a:bodyPr wrap="square" rtlCol="0">
            <a:spAutoFit/>
          </a:bodyPr>
          <a:lstStyle/>
          <a:p>
            <a:pPr algn="l">
              <a:lnSpc>
                <a:spcPct val="150000"/>
              </a:lnSpc>
            </a:pPr>
            <a:r>
              <a:rPr lang="en-US" sz="2000" dirty="0"/>
              <a:t>• Reconciliation allows organizations to proactively identify and resolve issues. </a:t>
            </a:r>
          </a:p>
          <a:p>
            <a:pPr algn="l">
              <a:lnSpc>
                <a:spcPct val="150000"/>
              </a:lnSpc>
            </a:pPr>
            <a:r>
              <a:rPr lang="en-US" sz="2000" dirty="0"/>
              <a:t>• Simply isolating differences is not enough to consider two sets of records “reconciled.” </a:t>
            </a:r>
          </a:p>
          <a:p>
            <a:pPr algn="l">
              <a:lnSpc>
                <a:spcPct val="150000"/>
              </a:lnSpc>
            </a:pPr>
            <a:r>
              <a:rPr lang="en-US" sz="2000" dirty="0"/>
              <a:t>• Errors identified in the reconciliation process should be thoroughly investigated and corrected.</a:t>
            </a:r>
          </a:p>
          <a:p>
            <a:pPr algn="l">
              <a:lnSpc>
                <a:spcPct val="150000"/>
              </a:lnSpc>
              <a:buFont typeface="Arial" panose="020B0604020202020204" pitchFamily="34" charset="0"/>
              <a:buChar char="•"/>
            </a:pPr>
            <a:r>
              <a:rPr lang="en-US" sz="2000" b="0" i="0" dirty="0">
                <a:effectLst/>
              </a:rPr>
              <a:t> Companies use reconciliation to prevent balance sheet errors on their financial accounts, check for fraud, and make sure that transactions were appropriately booked to the general ledger.</a:t>
            </a:r>
          </a:p>
          <a:p>
            <a:pPr algn="l">
              <a:lnSpc>
                <a:spcPct val="150000"/>
              </a:lnSpc>
              <a:buFont typeface="Arial" panose="020B0604020202020204" pitchFamily="34" charset="0"/>
              <a:buChar char="•"/>
            </a:pPr>
            <a:r>
              <a:rPr lang="en-US" sz="2000" b="0" i="0" dirty="0">
                <a:effectLst/>
              </a:rPr>
              <a:t> In double-entry accounting, each transaction is posted as both a debit and a credit.</a:t>
            </a:r>
          </a:p>
          <a:p>
            <a:pPr algn="l">
              <a:lnSpc>
                <a:spcPct val="150000"/>
              </a:lnSpc>
              <a:buFont typeface="Arial" panose="020B0604020202020204" pitchFamily="34" charset="0"/>
              <a:buChar char="•"/>
            </a:pPr>
            <a:r>
              <a:rPr lang="en-US" sz="2000" b="0" i="0" dirty="0">
                <a:effectLst/>
              </a:rPr>
              <a:t> Individuals can also use reconciliation to check the accuracy of their bank and credit card account statements.</a:t>
            </a:r>
          </a:p>
        </p:txBody>
      </p:sp>
    </p:spTree>
    <p:extLst>
      <p:ext uri="{BB962C8B-B14F-4D97-AF65-F5344CB8AC3E}">
        <p14:creationId xmlns:p14="http://schemas.microsoft.com/office/powerpoint/2010/main" val="3586929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994072" y="219867"/>
            <a:ext cx="8203855" cy="123607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dirty="0"/>
              <a:t>The importance of reconciliations</a:t>
            </a:r>
            <a:endParaRPr lang="en-US" sz="4000" b="1" dirty="0">
              <a:latin typeface="+mj-lt"/>
              <a:ea typeface="+mj-ea"/>
              <a:cs typeface="+mj-cs"/>
            </a:endParaRPr>
          </a:p>
        </p:txBody>
      </p:sp>
      <p:sp>
        <p:nvSpPr>
          <p:cNvPr id="6" name="TextBox 5">
            <a:extLst>
              <a:ext uri="{FF2B5EF4-FFF2-40B4-BE49-F238E27FC236}">
                <a16:creationId xmlns:a16="http://schemas.microsoft.com/office/drawing/2014/main" id="{7EE1CEA7-8EC8-0CEF-A352-AE07F773080E}"/>
              </a:ext>
            </a:extLst>
          </p:cNvPr>
          <p:cNvSpPr txBox="1"/>
          <p:nvPr/>
        </p:nvSpPr>
        <p:spPr>
          <a:xfrm>
            <a:off x="674702" y="1704513"/>
            <a:ext cx="10892901" cy="3737946"/>
          </a:xfrm>
          <a:prstGeom prst="rect">
            <a:avLst/>
          </a:prstGeom>
          <a:noFill/>
        </p:spPr>
        <p:txBody>
          <a:bodyPr wrap="square" rtlCol="0">
            <a:spAutoFit/>
          </a:bodyPr>
          <a:lstStyle/>
          <a:p>
            <a:pPr algn="l">
              <a:lnSpc>
                <a:spcPct val="150000"/>
              </a:lnSpc>
            </a:pPr>
            <a:r>
              <a:rPr lang="en-US" sz="2000" dirty="0"/>
              <a:t>• Reconciliation allows organizations to proactively identify and resolve issues. </a:t>
            </a:r>
          </a:p>
          <a:p>
            <a:pPr algn="l">
              <a:lnSpc>
                <a:spcPct val="150000"/>
              </a:lnSpc>
            </a:pPr>
            <a:r>
              <a:rPr lang="en-US" sz="2000" dirty="0"/>
              <a:t>• Simply isolating differences is not enough to consider two sets of records “reconciled.” </a:t>
            </a:r>
          </a:p>
          <a:p>
            <a:pPr algn="l">
              <a:lnSpc>
                <a:spcPct val="150000"/>
              </a:lnSpc>
            </a:pPr>
            <a:r>
              <a:rPr lang="en-US" sz="2000" dirty="0"/>
              <a:t>• Errors identified in the reconciliation process should be thoroughly investigated and corrected.</a:t>
            </a:r>
          </a:p>
          <a:p>
            <a:pPr algn="l">
              <a:lnSpc>
                <a:spcPct val="150000"/>
              </a:lnSpc>
              <a:buFont typeface="Arial" panose="020B0604020202020204" pitchFamily="34" charset="0"/>
              <a:buChar char="•"/>
            </a:pPr>
            <a:r>
              <a:rPr lang="en-US" sz="2000" b="0" i="0" dirty="0">
                <a:effectLst/>
              </a:rPr>
              <a:t> Companies use reconciliation to prevent balance sheet errors on their financial accounts, check for fraud, and make sure that transactions were appropriately booked to the general ledger.</a:t>
            </a:r>
          </a:p>
          <a:p>
            <a:pPr algn="l">
              <a:lnSpc>
                <a:spcPct val="150000"/>
              </a:lnSpc>
              <a:buFont typeface="Arial" panose="020B0604020202020204" pitchFamily="34" charset="0"/>
              <a:buChar char="•"/>
            </a:pPr>
            <a:r>
              <a:rPr lang="en-US" sz="2000" b="0" i="0" dirty="0">
                <a:effectLst/>
              </a:rPr>
              <a:t> In double-entry accounting, each transaction is posted as both a debit and a credit.</a:t>
            </a:r>
          </a:p>
          <a:p>
            <a:pPr algn="l">
              <a:lnSpc>
                <a:spcPct val="150000"/>
              </a:lnSpc>
              <a:buFont typeface="Arial" panose="020B0604020202020204" pitchFamily="34" charset="0"/>
              <a:buChar char="•"/>
            </a:pPr>
            <a:r>
              <a:rPr lang="en-US" sz="2000" b="0" i="0" dirty="0">
                <a:effectLst/>
              </a:rPr>
              <a:t> Individuals can also use reconciliation to check the accuracy of their bank and credit card account statements.</a:t>
            </a:r>
          </a:p>
        </p:txBody>
      </p:sp>
    </p:spTree>
    <p:extLst>
      <p:ext uri="{BB962C8B-B14F-4D97-AF65-F5344CB8AC3E}">
        <p14:creationId xmlns:p14="http://schemas.microsoft.com/office/powerpoint/2010/main" val="1521399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extBox 2">
            <a:extLst>
              <a:ext uri="{FF2B5EF4-FFF2-40B4-BE49-F238E27FC236}">
                <a16:creationId xmlns:a16="http://schemas.microsoft.com/office/drawing/2014/main" id="{A63155C2-4CBE-8A31-5CE2-65E4B2508EB8}"/>
              </a:ext>
            </a:extLst>
          </p:cNvPr>
          <p:cNvGraphicFramePr/>
          <p:nvPr>
            <p:extLst>
              <p:ext uri="{D42A27DB-BD31-4B8C-83A1-F6EECF244321}">
                <p14:modId xmlns:p14="http://schemas.microsoft.com/office/powerpoint/2010/main" val="2835318440"/>
              </p:ext>
            </p:extLst>
          </p:nvPr>
        </p:nvGraphicFramePr>
        <p:xfrm>
          <a:off x="1555685" y="390526"/>
          <a:ext cx="9083740" cy="6076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9554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994072" y="219867"/>
            <a:ext cx="8203855" cy="123607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i="0" dirty="0">
                <a:effectLst/>
                <a:latin typeface="+mj-lt"/>
              </a:rPr>
              <a:t>Drawbacks of Manual </a:t>
            </a:r>
            <a:r>
              <a:rPr lang="en-US" sz="4000" b="1" dirty="0">
                <a:latin typeface="+mj-lt"/>
              </a:rPr>
              <a:t>B</a:t>
            </a:r>
            <a:r>
              <a:rPr lang="en-US" sz="4000" b="1" i="0" dirty="0">
                <a:effectLst/>
                <a:latin typeface="+mj-lt"/>
              </a:rPr>
              <a:t>ank </a:t>
            </a:r>
            <a:r>
              <a:rPr lang="en-US" sz="4000" b="1" dirty="0">
                <a:latin typeface="+mj-lt"/>
              </a:rPr>
              <a:t>R</a:t>
            </a:r>
            <a:r>
              <a:rPr lang="en-US" sz="4000" b="1" i="0" dirty="0">
                <a:effectLst/>
                <a:latin typeface="+mj-lt"/>
              </a:rPr>
              <a:t>econciliation</a:t>
            </a:r>
            <a:endParaRPr lang="en-US" sz="4000" b="1" dirty="0">
              <a:latin typeface="+mj-lt"/>
              <a:ea typeface="+mj-ea"/>
              <a:cs typeface="+mj-cs"/>
            </a:endParaRPr>
          </a:p>
        </p:txBody>
      </p:sp>
      <p:sp>
        <p:nvSpPr>
          <p:cNvPr id="6" name="TextBox 5">
            <a:extLst>
              <a:ext uri="{FF2B5EF4-FFF2-40B4-BE49-F238E27FC236}">
                <a16:creationId xmlns:a16="http://schemas.microsoft.com/office/drawing/2014/main" id="{7EE1CEA7-8EC8-0CEF-A352-AE07F773080E}"/>
              </a:ext>
            </a:extLst>
          </p:cNvPr>
          <p:cNvSpPr txBox="1"/>
          <p:nvPr/>
        </p:nvSpPr>
        <p:spPr>
          <a:xfrm>
            <a:off x="674702" y="1704513"/>
            <a:ext cx="10892901" cy="4199611"/>
          </a:xfrm>
          <a:prstGeom prst="rect">
            <a:avLst/>
          </a:prstGeom>
          <a:noFill/>
        </p:spPr>
        <p:txBody>
          <a:bodyPr wrap="square" rtlCol="0">
            <a:spAutoFit/>
          </a:bodyPr>
          <a:lstStyle/>
          <a:p>
            <a:pPr marL="342900" indent="-342900" algn="l">
              <a:lnSpc>
                <a:spcPct val="150000"/>
              </a:lnSpc>
              <a:buFont typeface="Arial" panose="020B0604020202020204" pitchFamily="34" charset="0"/>
              <a:buChar char="•"/>
            </a:pPr>
            <a:r>
              <a:rPr lang="en-US" sz="2000" b="1" i="0" dirty="0">
                <a:effectLst/>
              </a:rPr>
              <a:t>Error-prone and time-consuming</a:t>
            </a:r>
          </a:p>
          <a:p>
            <a:pPr algn="l">
              <a:lnSpc>
                <a:spcPct val="150000"/>
              </a:lnSpc>
            </a:pPr>
            <a:r>
              <a:rPr lang="en-US" sz="2000" b="0" i="0" dirty="0">
                <a:effectLst/>
              </a:rPr>
              <a:t>Each transaction and its amount have to be matched, and unreconciled items should be identified manually or using spreadsheets, which makes the process extremely time-consuming and error-prone. In many cases, accountants end up with bank reconciliation statements saying </a:t>
            </a:r>
            <a:r>
              <a:rPr lang="en-US" sz="2000" dirty="0"/>
              <a:t>cash book balance more than bank account balance</a:t>
            </a:r>
            <a:r>
              <a:rPr lang="en-US" sz="2000" b="0" i="0" dirty="0">
                <a:effectLst/>
              </a:rPr>
              <a:t> or vice versa. </a:t>
            </a:r>
          </a:p>
          <a:p>
            <a:pPr algn="l">
              <a:lnSpc>
                <a:spcPct val="150000"/>
              </a:lnSpc>
            </a:pPr>
            <a:endParaRPr lang="en-US" sz="2000" b="0" i="0" dirty="0">
              <a:effectLst/>
            </a:endParaRPr>
          </a:p>
          <a:p>
            <a:pPr marL="342900" indent="-342900" algn="l">
              <a:lnSpc>
                <a:spcPct val="150000"/>
              </a:lnSpc>
              <a:buFont typeface="Arial" panose="020B0604020202020204" pitchFamily="34" charset="0"/>
              <a:buChar char="•"/>
            </a:pPr>
            <a:r>
              <a:rPr lang="en-US" sz="2000" b="1" i="0" dirty="0">
                <a:effectLst/>
              </a:rPr>
              <a:t>Inaccurate account risk assessment</a:t>
            </a:r>
          </a:p>
          <a:p>
            <a:pPr algn="l">
              <a:lnSpc>
                <a:spcPct val="150000"/>
              </a:lnSpc>
            </a:pPr>
            <a:r>
              <a:rPr lang="en-US" sz="2000" b="0" i="0" dirty="0">
                <a:effectLst/>
              </a:rPr>
              <a:t>Risk assessment of accounts using spreadsheets and other manual methods of reconciliations leads to inaccurate account prioritization. </a:t>
            </a:r>
          </a:p>
        </p:txBody>
      </p:sp>
    </p:spTree>
    <p:extLst>
      <p:ext uri="{BB962C8B-B14F-4D97-AF65-F5344CB8AC3E}">
        <p14:creationId xmlns:p14="http://schemas.microsoft.com/office/powerpoint/2010/main" val="4175135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994072" y="219867"/>
            <a:ext cx="8203855" cy="123607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i="0" dirty="0">
                <a:effectLst/>
                <a:latin typeface="+mj-lt"/>
              </a:rPr>
              <a:t>Drawbacks of Manual </a:t>
            </a:r>
            <a:r>
              <a:rPr lang="en-US" sz="4000" b="1" dirty="0">
                <a:latin typeface="+mj-lt"/>
              </a:rPr>
              <a:t>B</a:t>
            </a:r>
            <a:r>
              <a:rPr lang="en-US" sz="4000" b="1" i="0" dirty="0">
                <a:effectLst/>
                <a:latin typeface="+mj-lt"/>
              </a:rPr>
              <a:t>ank </a:t>
            </a:r>
            <a:r>
              <a:rPr lang="en-US" sz="4000" b="1" dirty="0">
                <a:latin typeface="+mj-lt"/>
              </a:rPr>
              <a:t>R</a:t>
            </a:r>
            <a:r>
              <a:rPr lang="en-US" sz="4000" b="1" i="0" dirty="0">
                <a:effectLst/>
                <a:latin typeface="+mj-lt"/>
              </a:rPr>
              <a:t>econciliation</a:t>
            </a:r>
            <a:endParaRPr lang="en-US" sz="4000" b="1" dirty="0">
              <a:latin typeface="+mj-lt"/>
              <a:ea typeface="+mj-ea"/>
              <a:cs typeface="+mj-cs"/>
            </a:endParaRPr>
          </a:p>
        </p:txBody>
      </p:sp>
      <p:sp>
        <p:nvSpPr>
          <p:cNvPr id="6" name="TextBox 5">
            <a:extLst>
              <a:ext uri="{FF2B5EF4-FFF2-40B4-BE49-F238E27FC236}">
                <a16:creationId xmlns:a16="http://schemas.microsoft.com/office/drawing/2014/main" id="{7EE1CEA7-8EC8-0CEF-A352-AE07F773080E}"/>
              </a:ext>
            </a:extLst>
          </p:cNvPr>
          <p:cNvSpPr txBox="1"/>
          <p:nvPr/>
        </p:nvSpPr>
        <p:spPr>
          <a:xfrm>
            <a:off x="674702" y="1704513"/>
            <a:ext cx="10892901" cy="3276282"/>
          </a:xfrm>
          <a:prstGeom prst="rect">
            <a:avLst/>
          </a:prstGeom>
          <a:noFill/>
        </p:spPr>
        <p:txBody>
          <a:bodyPr wrap="square" rtlCol="0">
            <a:spAutoFit/>
          </a:bodyPr>
          <a:lstStyle/>
          <a:p>
            <a:pPr marL="342900" indent="-342900" algn="l">
              <a:lnSpc>
                <a:spcPct val="150000"/>
              </a:lnSpc>
              <a:buFont typeface="Arial" panose="020B0604020202020204" pitchFamily="34" charset="0"/>
              <a:buChar char="•"/>
            </a:pPr>
            <a:r>
              <a:rPr lang="en-US" sz="2000" b="1" i="0" dirty="0">
                <a:effectLst/>
              </a:rPr>
              <a:t>No visibility and control</a:t>
            </a:r>
          </a:p>
          <a:p>
            <a:pPr algn="l">
              <a:lnSpc>
                <a:spcPct val="150000"/>
              </a:lnSpc>
            </a:pPr>
            <a:r>
              <a:rPr lang="en-US" sz="2000" b="0" i="0" dirty="0">
                <a:effectLst/>
              </a:rPr>
              <a:t>Usage of  spreadsheets limits visibility and control throughout the entire bank account reconciliation process.</a:t>
            </a:r>
          </a:p>
          <a:p>
            <a:pPr algn="l">
              <a:lnSpc>
                <a:spcPct val="150000"/>
              </a:lnSpc>
            </a:pPr>
            <a:endParaRPr lang="en-US" sz="2000" b="0" i="0" dirty="0">
              <a:effectLst/>
            </a:endParaRPr>
          </a:p>
          <a:p>
            <a:pPr marL="342900" indent="-342900" algn="l">
              <a:lnSpc>
                <a:spcPct val="150000"/>
              </a:lnSpc>
              <a:buFont typeface="Arial" panose="020B0604020202020204" pitchFamily="34" charset="0"/>
              <a:buChar char="•"/>
            </a:pPr>
            <a:r>
              <a:rPr lang="en-US" sz="2000" b="1" i="0" dirty="0">
                <a:effectLst/>
              </a:rPr>
              <a:t>No standardized data documentation</a:t>
            </a:r>
          </a:p>
          <a:p>
            <a:pPr algn="l">
              <a:lnSpc>
                <a:spcPct val="150000"/>
              </a:lnSpc>
            </a:pPr>
            <a:r>
              <a:rPr lang="en-US" sz="2000" b="0" i="0" dirty="0">
                <a:effectLst/>
              </a:rPr>
              <a:t>A siloed approach involving spreadsheets leads several accountants to follow their own specific data documentation layouts, formats, and calculations, which further impedes the financial close. </a:t>
            </a:r>
          </a:p>
        </p:txBody>
      </p:sp>
    </p:spTree>
    <p:extLst>
      <p:ext uri="{BB962C8B-B14F-4D97-AF65-F5344CB8AC3E}">
        <p14:creationId xmlns:p14="http://schemas.microsoft.com/office/powerpoint/2010/main" val="1945449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994072" y="219867"/>
            <a:ext cx="8203855" cy="123607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i="0" dirty="0">
                <a:effectLst/>
              </a:rPr>
              <a:t>Benefits of Automated Bank </a:t>
            </a:r>
            <a:r>
              <a:rPr lang="en-US" sz="4000" b="1" dirty="0"/>
              <a:t>R</a:t>
            </a:r>
            <a:r>
              <a:rPr lang="en-US" sz="4000" b="1" i="0" dirty="0">
                <a:effectLst/>
              </a:rPr>
              <a:t>econciliation</a:t>
            </a:r>
            <a:endParaRPr lang="en-US" sz="4000" b="1" dirty="0">
              <a:latin typeface="+mj-lt"/>
              <a:ea typeface="+mj-ea"/>
              <a:cs typeface="+mj-cs"/>
            </a:endParaRPr>
          </a:p>
        </p:txBody>
      </p:sp>
      <p:sp>
        <p:nvSpPr>
          <p:cNvPr id="6" name="TextBox 5">
            <a:extLst>
              <a:ext uri="{FF2B5EF4-FFF2-40B4-BE49-F238E27FC236}">
                <a16:creationId xmlns:a16="http://schemas.microsoft.com/office/drawing/2014/main" id="{7EE1CEA7-8EC8-0CEF-A352-AE07F773080E}"/>
              </a:ext>
            </a:extLst>
          </p:cNvPr>
          <p:cNvSpPr txBox="1"/>
          <p:nvPr/>
        </p:nvSpPr>
        <p:spPr>
          <a:xfrm>
            <a:off x="674702" y="1704513"/>
            <a:ext cx="10892901" cy="4199611"/>
          </a:xfrm>
          <a:prstGeom prst="rect">
            <a:avLst/>
          </a:prstGeom>
          <a:noFill/>
        </p:spPr>
        <p:txBody>
          <a:bodyPr wrap="square" rtlCol="0">
            <a:spAutoFit/>
          </a:bodyPr>
          <a:lstStyle/>
          <a:p>
            <a:pPr marL="342900" indent="-342900" algn="l">
              <a:lnSpc>
                <a:spcPct val="150000"/>
              </a:lnSpc>
              <a:buFont typeface="Arial" panose="020B0604020202020204" pitchFamily="34" charset="0"/>
              <a:buChar char="•"/>
            </a:pPr>
            <a:r>
              <a:rPr lang="en-US" sz="2000" b="1" i="0" dirty="0">
                <a:effectLst/>
              </a:rPr>
              <a:t>Fast and accurate</a:t>
            </a:r>
          </a:p>
          <a:p>
            <a:pPr algn="l">
              <a:lnSpc>
                <a:spcPct val="150000"/>
              </a:lnSpc>
            </a:pPr>
            <a:r>
              <a:rPr lang="en-US" sz="2000" dirty="0"/>
              <a:t>AI-based anomaly detection</a:t>
            </a:r>
            <a:r>
              <a:rPr lang="en-US" sz="2000" b="0" i="0" dirty="0">
                <a:effectLst/>
              </a:rPr>
              <a:t> enables faster financial close and accurate reconciliation of bank statements and general ledger (GL) and GL and sub-ledger, saving accountants from manual work and making the process faster and more accurate.</a:t>
            </a:r>
          </a:p>
          <a:p>
            <a:pPr algn="l">
              <a:lnSpc>
                <a:spcPct val="150000"/>
              </a:lnSpc>
            </a:pPr>
            <a:endParaRPr lang="en-US" sz="2000" b="0" i="0" dirty="0">
              <a:effectLst/>
            </a:endParaRPr>
          </a:p>
          <a:p>
            <a:pPr marL="342900" indent="-342900" algn="l">
              <a:lnSpc>
                <a:spcPct val="150000"/>
              </a:lnSpc>
              <a:buFont typeface="Arial" panose="020B0604020202020204" pitchFamily="34" charset="0"/>
              <a:buChar char="•"/>
            </a:pPr>
            <a:r>
              <a:rPr lang="en-US" sz="2000" b="1" i="0" dirty="0">
                <a:effectLst/>
              </a:rPr>
              <a:t>Proactive risk assessment</a:t>
            </a:r>
          </a:p>
          <a:p>
            <a:pPr algn="l">
              <a:lnSpc>
                <a:spcPct val="150000"/>
              </a:lnSpc>
            </a:pPr>
            <a:r>
              <a:rPr lang="en-US" sz="2000" b="0" i="0" dirty="0">
                <a:effectLst/>
              </a:rPr>
              <a:t>AI-powered reconciliation allows accountants to prioritize reconciliations by risk, value thresholds, and other key parameters and auto-assign reconciliations to users/user groups.</a:t>
            </a:r>
          </a:p>
          <a:p>
            <a:pPr algn="l">
              <a:lnSpc>
                <a:spcPct val="150000"/>
              </a:lnSpc>
            </a:pPr>
            <a:endParaRPr lang="en-US" sz="2000" b="0" i="0" dirty="0">
              <a:effectLst/>
            </a:endParaRPr>
          </a:p>
        </p:txBody>
      </p:sp>
    </p:spTree>
    <p:extLst>
      <p:ext uri="{BB962C8B-B14F-4D97-AF65-F5344CB8AC3E}">
        <p14:creationId xmlns:p14="http://schemas.microsoft.com/office/powerpoint/2010/main" val="3991674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994072" y="219867"/>
            <a:ext cx="8203855" cy="123607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i="0" dirty="0">
                <a:effectLst/>
              </a:rPr>
              <a:t>Benefits of Automated Bank </a:t>
            </a:r>
            <a:r>
              <a:rPr lang="en-US" sz="4000" b="1" dirty="0"/>
              <a:t>R</a:t>
            </a:r>
            <a:r>
              <a:rPr lang="en-US" sz="4000" b="1" i="0" dirty="0">
                <a:effectLst/>
              </a:rPr>
              <a:t>econciliation</a:t>
            </a:r>
            <a:endParaRPr lang="en-US" sz="4000" b="1" dirty="0">
              <a:latin typeface="+mj-lt"/>
              <a:ea typeface="+mj-ea"/>
              <a:cs typeface="+mj-cs"/>
            </a:endParaRPr>
          </a:p>
        </p:txBody>
      </p:sp>
      <p:sp>
        <p:nvSpPr>
          <p:cNvPr id="6" name="TextBox 5">
            <a:extLst>
              <a:ext uri="{FF2B5EF4-FFF2-40B4-BE49-F238E27FC236}">
                <a16:creationId xmlns:a16="http://schemas.microsoft.com/office/drawing/2014/main" id="{7EE1CEA7-8EC8-0CEF-A352-AE07F773080E}"/>
              </a:ext>
            </a:extLst>
          </p:cNvPr>
          <p:cNvSpPr txBox="1"/>
          <p:nvPr/>
        </p:nvSpPr>
        <p:spPr>
          <a:xfrm>
            <a:off x="674702" y="1704513"/>
            <a:ext cx="10892901" cy="3737946"/>
          </a:xfrm>
          <a:prstGeom prst="rect">
            <a:avLst/>
          </a:prstGeom>
          <a:noFill/>
        </p:spPr>
        <p:txBody>
          <a:bodyPr wrap="square" rtlCol="0">
            <a:spAutoFit/>
          </a:bodyPr>
          <a:lstStyle/>
          <a:p>
            <a:pPr marL="342900" indent="-342900" algn="l">
              <a:lnSpc>
                <a:spcPct val="150000"/>
              </a:lnSpc>
              <a:buFont typeface="Arial" panose="020B0604020202020204" pitchFamily="34" charset="0"/>
              <a:buChar char="•"/>
            </a:pPr>
            <a:r>
              <a:rPr lang="en-US" sz="2000" b="1" i="0" dirty="0">
                <a:effectLst/>
              </a:rPr>
              <a:t>Improved visibility and control</a:t>
            </a:r>
          </a:p>
          <a:p>
            <a:pPr algn="l">
              <a:lnSpc>
                <a:spcPct val="150000"/>
              </a:lnSpc>
            </a:pPr>
            <a:r>
              <a:rPr lang="en-US" sz="2000" dirty="0"/>
              <a:t>Real-time dashboard </a:t>
            </a:r>
            <a:r>
              <a:rPr lang="en-US" sz="2000" b="0" i="0" dirty="0">
                <a:effectLst/>
              </a:rPr>
              <a:t>offers visibility to all stakeholders on the status of reconciliation, dependencies, and any required action.</a:t>
            </a:r>
          </a:p>
          <a:p>
            <a:pPr algn="l">
              <a:lnSpc>
                <a:spcPct val="150000"/>
              </a:lnSpc>
            </a:pPr>
            <a:endParaRPr lang="en-US" sz="2000" b="0" i="0" dirty="0">
              <a:effectLst/>
            </a:endParaRPr>
          </a:p>
          <a:p>
            <a:pPr marL="342900" indent="-342900" algn="l">
              <a:lnSpc>
                <a:spcPct val="150000"/>
              </a:lnSpc>
              <a:buFont typeface="Arial" panose="020B0604020202020204" pitchFamily="34" charset="0"/>
              <a:buChar char="•"/>
            </a:pPr>
            <a:r>
              <a:rPr lang="en-US" sz="2000" b="1" i="0" dirty="0">
                <a:effectLst/>
              </a:rPr>
              <a:t>Standardized data documentation</a:t>
            </a:r>
          </a:p>
          <a:p>
            <a:pPr algn="l">
              <a:lnSpc>
                <a:spcPct val="150000"/>
              </a:lnSpc>
            </a:pPr>
            <a:r>
              <a:rPr lang="en-US" sz="2000" dirty="0"/>
              <a:t>Automation software for account reconciliation</a:t>
            </a:r>
            <a:r>
              <a:rPr lang="en-US" sz="2000" b="0" i="0" dirty="0">
                <a:effectLst/>
              </a:rPr>
              <a:t> allows users to leverage pre-configured reconciliation templates (or create their own templates) to accelerate the reconciliation process. Transactional data analysis, computations, and document creation can be done in the same template. </a:t>
            </a:r>
          </a:p>
        </p:txBody>
      </p:sp>
    </p:spTree>
    <p:extLst>
      <p:ext uri="{BB962C8B-B14F-4D97-AF65-F5344CB8AC3E}">
        <p14:creationId xmlns:p14="http://schemas.microsoft.com/office/powerpoint/2010/main" val="3336472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B7A81B7-9989-B23A-5133-F2825EDC3160}"/>
              </a:ext>
            </a:extLst>
          </p:cNvPr>
          <p:cNvSpPr txBox="1"/>
          <p:nvPr/>
        </p:nvSpPr>
        <p:spPr>
          <a:xfrm>
            <a:off x="5596501" y="489508"/>
            <a:ext cx="5754896" cy="166756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000" b="1" i="0" kern="1200">
                <a:solidFill>
                  <a:schemeClr val="tx1"/>
                </a:solidFill>
                <a:effectLst/>
                <a:latin typeface="+mj-lt"/>
                <a:ea typeface="+mj-ea"/>
                <a:cs typeface="+mj-cs"/>
              </a:rPr>
              <a:t>The </a:t>
            </a:r>
            <a:r>
              <a:rPr lang="en-US" sz="4000" b="1" kern="1200">
                <a:solidFill>
                  <a:schemeClr val="tx1"/>
                </a:solidFill>
                <a:latin typeface="+mj-lt"/>
                <a:ea typeface="+mj-ea"/>
                <a:cs typeface="+mj-cs"/>
              </a:rPr>
              <a:t>D</a:t>
            </a:r>
            <a:r>
              <a:rPr lang="en-US" sz="4000" b="1" i="0" kern="1200">
                <a:solidFill>
                  <a:schemeClr val="tx1"/>
                </a:solidFill>
                <a:effectLst/>
                <a:latin typeface="+mj-lt"/>
                <a:ea typeface="+mj-ea"/>
                <a:cs typeface="+mj-cs"/>
              </a:rPr>
              <a:t>ifferent Types of Reconciliation</a:t>
            </a:r>
            <a:endParaRPr lang="en-US" sz="4000" b="1" kern="1200">
              <a:solidFill>
                <a:schemeClr val="tx1"/>
              </a:solidFill>
              <a:latin typeface="+mj-lt"/>
              <a:ea typeface="+mj-ea"/>
              <a:cs typeface="+mj-cs"/>
            </a:endParaRPr>
          </a:p>
        </p:txBody>
      </p:sp>
      <p:pic>
        <p:nvPicPr>
          <p:cNvPr id="2" name="Graphic 1" descr="Bank">
            <a:extLst>
              <a:ext uri="{FF2B5EF4-FFF2-40B4-BE49-F238E27FC236}">
                <a16:creationId xmlns:a16="http://schemas.microsoft.com/office/drawing/2014/main" id="{8819B218-8A24-4E69-9439-F8BD42A948F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8130" y="1275070"/>
            <a:ext cx="3876165" cy="3876165"/>
          </a:xfrm>
          <a:prstGeom prst="rect">
            <a:avLst/>
          </a:prstGeom>
        </p:spPr>
      </p:pic>
      <p:sp>
        <p:nvSpPr>
          <p:cNvPr id="6" name="TextBox 5">
            <a:extLst>
              <a:ext uri="{FF2B5EF4-FFF2-40B4-BE49-F238E27FC236}">
                <a16:creationId xmlns:a16="http://schemas.microsoft.com/office/drawing/2014/main" id="{7EE1CEA7-8EC8-0CEF-A352-AE07F773080E}"/>
              </a:ext>
            </a:extLst>
          </p:cNvPr>
          <p:cNvSpPr txBox="1"/>
          <p:nvPr/>
        </p:nvSpPr>
        <p:spPr>
          <a:xfrm>
            <a:off x="5596502" y="2405894"/>
            <a:ext cx="5754896" cy="3197464"/>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b="0" i="0">
                <a:effectLst/>
              </a:rPr>
              <a:t>Bank reconciliation</a:t>
            </a:r>
          </a:p>
          <a:p>
            <a:pPr indent="-228600">
              <a:lnSpc>
                <a:spcPct val="90000"/>
              </a:lnSpc>
              <a:spcAft>
                <a:spcPts val="600"/>
              </a:spcAft>
              <a:buFont typeface="Arial" panose="020B0604020202020204" pitchFamily="34" charset="0"/>
              <a:buChar char="•"/>
            </a:pPr>
            <a:r>
              <a:rPr lang="en-US" sz="2000" b="0" i="0">
                <a:effectLst/>
              </a:rPr>
              <a:t>Vendor reconciliation</a:t>
            </a:r>
          </a:p>
          <a:p>
            <a:pPr indent="-228600">
              <a:lnSpc>
                <a:spcPct val="90000"/>
              </a:lnSpc>
              <a:spcAft>
                <a:spcPts val="600"/>
              </a:spcAft>
              <a:buFont typeface="Arial" panose="020B0604020202020204" pitchFamily="34" charset="0"/>
              <a:buChar char="•"/>
            </a:pPr>
            <a:r>
              <a:rPr lang="en-US" sz="2000" b="0" i="0">
                <a:effectLst/>
              </a:rPr>
              <a:t>Customer reconciliation</a:t>
            </a:r>
          </a:p>
          <a:p>
            <a:pPr indent="-228600">
              <a:lnSpc>
                <a:spcPct val="90000"/>
              </a:lnSpc>
              <a:spcAft>
                <a:spcPts val="600"/>
              </a:spcAft>
              <a:buFont typeface="Arial" panose="020B0604020202020204" pitchFamily="34" charset="0"/>
              <a:buChar char="•"/>
            </a:pPr>
            <a:r>
              <a:rPr lang="en-US" sz="2000" b="0" i="0">
                <a:effectLst/>
              </a:rPr>
              <a:t>Business-specific reconciliation</a:t>
            </a:r>
          </a:p>
          <a:p>
            <a:pPr indent="-228600">
              <a:lnSpc>
                <a:spcPct val="90000"/>
              </a:lnSpc>
              <a:spcAft>
                <a:spcPts val="600"/>
              </a:spcAft>
              <a:buFont typeface="Arial" panose="020B0604020202020204" pitchFamily="34" charset="0"/>
              <a:buChar char="•"/>
            </a:pPr>
            <a:r>
              <a:rPr lang="en-US" sz="2000"/>
              <a:t>Inter-company reconciliation</a:t>
            </a:r>
            <a:endParaRPr lang="en-US" sz="2000" b="0" i="0">
              <a:effectLst/>
            </a:endParaRPr>
          </a:p>
        </p:txBody>
      </p:sp>
      <p:sp>
        <p:nvSpPr>
          <p:cNvPr id="14" name="Rectangle 13">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8354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994072" y="219867"/>
            <a:ext cx="8203855" cy="123607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i="0" u="none" strike="noStrike" kern="1200" dirty="0">
                <a:solidFill>
                  <a:schemeClr val="tx1"/>
                </a:solidFill>
                <a:effectLst/>
                <a:latin typeface="+mj-lt"/>
                <a:ea typeface="+mj-ea"/>
                <a:cs typeface="+mj-cs"/>
              </a:rPr>
              <a:t>Bank reconciliation</a:t>
            </a:r>
            <a:endParaRPr lang="en-US" sz="4000" b="1" dirty="0">
              <a:latin typeface="+mj-lt"/>
              <a:ea typeface="+mj-ea"/>
              <a:cs typeface="+mj-cs"/>
            </a:endParaRPr>
          </a:p>
        </p:txBody>
      </p:sp>
      <p:sp>
        <p:nvSpPr>
          <p:cNvPr id="6" name="TextBox 5">
            <a:extLst>
              <a:ext uri="{FF2B5EF4-FFF2-40B4-BE49-F238E27FC236}">
                <a16:creationId xmlns:a16="http://schemas.microsoft.com/office/drawing/2014/main" id="{7EE1CEA7-8EC8-0CEF-A352-AE07F773080E}"/>
              </a:ext>
            </a:extLst>
          </p:cNvPr>
          <p:cNvSpPr txBox="1"/>
          <p:nvPr/>
        </p:nvSpPr>
        <p:spPr>
          <a:xfrm>
            <a:off x="674702" y="1704513"/>
            <a:ext cx="10892901" cy="4199611"/>
          </a:xfrm>
          <a:prstGeom prst="rect">
            <a:avLst/>
          </a:prstGeom>
          <a:noFill/>
        </p:spPr>
        <p:txBody>
          <a:bodyPr wrap="square" rtlCol="0">
            <a:spAutoFit/>
          </a:bodyPr>
          <a:lstStyle/>
          <a:p>
            <a:pPr algn="l">
              <a:lnSpc>
                <a:spcPct val="150000"/>
              </a:lnSpc>
            </a:pPr>
            <a:r>
              <a:rPr lang="en-US" sz="2000" b="0" i="0" u="none" strike="noStrike" dirty="0">
                <a:effectLst/>
              </a:rPr>
              <a:t>Bank reconciliation or bank statement reconciliation is the process of verifying the bank balance in a business’ books of account by comparing them with the statement of account issued by its bank (called the bank reconciliation statement). </a:t>
            </a:r>
          </a:p>
          <a:p>
            <a:pPr algn="l">
              <a:lnSpc>
                <a:spcPct val="150000"/>
              </a:lnSpc>
            </a:pPr>
            <a:endParaRPr lang="en-US" sz="2000" dirty="0"/>
          </a:p>
          <a:p>
            <a:pPr algn="l">
              <a:lnSpc>
                <a:spcPct val="150000"/>
              </a:lnSpc>
            </a:pPr>
            <a:r>
              <a:rPr lang="en-US" sz="2000" b="0" i="0" u="none" strike="noStrike" dirty="0">
                <a:effectLst/>
              </a:rPr>
              <a:t>Bank reconciliation is a type of internal control used by many companies to verify the integrity of data between the bank records and their official records. Here, each and every transaction in the bank statement is compared with the company’s internal records (normally cash account) to check both records are matching. </a:t>
            </a:r>
            <a:endParaRPr lang="en-US" sz="2000" dirty="0"/>
          </a:p>
          <a:p>
            <a:pPr algn="l">
              <a:lnSpc>
                <a:spcPct val="150000"/>
              </a:lnSpc>
            </a:pPr>
            <a:endParaRPr lang="en-US" sz="2000" b="0" i="0" dirty="0">
              <a:effectLst/>
            </a:endParaRPr>
          </a:p>
        </p:txBody>
      </p:sp>
    </p:spTree>
    <p:extLst>
      <p:ext uri="{BB962C8B-B14F-4D97-AF65-F5344CB8AC3E}">
        <p14:creationId xmlns:p14="http://schemas.microsoft.com/office/powerpoint/2010/main" val="17943109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994072" y="219867"/>
            <a:ext cx="8203855" cy="123607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dirty="0"/>
              <a:t>Some C</a:t>
            </a:r>
            <a:r>
              <a:rPr lang="en-US" sz="4000" b="1" i="0" u="none" strike="noStrike" dirty="0">
                <a:effectLst/>
              </a:rPr>
              <a:t>ommonly Seen </a:t>
            </a:r>
            <a:r>
              <a:rPr lang="en-US" sz="4000" b="1" dirty="0"/>
              <a:t>I</a:t>
            </a:r>
            <a:r>
              <a:rPr lang="en-US" sz="4000" b="1" i="0" u="none" strike="noStrike" dirty="0">
                <a:effectLst/>
              </a:rPr>
              <a:t>ssues </a:t>
            </a:r>
            <a:r>
              <a:rPr lang="en-US" sz="4000" b="1" dirty="0"/>
              <a:t>T</a:t>
            </a:r>
            <a:r>
              <a:rPr lang="en-US" sz="4000" b="1" i="0" u="none" strike="noStrike" dirty="0">
                <a:effectLst/>
              </a:rPr>
              <a:t>hat </a:t>
            </a:r>
            <a:r>
              <a:rPr lang="en-US" sz="4000" b="1" dirty="0"/>
              <a:t>R</a:t>
            </a:r>
            <a:r>
              <a:rPr lang="en-US" sz="4000" b="1" i="0" u="none" strike="noStrike" dirty="0">
                <a:effectLst/>
              </a:rPr>
              <a:t>esult in Mismatches in Records</a:t>
            </a:r>
            <a:endParaRPr lang="en-US" sz="4000" b="1" dirty="0">
              <a:latin typeface="+mj-lt"/>
              <a:ea typeface="+mj-ea"/>
              <a:cs typeface="+mj-cs"/>
            </a:endParaRPr>
          </a:p>
        </p:txBody>
      </p:sp>
      <p:sp>
        <p:nvSpPr>
          <p:cNvPr id="6" name="TextBox 5">
            <a:extLst>
              <a:ext uri="{FF2B5EF4-FFF2-40B4-BE49-F238E27FC236}">
                <a16:creationId xmlns:a16="http://schemas.microsoft.com/office/drawing/2014/main" id="{7EE1CEA7-8EC8-0CEF-A352-AE07F773080E}"/>
              </a:ext>
            </a:extLst>
          </p:cNvPr>
          <p:cNvSpPr txBox="1"/>
          <p:nvPr/>
        </p:nvSpPr>
        <p:spPr>
          <a:xfrm>
            <a:off x="674702" y="1704513"/>
            <a:ext cx="10892901" cy="3737946"/>
          </a:xfrm>
          <a:prstGeom prst="rect">
            <a:avLst/>
          </a:prstGeom>
          <a:noFill/>
        </p:spPr>
        <p:txBody>
          <a:bodyPr wrap="square" rtlCol="0">
            <a:spAutoFit/>
          </a:bodyPr>
          <a:lstStyle/>
          <a:p>
            <a:pPr marL="342900" indent="-342900" algn="l">
              <a:lnSpc>
                <a:spcPct val="150000"/>
              </a:lnSpc>
              <a:buFont typeface="Arial" panose="020B0604020202020204" pitchFamily="34" charset="0"/>
              <a:buChar char="•"/>
            </a:pPr>
            <a:r>
              <a:rPr lang="en-US" sz="2000" b="0" i="0" dirty="0">
                <a:effectLst/>
              </a:rPr>
              <a:t>Issued cheques have not been presented to the bank or the bank has dishonored a cheque.</a:t>
            </a:r>
          </a:p>
          <a:p>
            <a:pPr marL="342900" indent="-342900" algn="l">
              <a:lnSpc>
                <a:spcPct val="150000"/>
              </a:lnSpc>
              <a:buFont typeface="Arial" panose="020B0604020202020204" pitchFamily="34" charset="0"/>
              <a:buChar char="•"/>
            </a:pPr>
            <a:r>
              <a:rPr lang="en-US" sz="2000" b="0" i="0" dirty="0">
                <a:effectLst/>
              </a:rPr>
              <a:t>A banking transaction (</a:t>
            </a:r>
            <a:r>
              <a:rPr lang="en-US" sz="2000" b="0" i="0" dirty="0" err="1">
                <a:effectLst/>
              </a:rPr>
              <a:t>eg.</a:t>
            </a:r>
            <a:r>
              <a:rPr lang="en-US" sz="2000" b="0" i="0" dirty="0">
                <a:effectLst/>
              </a:rPr>
              <a:t> credit received, bank fees, penalties) has not yet been recorded in the entity’s books</a:t>
            </a:r>
          </a:p>
          <a:p>
            <a:pPr marL="342900" indent="-342900" algn="l">
              <a:lnSpc>
                <a:spcPct val="150000"/>
              </a:lnSpc>
              <a:buFont typeface="Arial" panose="020B0604020202020204" pitchFamily="34" charset="0"/>
              <a:buChar char="•"/>
            </a:pPr>
            <a:r>
              <a:rPr lang="en-US" sz="2000" b="0" i="0" dirty="0">
                <a:effectLst/>
              </a:rPr>
              <a:t>Either the bank or the entity made an error while entering records.</a:t>
            </a:r>
          </a:p>
          <a:p>
            <a:pPr marL="342900" indent="-342900" algn="l">
              <a:lnSpc>
                <a:spcPct val="150000"/>
              </a:lnSpc>
              <a:buFont typeface="Arial" panose="020B0604020202020204" pitchFamily="34" charset="0"/>
              <a:buChar char="•"/>
            </a:pPr>
            <a:r>
              <a:rPr lang="en-US" sz="2000" b="0" i="0" u="none" strike="noStrike" dirty="0">
                <a:effectLst/>
              </a:rPr>
              <a:t>Periodic bank reconciliation is important to spot missed payments and calculation mistakes. It will also help identify theft and fraud and track accounts payables and receivables. Depending on the volume of transactions, entities can choose to do bank reconciliation on a daily, weekly or monthly basis.</a:t>
            </a:r>
          </a:p>
        </p:txBody>
      </p:sp>
    </p:spTree>
    <p:extLst>
      <p:ext uri="{BB962C8B-B14F-4D97-AF65-F5344CB8AC3E}">
        <p14:creationId xmlns:p14="http://schemas.microsoft.com/office/powerpoint/2010/main" val="1092964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B7A81B7-9989-B23A-5133-F2825EDC3160}"/>
              </a:ext>
            </a:extLst>
          </p:cNvPr>
          <p:cNvSpPr txBox="1"/>
          <p:nvPr/>
        </p:nvSpPr>
        <p:spPr>
          <a:xfrm>
            <a:off x="844128" y="297117"/>
            <a:ext cx="4977976" cy="145405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kern="1200" dirty="0">
                <a:solidFill>
                  <a:schemeClr val="tx2"/>
                </a:solidFill>
                <a:latin typeface="+mj-lt"/>
                <a:ea typeface="+mj-ea"/>
                <a:cs typeface="+mj-cs"/>
              </a:rPr>
              <a:t>Accounting</a:t>
            </a:r>
          </a:p>
        </p:txBody>
      </p:sp>
      <p:sp>
        <p:nvSpPr>
          <p:cNvPr id="6" name="TextBox 5">
            <a:extLst>
              <a:ext uri="{FF2B5EF4-FFF2-40B4-BE49-F238E27FC236}">
                <a16:creationId xmlns:a16="http://schemas.microsoft.com/office/drawing/2014/main" id="{7EE1CEA7-8EC8-0CEF-A352-AE07F773080E}"/>
              </a:ext>
            </a:extLst>
          </p:cNvPr>
          <p:cNvSpPr txBox="1"/>
          <p:nvPr/>
        </p:nvSpPr>
        <p:spPr>
          <a:xfrm>
            <a:off x="655207" y="1629089"/>
            <a:ext cx="7016267" cy="3706743"/>
          </a:xfrm>
          <a:prstGeom prst="rect">
            <a:avLst/>
          </a:prstGeom>
        </p:spPr>
        <p:txBody>
          <a:bodyPr vert="horz" lIns="91440" tIns="45720" rIns="91440" bIns="45720" rtlCol="0" anchor="ctr">
            <a:normAutofit/>
          </a:bodyPr>
          <a:lstStyle/>
          <a:p>
            <a:pPr>
              <a:lnSpc>
                <a:spcPct val="150000"/>
              </a:lnSpc>
              <a:spcAft>
                <a:spcPts val="600"/>
              </a:spcAft>
            </a:pPr>
            <a:r>
              <a:rPr lang="en-US" b="0" i="0" dirty="0">
                <a:solidFill>
                  <a:schemeClr val="tx2"/>
                </a:solidFill>
                <a:effectLst/>
              </a:rPr>
              <a:t>Accounting is the systematic process of recording, summarizing, analyzing, and interpreting financial transactions and activities of an organization. It involves capturing financial information related to transactions, assets, liabilities, income, and expenses in a structured manner to provide a clear and accurate picture of the organization's financial health and performance. Accounting facilitates informed decision-making, financial reporting, compliance with regulations, and communication of financial information to stakeholders.</a:t>
            </a:r>
          </a:p>
          <a:p>
            <a:pPr indent="-228600">
              <a:lnSpc>
                <a:spcPct val="150000"/>
              </a:lnSpc>
              <a:spcAft>
                <a:spcPts val="600"/>
              </a:spcAft>
              <a:buFont typeface="Arial" panose="020B0604020202020204" pitchFamily="34" charset="0"/>
              <a:buChar char="•"/>
            </a:pPr>
            <a:endParaRPr lang="en-US" b="0" i="0" dirty="0">
              <a:solidFill>
                <a:schemeClr val="tx2"/>
              </a:solidFill>
              <a:effectLst/>
            </a:endParaRPr>
          </a:p>
        </p:txBody>
      </p:sp>
      <p:grpSp>
        <p:nvGrpSpPr>
          <p:cNvPr id="18" name="Group 17">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9" name="Freeform: Shape 18">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Graphic 10" descr="Coins">
            <a:extLst>
              <a:ext uri="{FF2B5EF4-FFF2-40B4-BE49-F238E27FC236}">
                <a16:creationId xmlns:a16="http://schemas.microsoft.com/office/drawing/2014/main" id="{FCF429A8-527E-6C20-2B37-C164FCF0D3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2798484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994072" y="219867"/>
            <a:ext cx="8203855" cy="123607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i="0" u="none" strike="noStrike" kern="1200" dirty="0">
                <a:solidFill>
                  <a:schemeClr val="tx1"/>
                </a:solidFill>
                <a:effectLst/>
                <a:latin typeface="+mj-lt"/>
                <a:ea typeface="+mj-ea"/>
                <a:cs typeface="+mj-cs"/>
              </a:rPr>
              <a:t>Vendor Reconciliation</a:t>
            </a:r>
            <a:endParaRPr lang="en-US" sz="4000" b="1" dirty="0">
              <a:latin typeface="+mj-lt"/>
              <a:ea typeface="+mj-ea"/>
              <a:cs typeface="+mj-cs"/>
            </a:endParaRPr>
          </a:p>
        </p:txBody>
      </p:sp>
      <p:sp>
        <p:nvSpPr>
          <p:cNvPr id="6" name="TextBox 5">
            <a:extLst>
              <a:ext uri="{FF2B5EF4-FFF2-40B4-BE49-F238E27FC236}">
                <a16:creationId xmlns:a16="http://schemas.microsoft.com/office/drawing/2014/main" id="{7EE1CEA7-8EC8-0CEF-A352-AE07F773080E}"/>
              </a:ext>
            </a:extLst>
          </p:cNvPr>
          <p:cNvSpPr txBox="1"/>
          <p:nvPr/>
        </p:nvSpPr>
        <p:spPr>
          <a:xfrm>
            <a:off x="674702" y="1704513"/>
            <a:ext cx="10892901" cy="4199611"/>
          </a:xfrm>
          <a:prstGeom prst="rect">
            <a:avLst/>
          </a:prstGeom>
          <a:noFill/>
        </p:spPr>
        <p:txBody>
          <a:bodyPr wrap="square" rtlCol="0">
            <a:spAutoFit/>
          </a:bodyPr>
          <a:lstStyle/>
          <a:p>
            <a:pPr algn="l">
              <a:lnSpc>
                <a:spcPct val="150000"/>
              </a:lnSpc>
            </a:pPr>
            <a:r>
              <a:rPr lang="en-US" sz="2000" b="0" i="0" u="none" strike="noStrike" dirty="0">
                <a:effectLst/>
              </a:rPr>
              <a:t>Vendor reconciliation is defined as the reconciliation of accounts payable for a vendor with the statement provided by the particular vendor. Here, an entity reconciles vendor balance in its books of accounts with the balance in the books of the vendor. It ensures that there are no discrepancies or mistakes in the amount a vendor charges an entity and the goods or services the entity receives from the vendor. The steps in vendor reconciliation are:</a:t>
            </a:r>
          </a:p>
          <a:p>
            <a:pPr indent="-228600" algn="l">
              <a:lnSpc>
                <a:spcPct val="150000"/>
              </a:lnSpc>
              <a:buFont typeface="Arial" panose="020B0604020202020204" pitchFamily="34" charset="0"/>
              <a:buChar char="•"/>
            </a:pPr>
            <a:r>
              <a:rPr lang="en-US" sz="2000" b="0" i="0" dirty="0">
                <a:effectLst/>
              </a:rPr>
              <a:t>Getting a statement of account from the vendor. The statement must have invoice-wise detail of each transaction.</a:t>
            </a:r>
          </a:p>
          <a:p>
            <a:pPr indent="-228600" algn="l">
              <a:lnSpc>
                <a:spcPct val="150000"/>
              </a:lnSpc>
              <a:buFont typeface="Arial" panose="020B0604020202020204" pitchFamily="34" charset="0"/>
              <a:buChar char="•"/>
            </a:pPr>
            <a:r>
              <a:rPr lang="en-US" sz="2000" b="0" i="0" dirty="0">
                <a:effectLst/>
              </a:rPr>
              <a:t>Comparing the statement with the vendor accounts as per the entity’s books of account.</a:t>
            </a:r>
          </a:p>
          <a:p>
            <a:pPr indent="-228600" algn="l">
              <a:lnSpc>
                <a:spcPct val="150000"/>
              </a:lnSpc>
              <a:buFont typeface="Arial" panose="020B0604020202020204" pitchFamily="34" charset="0"/>
              <a:buChar char="•"/>
            </a:pPr>
            <a:r>
              <a:rPr lang="en-US" sz="2000" b="0" i="0" dirty="0">
                <a:effectLst/>
              </a:rPr>
              <a:t>Adjusting for any difference, which should be separately shown in the reconciliation statement.</a:t>
            </a:r>
          </a:p>
        </p:txBody>
      </p:sp>
    </p:spTree>
    <p:extLst>
      <p:ext uri="{BB962C8B-B14F-4D97-AF65-F5344CB8AC3E}">
        <p14:creationId xmlns:p14="http://schemas.microsoft.com/office/powerpoint/2010/main" val="1057291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994072" y="219867"/>
            <a:ext cx="8203855" cy="123607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dirty="0">
                <a:latin typeface="+mj-lt"/>
                <a:ea typeface="+mj-ea"/>
                <a:cs typeface="+mj-cs"/>
              </a:rPr>
              <a:t>Customer</a:t>
            </a:r>
            <a:r>
              <a:rPr lang="en-US" sz="4000" b="1" i="0" u="none" strike="noStrike" kern="1200" dirty="0">
                <a:solidFill>
                  <a:schemeClr val="tx1"/>
                </a:solidFill>
                <a:effectLst/>
                <a:latin typeface="+mj-lt"/>
                <a:ea typeface="+mj-ea"/>
                <a:cs typeface="+mj-cs"/>
              </a:rPr>
              <a:t> Reconciliation</a:t>
            </a:r>
            <a:endParaRPr lang="en-US" sz="4000" b="1" dirty="0">
              <a:latin typeface="+mj-lt"/>
              <a:ea typeface="+mj-ea"/>
              <a:cs typeface="+mj-cs"/>
            </a:endParaRPr>
          </a:p>
        </p:txBody>
      </p:sp>
      <p:sp>
        <p:nvSpPr>
          <p:cNvPr id="6" name="TextBox 5">
            <a:extLst>
              <a:ext uri="{FF2B5EF4-FFF2-40B4-BE49-F238E27FC236}">
                <a16:creationId xmlns:a16="http://schemas.microsoft.com/office/drawing/2014/main" id="{7EE1CEA7-8EC8-0CEF-A352-AE07F773080E}"/>
              </a:ext>
            </a:extLst>
          </p:cNvPr>
          <p:cNvSpPr txBox="1"/>
          <p:nvPr/>
        </p:nvSpPr>
        <p:spPr>
          <a:xfrm>
            <a:off x="674702" y="1704513"/>
            <a:ext cx="10892901" cy="4661276"/>
          </a:xfrm>
          <a:prstGeom prst="rect">
            <a:avLst/>
          </a:prstGeom>
          <a:noFill/>
        </p:spPr>
        <p:txBody>
          <a:bodyPr wrap="square" rtlCol="0">
            <a:spAutoFit/>
          </a:bodyPr>
          <a:lstStyle/>
          <a:p>
            <a:pPr algn="l">
              <a:lnSpc>
                <a:spcPct val="150000"/>
              </a:lnSpc>
            </a:pPr>
            <a:r>
              <a:rPr lang="en-US" sz="2000" b="0" i="0" u="none" strike="noStrike" dirty="0">
                <a:effectLst/>
              </a:rPr>
              <a:t>In customer reconciliation or accounts receivable reconciliation, an entity compares the outstanding customer balance or bills to the accounts receivable as entered in its general ledger. </a:t>
            </a:r>
          </a:p>
          <a:p>
            <a:pPr algn="l">
              <a:lnSpc>
                <a:spcPct val="150000"/>
              </a:lnSpc>
            </a:pPr>
            <a:endParaRPr lang="en-US" sz="2000" dirty="0"/>
          </a:p>
          <a:p>
            <a:pPr algn="l">
              <a:lnSpc>
                <a:spcPct val="150000"/>
              </a:lnSpc>
            </a:pPr>
            <a:r>
              <a:rPr lang="en-US" sz="2000" b="0" i="0" u="none" strike="noStrike" dirty="0">
                <a:effectLst/>
              </a:rPr>
              <a:t>Customer reconciliation statement acts as proof that there is no material inaccuracy in the accounts of the company. It helps unveil any error or irregularities in customer-related accounting. It will also help identify fraudulent activity pertaining to accounts receivable.</a:t>
            </a:r>
          </a:p>
          <a:p>
            <a:pPr algn="l">
              <a:lnSpc>
                <a:spcPct val="150000"/>
              </a:lnSpc>
            </a:pPr>
            <a:endParaRPr lang="en-US" sz="2000" b="0" i="0" u="none" strike="noStrike" dirty="0">
              <a:effectLst/>
            </a:endParaRPr>
          </a:p>
          <a:p>
            <a:pPr algn="l">
              <a:lnSpc>
                <a:spcPct val="150000"/>
              </a:lnSpc>
            </a:pPr>
            <a:r>
              <a:rPr lang="en-US" sz="2000" b="0" i="0" u="none" strike="noStrike" dirty="0">
                <a:effectLst/>
              </a:rPr>
              <a:t>A part of account closing activity, customer reconciliation is normally conducted at the end of the month before an entity issues monthly financial statements. If any irregularity is identified while doing customer reconciliation, it should be corrected on time before preparing monthly financial statements.</a:t>
            </a:r>
          </a:p>
        </p:txBody>
      </p:sp>
    </p:spTree>
    <p:extLst>
      <p:ext uri="{BB962C8B-B14F-4D97-AF65-F5344CB8AC3E}">
        <p14:creationId xmlns:p14="http://schemas.microsoft.com/office/powerpoint/2010/main" val="9033209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994072" y="219867"/>
            <a:ext cx="8203855" cy="123607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i="0" u="none" strike="noStrike" kern="1200" dirty="0">
                <a:solidFill>
                  <a:schemeClr val="tx1"/>
                </a:solidFill>
                <a:effectLst/>
                <a:latin typeface="+mj-lt"/>
                <a:ea typeface="+mj-ea"/>
                <a:cs typeface="+mj-cs"/>
              </a:rPr>
              <a:t>Business-Specific Reconciliation</a:t>
            </a:r>
            <a:endParaRPr lang="en-US" sz="4000" b="1" dirty="0">
              <a:latin typeface="+mj-lt"/>
              <a:ea typeface="+mj-ea"/>
              <a:cs typeface="+mj-cs"/>
            </a:endParaRPr>
          </a:p>
        </p:txBody>
      </p:sp>
      <p:sp>
        <p:nvSpPr>
          <p:cNvPr id="6" name="TextBox 5">
            <a:extLst>
              <a:ext uri="{FF2B5EF4-FFF2-40B4-BE49-F238E27FC236}">
                <a16:creationId xmlns:a16="http://schemas.microsoft.com/office/drawing/2014/main" id="{7EE1CEA7-8EC8-0CEF-A352-AE07F773080E}"/>
              </a:ext>
            </a:extLst>
          </p:cNvPr>
          <p:cNvSpPr txBox="1"/>
          <p:nvPr/>
        </p:nvSpPr>
        <p:spPr>
          <a:xfrm>
            <a:off x="674702" y="1704513"/>
            <a:ext cx="10892901" cy="4661276"/>
          </a:xfrm>
          <a:prstGeom prst="rect">
            <a:avLst/>
          </a:prstGeom>
          <a:noFill/>
        </p:spPr>
        <p:txBody>
          <a:bodyPr wrap="square" rtlCol="0">
            <a:spAutoFit/>
          </a:bodyPr>
          <a:lstStyle/>
          <a:p>
            <a:pPr algn="l">
              <a:lnSpc>
                <a:spcPct val="150000"/>
              </a:lnSpc>
            </a:pPr>
            <a:r>
              <a:rPr lang="en-US" sz="2000" b="0" i="0" u="none" strike="noStrike" dirty="0">
                <a:effectLst/>
              </a:rPr>
              <a:t>In addition to the above-mentioned reconciliation types, every business needs to prepare other reconciliations based on specific needs. Costs of Goods reconciliation is a good example here. </a:t>
            </a:r>
          </a:p>
          <a:p>
            <a:pPr algn="l">
              <a:lnSpc>
                <a:spcPct val="150000"/>
              </a:lnSpc>
            </a:pPr>
            <a:endParaRPr lang="en-US" sz="2000" dirty="0"/>
          </a:p>
          <a:p>
            <a:pPr algn="l">
              <a:lnSpc>
                <a:spcPct val="150000"/>
              </a:lnSpc>
            </a:pPr>
            <a:r>
              <a:rPr lang="en-US" sz="2000" b="0" i="0" u="none" strike="noStrike" dirty="0">
                <a:effectLst/>
              </a:rPr>
              <a:t>A business that has any form of inventory should prepare this reconciliation statement to match balances on the cost of goods sold account calculated using two methods:</a:t>
            </a:r>
          </a:p>
          <a:p>
            <a:pPr indent="-228600" algn="l">
              <a:lnSpc>
                <a:spcPct val="150000"/>
              </a:lnSpc>
              <a:buFont typeface="Arial" panose="020B0604020202020204" pitchFamily="34" charset="0"/>
              <a:buChar char="•"/>
            </a:pPr>
            <a:r>
              <a:rPr lang="en-US" sz="2000" b="0" i="0" u="none" strike="noStrike" dirty="0">
                <a:effectLst/>
              </a:rPr>
              <a:t>Cost of goods sold = Opening Stock + Purchases – Closing Stock</a:t>
            </a:r>
          </a:p>
          <a:p>
            <a:pPr indent="-228600" algn="l">
              <a:lnSpc>
                <a:spcPct val="150000"/>
              </a:lnSpc>
              <a:buFont typeface="Arial" panose="020B0604020202020204" pitchFamily="34" charset="0"/>
              <a:buChar char="•"/>
            </a:pPr>
            <a:r>
              <a:rPr lang="en-US" sz="2000" b="0" i="0" u="none" strike="noStrike" dirty="0">
                <a:effectLst/>
              </a:rPr>
              <a:t>Cost of goods sold = Sale – Profit</a:t>
            </a:r>
          </a:p>
          <a:p>
            <a:pPr indent="-228600" algn="l">
              <a:lnSpc>
                <a:spcPct val="150000"/>
              </a:lnSpc>
              <a:buFont typeface="Arial" panose="020B0604020202020204" pitchFamily="34" charset="0"/>
              <a:buChar char="•"/>
            </a:pPr>
            <a:endParaRPr lang="en-US" sz="2000" dirty="0"/>
          </a:p>
          <a:p>
            <a:pPr algn="l">
              <a:lnSpc>
                <a:spcPct val="150000"/>
              </a:lnSpc>
            </a:pPr>
            <a:r>
              <a:rPr lang="en-US" sz="2000" b="0" i="0" u="none" strike="noStrike" dirty="0">
                <a:effectLst/>
              </a:rPr>
              <a:t>These two methods of calculation should lead to the same amount. If not, records are to be investigated to find out reasons for imbalance.</a:t>
            </a:r>
          </a:p>
        </p:txBody>
      </p:sp>
    </p:spTree>
    <p:extLst>
      <p:ext uri="{BB962C8B-B14F-4D97-AF65-F5344CB8AC3E}">
        <p14:creationId xmlns:p14="http://schemas.microsoft.com/office/powerpoint/2010/main" val="3757772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994072" y="219867"/>
            <a:ext cx="8203855" cy="123607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dirty="0">
                <a:latin typeface="+mj-lt"/>
              </a:rPr>
              <a:t>Intercompany</a:t>
            </a:r>
            <a:r>
              <a:rPr lang="en-US" sz="4000" b="1" i="0" u="none" strike="noStrike" kern="1200" dirty="0">
                <a:solidFill>
                  <a:schemeClr val="tx1"/>
                </a:solidFill>
                <a:effectLst/>
                <a:latin typeface="+mj-lt"/>
                <a:ea typeface="+mj-ea"/>
                <a:cs typeface="+mj-cs"/>
              </a:rPr>
              <a:t> Reconciliation</a:t>
            </a:r>
            <a:endParaRPr lang="en-US" sz="4000" b="1" dirty="0">
              <a:latin typeface="+mj-lt"/>
              <a:ea typeface="+mj-ea"/>
              <a:cs typeface="+mj-cs"/>
            </a:endParaRPr>
          </a:p>
        </p:txBody>
      </p:sp>
      <p:sp>
        <p:nvSpPr>
          <p:cNvPr id="6" name="TextBox 5">
            <a:extLst>
              <a:ext uri="{FF2B5EF4-FFF2-40B4-BE49-F238E27FC236}">
                <a16:creationId xmlns:a16="http://schemas.microsoft.com/office/drawing/2014/main" id="{7EE1CEA7-8EC8-0CEF-A352-AE07F773080E}"/>
              </a:ext>
            </a:extLst>
          </p:cNvPr>
          <p:cNvSpPr txBox="1"/>
          <p:nvPr/>
        </p:nvSpPr>
        <p:spPr>
          <a:xfrm>
            <a:off x="674702" y="1704513"/>
            <a:ext cx="10892901" cy="3276282"/>
          </a:xfrm>
          <a:prstGeom prst="rect">
            <a:avLst/>
          </a:prstGeom>
          <a:noFill/>
        </p:spPr>
        <p:txBody>
          <a:bodyPr wrap="square" rtlCol="0">
            <a:spAutoFit/>
          </a:bodyPr>
          <a:lstStyle/>
          <a:p>
            <a:pPr algn="l">
              <a:lnSpc>
                <a:spcPct val="150000"/>
              </a:lnSpc>
            </a:pPr>
            <a:r>
              <a:rPr lang="en-US" sz="2000" dirty="0"/>
              <a:t>Intercompany reconciliation</a:t>
            </a:r>
            <a:r>
              <a:rPr lang="en-US" sz="2000" b="0" i="0" dirty="0">
                <a:effectLst/>
              </a:rPr>
              <a:t> is the process in which a parent company consolidates all the general ledgers of its subsidiaries in order to eliminate intercompany flows. The process identifies possible mismatches between subsidiaries due to mistakes in invoicing and other transactions such as loans, deposits and interests. This is important to normalize an increase in assets, liabilities, income and expenses of group companies arising out of intercompany transactions. It also helps minimize bank transaction fees, optimize liquidity, and reduce financial and currency costs as well as risks. The process will also identify any unrecorded transactions or balances on the books group companies.</a:t>
            </a:r>
            <a:endParaRPr lang="en-US" sz="2000" dirty="0"/>
          </a:p>
        </p:txBody>
      </p:sp>
    </p:spTree>
    <p:extLst>
      <p:ext uri="{BB962C8B-B14F-4D97-AF65-F5344CB8AC3E}">
        <p14:creationId xmlns:p14="http://schemas.microsoft.com/office/powerpoint/2010/main" val="1719672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994072" y="219867"/>
            <a:ext cx="8203855" cy="123607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i="0" u="none" strike="noStrike" kern="1200" dirty="0">
                <a:solidFill>
                  <a:schemeClr val="tx1"/>
                </a:solidFill>
                <a:effectLst/>
                <a:latin typeface="+mj-lt"/>
                <a:ea typeface="+mj-ea"/>
                <a:cs typeface="+mj-cs"/>
              </a:rPr>
              <a:t>Other Account Reconciliations</a:t>
            </a:r>
            <a:endParaRPr lang="en-US" sz="4000" b="1" dirty="0">
              <a:latin typeface="+mj-lt"/>
              <a:ea typeface="+mj-ea"/>
              <a:cs typeface="+mj-cs"/>
            </a:endParaRPr>
          </a:p>
        </p:txBody>
      </p:sp>
      <p:sp>
        <p:nvSpPr>
          <p:cNvPr id="6" name="TextBox 5">
            <a:extLst>
              <a:ext uri="{FF2B5EF4-FFF2-40B4-BE49-F238E27FC236}">
                <a16:creationId xmlns:a16="http://schemas.microsoft.com/office/drawing/2014/main" id="{7EE1CEA7-8EC8-0CEF-A352-AE07F773080E}"/>
              </a:ext>
            </a:extLst>
          </p:cNvPr>
          <p:cNvSpPr txBox="1"/>
          <p:nvPr/>
        </p:nvSpPr>
        <p:spPr>
          <a:xfrm>
            <a:off x="649548" y="1278384"/>
            <a:ext cx="10892901" cy="5122941"/>
          </a:xfrm>
          <a:prstGeom prst="rect">
            <a:avLst/>
          </a:prstGeom>
          <a:noFill/>
        </p:spPr>
        <p:txBody>
          <a:bodyPr wrap="square" rtlCol="0">
            <a:spAutoFit/>
          </a:bodyPr>
          <a:lstStyle/>
          <a:p>
            <a:pPr algn="l">
              <a:lnSpc>
                <a:spcPct val="150000"/>
              </a:lnSpc>
            </a:pPr>
            <a:r>
              <a:rPr lang="en-US" sz="2000" b="1" i="0" u="none" strike="noStrike" dirty="0">
                <a:effectLst/>
              </a:rPr>
              <a:t>Credit card reconciliation</a:t>
            </a:r>
          </a:p>
          <a:p>
            <a:pPr algn="l">
              <a:lnSpc>
                <a:spcPct val="150000"/>
              </a:lnSpc>
            </a:pPr>
            <a:r>
              <a:rPr lang="en-US" sz="2000" b="0" i="0" u="none" strike="noStrike" dirty="0">
                <a:effectLst/>
              </a:rPr>
              <a:t>Credit card reconciliation is similar to bank account reconciliation. Here, an organization matches credit card receipts with credit card statements issued by a financial institution. It helps institutions ensure that the amount billed in the credit card statement matches with actual payments. If the credit card company has committed any error, it should be reported and rectified.</a:t>
            </a:r>
          </a:p>
          <a:p>
            <a:pPr algn="l">
              <a:lnSpc>
                <a:spcPct val="150000"/>
              </a:lnSpc>
            </a:pPr>
            <a:endParaRPr lang="en-US" sz="2000" dirty="0"/>
          </a:p>
          <a:p>
            <a:pPr algn="l">
              <a:lnSpc>
                <a:spcPct val="150000"/>
              </a:lnSpc>
            </a:pPr>
            <a:r>
              <a:rPr lang="en-US" sz="2000" b="1" i="0" u="none" strike="noStrike" dirty="0">
                <a:effectLst/>
              </a:rPr>
              <a:t>Balance sheet reconciliation</a:t>
            </a:r>
          </a:p>
          <a:p>
            <a:pPr algn="l">
              <a:lnSpc>
                <a:spcPct val="150000"/>
              </a:lnSpc>
            </a:pPr>
            <a:r>
              <a:rPr lang="en-US" sz="2000" b="0" i="0" u="none" strike="noStrike" dirty="0">
                <a:effectLst/>
              </a:rPr>
              <a:t>Balance sheet reconciliation is the process of matching the closing balances of all the accounts of the company that forms part of the company’s balance sheet. It is done to ensure that entries used to reach the closing balances are entered and classified accurately so that balances in the balance sheet are appropriate.</a:t>
            </a:r>
          </a:p>
        </p:txBody>
      </p:sp>
    </p:spTree>
    <p:extLst>
      <p:ext uri="{BB962C8B-B14F-4D97-AF65-F5344CB8AC3E}">
        <p14:creationId xmlns:p14="http://schemas.microsoft.com/office/powerpoint/2010/main" val="3908154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994072" y="219867"/>
            <a:ext cx="8203855" cy="123607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i="0" u="none" strike="noStrike" kern="1200" dirty="0">
                <a:solidFill>
                  <a:schemeClr val="tx1"/>
                </a:solidFill>
                <a:effectLst/>
                <a:latin typeface="+mj-lt"/>
                <a:ea typeface="+mj-ea"/>
                <a:cs typeface="+mj-cs"/>
              </a:rPr>
              <a:t>Other Account Reconciliations</a:t>
            </a:r>
            <a:endParaRPr lang="en-US" sz="4000" b="1" dirty="0">
              <a:latin typeface="+mj-lt"/>
              <a:ea typeface="+mj-ea"/>
              <a:cs typeface="+mj-cs"/>
            </a:endParaRPr>
          </a:p>
        </p:txBody>
      </p:sp>
      <p:sp>
        <p:nvSpPr>
          <p:cNvPr id="6" name="TextBox 5">
            <a:extLst>
              <a:ext uri="{FF2B5EF4-FFF2-40B4-BE49-F238E27FC236}">
                <a16:creationId xmlns:a16="http://schemas.microsoft.com/office/drawing/2014/main" id="{7EE1CEA7-8EC8-0CEF-A352-AE07F773080E}"/>
              </a:ext>
            </a:extLst>
          </p:cNvPr>
          <p:cNvSpPr txBox="1"/>
          <p:nvPr/>
        </p:nvSpPr>
        <p:spPr>
          <a:xfrm>
            <a:off x="649548" y="1278384"/>
            <a:ext cx="10892901" cy="2352952"/>
          </a:xfrm>
          <a:prstGeom prst="rect">
            <a:avLst/>
          </a:prstGeom>
          <a:noFill/>
        </p:spPr>
        <p:txBody>
          <a:bodyPr wrap="square" rtlCol="0">
            <a:spAutoFit/>
          </a:bodyPr>
          <a:lstStyle/>
          <a:p>
            <a:pPr algn="l">
              <a:lnSpc>
                <a:spcPct val="150000"/>
              </a:lnSpc>
            </a:pPr>
            <a:r>
              <a:rPr lang="en-US" sz="2000" b="1" i="0" u="none" strike="noStrike" dirty="0">
                <a:effectLst/>
              </a:rPr>
              <a:t>Cash reconciliation</a:t>
            </a:r>
          </a:p>
          <a:p>
            <a:pPr algn="l">
              <a:lnSpc>
                <a:spcPct val="150000"/>
              </a:lnSpc>
            </a:pPr>
            <a:r>
              <a:rPr lang="en-US" sz="2000" b="0" i="0" u="none" strike="noStrike" dirty="0">
                <a:effectLst/>
              </a:rPr>
              <a:t>It is the process of verifying if the amount of cash in a cash register matches the actual cash on hand at the end of a business day. Cash reconciliation compares cash balance and cash receipts with one another. It is an effective tool to detect employee theft or incorrect accounting records. It also helps improve cash forecasting with an accurate view of business cash balances.</a:t>
            </a:r>
          </a:p>
        </p:txBody>
      </p:sp>
    </p:spTree>
    <p:extLst>
      <p:ext uri="{BB962C8B-B14F-4D97-AF65-F5344CB8AC3E}">
        <p14:creationId xmlns:p14="http://schemas.microsoft.com/office/powerpoint/2010/main" val="34762558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87004-5A56-A456-BFE6-50B7BB839422}"/>
              </a:ext>
            </a:extLst>
          </p:cNvPr>
          <p:cNvSpPr>
            <a:spLocks noGrp="1"/>
          </p:cNvSpPr>
          <p:nvPr>
            <p:ph type="ctrTitle"/>
          </p:nvPr>
        </p:nvSpPr>
        <p:spPr>
          <a:xfrm>
            <a:off x="477981" y="625684"/>
            <a:ext cx="4795355" cy="3204134"/>
          </a:xfrm>
        </p:spPr>
        <p:txBody>
          <a:bodyPr anchor="b">
            <a:normAutofit/>
          </a:bodyPr>
          <a:lstStyle/>
          <a:p>
            <a:pPr algn="l"/>
            <a:r>
              <a:rPr lang="en-US" sz="9600" b="1" dirty="0"/>
              <a:t>STIP</a:t>
            </a:r>
            <a:endParaRPr lang="en-US" sz="4800" b="1" dirty="0"/>
          </a:p>
        </p:txBody>
      </p:sp>
      <p:pic>
        <p:nvPicPr>
          <p:cNvPr id="5" name="Picture 4">
            <a:extLst>
              <a:ext uri="{FF2B5EF4-FFF2-40B4-BE49-F238E27FC236}">
                <a16:creationId xmlns:a16="http://schemas.microsoft.com/office/drawing/2014/main" id="{1BABE91F-0F3C-59A0-E4DE-40E4B93024D1}"/>
              </a:ext>
            </a:extLst>
          </p:cNvPr>
          <p:cNvPicPr>
            <a:picLocks noChangeAspect="1"/>
          </p:cNvPicPr>
          <p:nvPr/>
        </p:nvPicPr>
        <p:blipFill rotWithShape="1">
          <a:blip r:embed="rId2"/>
          <a:srcRect l="32888" r="13031" b="-1"/>
          <a:stretch/>
        </p:blipFill>
        <p:spPr>
          <a:xfrm>
            <a:off x="6774840" y="625684"/>
            <a:ext cx="3687868" cy="5455380"/>
          </a:xfrm>
          <a:prstGeom prst="rect">
            <a:avLst/>
          </a:prstGeom>
        </p:spPr>
      </p:pic>
    </p:spTree>
    <p:extLst>
      <p:ext uri="{BB962C8B-B14F-4D97-AF65-F5344CB8AC3E}">
        <p14:creationId xmlns:p14="http://schemas.microsoft.com/office/powerpoint/2010/main" val="35670251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994072" y="219867"/>
            <a:ext cx="8203855" cy="123607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dirty="0"/>
              <a:t>Introduction To STIP</a:t>
            </a:r>
            <a:endParaRPr lang="en-US" sz="4000" b="1" dirty="0">
              <a:latin typeface="+mj-lt"/>
              <a:ea typeface="+mj-ea"/>
              <a:cs typeface="+mj-cs"/>
            </a:endParaRPr>
          </a:p>
        </p:txBody>
      </p:sp>
      <p:sp>
        <p:nvSpPr>
          <p:cNvPr id="6" name="TextBox 5">
            <a:extLst>
              <a:ext uri="{FF2B5EF4-FFF2-40B4-BE49-F238E27FC236}">
                <a16:creationId xmlns:a16="http://schemas.microsoft.com/office/drawing/2014/main" id="{7EE1CEA7-8EC8-0CEF-A352-AE07F773080E}"/>
              </a:ext>
            </a:extLst>
          </p:cNvPr>
          <p:cNvSpPr txBox="1"/>
          <p:nvPr/>
        </p:nvSpPr>
        <p:spPr>
          <a:xfrm>
            <a:off x="674702" y="1704513"/>
            <a:ext cx="10892901" cy="707886"/>
          </a:xfrm>
          <a:prstGeom prst="rect">
            <a:avLst/>
          </a:prstGeom>
          <a:noFill/>
        </p:spPr>
        <p:txBody>
          <a:bodyPr wrap="square" rtlCol="0">
            <a:spAutoFit/>
          </a:bodyPr>
          <a:lstStyle/>
          <a:p>
            <a:pPr algn="ctr"/>
            <a:r>
              <a:rPr lang="en-US" sz="2000" b="1" i="0" dirty="0">
                <a:effectLst/>
                <a:latin typeface="Google Sans"/>
              </a:rPr>
              <a:t>Stand-in-Processing (STIP) is initiated when an issuing bank is unable to provide a real-time response to Visa, due to planned or unplanned outages or network problems.</a:t>
            </a:r>
            <a:endParaRPr lang="en-US" sz="2000" b="1" dirty="0"/>
          </a:p>
        </p:txBody>
      </p:sp>
      <p:sp>
        <p:nvSpPr>
          <p:cNvPr id="2" name="TextBox 1">
            <a:extLst>
              <a:ext uri="{FF2B5EF4-FFF2-40B4-BE49-F238E27FC236}">
                <a16:creationId xmlns:a16="http://schemas.microsoft.com/office/drawing/2014/main" id="{1863212A-4557-342C-60AB-46AE2C003914}"/>
              </a:ext>
            </a:extLst>
          </p:cNvPr>
          <p:cNvSpPr txBox="1"/>
          <p:nvPr/>
        </p:nvSpPr>
        <p:spPr>
          <a:xfrm>
            <a:off x="674702" y="2759563"/>
            <a:ext cx="10892901" cy="3372077"/>
          </a:xfrm>
          <a:prstGeom prst="rect">
            <a:avLst/>
          </a:prstGeom>
          <a:noFill/>
        </p:spPr>
        <p:txBody>
          <a:bodyPr wrap="square" rtlCol="0">
            <a:spAutoFit/>
          </a:bodyPr>
          <a:lstStyle/>
          <a:p>
            <a:pPr algn="l" fontAlgn="base">
              <a:lnSpc>
                <a:spcPct val="150000"/>
              </a:lnSpc>
            </a:pPr>
            <a:r>
              <a:rPr lang="en-US" sz="1800" b="0" i="0" dirty="0">
                <a:effectLst/>
                <a:latin typeface="open sans" panose="020B0606030504020204" pitchFamily="34" charset="0"/>
              </a:rPr>
              <a:t>Stand-in processing allows for the completion of certain transactions when authorization from the service provider is unavailable. Some of the most common events that can cause downstream payment processing outages include: </a:t>
            </a:r>
          </a:p>
          <a:p>
            <a:pPr algn="l" fontAlgn="base">
              <a:lnSpc>
                <a:spcPct val="150000"/>
              </a:lnSpc>
              <a:buFont typeface="Arial" panose="020B0604020202020204" pitchFamily="34" charset="0"/>
              <a:buChar char="•"/>
            </a:pPr>
            <a:r>
              <a:rPr lang="en-US" sz="1800" b="0" i="0" dirty="0">
                <a:effectLst/>
                <a:latin typeface="open sans" panose="020B0606030504020204" pitchFamily="34" charset="0"/>
              </a:rPr>
              <a:t>Network</a:t>
            </a:r>
          </a:p>
          <a:p>
            <a:pPr algn="l" fontAlgn="base">
              <a:lnSpc>
                <a:spcPct val="150000"/>
              </a:lnSpc>
              <a:buFont typeface="Arial" panose="020B0604020202020204" pitchFamily="34" charset="0"/>
              <a:buChar char="•"/>
            </a:pPr>
            <a:r>
              <a:rPr lang="en-US" sz="1800" b="0" i="0" dirty="0">
                <a:effectLst/>
                <a:latin typeface="open sans" panose="020B0606030504020204" pitchFamily="34" charset="0"/>
              </a:rPr>
              <a:t>Processor</a:t>
            </a:r>
          </a:p>
          <a:p>
            <a:pPr algn="l" fontAlgn="base">
              <a:lnSpc>
                <a:spcPct val="150000"/>
              </a:lnSpc>
              <a:buFont typeface="Arial" panose="020B0604020202020204" pitchFamily="34" charset="0"/>
              <a:buChar char="•"/>
            </a:pPr>
            <a:r>
              <a:rPr lang="en-US" sz="1800" b="0" i="0" dirty="0">
                <a:effectLst/>
                <a:latin typeface="open sans" panose="020B0606030504020204" pitchFamily="34" charset="0"/>
              </a:rPr>
              <a:t>Association</a:t>
            </a:r>
          </a:p>
          <a:p>
            <a:pPr algn="l" fontAlgn="base">
              <a:lnSpc>
                <a:spcPct val="150000"/>
              </a:lnSpc>
              <a:buFont typeface="Arial" panose="020B0604020202020204" pitchFamily="34" charset="0"/>
              <a:buChar char="•"/>
            </a:pPr>
            <a:r>
              <a:rPr lang="en-US" sz="1800" b="0" i="0" dirty="0">
                <a:effectLst/>
                <a:latin typeface="open sans" panose="020B0606030504020204" pitchFamily="34" charset="0"/>
              </a:rPr>
              <a:t>Authorizer</a:t>
            </a:r>
          </a:p>
          <a:p>
            <a:pPr algn="l" fontAlgn="base">
              <a:lnSpc>
                <a:spcPct val="150000"/>
              </a:lnSpc>
              <a:buFont typeface="Arial" panose="020B0604020202020204" pitchFamily="34" charset="0"/>
              <a:buChar char="•"/>
            </a:pPr>
            <a:r>
              <a:rPr lang="en-US" sz="1800" b="0" i="0" dirty="0">
                <a:effectLst/>
                <a:latin typeface="open sans" panose="020B0606030504020204" pitchFamily="34" charset="0"/>
              </a:rPr>
              <a:t>Third-party service provider</a:t>
            </a:r>
          </a:p>
        </p:txBody>
      </p:sp>
    </p:spTree>
    <p:extLst>
      <p:ext uri="{BB962C8B-B14F-4D97-AF65-F5344CB8AC3E}">
        <p14:creationId xmlns:p14="http://schemas.microsoft.com/office/powerpoint/2010/main" val="25901410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994072" y="219867"/>
            <a:ext cx="8203855" cy="123607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dirty="0">
                <a:latin typeface="var(--ifm-heading-font-family)"/>
              </a:rPr>
              <a:t>Stand-In Limits</a:t>
            </a:r>
            <a:endParaRPr lang="en-US" sz="4000" b="1" dirty="0">
              <a:latin typeface="+mj-lt"/>
              <a:ea typeface="+mj-ea"/>
              <a:cs typeface="+mj-cs"/>
            </a:endParaRPr>
          </a:p>
        </p:txBody>
      </p:sp>
      <p:pic>
        <p:nvPicPr>
          <p:cNvPr id="3" name="Picture 2">
            <a:extLst>
              <a:ext uri="{FF2B5EF4-FFF2-40B4-BE49-F238E27FC236}">
                <a16:creationId xmlns:a16="http://schemas.microsoft.com/office/drawing/2014/main" id="{177D06D0-DF82-94BE-2FAD-048957E57FB2}"/>
              </a:ext>
            </a:extLst>
          </p:cNvPr>
          <p:cNvPicPr>
            <a:picLocks noChangeAspect="1"/>
          </p:cNvPicPr>
          <p:nvPr/>
        </p:nvPicPr>
        <p:blipFill>
          <a:blip r:embed="rId2"/>
          <a:stretch>
            <a:fillRect/>
          </a:stretch>
        </p:blipFill>
        <p:spPr>
          <a:xfrm>
            <a:off x="2255921" y="1241148"/>
            <a:ext cx="8203855" cy="5189260"/>
          </a:xfrm>
          <a:prstGeom prst="rect">
            <a:avLst/>
          </a:prstGeom>
        </p:spPr>
      </p:pic>
    </p:spTree>
    <p:extLst>
      <p:ext uri="{BB962C8B-B14F-4D97-AF65-F5344CB8AC3E}">
        <p14:creationId xmlns:p14="http://schemas.microsoft.com/office/powerpoint/2010/main" val="7199055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994072" y="219867"/>
            <a:ext cx="8203855" cy="123607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i="0" dirty="0">
                <a:effectLst/>
                <a:latin typeface="Roboto" panose="02000000000000000000" pitchFamily="2" charset="0"/>
              </a:rPr>
              <a:t>Credit Card Transaction Process</a:t>
            </a:r>
            <a:endParaRPr lang="en-US" sz="4000" b="1" dirty="0">
              <a:latin typeface="+mj-lt"/>
              <a:ea typeface="+mj-ea"/>
              <a:cs typeface="+mj-cs"/>
            </a:endParaRPr>
          </a:p>
        </p:txBody>
      </p:sp>
      <p:pic>
        <p:nvPicPr>
          <p:cNvPr id="3" name="Picture 2">
            <a:extLst>
              <a:ext uri="{FF2B5EF4-FFF2-40B4-BE49-F238E27FC236}">
                <a16:creationId xmlns:a16="http://schemas.microsoft.com/office/drawing/2014/main" id="{06FAB7FD-DE03-3A35-D516-89EB259914D9}"/>
              </a:ext>
            </a:extLst>
          </p:cNvPr>
          <p:cNvPicPr>
            <a:picLocks noChangeAspect="1"/>
          </p:cNvPicPr>
          <p:nvPr/>
        </p:nvPicPr>
        <p:blipFill>
          <a:blip r:embed="rId2"/>
          <a:stretch>
            <a:fillRect/>
          </a:stretch>
        </p:blipFill>
        <p:spPr>
          <a:xfrm>
            <a:off x="3291584" y="1268805"/>
            <a:ext cx="5608830" cy="5118057"/>
          </a:xfrm>
          <a:prstGeom prst="rect">
            <a:avLst/>
          </a:prstGeom>
        </p:spPr>
      </p:pic>
    </p:spTree>
    <p:extLst>
      <p:ext uri="{BB962C8B-B14F-4D97-AF65-F5344CB8AC3E}">
        <p14:creationId xmlns:p14="http://schemas.microsoft.com/office/powerpoint/2010/main" val="4221684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994072" y="219867"/>
            <a:ext cx="8203855" cy="123607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dirty="0"/>
              <a:t>Anatomy Of A Transaction</a:t>
            </a:r>
            <a:endParaRPr lang="en-US" sz="4000" b="1" dirty="0">
              <a:latin typeface="+mj-lt"/>
              <a:ea typeface="+mj-ea"/>
              <a:cs typeface="+mj-cs"/>
            </a:endParaRPr>
          </a:p>
        </p:txBody>
      </p:sp>
      <p:pic>
        <p:nvPicPr>
          <p:cNvPr id="3" name="Picture 2" descr="A diagram of a bank&#10;&#10;Description automatically generated">
            <a:extLst>
              <a:ext uri="{FF2B5EF4-FFF2-40B4-BE49-F238E27FC236}">
                <a16:creationId xmlns:a16="http://schemas.microsoft.com/office/drawing/2014/main" id="{A0CD2ADE-E7B8-3BBF-9C34-86EE082035BE}"/>
              </a:ext>
            </a:extLst>
          </p:cNvPr>
          <p:cNvPicPr>
            <a:picLocks noChangeAspect="1"/>
          </p:cNvPicPr>
          <p:nvPr/>
        </p:nvPicPr>
        <p:blipFill>
          <a:blip r:embed="rId2"/>
          <a:stretch>
            <a:fillRect/>
          </a:stretch>
        </p:blipFill>
        <p:spPr>
          <a:xfrm>
            <a:off x="1866529" y="1362057"/>
            <a:ext cx="8458940" cy="4692069"/>
          </a:xfrm>
          <a:prstGeom prst="rect">
            <a:avLst/>
          </a:prstGeom>
        </p:spPr>
      </p:pic>
    </p:spTree>
    <p:extLst>
      <p:ext uri="{BB962C8B-B14F-4D97-AF65-F5344CB8AC3E}">
        <p14:creationId xmlns:p14="http://schemas.microsoft.com/office/powerpoint/2010/main" val="19799489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B7A81B7-9989-B23A-5133-F2825EDC3160}"/>
              </a:ext>
            </a:extLst>
          </p:cNvPr>
          <p:cNvSpPr txBox="1"/>
          <p:nvPr/>
        </p:nvSpPr>
        <p:spPr>
          <a:xfrm>
            <a:off x="5596502" y="223178"/>
            <a:ext cx="5754896" cy="166756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000" b="1" kern="1200" dirty="0">
                <a:solidFill>
                  <a:schemeClr val="tx1"/>
                </a:solidFill>
                <a:latin typeface="+mj-lt"/>
                <a:ea typeface="+mj-ea"/>
                <a:cs typeface="+mj-cs"/>
              </a:rPr>
              <a:t>Stand In Parameters</a:t>
            </a:r>
          </a:p>
        </p:txBody>
      </p:sp>
      <p:pic>
        <p:nvPicPr>
          <p:cNvPr id="3" name="Graphic 20" descr="Credit card">
            <a:extLst>
              <a:ext uri="{FF2B5EF4-FFF2-40B4-BE49-F238E27FC236}">
                <a16:creationId xmlns:a16="http://schemas.microsoft.com/office/drawing/2014/main" id="{A35AA9AE-F29C-079C-C17D-793C9B149E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8130" y="1275070"/>
            <a:ext cx="3876165" cy="3876165"/>
          </a:xfrm>
          <a:prstGeom prst="rect">
            <a:avLst/>
          </a:prstGeom>
        </p:spPr>
      </p:pic>
      <p:sp>
        <p:nvSpPr>
          <p:cNvPr id="2" name="TextBox 1">
            <a:extLst>
              <a:ext uri="{FF2B5EF4-FFF2-40B4-BE49-F238E27FC236}">
                <a16:creationId xmlns:a16="http://schemas.microsoft.com/office/drawing/2014/main" id="{1863212A-4557-342C-60AB-46AE2C003914}"/>
              </a:ext>
            </a:extLst>
          </p:cNvPr>
          <p:cNvSpPr txBox="1"/>
          <p:nvPr/>
        </p:nvSpPr>
        <p:spPr>
          <a:xfrm>
            <a:off x="5596502" y="1890747"/>
            <a:ext cx="5754896" cy="3712611"/>
          </a:xfrm>
          <a:prstGeom prst="rect">
            <a:avLst/>
          </a:prstGeom>
        </p:spPr>
        <p:txBody>
          <a:bodyPr vert="horz" lIns="91440" tIns="45720" rIns="91440" bIns="45720" rtlCol="0" anchor="t">
            <a:normAutofit fontScale="92500" lnSpcReduction="10000"/>
          </a:bodyPr>
          <a:lstStyle/>
          <a:p>
            <a:pPr>
              <a:lnSpc>
                <a:spcPct val="90000"/>
              </a:lnSpc>
              <a:spcAft>
                <a:spcPts val="600"/>
              </a:spcAft>
            </a:pPr>
            <a:r>
              <a:rPr lang="en-US" sz="2000" dirty="0"/>
              <a:t>Schemes provide the following options for Issuers to set-up, which are used by schemes to decision the authorization.</a:t>
            </a:r>
          </a:p>
          <a:p>
            <a:pPr marL="342900" indent="-228600">
              <a:lnSpc>
                <a:spcPct val="90000"/>
              </a:lnSpc>
              <a:spcAft>
                <a:spcPts val="600"/>
              </a:spcAft>
              <a:buFont typeface="Arial" panose="020B0604020202020204" pitchFamily="34" charset="0"/>
              <a:buChar char="•"/>
            </a:pPr>
            <a:r>
              <a:rPr lang="en-US" sz="2000" dirty="0"/>
              <a:t>Transaction Parameters</a:t>
            </a:r>
          </a:p>
          <a:p>
            <a:pPr marL="342900" indent="-228600">
              <a:lnSpc>
                <a:spcPct val="90000"/>
              </a:lnSpc>
              <a:spcAft>
                <a:spcPts val="600"/>
              </a:spcAft>
              <a:buFont typeface="Arial" panose="020B0604020202020204" pitchFamily="34" charset="0"/>
              <a:buChar char="•"/>
            </a:pPr>
            <a:r>
              <a:rPr lang="en-US" sz="2000" dirty="0"/>
              <a:t>Exception Files</a:t>
            </a:r>
          </a:p>
          <a:p>
            <a:pPr marL="342900" indent="-228600">
              <a:lnSpc>
                <a:spcPct val="90000"/>
              </a:lnSpc>
              <a:spcAft>
                <a:spcPts val="600"/>
              </a:spcAft>
              <a:buFont typeface="Arial" panose="020B0604020202020204" pitchFamily="34" charset="0"/>
              <a:buChar char="•"/>
            </a:pPr>
            <a:r>
              <a:rPr lang="en-US" sz="2000" dirty="0"/>
              <a:t>PIN/EMV Checks</a:t>
            </a:r>
          </a:p>
          <a:p>
            <a:pPr marL="342900" indent="-228600">
              <a:lnSpc>
                <a:spcPct val="90000"/>
              </a:lnSpc>
              <a:spcAft>
                <a:spcPts val="600"/>
              </a:spcAft>
              <a:buFont typeface="Arial" panose="020B0604020202020204" pitchFamily="34" charset="0"/>
              <a:buChar char="•"/>
            </a:pPr>
            <a:endParaRPr lang="en-US" sz="2000" dirty="0"/>
          </a:p>
          <a:p>
            <a:pPr algn="l"/>
            <a:r>
              <a:rPr lang="en-US" sz="2000" dirty="0"/>
              <a:t>Issuers can define following transaction Parameters</a:t>
            </a:r>
          </a:p>
          <a:p>
            <a:pPr marL="342900" indent="-228600" algn="l">
              <a:buFont typeface="Arial" panose="020B0604020202020204" pitchFamily="34" charset="0"/>
              <a:buChar char="•"/>
            </a:pPr>
            <a:r>
              <a:rPr lang="en-US" sz="2000" dirty="0"/>
              <a:t>Count of approved transaction for a given account / Day</a:t>
            </a:r>
          </a:p>
          <a:p>
            <a:pPr marL="342900" indent="-228600" algn="l">
              <a:buFont typeface="Arial" panose="020B0604020202020204" pitchFamily="34" charset="0"/>
              <a:buChar char="•"/>
            </a:pPr>
            <a:r>
              <a:rPr lang="en-US" sz="2000" dirty="0"/>
              <a:t>Amount of approved transaction for a given account / Day</a:t>
            </a:r>
          </a:p>
          <a:p>
            <a:pPr marL="342900" indent="-228600" algn="l">
              <a:buFont typeface="Arial" panose="020B0604020202020204" pitchFamily="34" charset="0"/>
              <a:buChar char="•"/>
            </a:pPr>
            <a:r>
              <a:rPr lang="en-US" sz="2000" dirty="0"/>
              <a:t>Single Transaction amount</a:t>
            </a:r>
          </a:p>
          <a:p>
            <a:pPr marL="342900" indent="-228600">
              <a:lnSpc>
                <a:spcPct val="90000"/>
              </a:lnSpc>
              <a:spcAft>
                <a:spcPts val="600"/>
              </a:spcAft>
              <a:buFont typeface="Arial" panose="020B0604020202020204" pitchFamily="34" charset="0"/>
              <a:buChar char="•"/>
            </a:pPr>
            <a:endParaRPr lang="en-US" sz="2000" dirty="0"/>
          </a:p>
        </p:txBody>
      </p:sp>
      <p:sp>
        <p:nvSpPr>
          <p:cNvPr id="14" name="Rectangle 13">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94842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994072" y="219867"/>
            <a:ext cx="8203855" cy="123607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i="0" dirty="0">
                <a:effectLst/>
                <a:latin typeface="Roboto" panose="02000000000000000000" pitchFamily="2" charset="0"/>
              </a:rPr>
              <a:t>How Does It Work?</a:t>
            </a:r>
            <a:endParaRPr lang="en-US" sz="4000" b="1" dirty="0">
              <a:latin typeface="+mj-lt"/>
              <a:ea typeface="+mj-ea"/>
              <a:cs typeface="+mj-cs"/>
            </a:endParaRPr>
          </a:p>
        </p:txBody>
      </p:sp>
      <p:pic>
        <p:nvPicPr>
          <p:cNvPr id="2" name="Picture 1" descr="A diagram of a software system&#10;&#10;Description automatically generated">
            <a:extLst>
              <a:ext uri="{FF2B5EF4-FFF2-40B4-BE49-F238E27FC236}">
                <a16:creationId xmlns:a16="http://schemas.microsoft.com/office/drawing/2014/main" id="{BE205D8B-4F6D-B77E-6C03-4254D2A2B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4072" y="1119910"/>
            <a:ext cx="8210096" cy="4618180"/>
          </a:xfrm>
          <a:prstGeom prst="rect">
            <a:avLst/>
          </a:prstGeom>
        </p:spPr>
      </p:pic>
    </p:spTree>
    <p:extLst>
      <p:ext uri="{BB962C8B-B14F-4D97-AF65-F5344CB8AC3E}">
        <p14:creationId xmlns:p14="http://schemas.microsoft.com/office/powerpoint/2010/main" val="38976848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87004-5A56-A456-BFE6-50B7BB839422}"/>
              </a:ext>
            </a:extLst>
          </p:cNvPr>
          <p:cNvSpPr>
            <a:spLocks noGrp="1"/>
          </p:cNvSpPr>
          <p:nvPr>
            <p:ph type="ctrTitle"/>
          </p:nvPr>
        </p:nvSpPr>
        <p:spPr>
          <a:xfrm>
            <a:off x="477981" y="625684"/>
            <a:ext cx="4795355" cy="3204134"/>
          </a:xfrm>
        </p:spPr>
        <p:txBody>
          <a:bodyPr anchor="b">
            <a:normAutofit/>
          </a:bodyPr>
          <a:lstStyle/>
          <a:p>
            <a:pPr algn="l"/>
            <a:r>
              <a:rPr lang="en-US" sz="9600" b="1" dirty="0"/>
              <a:t>Partial</a:t>
            </a:r>
            <a:br>
              <a:rPr lang="en-US" sz="9600" b="1" dirty="0"/>
            </a:br>
            <a:r>
              <a:rPr lang="en-US" sz="9600" b="1" dirty="0"/>
              <a:t>STIP</a:t>
            </a:r>
            <a:endParaRPr lang="en-US" sz="4800" b="1" dirty="0"/>
          </a:p>
        </p:txBody>
      </p:sp>
      <p:pic>
        <p:nvPicPr>
          <p:cNvPr id="5" name="Picture 4">
            <a:extLst>
              <a:ext uri="{FF2B5EF4-FFF2-40B4-BE49-F238E27FC236}">
                <a16:creationId xmlns:a16="http://schemas.microsoft.com/office/drawing/2014/main" id="{1BABE91F-0F3C-59A0-E4DE-40E4B93024D1}"/>
              </a:ext>
            </a:extLst>
          </p:cNvPr>
          <p:cNvPicPr>
            <a:picLocks noChangeAspect="1"/>
          </p:cNvPicPr>
          <p:nvPr/>
        </p:nvPicPr>
        <p:blipFill rotWithShape="1">
          <a:blip r:embed="rId2"/>
          <a:srcRect l="32888" r="13031" b="-1"/>
          <a:stretch/>
        </p:blipFill>
        <p:spPr>
          <a:xfrm>
            <a:off x="6774840" y="625684"/>
            <a:ext cx="3687868" cy="5455380"/>
          </a:xfrm>
          <a:prstGeom prst="rect">
            <a:avLst/>
          </a:prstGeom>
        </p:spPr>
      </p:pic>
    </p:spTree>
    <p:extLst>
      <p:ext uri="{BB962C8B-B14F-4D97-AF65-F5344CB8AC3E}">
        <p14:creationId xmlns:p14="http://schemas.microsoft.com/office/powerpoint/2010/main" val="8090747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762000" y="1138036"/>
            <a:ext cx="4085665" cy="140247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200" b="1">
                <a:latin typeface="+mj-lt"/>
                <a:ea typeface="+mj-ea"/>
                <a:cs typeface="+mj-cs"/>
              </a:rPr>
              <a:t>Introduction To Partial STIP</a:t>
            </a:r>
          </a:p>
        </p:txBody>
      </p:sp>
      <p:cxnSp>
        <p:nvCxnSpPr>
          <p:cNvPr id="12" name="Straight Connector 11">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863212A-4557-342C-60AB-46AE2C003914}"/>
              </a:ext>
            </a:extLst>
          </p:cNvPr>
          <p:cNvSpPr txBox="1"/>
          <p:nvPr/>
        </p:nvSpPr>
        <p:spPr>
          <a:xfrm>
            <a:off x="762000" y="2551176"/>
            <a:ext cx="4085665" cy="3591207"/>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1" i="0" dirty="0">
                <a:effectLst/>
              </a:rPr>
              <a:t>A partial approval or authorization is the ability to partially authorize a transaction if the customer does not have the funds to cover the entire cost on their debit card, prepaid card or gift card. </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b="0" i="0" dirty="0">
                <a:effectLst/>
              </a:rPr>
              <a:t>The merchant can obtain the remainder of the purchase amount in another form of payment.</a:t>
            </a:r>
          </a:p>
        </p:txBody>
      </p:sp>
      <p:pic>
        <p:nvPicPr>
          <p:cNvPr id="3" name="Picture 2" descr="A grid of lines and dots&#10;&#10;Description automatically generated">
            <a:extLst>
              <a:ext uri="{FF2B5EF4-FFF2-40B4-BE49-F238E27FC236}">
                <a16:creationId xmlns:a16="http://schemas.microsoft.com/office/drawing/2014/main" id="{857974C9-86A3-82E6-4CBC-F7BC68F63869}"/>
              </a:ext>
            </a:extLst>
          </p:cNvPr>
          <p:cNvPicPr>
            <a:picLocks noChangeAspect="1"/>
          </p:cNvPicPr>
          <p:nvPr/>
        </p:nvPicPr>
        <p:blipFill rotWithShape="1">
          <a:blip r:embed="rId2"/>
          <a:srcRect l="6133" r="876" b="2"/>
          <a:stretch/>
        </p:blipFill>
        <p:spPr>
          <a:xfrm>
            <a:off x="5650992" y="10"/>
            <a:ext cx="6541008" cy="6857990"/>
          </a:xfrm>
          <a:prstGeom prst="rect">
            <a:avLst/>
          </a:prstGeom>
        </p:spPr>
      </p:pic>
    </p:spTree>
    <p:extLst>
      <p:ext uri="{BB962C8B-B14F-4D97-AF65-F5344CB8AC3E}">
        <p14:creationId xmlns:p14="http://schemas.microsoft.com/office/powerpoint/2010/main" val="2590442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87004-5A56-A456-BFE6-50B7BB839422}"/>
              </a:ext>
            </a:extLst>
          </p:cNvPr>
          <p:cNvSpPr>
            <a:spLocks noGrp="1"/>
          </p:cNvSpPr>
          <p:nvPr>
            <p:ph type="ctrTitle"/>
          </p:nvPr>
        </p:nvSpPr>
        <p:spPr>
          <a:xfrm>
            <a:off x="460226" y="2876930"/>
            <a:ext cx="5807409" cy="3204134"/>
          </a:xfrm>
        </p:spPr>
        <p:txBody>
          <a:bodyPr anchor="b">
            <a:normAutofit fontScale="90000"/>
          </a:bodyPr>
          <a:lstStyle/>
          <a:p>
            <a:pPr algn="l"/>
            <a:r>
              <a:rPr lang="en-US" sz="9600" b="1" dirty="0"/>
              <a:t>Card Whitelisting &amp; Blacklisting</a:t>
            </a:r>
            <a:endParaRPr lang="en-US" sz="4800" b="1" dirty="0"/>
          </a:p>
        </p:txBody>
      </p:sp>
      <p:pic>
        <p:nvPicPr>
          <p:cNvPr id="5" name="Picture 4">
            <a:extLst>
              <a:ext uri="{FF2B5EF4-FFF2-40B4-BE49-F238E27FC236}">
                <a16:creationId xmlns:a16="http://schemas.microsoft.com/office/drawing/2014/main" id="{1BABE91F-0F3C-59A0-E4DE-40E4B93024D1}"/>
              </a:ext>
            </a:extLst>
          </p:cNvPr>
          <p:cNvPicPr>
            <a:picLocks noChangeAspect="1"/>
          </p:cNvPicPr>
          <p:nvPr/>
        </p:nvPicPr>
        <p:blipFill rotWithShape="1">
          <a:blip r:embed="rId2"/>
          <a:srcRect l="32888" r="13031" b="-1"/>
          <a:stretch/>
        </p:blipFill>
        <p:spPr>
          <a:xfrm>
            <a:off x="6774840" y="625684"/>
            <a:ext cx="3687868" cy="5455380"/>
          </a:xfrm>
          <a:prstGeom prst="rect">
            <a:avLst/>
          </a:prstGeom>
        </p:spPr>
      </p:pic>
    </p:spTree>
    <p:extLst>
      <p:ext uri="{BB962C8B-B14F-4D97-AF65-F5344CB8AC3E}">
        <p14:creationId xmlns:p14="http://schemas.microsoft.com/office/powerpoint/2010/main" val="19588998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994072" y="219867"/>
            <a:ext cx="8203855" cy="123607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dirty="0"/>
              <a:t>What is card whitelisting?</a:t>
            </a:r>
            <a:endParaRPr lang="en-US" sz="4000" b="1" dirty="0">
              <a:latin typeface="+mj-lt"/>
              <a:ea typeface="+mj-ea"/>
              <a:cs typeface="+mj-cs"/>
            </a:endParaRPr>
          </a:p>
        </p:txBody>
      </p:sp>
      <p:sp>
        <p:nvSpPr>
          <p:cNvPr id="2" name="TextBox 1">
            <a:extLst>
              <a:ext uri="{FF2B5EF4-FFF2-40B4-BE49-F238E27FC236}">
                <a16:creationId xmlns:a16="http://schemas.microsoft.com/office/drawing/2014/main" id="{1863212A-4557-342C-60AB-46AE2C003914}"/>
              </a:ext>
            </a:extLst>
          </p:cNvPr>
          <p:cNvSpPr txBox="1"/>
          <p:nvPr/>
        </p:nvSpPr>
        <p:spPr>
          <a:xfrm>
            <a:off x="649548" y="1383525"/>
            <a:ext cx="10892901" cy="646331"/>
          </a:xfrm>
          <a:prstGeom prst="rect">
            <a:avLst/>
          </a:prstGeom>
          <a:noFill/>
        </p:spPr>
        <p:txBody>
          <a:bodyPr wrap="square" rtlCol="0">
            <a:spAutoFit/>
          </a:bodyPr>
          <a:lstStyle/>
          <a:p>
            <a:pPr algn="ctr"/>
            <a:r>
              <a:rPr lang="en-US" sz="1800" b="1" dirty="0"/>
              <a:t>Whitelisting is a process of giving exception to a customer in Fraud Detection System (FDS) in order to relax the fraud filtering at customer's future card transactions.</a:t>
            </a:r>
          </a:p>
        </p:txBody>
      </p:sp>
    </p:spTree>
    <p:extLst>
      <p:ext uri="{BB962C8B-B14F-4D97-AF65-F5344CB8AC3E}">
        <p14:creationId xmlns:p14="http://schemas.microsoft.com/office/powerpoint/2010/main" val="29650678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994072" y="219867"/>
            <a:ext cx="8203855" cy="123607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dirty="0"/>
              <a:t>What is card </a:t>
            </a:r>
            <a:r>
              <a:rPr lang="en-US" sz="4000" b="1" dirty="0" err="1"/>
              <a:t>Hotlisting</a:t>
            </a:r>
            <a:r>
              <a:rPr lang="en-US" sz="4000" b="1" dirty="0"/>
              <a:t>?</a:t>
            </a:r>
            <a:endParaRPr lang="en-US" sz="4000" b="1" dirty="0">
              <a:latin typeface="+mj-lt"/>
              <a:ea typeface="+mj-ea"/>
              <a:cs typeface="+mj-cs"/>
            </a:endParaRPr>
          </a:p>
        </p:txBody>
      </p:sp>
      <p:sp>
        <p:nvSpPr>
          <p:cNvPr id="2" name="TextBox 1">
            <a:extLst>
              <a:ext uri="{FF2B5EF4-FFF2-40B4-BE49-F238E27FC236}">
                <a16:creationId xmlns:a16="http://schemas.microsoft.com/office/drawing/2014/main" id="{1863212A-4557-342C-60AB-46AE2C003914}"/>
              </a:ext>
            </a:extLst>
          </p:cNvPr>
          <p:cNvSpPr txBox="1"/>
          <p:nvPr/>
        </p:nvSpPr>
        <p:spPr>
          <a:xfrm>
            <a:off x="649548" y="1383525"/>
            <a:ext cx="10892901" cy="1754326"/>
          </a:xfrm>
          <a:prstGeom prst="rect">
            <a:avLst/>
          </a:prstGeom>
          <a:noFill/>
        </p:spPr>
        <p:txBody>
          <a:bodyPr wrap="square" rtlCol="0">
            <a:spAutoFit/>
          </a:bodyPr>
          <a:lstStyle/>
          <a:p>
            <a:pPr algn="ctr"/>
            <a:r>
              <a:rPr lang="en-US" sz="1800" b="1" dirty="0">
                <a:effectLst/>
              </a:rPr>
              <a:t>A "</a:t>
            </a:r>
            <a:r>
              <a:rPr lang="en-US" sz="1800" b="1" dirty="0" err="1">
                <a:effectLst/>
              </a:rPr>
              <a:t>hotlisted</a:t>
            </a:r>
            <a:r>
              <a:rPr lang="en-US" sz="1800" b="1" dirty="0">
                <a:effectLst/>
              </a:rPr>
              <a:t> card" typically refers to a credit or debit card that has been reported as lost or stolen and has been added to a "hotlist" by the card issuer or financial institution. </a:t>
            </a:r>
          </a:p>
          <a:p>
            <a:pPr algn="l"/>
            <a:endParaRPr lang="en-US" dirty="0"/>
          </a:p>
          <a:p>
            <a:pPr algn="l"/>
            <a:endParaRPr lang="en-US" sz="1800" dirty="0">
              <a:effectLst/>
            </a:endParaRPr>
          </a:p>
          <a:p>
            <a:pPr algn="l"/>
            <a:r>
              <a:rPr lang="en-US" sz="1800" dirty="0">
                <a:effectLst/>
              </a:rPr>
              <a:t>This means that the card will be denied for any further transactions in order to protect the cardholder's account from fraud or unauthorized use.</a:t>
            </a:r>
          </a:p>
        </p:txBody>
      </p:sp>
    </p:spTree>
    <p:extLst>
      <p:ext uri="{BB962C8B-B14F-4D97-AF65-F5344CB8AC3E}">
        <p14:creationId xmlns:p14="http://schemas.microsoft.com/office/powerpoint/2010/main" val="14027394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994072" y="219867"/>
            <a:ext cx="8203855" cy="123607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dirty="0"/>
              <a:t>What is card </a:t>
            </a:r>
            <a:r>
              <a:rPr lang="en-US" sz="4000" b="1" dirty="0" err="1"/>
              <a:t>BlackListing</a:t>
            </a:r>
            <a:r>
              <a:rPr lang="en-US" sz="4000" b="1" dirty="0"/>
              <a:t>?</a:t>
            </a:r>
            <a:endParaRPr lang="en-US" sz="4000" b="1" dirty="0">
              <a:latin typeface="+mj-lt"/>
              <a:ea typeface="+mj-ea"/>
              <a:cs typeface="+mj-cs"/>
            </a:endParaRPr>
          </a:p>
        </p:txBody>
      </p:sp>
      <p:sp>
        <p:nvSpPr>
          <p:cNvPr id="2" name="TextBox 1">
            <a:extLst>
              <a:ext uri="{FF2B5EF4-FFF2-40B4-BE49-F238E27FC236}">
                <a16:creationId xmlns:a16="http://schemas.microsoft.com/office/drawing/2014/main" id="{1863212A-4557-342C-60AB-46AE2C003914}"/>
              </a:ext>
            </a:extLst>
          </p:cNvPr>
          <p:cNvSpPr txBox="1"/>
          <p:nvPr/>
        </p:nvSpPr>
        <p:spPr>
          <a:xfrm>
            <a:off x="649548" y="1383525"/>
            <a:ext cx="10892901" cy="6486391"/>
          </a:xfrm>
          <a:prstGeom prst="rect">
            <a:avLst/>
          </a:prstGeom>
          <a:noFill/>
        </p:spPr>
        <p:txBody>
          <a:bodyPr wrap="square" rtlCol="0">
            <a:spAutoFit/>
          </a:bodyPr>
          <a:lstStyle/>
          <a:p>
            <a:pPr algn="ctr">
              <a:lnSpc>
                <a:spcPct val="150000"/>
              </a:lnSpc>
            </a:pPr>
            <a:r>
              <a:rPr lang="en-US" b="1" dirty="0"/>
              <a:t>In payment, blacklisting is a </a:t>
            </a:r>
            <a:r>
              <a:rPr lang="en-US" b="1" dirty="0">
                <a:hlinkClick r:id="rId2"/>
              </a:rPr>
              <a:t>fraud management</a:t>
            </a:r>
            <a:r>
              <a:rPr lang="en-US" b="1" dirty="0"/>
              <a:t> method intended to protect against payment fraud. Many other methods, apart from blacklists, are used to protect data in online payment. </a:t>
            </a:r>
          </a:p>
          <a:p>
            <a:pPr>
              <a:lnSpc>
                <a:spcPct val="150000"/>
              </a:lnSpc>
            </a:pPr>
            <a:endParaRPr lang="en-US" dirty="0"/>
          </a:p>
          <a:p>
            <a:pPr>
              <a:lnSpc>
                <a:spcPct val="150000"/>
              </a:lnSpc>
            </a:pPr>
            <a:r>
              <a:rPr lang="en-US" dirty="0"/>
              <a:t>The goal of a blacklist is to detect fraudulent and high-risk customers to minimize payment loss or chargebacks.</a:t>
            </a:r>
          </a:p>
          <a:p>
            <a:pPr>
              <a:lnSpc>
                <a:spcPct val="150000"/>
              </a:lnSpc>
            </a:pPr>
            <a:endParaRPr lang="en-US" dirty="0"/>
          </a:p>
          <a:p>
            <a:pPr>
              <a:lnSpc>
                <a:spcPct val="150000"/>
              </a:lnSpc>
            </a:pPr>
            <a:r>
              <a:rPr lang="en-US" b="1" dirty="0"/>
              <a:t>How Does Blacklisting Work?</a:t>
            </a:r>
          </a:p>
          <a:p>
            <a:pPr marL="285750" indent="-285750">
              <a:lnSpc>
                <a:spcPct val="150000"/>
              </a:lnSpc>
              <a:buFont typeface="Arial" panose="020B0604020202020204" pitchFamily="34" charset="0"/>
              <a:buChar char="•"/>
            </a:pPr>
            <a:r>
              <a:rPr lang="en-US" b="0" i="0" dirty="0">
                <a:effectLst/>
                <a:latin typeface="Helvetica" panose="020B0604020202020204" pitchFamily="34" charset="0"/>
              </a:rPr>
              <a:t>Blacklisting is performed primarily by fraud screening software. These monitor customer data through a variety of filters, such as region, IP address, credit card number and e-mail address. </a:t>
            </a:r>
          </a:p>
          <a:p>
            <a:pPr marL="285750" indent="-285750">
              <a:lnSpc>
                <a:spcPct val="150000"/>
              </a:lnSpc>
              <a:buFont typeface="Arial" panose="020B0604020202020204" pitchFamily="34" charset="0"/>
              <a:buChar char="•"/>
            </a:pPr>
            <a:r>
              <a:rPr lang="en-US" b="0" i="0" dirty="0">
                <a:effectLst/>
                <a:latin typeface="Helvetica" panose="020B0604020202020204" pitchFamily="34" charset="0"/>
              </a:rPr>
              <a:t>Customers are automatically placed on the blacklist, intervening before the transaction is completed. In order to protect honest customers, </a:t>
            </a:r>
          </a:p>
          <a:p>
            <a:pPr marL="285750" indent="-285750">
              <a:lnSpc>
                <a:spcPct val="150000"/>
              </a:lnSpc>
              <a:buFont typeface="Arial" panose="020B0604020202020204" pitchFamily="34" charset="0"/>
              <a:buChar char="•"/>
            </a:pPr>
            <a:r>
              <a:rPr lang="en-US" b="0" i="0" dirty="0">
                <a:effectLst/>
                <a:latin typeface="Helvetica" panose="020B0604020202020204" pitchFamily="34" charset="0"/>
              </a:rPr>
              <a:t>the system compares the aforementioned criteria with the data of a Blacklist customer. </a:t>
            </a:r>
          </a:p>
          <a:p>
            <a:pPr marL="285750" indent="-285750">
              <a:lnSpc>
                <a:spcPct val="150000"/>
              </a:lnSpc>
              <a:buFont typeface="Arial" panose="020B0604020202020204" pitchFamily="34" charset="0"/>
              <a:buChar char="•"/>
            </a:pPr>
            <a:r>
              <a:rPr lang="en-US" b="0" i="0" dirty="0">
                <a:effectLst/>
                <a:latin typeface="Helvetica" panose="020B0604020202020204" pitchFamily="34" charset="0"/>
              </a:rPr>
              <a:t>If the comparison is positive, the transaction is rejected and other programs send the fraudulent details to the relevant cyber security authorities.</a:t>
            </a:r>
          </a:p>
          <a:p>
            <a:pPr algn="l"/>
            <a:br>
              <a:rPr lang="en-US" sz="1800" dirty="0"/>
            </a:br>
            <a:endParaRPr lang="en-US" sz="1800" dirty="0"/>
          </a:p>
          <a:p>
            <a:endParaRPr lang="en-US" dirty="0"/>
          </a:p>
          <a:p>
            <a:endParaRPr lang="en-US" sz="1050" dirty="0"/>
          </a:p>
        </p:txBody>
      </p:sp>
    </p:spTree>
    <p:extLst>
      <p:ext uri="{BB962C8B-B14F-4D97-AF65-F5344CB8AC3E}">
        <p14:creationId xmlns:p14="http://schemas.microsoft.com/office/powerpoint/2010/main" val="12252041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994072" y="219867"/>
            <a:ext cx="8203855" cy="123607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dirty="0"/>
              <a:t>Types Of Card Blacklists</a:t>
            </a:r>
            <a:endParaRPr lang="en-US" sz="4000" b="1" dirty="0">
              <a:latin typeface="+mj-lt"/>
              <a:ea typeface="+mj-ea"/>
              <a:cs typeface="+mj-cs"/>
            </a:endParaRPr>
          </a:p>
        </p:txBody>
      </p:sp>
      <p:sp>
        <p:nvSpPr>
          <p:cNvPr id="2" name="TextBox 1">
            <a:extLst>
              <a:ext uri="{FF2B5EF4-FFF2-40B4-BE49-F238E27FC236}">
                <a16:creationId xmlns:a16="http://schemas.microsoft.com/office/drawing/2014/main" id="{1863212A-4557-342C-60AB-46AE2C003914}"/>
              </a:ext>
            </a:extLst>
          </p:cNvPr>
          <p:cNvSpPr txBox="1"/>
          <p:nvPr/>
        </p:nvSpPr>
        <p:spPr>
          <a:xfrm>
            <a:off x="649548" y="1383525"/>
            <a:ext cx="10892901" cy="4896853"/>
          </a:xfrm>
          <a:prstGeom prst="rect">
            <a:avLst/>
          </a:prstGeom>
          <a:noFill/>
        </p:spPr>
        <p:txBody>
          <a:bodyPr wrap="square" rtlCol="0">
            <a:spAutoFit/>
          </a:bodyPr>
          <a:lstStyle/>
          <a:p>
            <a:pPr lvl="0">
              <a:lnSpc>
                <a:spcPct val="150000"/>
              </a:lnSpc>
            </a:pPr>
            <a:r>
              <a:rPr lang="en-US" sz="2400" b="1" i="0" dirty="0"/>
              <a:t>Internal blacklist</a:t>
            </a:r>
            <a:endParaRPr lang="en-US" sz="2400" b="1" dirty="0"/>
          </a:p>
          <a:p>
            <a:pPr lvl="0">
              <a:lnSpc>
                <a:spcPct val="150000"/>
              </a:lnSpc>
            </a:pPr>
            <a:r>
              <a:rPr lang="en-US" b="0" i="0" dirty="0"/>
              <a:t>A blacklist can be administered internally by a company, for example, by a payment provider. This has the advantage of listing precisely the customers who have negatively affected the company and therefore offers a good overview.</a:t>
            </a:r>
          </a:p>
          <a:p>
            <a:pPr lvl="0">
              <a:lnSpc>
                <a:spcPct val="150000"/>
              </a:lnSpc>
            </a:pPr>
            <a:endParaRPr lang="en-US" dirty="0"/>
          </a:p>
          <a:p>
            <a:pPr lvl="0">
              <a:lnSpc>
                <a:spcPct val="150000"/>
              </a:lnSpc>
            </a:pPr>
            <a:r>
              <a:rPr lang="en-US" sz="2400" b="1" i="0" dirty="0"/>
              <a:t>External blacklist</a:t>
            </a:r>
            <a:endParaRPr lang="en-US" sz="2400" dirty="0"/>
          </a:p>
          <a:p>
            <a:pPr lvl="0">
              <a:lnSpc>
                <a:spcPct val="150000"/>
              </a:lnSpc>
            </a:pPr>
            <a:r>
              <a:rPr lang="en-US" b="1" i="0" dirty="0">
                <a:hlinkClick r:id="rId2"/>
              </a:rPr>
              <a:t>Credit card companies</a:t>
            </a:r>
            <a:r>
              <a:rPr lang="en-US" b="0" i="0" dirty="0"/>
              <a:t> such as Visa and MasterCard also use blacklists to identify buyers who have violated the rules of the company. The Member Alert to Control High-Risk (MATCH) also lists customers who were caught doing fraud or money laundering. Additionally, customers who provoked a noticeably high number of </a:t>
            </a:r>
            <a:r>
              <a:rPr lang="en-US" b="1" i="0" dirty="0">
                <a:hlinkClick r:id="rId3"/>
              </a:rPr>
              <a:t>chargebacks</a:t>
            </a:r>
            <a:r>
              <a:rPr lang="en-US" b="0" i="0" dirty="0"/>
              <a:t> or who were insolvent will be registered. Who is on the list is not determined by the credit card companies, but by the respective acquiring banks.</a:t>
            </a:r>
            <a:endParaRPr lang="en-US" dirty="0"/>
          </a:p>
        </p:txBody>
      </p:sp>
    </p:spTree>
    <p:extLst>
      <p:ext uri="{BB962C8B-B14F-4D97-AF65-F5344CB8AC3E}">
        <p14:creationId xmlns:p14="http://schemas.microsoft.com/office/powerpoint/2010/main" val="2381240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994072" y="219867"/>
            <a:ext cx="8203855" cy="123607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dirty="0"/>
              <a:t>Types Of Accounting</a:t>
            </a:r>
            <a:endParaRPr lang="en-US" sz="4000" b="1" dirty="0">
              <a:latin typeface="+mj-lt"/>
              <a:ea typeface="+mj-ea"/>
              <a:cs typeface="+mj-cs"/>
            </a:endParaRPr>
          </a:p>
        </p:txBody>
      </p:sp>
      <p:sp>
        <p:nvSpPr>
          <p:cNvPr id="6" name="TextBox 5">
            <a:extLst>
              <a:ext uri="{FF2B5EF4-FFF2-40B4-BE49-F238E27FC236}">
                <a16:creationId xmlns:a16="http://schemas.microsoft.com/office/drawing/2014/main" id="{7EE1CEA7-8EC8-0CEF-A352-AE07F773080E}"/>
              </a:ext>
            </a:extLst>
          </p:cNvPr>
          <p:cNvSpPr txBox="1"/>
          <p:nvPr/>
        </p:nvSpPr>
        <p:spPr>
          <a:xfrm>
            <a:off x="674702" y="1704513"/>
            <a:ext cx="10892901" cy="3276282"/>
          </a:xfrm>
          <a:prstGeom prst="rect">
            <a:avLst/>
          </a:prstGeom>
          <a:noFill/>
        </p:spPr>
        <p:txBody>
          <a:bodyPr wrap="square" rtlCol="0">
            <a:spAutoFit/>
          </a:bodyPr>
          <a:lstStyle/>
          <a:p>
            <a:pPr algn="l">
              <a:lnSpc>
                <a:spcPct val="150000"/>
              </a:lnSpc>
            </a:pPr>
            <a:r>
              <a:rPr lang="en-US" sz="2000" dirty="0"/>
              <a:t>In the payment card industry, various types of accounting practices are employed to manage the complex financial transactions and activities associated with payment processing.</a:t>
            </a:r>
          </a:p>
          <a:p>
            <a:pPr marL="342900" indent="-342900" algn="l">
              <a:lnSpc>
                <a:spcPct val="150000"/>
              </a:lnSpc>
              <a:buFont typeface="Arial" panose="020B0604020202020204" pitchFamily="34" charset="0"/>
              <a:buChar char="•"/>
            </a:pPr>
            <a:r>
              <a:rPr lang="en-US" sz="2000" dirty="0"/>
              <a:t>Interchange Accounting</a:t>
            </a:r>
          </a:p>
          <a:p>
            <a:pPr marL="342900" indent="-342900" algn="l">
              <a:lnSpc>
                <a:spcPct val="150000"/>
              </a:lnSpc>
              <a:buFont typeface="Arial" panose="020B0604020202020204" pitchFamily="34" charset="0"/>
              <a:buChar char="•"/>
            </a:pPr>
            <a:r>
              <a:rPr lang="en-US" sz="2000" dirty="0"/>
              <a:t>Customer Account Accounting</a:t>
            </a:r>
          </a:p>
          <a:p>
            <a:pPr marL="342900" indent="-342900" algn="l">
              <a:lnSpc>
                <a:spcPct val="150000"/>
              </a:lnSpc>
              <a:buFont typeface="Arial" panose="020B0604020202020204" pitchFamily="34" charset="0"/>
              <a:buChar char="•"/>
            </a:pPr>
            <a:r>
              <a:rPr lang="en-US" sz="2000" dirty="0"/>
              <a:t>Merchant Accounting</a:t>
            </a:r>
          </a:p>
          <a:p>
            <a:pPr marL="342900" indent="-342900" algn="l">
              <a:lnSpc>
                <a:spcPct val="150000"/>
              </a:lnSpc>
              <a:buFont typeface="Arial" panose="020B0604020202020204" pitchFamily="34" charset="0"/>
              <a:buChar char="•"/>
            </a:pPr>
            <a:r>
              <a:rPr lang="en-US" sz="2000" dirty="0"/>
              <a:t>Acquirer and Issuer Accounting</a:t>
            </a:r>
          </a:p>
          <a:p>
            <a:pPr marL="342900" indent="-342900" algn="l">
              <a:lnSpc>
                <a:spcPct val="150000"/>
              </a:lnSpc>
              <a:buFont typeface="Arial" panose="020B0604020202020204" pitchFamily="34" charset="0"/>
              <a:buChar char="•"/>
            </a:pPr>
            <a:r>
              <a:rPr lang="en-US" sz="2000" dirty="0"/>
              <a:t>Reconciliation and Settlement</a:t>
            </a:r>
          </a:p>
        </p:txBody>
      </p:sp>
      <p:sp>
        <p:nvSpPr>
          <p:cNvPr id="2" name="TextBox 1">
            <a:extLst>
              <a:ext uri="{FF2B5EF4-FFF2-40B4-BE49-F238E27FC236}">
                <a16:creationId xmlns:a16="http://schemas.microsoft.com/office/drawing/2014/main" id="{11770A16-1383-A70A-5007-29C69B9720C3}"/>
              </a:ext>
            </a:extLst>
          </p:cNvPr>
          <p:cNvSpPr txBox="1"/>
          <p:nvPr/>
        </p:nvSpPr>
        <p:spPr>
          <a:xfrm>
            <a:off x="6276512" y="2663302"/>
            <a:ext cx="4545367" cy="2031325"/>
          </a:xfrm>
          <a:prstGeom prst="rect">
            <a:avLst/>
          </a:prstGeom>
          <a:noFill/>
        </p:spPr>
        <p:txBody>
          <a:bodyPr wrap="square" rtlCol="0">
            <a:spAutoFit/>
          </a:bodyPr>
          <a:lstStyle/>
          <a:p>
            <a:pPr marL="285750" indent="-285750" algn="l">
              <a:lnSpc>
                <a:spcPct val="150000"/>
              </a:lnSpc>
              <a:buFont typeface="Arial" panose="020B0604020202020204" pitchFamily="34" charset="0"/>
              <a:buChar char="•"/>
            </a:pPr>
            <a:r>
              <a:rPr lang="en-US" sz="1800" dirty="0"/>
              <a:t>Chargeback Accounting</a:t>
            </a:r>
          </a:p>
          <a:p>
            <a:pPr marL="285750" indent="-285750" algn="l">
              <a:lnSpc>
                <a:spcPct val="150000"/>
              </a:lnSpc>
              <a:buFont typeface="Arial" panose="020B0604020202020204" pitchFamily="34" charset="0"/>
              <a:buChar char="•"/>
            </a:pPr>
            <a:r>
              <a:rPr lang="en-US" sz="1800" dirty="0"/>
              <a:t>Fraud and Risk Management Accounting</a:t>
            </a:r>
          </a:p>
          <a:p>
            <a:pPr marL="285750" indent="-285750" algn="l">
              <a:lnSpc>
                <a:spcPct val="150000"/>
              </a:lnSpc>
              <a:buFont typeface="Arial" panose="020B0604020202020204" pitchFamily="34" charset="0"/>
              <a:buChar char="•"/>
            </a:pPr>
            <a:r>
              <a:rPr lang="en-US" sz="1800" dirty="0"/>
              <a:t>Revenue Recognition</a:t>
            </a:r>
          </a:p>
          <a:p>
            <a:pPr marL="285750" indent="-285750" algn="l">
              <a:lnSpc>
                <a:spcPct val="150000"/>
              </a:lnSpc>
              <a:buFont typeface="Arial" panose="020B0604020202020204" pitchFamily="34" charset="0"/>
              <a:buChar char="•"/>
            </a:pPr>
            <a:r>
              <a:rPr lang="en-US" sz="1800" dirty="0"/>
              <a:t>Dispute Management</a:t>
            </a:r>
          </a:p>
          <a:p>
            <a:endParaRPr lang="en-US" dirty="0"/>
          </a:p>
        </p:txBody>
      </p:sp>
    </p:spTree>
    <p:extLst>
      <p:ext uri="{BB962C8B-B14F-4D97-AF65-F5344CB8AC3E}">
        <p14:creationId xmlns:p14="http://schemas.microsoft.com/office/powerpoint/2010/main" val="2878247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994072" y="219867"/>
            <a:ext cx="8203855" cy="123607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dirty="0"/>
              <a:t>Types Of Accounting</a:t>
            </a:r>
            <a:endParaRPr lang="en-US" sz="4000" b="1" dirty="0">
              <a:latin typeface="+mj-lt"/>
              <a:ea typeface="+mj-ea"/>
              <a:cs typeface="+mj-cs"/>
            </a:endParaRPr>
          </a:p>
        </p:txBody>
      </p:sp>
      <p:sp>
        <p:nvSpPr>
          <p:cNvPr id="6" name="TextBox 5">
            <a:extLst>
              <a:ext uri="{FF2B5EF4-FFF2-40B4-BE49-F238E27FC236}">
                <a16:creationId xmlns:a16="http://schemas.microsoft.com/office/drawing/2014/main" id="{7EE1CEA7-8EC8-0CEF-A352-AE07F773080E}"/>
              </a:ext>
            </a:extLst>
          </p:cNvPr>
          <p:cNvSpPr txBox="1"/>
          <p:nvPr/>
        </p:nvSpPr>
        <p:spPr>
          <a:xfrm>
            <a:off x="674702" y="1704513"/>
            <a:ext cx="10892901" cy="4568943"/>
          </a:xfrm>
          <a:prstGeom prst="rect">
            <a:avLst/>
          </a:prstGeom>
          <a:noFill/>
        </p:spPr>
        <p:txBody>
          <a:bodyPr wrap="square" rtlCol="0">
            <a:spAutoFit/>
          </a:bodyPr>
          <a:lstStyle/>
          <a:p>
            <a:pPr algn="l">
              <a:lnSpc>
                <a:spcPct val="150000"/>
              </a:lnSpc>
            </a:pPr>
            <a:r>
              <a:rPr lang="en-US" sz="2800" b="1" dirty="0"/>
              <a:t>Interchange Accounting</a:t>
            </a:r>
          </a:p>
          <a:p>
            <a:pPr algn="l">
              <a:lnSpc>
                <a:spcPct val="150000"/>
              </a:lnSpc>
            </a:pPr>
            <a:r>
              <a:rPr lang="en-US" sz="2000" dirty="0"/>
              <a:t>Interchange fees are paid between acquiring banks and issuing banks for processing card transactions. Accounting for interchange fees involves tracking the fees associated with different card networks and ensuring accurate settlement between banks.</a:t>
            </a:r>
          </a:p>
          <a:p>
            <a:pPr algn="l">
              <a:lnSpc>
                <a:spcPct val="150000"/>
              </a:lnSpc>
            </a:pPr>
            <a:endParaRPr lang="en-US" sz="2000" dirty="0"/>
          </a:p>
          <a:p>
            <a:pPr algn="l">
              <a:lnSpc>
                <a:spcPct val="150000"/>
              </a:lnSpc>
            </a:pPr>
            <a:r>
              <a:rPr lang="en-US" sz="2800" b="1" dirty="0"/>
              <a:t>Customer Account Accounting</a:t>
            </a:r>
          </a:p>
          <a:p>
            <a:pPr algn="l">
              <a:lnSpc>
                <a:spcPct val="150000"/>
              </a:lnSpc>
            </a:pPr>
            <a:r>
              <a:rPr lang="en-US" sz="2000" dirty="0"/>
              <a:t>After getting authorization request, issuer bank check the fund of customer’s account for purchase or withdraw. If fund available issuer bank debit the customer account with necessary fees . If it is account funding transaction, issuer credit the customer’s account.</a:t>
            </a:r>
          </a:p>
        </p:txBody>
      </p:sp>
    </p:spTree>
    <p:extLst>
      <p:ext uri="{BB962C8B-B14F-4D97-AF65-F5344CB8AC3E}">
        <p14:creationId xmlns:p14="http://schemas.microsoft.com/office/powerpoint/2010/main" val="1399016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994072" y="219867"/>
            <a:ext cx="8203855" cy="123607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dirty="0"/>
              <a:t>Types Of Accounting</a:t>
            </a:r>
            <a:endParaRPr lang="en-US" sz="4000" b="1" dirty="0">
              <a:latin typeface="+mj-lt"/>
              <a:ea typeface="+mj-ea"/>
              <a:cs typeface="+mj-cs"/>
            </a:endParaRPr>
          </a:p>
        </p:txBody>
      </p:sp>
      <p:sp>
        <p:nvSpPr>
          <p:cNvPr id="6" name="TextBox 5">
            <a:extLst>
              <a:ext uri="{FF2B5EF4-FFF2-40B4-BE49-F238E27FC236}">
                <a16:creationId xmlns:a16="http://schemas.microsoft.com/office/drawing/2014/main" id="{7EE1CEA7-8EC8-0CEF-A352-AE07F773080E}"/>
              </a:ext>
            </a:extLst>
          </p:cNvPr>
          <p:cNvSpPr txBox="1"/>
          <p:nvPr/>
        </p:nvSpPr>
        <p:spPr>
          <a:xfrm>
            <a:off x="674702" y="1704513"/>
            <a:ext cx="10892901" cy="4568943"/>
          </a:xfrm>
          <a:prstGeom prst="rect">
            <a:avLst/>
          </a:prstGeom>
          <a:noFill/>
        </p:spPr>
        <p:txBody>
          <a:bodyPr wrap="square" rtlCol="0">
            <a:spAutoFit/>
          </a:bodyPr>
          <a:lstStyle/>
          <a:p>
            <a:pPr algn="l">
              <a:lnSpc>
                <a:spcPct val="150000"/>
              </a:lnSpc>
            </a:pPr>
            <a:r>
              <a:rPr lang="en-US" sz="2800" b="1" dirty="0"/>
              <a:t>Interchange Accounting</a:t>
            </a:r>
          </a:p>
          <a:p>
            <a:pPr algn="l">
              <a:lnSpc>
                <a:spcPct val="150000"/>
              </a:lnSpc>
            </a:pPr>
            <a:r>
              <a:rPr lang="en-US" sz="2000" dirty="0"/>
              <a:t>Interchange fees are paid between acquiring banks and issuing banks for processing card transactions. Accounting for interchange fees involves tracking the fees associated with different card networks and ensuring accurate settlement between banks.</a:t>
            </a:r>
          </a:p>
          <a:p>
            <a:pPr algn="l">
              <a:lnSpc>
                <a:spcPct val="150000"/>
              </a:lnSpc>
            </a:pPr>
            <a:endParaRPr lang="en-US" sz="2000" dirty="0"/>
          </a:p>
          <a:p>
            <a:pPr algn="l">
              <a:lnSpc>
                <a:spcPct val="150000"/>
              </a:lnSpc>
            </a:pPr>
            <a:r>
              <a:rPr lang="en-US" sz="2800" b="1" dirty="0"/>
              <a:t>Customer Account Accounting</a:t>
            </a:r>
          </a:p>
          <a:p>
            <a:pPr algn="l">
              <a:lnSpc>
                <a:spcPct val="150000"/>
              </a:lnSpc>
            </a:pPr>
            <a:r>
              <a:rPr lang="en-US" sz="2000" dirty="0"/>
              <a:t>After getting authorization request, issuer bank check the fund of customer’s account for purchase or withdraw. If fund available issuer bank debit the customer account with necessary fees . If it is account funding transaction, issuer credit the customer’s account.</a:t>
            </a:r>
          </a:p>
        </p:txBody>
      </p:sp>
    </p:spTree>
    <p:extLst>
      <p:ext uri="{BB962C8B-B14F-4D97-AF65-F5344CB8AC3E}">
        <p14:creationId xmlns:p14="http://schemas.microsoft.com/office/powerpoint/2010/main" val="2224149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994070" y="110420"/>
            <a:ext cx="8203855" cy="123607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dirty="0"/>
              <a:t>Example Of Accounting - Merchant Accounting</a:t>
            </a:r>
          </a:p>
        </p:txBody>
      </p:sp>
      <p:sp>
        <p:nvSpPr>
          <p:cNvPr id="6" name="TextBox 5">
            <a:extLst>
              <a:ext uri="{FF2B5EF4-FFF2-40B4-BE49-F238E27FC236}">
                <a16:creationId xmlns:a16="http://schemas.microsoft.com/office/drawing/2014/main" id="{7EE1CEA7-8EC8-0CEF-A352-AE07F773080E}"/>
              </a:ext>
            </a:extLst>
          </p:cNvPr>
          <p:cNvSpPr txBox="1"/>
          <p:nvPr/>
        </p:nvSpPr>
        <p:spPr>
          <a:xfrm>
            <a:off x="649548" y="1162974"/>
            <a:ext cx="10892901" cy="5584606"/>
          </a:xfrm>
          <a:prstGeom prst="rect">
            <a:avLst/>
          </a:prstGeom>
          <a:noFill/>
        </p:spPr>
        <p:txBody>
          <a:bodyPr wrap="square" rtlCol="0">
            <a:spAutoFit/>
          </a:bodyPr>
          <a:lstStyle/>
          <a:p>
            <a:pPr marL="342900" indent="-342900" algn="l">
              <a:lnSpc>
                <a:spcPct val="150000"/>
              </a:lnSpc>
              <a:buFont typeface="Arial" panose="020B0604020202020204" pitchFamily="34" charset="0"/>
              <a:buChar char="•"/>
            </a:pPr>
            <a:r>
              <a:rPr lang="en-US" sz="2000" b="1" dirty="0"/>
              <a:t>Transaction Recording</a:t>
            </a:r>
          </a:p>
          <a:p>
            <a:pPr marL="342900" indent="-342900" algn="l">
              <a:lnSpc>
                <a:spcPct val="150000"/>
              </a:lnSpc>
              <a:buFont typeface="Arial" panose="020B0604020202020204" pitchFamily="34" charset="0"/>
              <a:buChar char="•"/>
            </a:pPr>
            <a:r>
              <a:rPr lang="en-US" sz="2000" b="1" dirty="0"/>
              <a:t>Sending transactions as a Batch</a:t>
            </a:r>
          </a:p>
          <a:p>
            <a:pPr marL="342900" indent="-342900" algn="l">
              <a:lnSpc>
                <a:spcPct val="150000"/>
              </a:lnSpc>
              <a:buFont typeface="Arial" panose="020B0604020202020204" pitchFamily="34" charset="0"/>
              <a:buChar char="•"/>
            </a:pPr>
            <a:r>
              <a:rPr lang="en-US" sz="2000" b="1" dirty="0"/>
              <a:t>Settlement</a:t>
            </a:r>
            <a:r>
              <a:rPr lang="en-US" sz="2000" dirty="0"/>
              <a:t>: Process settlement of funds from the acquiring bank to the merchant. Settlement involves transferring the net amount after deducting interchange fees, processing fees, and any chargebacks.</a:t>
            </a:r>
          </a:p>
          <a:p>
            <a:pPr marL="342900" indent="-342900" algn="l">
              <a:lnSpc>
                <a:spcPct val="150000"/>
              </a:lnSpc>
              <a:buFont typeface="Arial" panose="020B0604020202020204" pitchFamily="34" charset="0"/>
              <a:buChar char="•"/>
            </a:pPr>
            <a:r>
              <a:rPr lang="en-US" sz="2000" b="1" dirty="0"/>
              <a:t>Reconciliation</a:t>
            </a:r>
            <a:r>
              <a:rPr lang="en-US" sz="2000" dirty="0"/>
              <a:t>: Regularly reconcile merchant accounts to ensure accuracy and identify any discrepancies between recorded transactions and settled funds.</a:t>
            </a:r>
          </a:p>
          <a:p>
            <a:pPr marL="342900" indent="-342900" algn="l">
              <a:lnSpc>
                <a:spcPct val="150000"/>
              </a:lnSpc>
              <a:buFont typeface="Arial" panose="020B0604020202020204" pitchFamily="34" charset="0"/>
              <a:buChar char="•"/>
            </a:pPr>
            <a:r>
              <a:rPr lang="en-US" sz="2000" b="1" dirty="0"/>
              <a:t>Chargeback Management</a:t>
            </a:r>
          </a:p>
          <a:p>
            <a:pPr marL="342900" indent="-342900" algn="l">
              <a:lnSpc>
                <a:spcPct val="150000"/>
              </a:lnSpc>
              <a:buFont typeface="Arial" panose="020B0604020202020204" pitchFamily="34" charset="0"/>
              <a:buChar char="•"/>
            </a:pPr>
            <a:r>
              <a:rPr lang="en-US" sz="2000" b="1" dirty="0"/>
              <a:t>Reserve Accounts</a:t>
            </a:r>
            <a:r>
              <a:rPr lang="en-US" sz="2000" dirty="0"/>
              <a:t>: Some acquiring banks may require merchants to maintain reserve accounts as a security measure against potential chargebacks or fraud. Accounting for these reserve accounts is essential.</a:t>
            </a:r>
          </a:p>
          <a:p>
            <a:pPr marL="342900" indent="-342900" algn="l">
              <a:lnSpc>
                <a:spcPct val="150000"/>
              </a:lnSpc>
              <a:buFont typeface="Arial" panose="020B0604020202020204" pitchFamily="34" charset="0"/>
              <a:buChar char="•"/>
            </a:pPr>
            <a:r>
              <a:rPr lang="en-US" sz="2000" b="1" dirty="0"/>
              <a:t>Accounting file process</a:t>
            </a:r>
            <a:endParaRPr lang="en-US" sz="2000" dirty="0"/>
          </a:p>
        </p:txBody>
      </p:sp>
    </p:spTree>
    <p:extLst>
      <p:ext uri="{BB962C8B-B14F-4D97-AF65-F5344CB8AC3E}">
        <p14:creationId xmlns:p14="http://schemas.microsoft.com/office/powerpoint/2010/main" val="242344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87004-5A56-A456-BFE6-50B7BB839422}"/>
              </a:ext>
            </a:extLst>
          </p:cNvPr>
          <p:cNvSpPr>
            <a:spLocks noGrp="1"/>
          </p:cNvSpPr>
          <p:nvPr>
            <p:ph type="ctrTitle"/>
          </p:nvPr>
        </p:nvSpPr>
        <p:spPr>
          <a:xfrm>
            <a:off x="477981" y="625684"/>
            <a:ext cx="4795355" cy="3204134"/>
          </a:xfrm>
        </p:spPr>
        <p:txBody>
          <a:bodyPr anchor="b">
            <a:normAutofit/>
          </a:bodyPr>
          <a:lstStyle/>
          <a:p>
            <a:r>
              <a:rPr lang="en-US" sz="4800" b="1" dirty="0"/>
              <a:t>Reconciliation</a:t>
            </a:r>
          </a:p>
        </p:txBody>
      </p:sp>
      <p:pic>
        <p:nvPicPr>
          <p:cNvPr id="5" name="Picture 4">
            <a:extLst>
              <a:ext uri="{FF2B5EF4-FFF2-40B4-BE49-F238E27FC236}">
                <a16:creationId xmlns:a16="http://schemas.microsoft.com/office/drawing/2014/main" id="{1BABE91F-0F3C-59A0-E4DE-40E4B93024D1}"/>
              </a:ext>
            </a:extLst>
          </p:cNvPr>
          <p:cNvPicPr>
            <a:picLocks noChangeAspect="1"/>
          </p:cNvPicPr>
          <p:nvPr/>
        </p:nvPicPr>
        <p:blipFill rotWithShape="1">
          <a:blip r:embed="rId2"/>
          <a:srcRect l="32888" r="13031" b="-1"/>
          <a:stretch/>
        </p:blipFill>
        <p:spPr>
          <a:xfrm>
            <a:off x="6774840" y="625684"/>
            <a:ext cx="3687868" cy="5455380"/>
          </a:xfrm>
          <a:prstGeom prst="rect">
            <a:avLst/>
          </a:prstGeom>
        </p:spPr>
      </p:pic>
    </p:spTree>
    <p:extLst>
      <p:ext uri="{BB962C8B-B14F-4D97-AF65-F5344CB8AC3E}">
        <p14:creationId xmlns:p14="http://schemas.microsoft.com/office/powerpoint/2010/main" val="3491954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B7A81B7-9989-B23A-5133-F2825EDC3160}"/>
              </a:ext>
            </a:extLst>
          </p:cNvPr>
          <p:cNvSpPr txBox="1"/>
          <p:nvPr/>
        </p:nvSpPr>
        <p:spPr>
          <a:xfrm>
            <a:off x="5596501" y="489508"/>
            <a:ext cx="5754896" cy="166756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000" b="1" i="0" kern="1200" dirty="0">
                <a:solidFill>
                  <a:schemeClr val="tx1"/>
                </a:solidFill>
                <a:effectLst/>
                <a:latin typeface="+mj-lt"/>
                <a:ea typeface="+mj-ea"/>
                <a:cs typeface="+mj-cs"/>
              </a:rPr>
              <a:t>Introduction To Reconciliation</a:t>
            </a:r>
            <a:endParaRPr lang="en-US" sz="4000" b="1" kern="1200" dirty="0">
              <a:solidFill>
                <a:schemeClr val="tx1"/>
              </a:solidFill>
              <a:latin typeface="+mj-lt"/>
              <a:ea typeface="+mj-ea"/>
              <a:cs typeface="+mj-cs"/>
            </a:endParaRPr>
          </a:p>
        </p:txBody>
      </p:sp>
      <p:pic>
        <p:nvPicPr>
          <p:cNvPr id="2" name="Graphic 1" descr="Scales of Justice">
            <a:extLst>
              <a:ext uri="{FF2B5EF4-FFF2-40B4-BE49-F238E27FC236}">
                <a16:creationId xmlns:a16="http://schemas.microsoft.com/office/drawing/2014/main" id="{DBF80E42-04A3-E7B6-F7DD-79F46C889E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8130" y="1275070"/>
            <a:ext cx="3876165" cy="3876165"/>
          </a:xfrm>
          <a:prstGeom prst="rect">
            <a:avLst/>
          </a:prstGeom>
        </p:spPr>
      </p:pic>
      <p:sp>
        <p:nvSpPr>
          <p:cNvPr id="6" name="TextBox 5">
            <a:extLst>
              <a:ext uri="{FF2B5EF4-FFF2-40B4-BE49-F238E27FC236}">
                <a16:creationId xmlns:a16="http://schemas.microsoft.com/office/drawing/2014/main" id="{7EE1CEA7-8EC8-0CEF-A352-AE07F773080E}"/>
              </a:ext>
            </a:extLst>
          </p:cNvPr>
          <p:cNvSpPr txBox="1"/>
          <p:nvPr/>
        </p:nvSpPr>
        <p:spPr>
          <a:xfrm>
            <a:off x="5596501" y="2405894"/>
            <a:ext cx="5754896" cy="3197464"/>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b="0" i="0">
                <a:effectLst/>
              </a:rPr>
              <a:t>Reconciliation is an accounting procedure that compares two sets of records to check that the figures are correct and in agreement. Reconciliation also confirms that accounts in a general ledger are consistent and complete. Reconciliation can be used for personal as well as business purposes.</a:t>
            </a:r>
            <a:endParaRPr lang="en-US" sz="2000"/>
          </a:p>
        </p:txBody>
      </p:sp>
      <p:sp>
        <p:nvSpPr>
          <p:cNvPr id="14" name="Rectangle 13">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76936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415</TotalTime>
  <Words>2592</Words>
  <Application>Microsoft Office PowerPoint</Application>
  <PresentationFormat>Widescreen</PresentationFormat>
  <Paragraphs>179</Paragraphs>
  <Slides>38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Calibri</vt:lpstr>
      <vt:lpstr>Calibri Light</vt:lpstr>
      <vt:lpstr>Google Sans</vt:lpstr>
      <vt:lpstr>Helvetica</vt:lpstr>
      <vt:lpstr>open sans</vt:lpstr>
      <vt:lpstr>Roboto</vt:lpstr>
      <vt:lpstr>var(--ifm-heading-font-family)</vt:lpstr>
      <vt:lpstr>Office Theme</vt:lpstr>
      <vt:lpstr>Accounting</vt:lpstr>
      <vt:lpstr>PowerPoint Presentation</vt:lpstr>
      <vt:lpstr>PowerPoint Presentation</vt:lpstr>
      <vt:lpstr>PowerPoint Presentation</vt:lpstr>
      <vt:lpstr>PowerPoint Presentation</vt:lpstr>
      <vt:lpstr>PowerPoint Presentation</vt:lpstr>
      <vt:lpstr>PowerPoint Presentation</vt:lpstr>
      <vt:lpstr>Reconciliation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STIP</vt:lpstr>
      <vt:lpstr>PowerPoint Presentation</vt:lpstr>
      <vt:lpstr>PowerPoint Presentation</vt:lpstr>
      <vt:lpstr>PowerPoint Presentation</vt:lpstr>
      <vt:lpstr>PowerPoint Presentation</vt:lpstr>
      <vt:lpstr>PowerPoint Presentation</vt:lpstr>
      <vt:lpstr>Partial STIP</vt:lpstr>
      <vt:lpstr>PowerPoint Presentation</vt:lpstr>
      <vt:lpstr>Card Whitelisting &amp; Blacklisting</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application interchange profile [AIP]?</dc:title>
  <dc:creator>Jahirul Islam</dc:creator>
  <cp:lastModifiedBy>Jahirul Islam</cp:lastModifiedBy>
  <cp:revision>11</cp:revision>
  <dcterms:created xsi:type="dcterms:W3CDTF">2023-08-31T05:02:42Z</dcterms:created>
  <dcterms:modified xsi:type="dcterms:W3CDTF">2023-08-31T12:34:45Z</dcterms:modified>
</cp:coreProperties>
</file>