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318" r:id="rId2"/>
    <p:sldId id="319" r:id="rId3"/>
    <p:sldId id="320" r:id="rId4"/>
    <p:sldId id="321" r:id="rId5"/>
  </p:sldIdLst>
  <p:sldSz cx="9144000" cy="5143500" type="screen16x9"/>
  <p:notesSz cx="6858000" cy="9144000"/>
  <p:embeddedFontLst>
    <p:embeddedFont>
      <p:font typeface="Amatic SC" panose="00000500000000000000" pitchFamily="2" charset="-79"/>
      <p:regular r:id="rId7"/>
      <p:bold r:id="rId8"/>
    </p:embeddedFont>
    <p:embeddedFont>
      <p:font typeface="Source Code Pro" panose="020B0509030403020204" pitchFamily="49"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5033" autoAdjust="0"/>
  </p:normalViewPr>
  <p:slideViewPr>
    <p:cSldViewPr snapToGrid="0">
      <p:cViewPr varScale="1">
        <p:scale>
          <a:sx n="113" d="100"/>
          <a:sy n="113" d="100"/>
        </p:scale>
        <p:origin x="547"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4"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885-9A13-26A1-7CB0-D20B98AC6A66}"/>
              </a:ext>
            </a:extLst>
          </p:cNvPr>
          <p:cNvSpPr>
            <a:spLocks noGrp="1"/>
          </p:cNvSpPr>
          <p:nvPr>
            <p:ph type="title"/>
          </p:nvPr>
        </p:nvSpPr>
        <p:spPr/>
        <p:txBody>
          <a:bodyPr/>
          <a:lstStyle/>
          <a:p>
            <a:pPr algn="ctr"/>
            <a:r>
              <a:rPr lang="en-US" sz="3200" b="0" i="0" dirty="0">
                <a:solidFill>
                  <a:schemeClr val="accent3">
                    <a:lumMod val="50000"/>
                  </a:schemeClr>
                </a:solidFill>
                <a:effectLst/>
                <a:latin typeface="Söhne"/>
              </a:rPr>
              <a:t>Application Transaction Counter (ATC)</a:t>
            </a:r>
            <a:endParaRPr lang="en-US" sz="3200" dirty="0">
              <a:solidFill>
                <a:schemeClr val="accent3">
                  <a:lumMod val="50000"/>
                </a:schemeClr>
              </a:solidFill>
            </a:endParaRPr>
          </a:p>
        </p:txBody>
      </p:sp>
      <p:sp>
        <p:nvSpPr>
          <p:cNvPr id="3" name="Text Placeholder 2">
            <a:extLst>
              <a:ext uri="{FF2B5EF4-FFF2-40B4-BE49-F238E27FC236}">
                <a16:creationId xmlns:a16="http://schemas.microsoft.com/office/drawing/2014/main" id="{96D24B74-EC1A-7D17-842E-F68FE3E48D86}"/>
              </a:ext>
            </a:extLst>
          </p:cNvPr>
          <p:cNvSpPr>
            <a:spLocks noGrp="1"/>
          </p:cNvSpPr>
          <p:nvPr>
            <p:ph type="body" idx="1"/>
          </p:nvPr>
        </p:nvSpPr>
        <p:spPr/>
        <p:txBody>
          <a:bodyPr/>
          <a:lstStyle/>
          <a:p>
            <a:pPr marL="114300" indent="0">
              <a:buNone/>
            </a:pPr>
            <a:r>
              <a:rPr lang="en-US" b="0" i="0" dirty="0">
                <a:solidFill>
                  <a:srgbClr val="374151"/>
                </a:solidFill>
                <a:effectLst/>
                <a:latin typeface="+mj-lt"/>
              </a:rPr>
              <a:t>The Application Transaction Counter (ATC) is an important component of the EMV (</a:t>
            </a:r>
            <a:r>
              <a:rPr lang="en-US" b="0" i="0" dirty="0" err="1">
                <a:solidFill>
                  <a:srgbClr val="374151"/>
                </a:solidFill>
                <a:effectLst/>
                <a:latin typeface="+mj-lt"/>
              </a:rPr>
              <a:t>Europay</a:t>
            </a:r>
            <a:r>
              <a:rPr lang="en-US" b="0" i="0" dirty="0">
                <a:solidFill>
                  <a:srgbClr val="374151"/>
                </a:solidFill>
                <a:effectLst/>
                <a:latin typeface="+mj-lt"/>
              </a:rPr>
              <a:t>, Mastercard, and Visa) standard for secure payment transactions using chip-based cards. The ATC is a counter that is used to ensure the uniqueness of each transaction and enhance security by preventing replay attacks. It's a part of the chip card's data and is used in the generation of cryptograms and other security processes</a:t>
            </a:r>
            <a:endParaRPr lang="en-US" dirty="0">
              <a:solidFill>
                <a:srgbClr val="374151"/>
              </a:solidFill>
              <a:latin typeface="Söhne"/>
            </a:endParaRPr>
          </a:p>
          <a:p>
            <a:r>
              <a:rPr lang="en-US" sz="1800" b="0" i="0" u="none" strike="noStrike" baseline="0" dirty="0">
                <a:solidFill>
                  <a:srgbClr val="030303"/>
                </a:solidFill>
                <a:latin typeface="Arial" panose="020B0604020202020204" pitchFamily="34" charset="0"/>
              </a:rPr>
              <a:t>Tag name 9F36 is Application Transaction Counter(ATC)</a:t>
            </a:r>
          </a:p>
          <a:p>
            <a:pPr algn="l"/>
            <a:r>
              <a:rPr lang="en-US" sz="1800" b="0" i="0" u="none" strike="noStrike" baseline="0" dirty="0">
                <a:solidFill>
                  <a:srgbClr val="030303"/>
                </a:solidFill>
                <a:latin typeface="Arial" panose="020B0604020202020204" pitchFamily="34" charset="0"/>
              </a:rPr>
              <a:t>b 2 Contains the value of a counter maintained</a:t>
            </a:r>
          </a:p>
        </p:txBody>
      </p:sp>
    </p:spTree>
    <p:extLst>
      <p:ext uri="{BB962C8B-B14F-4D97-AF65-F5344CB8AC3E}">
        <p14:creationId xmlns:p14="http://schemas.microsoft.com/office/powerpoint/2010/main" val="365941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C9B756-9A54-E679-75D3-619DE011759D}"/>
              </a:ext>
            </a:extLst>
          </p:cNvPr>
          <p:cNvSpPr>
            <a:spLocks noGrp="1"/>
          </p:cNvSpPr>
          <p:nvPr>
            <p:ph type="body" idx="1"/>
          </p:nvPr>
        </p:nvSpPr>
        <p:spPr>
          <a:xfrm>
            <a:off x="277707" y="284480"/>
            <a:ext cx="8649546" cy="4578773"/>
          </a:xfrm>
        </p:spPr>
        <p:txBody>
          <a:bodyPr/>
          <a:lstStyle/>
          <a:p>
            <a:pPr marL="114300" indent="0">
              <a:buNone/>
            </a:pPr>
            <a:r>
              <a:rPr lang="en-US" b="1" dirty="0">
                <a:solidFill>
                  <a:schemeClr val="accent4">
                    <a:lumMod val="50000"/>
                  </a:schemeClr>
                </a:solidFill>
                <a:latin typeface="+mj-lt"/>
              </a:rPr>
              <a:t>Terminal using </a:t>
            </a:r>
            <a:r>
              <a:rPr lang="en-US" b="1" i="0" dirty="0">
                <a:solidFill>
                  <a:schemeClr val="accent4">
                    <a:lumMod val="50000"/>
                  </a:schemeClr>
                </a:solidFill>
                <a:effectLst/>
                <a:latin typeface="+mj-lt"/>
              </a:rPr>
              <a:t>Application Transaction Counter (ATC)</a:t>
            </a:r>
          </a:p>
          <a:p>
            <a:pPr marL="114300" indent="0">
              <a:buNone/>
            </a:pPr>
            <a:endParaRPr lang="en-US" b="1" i="0" dirty="0">
              <a:solidFill>
                <a:srgbClr val="343541"/>
              </a:solidFill>
              <a:effectLst/>
              <a:latin typeface="+mj-lt"/>
            </a:endParaRPr>
          </a:p>
          <a:p>
            <a:pPr marL="114300" indent="0">
              <a:buNone/>
            </a:pPr>
            <a:r>
              <a:rPr lang="en-US" b="1" i="0" dirty="0">
                <a:effectLst/>
                <a:latin typeface="+mj-lt"/>
              </a:rPr>
              <a:t>Cryptogram Generation:</a:t>
            </a:r>
            <a:r>
              <a:rPr lang="en-US" b="0" i="0" dirty="0">
                <a:solidFill>
                  <a:srgbClr val="374151"/>
                </a:solidFill>
                <a:effectLst/>
                <a:latin typeface="+mj-lt"/>
              </a:rPr>
              <a:t> The ATC is often included in the data used to generate the Application Cryptogram (AC). The AC is a cryptographic value that verifies the authenticity and integrity of the transaction data. The ATC adds uniqueness to the data used for generating the AC, enhancing its security.</a:t>
            </a:r>
          </a:p>
          <a:p>
            <a:pPr marL="114300" indent="0">
              <a:buNone/>
            </a:pPr>
            <a:endParaRPr lang="en-US" b="1" dirty="0">
              <a:solidFill>
                <a:srgbClr val="343541"/>
              </a:solidFill>
              <a:latin typeface="+mj-lt"/>
            </a:endParaRPr>
          </a:p>
          <a:p>
            <a:pPr marL="114300" indent="0">
              <a:buNone/>
            </a:pPr>
            <a:r>
              <a:rPr lang="en-US" b="1" i="0" dirty="0">
                <a:effectLst/>
                <a:latin typeface="+mj-lt"/>
              </a:rPr>
              <a:t>Offline Transactions:</a:t>
            </a:r>
            <a:r>
              <a:rPr lang="en-US" b="0" i="0" dirty="0">
                <a:solidFill>
                  <a:srgbClr val="374151"/>
                </a:solidFill>
                <a:effectLst/>
                <a:latin typeface="+mj-lt"/>
              </a:rPr>
              <a:t> In some cases, terminals and chip cards can perform offline transactions without immediate communication with the card issuer. The terminal uses the ATC, among other data, to decide whether to approve the transaction offline. The terminal checks if the ATC value is within an acceptable range and whether it's consistent with the expected sequence.</a:t>
            </a:r>
            <a:endParaRPr lang="en-US" b="1" dirty="0">
              <a:latin typeface="+mj-lt"/>
            </a:endParaRPr>
          </a:p>
        </p:txBody>
      </p:sp>
    </p:spTree>
    <p:extLst>
      <p:ext uri="{BB962C8B-B14F-4D97-AF65-F5344CB8AC3E}">
        <p14:creationId xmlns:p14="http://schemas.microsoft.com/office/powerpoint/2010/main" val="301992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E3315-BE97-050A-061A-23B6ADD724E0}"/>
              </a:ext>
            </a:extLst>
          </p:cNvPr>
          <p:cNvSpPr>
            <a:spLocks noGrp="1"/>
          </p:cNvSpPr>
          <p:nvPr>
            <p:ph type="body" idx="1"/>
          </p:nvPr>
        </p:nvSpPr>
        <p:spPr>
          <a:xfrm>
            <a:off x="311573" y="338666"/>
            <a:ext cx="8507307" cy="4517813"/>
          </a:xfrm>
        </p:spPr>
        <p:txBody>
          <a:bodyPr/>
          <a:lstStyle/>
          <a:p>
            <a:pPr marL="114300" indent="0">
              <a:buNone/>
            </a:pPr>
            <a:r>
              <a:rPr lang="en-US" b="1" dirty="0">
                <a:solidFill>
                  <a:schemeClr val="accent4">
                    <a:lumMod val="50000"/>
                  </a:schemeClr>
                </a:solidFill>
                <a:latin typeface="+mj-lt"/>
              </a:rPr>
              <a:t>Issuer using </a:t>
            </a:r>
            <a:r>
              <a:rPr lang="en-US" b="1" i="0" dirty="0">
                <a:solidFill>
                  <a:schemeClr val="accent4">
                    <a:lumMod val="50000"/>
                  </a:schemeClr>
                </a:solidFill>
                <a:effectLst/>
                <a:latin typeface="+mj-lt"/>
              </a:rPr>
              <a:t>Application Transaction Counter (ATC)</a:t>
            </a:r>
            <a:r>
              <a:rPr lang="en-US" b="1" dirty="0">
                <a:solidFill>
                  <a:schemeClr val="accent4">
                    <a:lumMod val="50000"/>
                  </a:schemeClr>
                </a:solidFill>
                <a:latin typeface="+mj-lt"/>
              </a:rPr>
              <a:t> </a:t>
            </a:r>
          </a:p>
          <a:p>
            <a:pPr marL="114300" indent="0">
              <a:buNone/>
            </a:pPr>
            <a:endParaRPr lang="en-US" b="1" dirty="0">
              <a:latin typeface="+mj-lt"/>
            </a:endParaRPr>
          </a:p>
          <a:p>
            <a:pPr marL="114300" indent="0">
              <a:buNone/>
            </a:pPr>
            <a:r>
              <a:rPr lang="en-US" b="1" i="0" dirty="0">
                <a:effectLst/>
                <a:latin typeface="+mj-lt"/>
              </a:rPr>
              <a:t>Verification of Authenticity:</a:t>
            </a:r>
            <a:r>
              <a:rPr lang="en-US" b="0" i="0" dirty="0">
                <a:solidFill>
                  <a:srgbClr val="374151"/>
                </a:solidFill>
                <a:effectLst/>
                <a:latin typeface="+mj-lt"/>
              </a:rPr>
              <a:t> When the issuer receives transaction data for authorization, it includes various details about the transaction, including the ATC. The issuer can compare the received ATC with the last known ATC value associated with the card. If the received ATC is greater than the stored ATC, it indicates that the transaction is legitimate and not a replay of a previous transaction.</a:t>
            </a:r>
          </a:p>
          <a:p>
            <a:pPr marL="114300" indent="0">
              <a:buNone/>
            </a:pPr>
            <a:endParaRPr lang="en-US" b="1" i="0" dirty="0">
              <a:solidFill>
                <a:srgbClr val="374151"/>
              </a:solidFill>
              <a:effectLst/>
              <a:latin typeface="+mj-lt"/>
            </a:endParaRPr>
          </a:p>
          <a:p>
            <a:pPr marL="114300" indent="0">
              <a:buNone/>
            </a:pPr>
            <a:r>
              <a:rPr lang="en-US" b="1" i="0" dirty="0">
                <a:effectLst/>
                <a:latin typeface="+mj-lt"/>
              </a:rPr>
              <a:t>Preventing Relay Attacks:</a:t>
            </a:r>
            <a:r>
              <a:rPr lang="en-US" b="0" i="0" dirty="0">
                <a:solidFill>
                  <a:srgbClr val="374151"/>
                </a:solidFill>
                <a:effectLst/>
                <a:latin typeface="+mj-lt"/>
              </a:rPr>
              <a:t> Matching the ATC helps prevent replay attacks where an attacker intercepts and attempts to reuse previously captured transaction data. By comparing the ATC, the issuer can reject transactions with outdated or reused data.</a:t>
            </a:r>
            <a:endParaRPr lang="en-US" b="1" dirty="0">
              <a:solidFill>
                <a:srgbClr val="374151"/>
              </a:solidFill>
              <a:latin typeface="+mj-lt"/>
            </a:endParaRPr>
          </a:p>
          <a:p>
            <a:pPr marL="114300" indent="0">
              <a:buNone/>
            </a:pPr>
            <a:endParaRPr lang="en-US" b="1" dirty="0">
              <a:latin typeface="+mj-lt"/>
            </a:endParaRPr>
          </a:p>
        </p:txBody>
      </p:sp>
    </p:spTree>
    <p:extLst>
      <p:ext uri="{BB962C8B-B14F-4D97-AF65-F5344CB8AC3E}">
        <p14:creationId xmlns:p14="http://schemas.microsoft.com/office/powerpoint/2010/main" val="142924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FD366F-1623-3F80-0560-3FB5F6DEC983}"/>
              </a:ext>
            </a:extLst>
          </p:cNvPr>
          <p:cNvSpPr>
            <a:spLocks noGrp="1"/>
          </p:cNvSpPr>
          <p:nvPr>
            <p:ph type="body" idx="1"/>
          </p:nvPr>
        </p:nvSpPr>
        <p:spPr>
          <a:xfrm>
            <a:off x="270933" y="311573"/>
            <a:ext cx="8561367" cy="4599094"/>
          </a:xfrm>
        </p:spPr>
        <p:txBody>
          <a:bodyPr/>
          <a:lstStyle/>
          <a:p>
            <a:pPr marL="114300" indent="0">
              <a:buNone/>
            </a:pPr>
            <a:r>
              <a:rPr lang="en-US" b="1" i="0" dirty="0">
                <a:effectLst/>
                <a:latin typeface="+mj-lt"/>
              </a:rPr>
              <a:t>Offline Transactions:</a:t>
            </a:r>
            <a:r>
              <a:rPr lang="en-US" b="0" i="0" dirty="0">
                <a:solidFill>
                  <a:srgbClr val="374151"/>
                </a:solidFill>
                <a:effectLst/>
                <a:latin typeface="+mj-lt"/>
              </a:rPr>
              <a:t> In some cases, chip cards and terminals can perform offline transactions without requiring immediate authorization from the issuer. The issuer's systems might perform offline transaction approval based on the ATC and other transaction details. By matching the ATC, the issuer can determine if the transaction is consistent with the expected sequence.</a:t>
            </a:r>
          </a:p>
          <a:p>
            <a:pPr marL="114300" indent="0">
              <a:buNone/>
            </a:pPr>
            <a:endParaRPr lang="en-US" dirty="0">
              <a:solidFill>
                <a:srgbClr val="374151"/>
              </a:solidFill>
              <a:latin typeface="+mj-lt"/>
            </a:endParaRPr>
          </a:p>
          <a:p>
            <a:pPr marL="114300" indent="0">
              <a:buNone/>
            </a:pPr>
            <a:r>
              <a:rPr lang="en-US" b="1" i="0" dirty="0">
                <a:effectLst/>
                <a:latin typeface="+mj-lt"/>
              </a:rPr>
              <a:t>Transaction History Analysis:</a:t>
            </a:r>
            <a:r>
              <a:rPr lang="en-US" b="0" i="0" dirty="0">
                <a:solidFill>
                  <a:srgbClr val="374151"/>
                </a:solidFill>
                <a:effectLst/>
                <a:latin typeface="+mj-lt"/>
              </a:rPr>
              <a:t> The issuer can also use the ATC to track the history of transactions performed using the card. This can assist in fraud detection and analysis of transaction patterns.</a:t>
            </a:r>
            <a:endParaRPr lang="en-US" dirty="0">
              <a:latin typeface="+mj-lt"/>
            </a:endParaRPr>
          </a:p>
        </p:txBody>
      </p:sp>
    </p:spTree>
    <p:extLst>
      <p:ext uri="{BB962C8B-B14F-4D97-AF65-F5344CB8AC3E}">
        <p14:creationId xmlns:p14="http://schemas.microsoft.com/office/powerpoint/2010/main" val="1567478014"/>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435</Words>
  <Application>Microsoft Office PowerPoint</Application>
  <PresentationFormat>On-screen Show (16:9)</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Amatic SC</vt:lpstr>
      <vt:lpstr>Source Code Pro</vt:lpstr>
      <vt:lpstr>Arial</vt:lpstr>
      <vt:lpstr>Söhne</vt:lpstr>
      <vt:lpstr>Beach Day</vt:lpstr>
      <vt:lpstr>Application Transaction Counter (ATC)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Card Payment Systems Professional  </dc:title>
  <cp:lastModifiedBy>Ajharul Islam Akanda</cp:lastModifiedBy>
  <cp:revision>117</cp:revision>
  <dcterms:modified xsi:type="dcterms:W3CDTF">2023-08-24T10:02:24Z</dcterms:modified>
</cp:coreProperties>
</file>