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
  </p:notesMasterIdLst>
  <p:sldIdLst>
    <p:sldId id="324" r:id="rId2"/>
    <p:sldId id="325" r:id="rId3"/>
    <p:sldId id="326" r:id="rId4"/>
  </p:sldIdLst>
  <p:sldSz cx="9144000" cy="5143500" type="screen16x9"/>
  <p:notesSz cx="6858000" cy="9144000"/>
  <p:embeddedFontLst>
    <p:embeddedFont>
      <p:font typeface="Amatic SC" panose="00000500000000000000" pitchFamily="2" charset="-79"/>
      <p:regular r:id="rId6"/>
      <p:bold r:id="rId7"/>
    </p:embeddedFont>
    <p:embeddedFont>
      <p:font typeface="Source Code Pro" panose="020B0509030403020204" pitchFamily="49"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gZ7d2z2b5QBmp5OIsgpGLRDD8P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6" autoAdjust="0"/>
    <p:restoredTop sz="94660"/>
  </p:normalViewPr>
  <p:slideViewPr>
    <p:cSldViewPr snapToGrid="0">
      <p:cViewPr varScale="1">
        <p:scale>
          <a:sx n="107" d="100"/>
          <a:sy n="107" d="100"/>
        </p:scale>
        <p:origin x="499"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09" Type="http://customschemas.google.com/relationships/presentationmetadata" Target="metadata"/><Relationship Id="rId3" Type="http://schemas.openxmlformats.org/officeDocument/2006/relationships/slide" Target="slides/slide2.xml"/><Relationship Id="rId112" Type="http://schemas.openxmlformats.org/officeDocument/2006/relationships/theme" Target="theme/theme1.xml"/><Relationship Id="rId7" Type="http://schemas.openxmlformats.org/officeDocument/2006/relationships/font" Target="fonts/font2.fntdata"/><Relationship Id="rId2" Type="http://schemas.openxmlformats.org/officeDocument/2006/relationships/slide" Target="slides/slide1.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110"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1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06" r:id="rId1"/>
    <p:sldLayoutId id="2147483663" r:id="rId2"/>
    <p:sldLayoutId id="2147483664" r:id="rId3"/>
    <p:sldLayoutId id="2147483665" r:id="rId4"/>
    <p:sldLayoutId id="2147483666" r:id="rId5"/>
    <p:sldLayoutId id="214748380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831E-E47B-1647-7F4B-A7598A76908F}"/>
              </a:ext>
            </a:extLst>
          </p:cNvPr>
          <p:cNvSpPr>
            <a:spLocks noGrp="1"/>
          </p:cNvSpPr>
          <p:nvPr>
            <p:ph type="title"/>
          </p:nvPr>
        </p:nvSpPr>
        <p:spPr/>
        <p:txBody>
          <a:bodyPr/>
          <a:lstStyle/>
          <a:p>
            <a:pPr algn="ctr"/>
            <a:r>
              <a:rPr lang="en-US" sz="3200" b="0" i="0" dirty="0">
                <a:solidFill>
                  <a:schemeClr val="accent4">
                    <a:lumMod val="50000"/>
                  </a:schemeClr>
                </a:solidFill>
                <a:effectLst/>
                <a:latin typeface="+mj-lt"/>
              </a:rPr>
              <a:t>CVM (Cardholder Verification Method)</a:t>
            </a:r>
            <a:endParaRPr lang="en-US" sz="3200" dirty="0">
              <a:solidFill>
                <a:schemeClr val="accent4">
                  <a:lumMod val="50000"/>
                </a:schemeClr>
              </a:solidFill>
              <a:latin typeface="+mj-lt"/>
            </a:endParaRPr>
          </a:p>
        </p:txBody>
      </p:sp>
      <p:sp>
        <p:nvSpPr>
          <p:cNvPr id="3" name="Text Placeholder 2">
            <a:extLst>
              <a:ext uri="{FF2B5EF4-FFF2-40B4-BE49-F238E27FC236}">
                <a16:creationId xmlns:a16="http://schemas.microsoft.com/office/drawing/2014/main" id="{FE7B7BAB-88B6-9C93-778C-445BB91B910F}"/>
              </a:ext>
            </a:extLst>
          </p:cNvPr>
          <p:cNvSpPr>
            <a:spLocks noGrp="1"/>
          </p:cNvSpPr>
          <p:nvPr>
            <p:ph type="body" idx="1"/>
          </p:nvPr>
        </p:nvSpPr>
        <p:spPr/>
        <p:txBody>
          <a:bodyPr/>
          <a:lstStyle/>
          <a:p>
            <a:pPr marL="114300" indent="0">
              <a:buNone/>
            </a:pPr>
            <a:r>
              <a:rPr lang="en-US" b="0" i="0" dirty="0">
                <a:solidFill>
                  <a:schemeClr val="accent3">
                    <a:lumMod val="50000"/>
                  </a:schemeClr>
                </a:solidFill>
                <a:effectLst/>
                <a:latin typeface="+mj-lt"/>
              </a:rPr>
              <a:t>CVM stands for Cardholder Verification Method, and it refers to the process of verifying the identity of the cardholder during a payment transaction. CVMs are used to ensure that the person using the payment card is the legitimate cardholder. There are various types of CVMs, mostly used are-</a:t>
            </a:r>
          </a:p>
          <a:p>
            <a:r>
              <a:rPr lang="en-US" b="0" i="0" dirty="0">
                <a:solidFill>
                  <a:schemeClr val="accent3">
                    <a:lumMod val="50000"/>
                  </a:schemeClr>
                </a:solidFill>
                <a:effectLst/>
                <a:latin typeface="+mj-lt"/>
              </a:rPr>
              <a:t>Offline PIN verification </a:t>
            </a:r>
          </a:p>
          <a:p>
            <a:r>
              <a:rPr lang="en-US" b="0" i="0" dirty="0">
                <a:solidFill>
                  <a:schemeClr val="accent3">
                    <a:lumMod val="50000"/>
                  </a:schemeClr>
                </a:solidFill>
                <a:effectLst/>
                <a:latin typeface="+mj-lt"/>
              </a:rPr>
              <a:t>Online PIN verification</a:t>
            </a:r>
            <a:endParaRPr lang="en-US" dirty="0">
              <a:solidFill>
                <a:schemeClr val="accent3">
                  <a:lumMod val="50000"/>
                </a:schemeClr>
              </a:solidFill>
              <a:latin typeface="+mj-lt"/>
            </a:endParaRPr>
          </a:p>
        </p:txBody>
      </p:sp>
    </p:spTree>
    <p:extLst>
      <p:ext uri="{BB962C8B-B14F-4D97-AF65-F5344CB8AC3E}">
        <p14:creationId xmlns:p14="http://schemas.microsoft.com/office/powerpoint/2010/main" val="355903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BD94C2-6496-7BEA-9B47-88A6B49719BD}"/>
              </a:ext>
            </a:extLst>
          </p:cNvPr>
          <p:cNvSpPr>
            <a:spLocks noGrp="1"/>
          </p:cNvSpPr>
          <p:nvPr>
            <p:ph type="body" idx="1"/>
          </p:nvPr>
        </p:nvSpPr>
        <p:spPr>
          <a:xfrm>
            <a:off x="247480" y="289137"/>
            <a:ext cx="8507180" cy="4341706"/>
          </a:xfrm>
        </p:spPr>
        <p:txBody>
          <a:bodyPr/>
          <a:lstStyle/>
          <a:p>
            <a:pPr marL="114300" indent="0" algn="ctr">
              <a:buNone/>
            </a:pPr>
            <a:r>
              <a:rPr lang="en-US" b="1" i="0" dirty="0">
                <a:solidFill>
                  <a:schemeClr val="accent2">
                    <a:lumMod val="50000"/>
                  </a:schemeClr>
                </a:solidFill>
                <a:effectLst/>
                <a:latin typeface="+mj-lt"/>
              </a:rPr>
              <a:t>Offline PIN verification </a:t>
            </a:r>
          </a:p>
          <a:p>
            <a:pPr marL="114300" indent="0">
              <a:buNone/>
            </a:pPr>
            <a:r>
              <a:rPr lang="en-US" b="0" i="0" dirty="0">
                <a:solidFill>
                  <a:srgbClr val="374151"/>
                </a:solidFill>
                <a:effectLst/>
                <a:latin typeface="+mj-lt"/>
              </a:rPr>
              <a:t>Offline PIN verification is a method where the cardholder enters a personal identification number (PIN) directly into the payment terminal. The PIN is then verified by the card's chip without needing an immediate online connection to the card issuer's system. This verification takes place within the secure environment of the chip. Offline PIN verification is typically used for EMV chip card transactions when the cardholder is present.</a:t>
            </a:r>
          </a:p>
          <a:p>
            <a:pPr marL="114300" indent="0">
              <a:buNone/>
            </a:pPr>
            <a:endParaRPr lang="en-US" dirty="0">
              <a:latin typeface="+mj-lt"/>
            </a:endParaRPr>
          </a:p>
        </p:txBody>
      </p:sp>
      <p:sp>
        <p:nvSpPr>
          <p:cNvPr id="4" name="Text Placeholder 2">
            <a:extLst>
              <a:ext uri="{FF2B5EF4-FFF2-40B4-BE49-F238E27FC236}">
                <a16:creationId xmlns:a16="http://schemas.microsoft.com/office/drawing/2014/main" id="{74500DD7-59C2-CE46-360D-4BA2E60B7A5B}"/>
              </a:ext>
            </a:extLst>
          </p:cNvPr>
          <p:cNvSpPr txBox="1">
            <a:spLocks/>
          </p:cNvSpPr>
          <p:nvPr/>
        </p:nvSpPr>
        <p:spPr>
          <a:xfrm>
            <a:off x="230420" y="2683510"/>
            <a:ext cx="4389120" cy="2660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algn="l"/>
            <a:r>
              <a:rPr lang="en-US" b="0" i="0" dirty="0">
                <a:solidFill>
                  <a:srgbClr val="374151"/>
                </a:solidFill>
                <a:effectLst/>
                <a:latin typeface="+mj-lt"/>
              </a:rPr>
              <a:t>Advantages:</a:t>
            </a:r>
          </a:p>
          <a:p>
            <a:pPr algn="l">
              <a:buFont typeface="Arial" panose="020B0604020202020204" pitchFamily="34" charset="0"/>
              <a:buChar char="•"/>
            </a:pPr>
            <a:r>
              <a:rPr lang="en-US" b="0" i="0" dirty="0">
                <a:solidFill>
                  <a:srgbClr val="374151"/>
                </a:solidFill>
                <a:effectLst/>
                <a:latin typeface="+mj-lt"/>
              </a:rPr>
              <a:t>The PIN is a secret known only to the cardholder, enhancing security.</a:t>
            </a:r>
          </a:p>
          <a:p>
            <a:pPr algn="l">
              <a:buFont typeface="Arial" panose="020B0604020202020204" pitchFamily="34" charset="0"/>
              <a:buChar char="•"/>
            </a:pPr>
            <a:r>
              <a:rPr lang="en-US" b="0" i="0" dirty="0">
                <a:solidFill>
                  <a:srgbClr val="374151"/>
                </a:solidFill>
                <a:effectLst/>
                <a:latin typeface="+mj-lt"/>
              </a:rPr>
              <a:t>Transactions can be verified even when the terminal is offline.</a:t>
            </a:r>
          </a:p>
        </p:txBody>
      </p:sp>
      <p:sp>
        <p:nvSpPr>
          <p:cNvPr id="5" name="Text Placeholder 2">
            <a:extLst>
              <a:ext uri="{FF2B5EF4-FFF2-40B4-BE49-F238E27FC236}">
                <a16:creationId xmlns:a16="http://schemas.microsoft.com/office/drawing/2014/main" id="{395E301E-68C5-EA78-C9DA-B48D1D9E99CC}"/>
              </a:ext>
            </a:extLst>
          </p:cNvPr>
          <p:cNvSpPr txBox="1">
            <a:spLocks/>
          </p:cNvSpPr>
          <p:nvPr/>
        </p:nvSpPr>
        <p:spPr>
          <a:xfrm>
            <a:off x="4365540" y="2683510"/>
            <a:ext cx="4389120" cy="2660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algn="l"/>
            <a:r>
              <a:rPr lang="en-US" b="0" i="0" dirty="0">
                <a:solidFill>
                  <a:srgbClr val="374151"/>
                </a:solidFill>
                <a:effectLst/>
                <a:latin typeface="+mj-lt"/>
              </a:rPr>
              <a:t>Disadvantages:</a:t>
            </a:r>
          </a:p>
          <a:p>
            <a:pPr algn="l">
              <a:buFont typeface="Arial" panose="020B0604020202020204" pitchFamily="34" charset="0"/>
              <a:buChar char="•"/>
            </a:pPr>
            <a:r>
              <a:rPr lang="en-US" b="0" i="0" dirty="0">
                <a:solidFill>
                  <a:srgbClr val="374151"/>
                </a:solidFill>
                <a:effectLst/>
                <a:latin typeface="+mj-lt"/>
              </a:rPr>
              <a:t>Limited to transactions within the card's offline transaction limit.</a:t>
            </a:r>
          </a:p>
          <a:p>
            <a:pPr algn="l">
              <a:buFont typeface="Arial" panose="020B0604020202020204" pitchFamily="34" charset="0"/>
              <a:buChar char="•"/>
            </a:pPr>
            <a:r>
              <a:rPr lang="en-US" b="0" i="0" dirty="0">
                <a:solidFill>
                  <a:srgbClr val="374151"/>
                </a:solidFill>
                <a:effectLst/>
                <a:latin typeface="+mj-lt"/>
              </a:rPr>
              <a:t>If the terminal and the card are compromised, PINs could potentially be stolen.</a:t>
            </a:r>
          </a:p>
          <a:p>
            <a:pPr marL="114300" indent="0" algn="l">
              <a:buNone/>
            </a:pPr>
            <a:endParaRPr lang="en-US" b="0" i="0" dirty="0">
              <a:solidFill>
                <a:srgbClr val="374151"/>
              </a:solidFill>
              <a:effectLst/>
              <a:latin typeface="+mj-lt"/>
            </a:endParaRPr>
          </a:p>
        </p:txBody>
      </p:sp>
    </p:spTree>
    <p:extLst>
      <p:ext uri="{BB962C8B-B14F-4D97-AF65-F5344CB8AC3E}">
        <p14:creationId xmlns:p14="http://schemas.microsoft.com/office/powerpoint/2010/main" val="209404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EACFF-ABAB-8873-68AE-006598C7EC02}"/>
              </a:ext>
            </a:extLst>
          </p:cNvPr>
          <p:cNvSpPr>
            <a:spLocks noGrp="1"/>
          </p:cNvSpPr>
          <p:nvPr>
            <p:ph type="body" idx="1"/>
          </p:nvPr>
        </p:nvSpPr>
        <p:spPr>
          <a:xfrm>
            <a:off x="311700" y="260089"/>
            <a:ext cx="8520600" cy="2157991"/>
          </a:xfrm>
        </p:spPr>
        <p:txBody>
          <a:bodyPr/>
          <a:lstStyle/>
          <a:p>
            <a:pPr marL="114300" indent="0" algn="ctr">
              <a:buNone/>
            </a:pPr>
            <a:r>
              <a:rPr lang="en-US" b="1" i="0" dirty="0">
                <a:solidFill>
                  <a:schemeClr val="accent2">
                    <a:lumMod val="50000"/>
                  </a:schemeClr>
                </a:solidFill>
                <a:effectLst/>
                <a:latin typeface="+mj-lt"/>
              </a:rPr>
              <a:t>Online PIN Verification</a:t>
            </a:r>
          </a:p>
          <a:p>
            <a:pPr marL="114300" indent="0">
              <a:buNone/>
            </a:pPr>
            <a:r>
              <a:rPr lang="en-US" b="0" i="0" dirty="0">
                <a:solidFill>
                  <a:srgbClr val="374151"/>
                </a:solidFill>
                <a:effectLst/>
                <a:latin typeface="+mj-lt"/>
              </a:rPr>
              <a:t> </a:t>
            </a:r>
            <a:r>
              <a:rPr lang="en-US" b="0" i="0" dirty="0">
                <a:solidFill>
                  <a:schemeClr val="accent3">
                    <a:lumMod val="50000"/>
                  </a:schemeClr>
                </a:solidFill>
                <a:effectLst/>
                <a:latin typeface="+mj-lt"/>
              </a:rPr>
              <a:t>Online PIN verification is a method where the cardholder enters their PIN into the payment terminal, and the terminal sends the encrypted PIN to the card issuer's authorization system for verification. The card issuer's system compares the received PIN with the one on file and sends back an authorization response indicating whether the PIN is correct.</a:t>
            </a:r>
            <a:endParaRPr lang="en-US" dirty="0">
              <a:solidFill>
                <a:schemeClr val="accent3">
                  <a:lumMod val="50000"/>
                </a:schemeClr>
              </a:solidFill>
              <a:latin typeface="+mj-lt"/>
            </a:endParaRPr>
          </a:p>
        </p:txBody>
      </p:sp>
      <p:sp>
        <p:nvSpPr>
          <p:cNvPr id="4" name="Text Placeholder 2">
            <a:extLst>
              <a:ext uri="{FF2B5EF4-FFF2-40B4-BE49-F238E27FC236}">
                <a16:creationId xmlns:a16="http://schemas.microsoft.com/office/drawing/2014/main" id="{19C1A607-A044-046A-A248-4FDDB2297234}"/>
              </a:ext>
            </a:extLst>
          </p:cNvPr>
          <p:cNvSpPr txBox="1">
            <a:spLocks/>
          </p:cNvSpPr>
          <p:nvPr/>
        </p:nvSpPr>
        <p:spPr>
          <a:xfrm>
            <a:off x="487807" y="2302249"/>
            <a:ext cx="3982593" cy="2466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algn="l"/>
            <a:r>
              <a:rPr lang="en-US" b="0" i="0" dirty="0">
                <a:solidFill>
                  <a:srgbClr val="374151"/>
                </a:solidFill>
                <a:effectLst/>
                <a:latin typeface="+mj-lt"/>
              </a:rPr>
              <a:t>Advantages:</a:t>
            </a:r>
          </a:p>
          <a:p>
            <a:pPr algn="l">
              <a:buFont typeface="Arial" panose="020B0604020202020204" pitchFamily="34" charset="0"/>
              <a:buChar char="•"/>
            </a:pPr>
            <a:r>
              <a:rPr lang="en-US" b="0" i="0" dirty="0">
                <a:solidFill>
                  <a:schemeClr val="accent3">
                    <a:lumMod val="50000"/>
                  </a:schemeClr>
                </a:solidFill>
                <a:effectLst/>
                <a:latin typeface="+mj-lt"/>
              </a:rPr>
              <a:t>Verification is done by the issuer, providing additional security.</a:t>
            </a:r>
          </a:p>
          <a:p>
            <a:pPr algn="l">
              <a:buFont typeface="Arial" panose="020B0604020202020204" pitchFamily="34" charset="0"/>
              <a:buChar char="•"/>
            </a:pPr>
            <a:r>
              <a:rPr lang="en-US" b="0" i="0" dirty="0">
                <a:solidFill>
                  <a:schemeClr val="accent3">
                    <a:lumMod val="50000"/>
                  </a:schemeClr>
                </a:solidFill>
                <a:effectLst/>
                <a:latin typeface="+mj-lt"/>
              </a:rPr>
              <a:t>Not limited by the card's offline transaction limit.</a:t>
            </a:r>
          </a:p>
        </p:txBody>
      </p:sp>
      <p:sp>
        <p:nvSpPr>
          <p:cNvPr id="5" name="Text Placeholder 2">
            <a:extLst>
              <a:ext uri="{FF2B5EF4-FFF2-40B4-BE49-F238E27FC236}">
                <a16:creationId xmlns:a16="http://schemas.microsoft.com/office/drawing/2014/main" id="{F59865C0-105C-C324-B4E1-BF05C0EB7AB8}"/>
              </a:ext>
            </a:extLst>
          </p:cNvPr>
          <p:cNvSpPr txBox="1">
            <a:spLocks/>
          </p:cNvSpPr>
          <p:nvPr/>
        </p:nvSpPr>
        <p:spPr>
          <a:xfrm>
            <a:off x="4351993" y="2302249"/>
            <a:ext cx="3982593" cy="2466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algn="l"/>
            <a:r>
              <a:rPr lang="en-US" b="0" i="0" dirty="0">
                <a:solidFill>
                  <a:srgbClr val="374151"/>
                </a:solidFill>
                <a:effectLst/>
                <a:latin typeface="+mj-lt"/>
              </a:rPr>
              <a:t>Disadvantages:</a:t>
            </a:r>
          </a:p>
          <a:p>
            <a:pPr algn="l">
              <a:buFont typeface="Arial" panose="020B0604020202020204" pitchFamily="34" charset="0"/>
              <a:buChar char="•"/>
            </a:pPr>
            <a:r>
              <a:rPr lang="en-US" b="0" i="0" dirty="0">
                <a:solidFill>
                  <a:srgbClr val="374151"/>
                </a:solidFill>
                <a:effectLst/>
                <a:latin typeface="+mj-lt"/>
              </a:rPr>
              <a:t>Requires an online connection to the card issuer's system.</a:t>
            </a:r>
          </a:p>
          <a:p>
            <a:pPr algn="l">
              <a:buFont typeface="Arial" panose="020B0604020202020204" pitchFamily="34" charset="0"/>
              <a:buChar char="•"/>
            </a:pPr>
            <a:r>
              <a:rPr lang="en-US" b="0" i="0" dirty="0">
                <a:solidFill>
                  <a:srgbClr val="374151"/>
                </a:solidFill>
                <a:effectLst/>
                <a:latin typeface="+mj-lt"/>
              </a:rPr>
              <a:t>Transaction may take longer due to the online verification process.</a:t>
            </a:r>
          </a:p>
          <a:p>
            <a:pPr marL="114300" indent="0" algn="l">
              <a:buNone/>
            </a:pPr>
            <a:endParaRPr lang="en-US" b="0" i="0" dirty="0">
              <a:solidFill>
                <a:srgbClr val="374151"/>
              </a:solidFill>
              <a:effectLst/>
              <a:latin typeface="+mj-lt"/>
            </a:endParaRPr>
          </a:p>
        </p:txBody>
      </p:sp>
      <p:sp>
        <p:nvSpPr>
          <p:cNvPr id="2" name="Text Placeholder 2">
            <a:extLst>
              <a:ext uri="{FF2B5EF4-FFF2-40B4-BE49-F238E27FC236}">
                <a16:creationId xmlns:a16="http://schemas.microsoft.com/office/drawing/2014/main" id="{677FFA9F-44AE-FBE0-47A2-147306EC0A14}"/>
              </a:ext>
            </a:extLst>
          </p:cNvPr>
          <p:cNvSpPr txBox="1">
            <a:spLocks/>
          </p:cNvSpPr>
          <p:nvPr/>
        </p:nvSpPr>
        <p:spPr>
          <a:xfrm>
            <a:off x="548640" y="4266516"/>
            <a:ext cx="8520600" cy="779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114300" indent="0">
              <a:buFont typeface="Source Code Pro"/>
              <a:buNone/>
            </a:pPr>
            <a:r>
              <a:rPr lang="en-US" sz="1600" b="1" dirty="0">
                <a:solidFill>
                  <a:schemeClr val="accent3">
                    <a:lumMod val="50000"/>
                  </a:schemeClr>
                </a:solidFill>
                <a:latin typeface="+mj-lt"/>
              </a:rPr>
              <a:t>Reminder</a:t>
            </a:r>
            <a:r>
              <a:rPr lang="en-US" dirty="0">
                <a:solidFill>
                  <a:schemeClr val="accent3">
                    <a:lumMod val="50000"/>
                  </a:schemeClr>
                </a:solidFill>
                <a:latin typeface="+mj-lt"/>
              </a:rPr>
              <a:t>: Online PIN and Offline PIN are same, it only differ because of verification method.</a:t>
            </a:r>
          </a:p>
        </p:txBody>
      </p:sp>
    </p:spTree>
    <p:extLst>
      <p:ext uri="{BB962C8B-B14F-4D97-AF65-F5344CB8AC3E}">
        <p14:creationId xmlns:p14="http://schemas.microsoft.com/office/powerpoint/2010/main" val="222695521"/>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320</Words>
  <Application>Microsoft Office PowerPoint</Application>
  <PresentationFormat>On-screen Show (16:9)</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Amatic SC</vt:lpstr>
      <vt:lpstr>Source Code Pro</vt:lpstr>
      <vt:lpstr>Beach Day</vt:lpstr>
      <vt:lpstr>CVM (Cardholder Verification Method)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Card Payment Systems Professional  </dc:title>
  <cp:lastModifiedBy>Ajharul Islam Akanda</cp:lastModifiedBy>
  <cp:revision>35</cp:revision>
  <dcterms:modified xsi:type="dcterms:W3CDTF">2023-08-30T12:15:35Z</dcterms:modified>
</cp:coreProperties>
</file>