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5" r:id="rId2"/>
    <p:sldId id="271" r:id="rId3"/>
    <p:sldId id="272" r:id="rId4"/>
    <p:sldId id="283" r:id="rId5"/>
    <p:sldId id="284" r:id="rId6"/>
    <p:sldId id="258" r:id="rId7"/>
    <p:sldId id="282" r:id="rId8"/>
    <p:sldId id="281" r:id="rId9"/>
    <p:sldId id="290" r:id="rId10"/>
    <p:sldId id="291" r:id="rId11"/>
    <p:sldId id="289" r:id="rId12"/>
    <p:sldId id="257" r:id="rId13"/>
    <p:sldId id="259" r:id="rId14"/>
    <p:sldId id="260" r:id="rId15"/>
    <p:sldId id="262" r:id="rId16"/>
    <p:sldId id="261" r:id="rId17"/>
    <p:sldId id="263" r:id="rId18"/>
    <p:sldId id="264" r:id="rId19"/>
    <p:sldId id="265" r:id="rId20"/>
    <p:sldId id="267" r:id="rId21"/>
    <p:sldId id="268" r:id="rId22"/>
    <p:sldId id="269" r:id="rId23"/>
    <p:sldId id="270" r:id="rId24"/>
    <p:sldId id="285" r:id="rId25"/>
    <p:sldId id="286" r:id="rId26"/>
    <p:sldId id="287" r:id="rId27"/>
    <p:sldId id="288" r:id="rId28"/>
    <p:sldId id="292" r:id="rId29"/>
    <p:sldId id="293" r:id="rId30"/>
    <p:sldId id="294" r:id="rId31"/>
    <p:sldId id="307" r:id="rId32"/>
    <p:sldId id="31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0075-CDCC-545D-57A9-0F41DF0FD9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58A611-1AE3-87C6-7BEC-C3E0CB6C0D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62FD67-F074-71ED-9CB6-1C47660F3A2A}"/>
              </a:ext>
            </a:extLst>
          </p:cNvPr>
          <p:cNvSpPr>
            <a:spLocks noGrp="1"/>
          </p:cNvSpPr>
          <p:nvPr>
            <p:ph type="dt" sz="half" idx="10"/>
          </p:nvPr>
        </p:nvSpPr>
        <p:spPr/>
        <p:txBody>
          <a:bodyPr/>
          <a:lstStyle/>
          <a:p>
            <a:fld id="{8DBE5BCD-F9B3-4E48-99BA-936283830769}" type="datetimeFigureOut">
              <a:rPr lang="en-US" smtClean="0"/>
              <a:t>11/15/2023</a:t>
            </a:fld>
            <a:endParaRPr lang="en-US"/>
          </a:p>
        </p:txBody>
      </p:sp>
      <p:sp>
        <p:nvSpPr>
          <p:cNvPr id="5" name="Footer Placeholder 4">
            <a:extLst>
              <a:ext uri="{FF2B5EF4-FFF2-40B4-BE49-F238E27FC236}">
                <a16:creationId xmlns:a16="http://schemas.microsoft.com/office/drawing/2014/main" id="{9ECF7610-6FF3-486F-AC6B-D9B698E88A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A23E54-7BCC-DEA3-A08C-230286B1FEC6}"/>
              </a:ext>
            </a:extLst>
          </p:cNvPr>
          <p:cNvSpPr>
            <a:spLocks noGrp="1"/>
          </p:cNvSpPr>
          <p:nvPr>
            <p:ph type="sldNum" sz="quarter" idx="12"/>
          </p:nvPr>
        </p:nvSpPr>
        <p:spPr/>
        <p:txBody>
          <a:bodyPr/>
          <a:lstStyle/>
          <a:p>
            <a:fld id="{8DC70341-8D66-496C-A926-28604EEA6E47}" type="slidenum">
              <a:rPr lang="en-US" smtClean="0"/>
              <a:t>‹#›</a:t>
            </a:fld>
            <a:endParaRPr lang="en-US"/>
          </a:p>
        </p:txBody>
      </p:sp>
    </p:spTree>
    <p:extLst>
      <p:ext uri="{BB962C8B-B14F-4D97-AF65-F5344CB8AC3E}">
        <p14:creationId xmlns:p14="http://schemas.microsoft.com/office/powerpoint/2010/main" val="1325044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4D905-5E00-27DD-76AD-8BEB87C050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748DBC-68E6-E8BD-2DC3-CE1087022A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9CB48C-6783-3749-A186-FD310002A4EC}"/>
              </a:ext>
            </a:extLst>
          </p:cNvPr>
          <p:cNvSpPr>
            <a:spLocks noGrp="1"/>
          </p:cNvSpPr>
          <p:nvPr>
            <p:ph type="dt" sz="half" idx="10"/>
          </p:nvPr>
        </p:nvSpPr>
        <p:spPr/>
        <p:txBody>
          <a:bodyPr/>
          <a:lstStyle/>
          <a:p>
            <a:fld id="{8DBE5BCD-F9B3-4E48-99BA-936283830769}" type="datetimeFigureOut">
              <a:rPr lang="en-US" smtClean="0"/>
              <a:t>11/15/2023</a:t>
            </a:fld>
            <a:endParaRPr lang="en-US"/>
          </a:p>
        </p:txBody>
      </p:sp>
      <p:sp>
        <p:nvSpPr>
          <p:cNvPr id="5" name="Footer Placeholder 4">
            <a:extLst>
              <a:ext uri="{FF2B5EF4-FFF2-40B4-BE49-F238E27FC236}">
                <a16:creationId xmlns:a16="http://schemas.microsoft.com/office/drawing/2014/main" id="{16BC8BD2-A29B-C095-8901-E6786160DE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56B23D-1D90-BAD0-53D5-F471A65881FC}"/>
              </a:ext>
            </a:extLst>
          </p:cNvPr>
          <p:cNvSpPr>
            <a:spLocks noGrp="1"/>
          </p:cNvSpPr>
          <p:nvPr>
            <p:ph type="sldNum" sz="quarter" idx="12"/>
          </p:nvPr>
        </p:nvSpPr>
        <p:spPr/>
        <p:txBody>
          <a:bodyPr/>
          <a:lstStyle/>
          <a:p>
            <a:fld id="{8DC70341-8D66-496C-A926-28604EEA6E47}" type="slidenum">
              <a:rPr lang="en-US" smtClean="0"/>
              <a:t>‹#›</a:t>
            </a:fld>
            <a:endParaRPr lang="en-US"/>
          </a:p>
        </p:txBody>
      </p:sp>
    </p:spTree>
    <p:extLst>
      <p:ext uri="{BB962C8B-B14F-4D97-AF65-F5344CB8AC3E}">
        <p14:creationId xmlns:p14="http://schemas.microsoft.com/office/powerpoint/2010/main" val="1925206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24DC80-1C7E-974F-1949-8241DED34D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F7F61B-5B69-D289-01C4-45468DC58D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2BF425-AB8E-A3D1-6EFB-401C5C7B6CF4}"/>
              </a:ext>
            </a:extLst>
          </p:cNvPr>
          <p:cNvSpPr>
            <a:spLocks noGrp="1"/>
          </p:cNvSpPr>
          <p:nvPr>
            <p:ph type="dt" sz="half" idx="10"/>
          </p:nvPr>
        </p:nvSpPr>
        <p:spPr/>
        <p:txBody>
          <a:bodyPr/>
          <a:lstStyle/>
          <a:p>
            <a:fld id="{8DBE5BCD-F9B3-4E48-99BA-936283830769}" type="datetimeFigureOut">
              <a:rPr lang="en-US" smtClean="0"/>
              <a:t>11/15/2023</a:t>
            </a:fld>
            <a:endParaRPr lang="en-US"/>
          </a:p>
        </p:txBody>
      </p:sp>
      <p:sp>
        <p:nvSpPr>
          <p:cNvPr id="5" name="Footer Placeholder 4">
            <a:extLst>
              <a:ext uri="{FF2B5EF4-FFF2-40B4-BE49-F238E27FC236}">
                <a16:creationId xmlns:a16="http://schemas.microsoft.com/office/drawing/2014/main" id="{1BDF62BD-AE03-7640-2963-B154E7C042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903555-095F-8C7A-3664-B715E5E9508B}"/>
              </a:ext>
            </a:extLst>
          </p:cNvPr>
          <p:cNvSpPr>
            <a:spLocks noGrp="1"/>
          </p:cNvSpPr>
          <p:nvPr>
            <p:ph type="sldNum" sz="quarter" idx="12"/>
          </p:nvPr>
        </p:nvSpPr>
        <p:spPr/>
        <p:txBody>
          <a:bodyPr/>
          <a:lstStyle/>
          <a:p>
            <a:fld id="{8DC70341-8D66-496C-A926-28604EEA6E47}" type="slidenum">
              <a:rPr lang="en-US" smtClean="0"/>
              <a:t>‹#›</a:t>
            </a:fld>
            <a:endParaRPr lang="en-US"/>
          </a:p>
        </p:txBody>
      </p:sp>
    </p:spTree>
    <p:extLst>
      <p:ext uri="{BB962C8B-B14F-4D97-AF65-F5344CB8AC3E}">
        <p14:creationId xmlns:p14="http://schemas.microsoft.com/office/powerpoint/2010/main" val="3270580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F06FF-3AD0-4257-5EE4-B8FABCE70F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80434F-5746-F05A-B0AF-717A756A27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BCA240-5019-2C64-420C-8EB8FE30AD41}"/>
              </a:ext>
            </a:extLst>
          </p:cNvPr>
          <p:cNvSpPr>
            <a:spLocks noGrp="1"/>
          </p:cNvSpPr>
          <p:nvPr>
            <p:ph type="dt" sz="half" idx="10"/>
          </p:nvPr>
        </p:nvSpPr>
        <p:spPr/>
        <p:txBody>
          <a:bodyPr/>
          <a:lstStyle/>
          <a:p>
            <a:fld id="{8DBE5BCD-F9B3-4E48-99BA-936283830769}" type="datetimeFigureOut">
              <a:rPr lang="en-US" smtClean="0"/>
              <a:t>11/15/2023</a:t>
            </a:fld>
            <a:endParaRPr lang="en-US"/>
          </a:p>
        </p:txBody>
      </p:sp>
      <p:sp>
        <p:nvSpPr>
          <p:cNvPr id="5" name="Footer Placeholder 4">
            <a:extLst>
              <a:ext uri="{FF2B5EF4-FFF2-40B4-BE49-F238E27FC236}">
                <a16:creationId xmlns:a16="http://schemas.microsoft.com/office/drawing/2014/main" id="{09808D72-4CBA-37F2-80ED-1079D637E2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45BD1-460D-C173-7E72-F507D25D8375}"/>
              </a:ext>
            </a:extLst>
          </p:cNvPr>
          <p:cNvSpPr>
            <a:spLocks noGrp="1"/>
          </p:cNvSpPr>
          <p:nvPr>
            <p:ph type="sldNum" sz="quarter" idx="12"/>
          </p:nvPr>
        </p:nvSpPr>
        <p:spPr/>
        <p:txBody>
          <a:bodyPr/>
          <a:lstStyle/>
          <a:p>
            <a:fld id="{8DC70341-8D66-496C-A926-28604EEA6E47}" type="slidenum">
              <a:rPr lang="en-US" smtClean="0"/>
              <a:t>‹#›</a:t>
            </a:fld>
            <a:endParaRPr lang="en-US"/>
          </a:p>
        </p:txBody>
      </p:sp>
    </p:spTree>
    <p:extLst>
      <p:ext uri="{BB962C8B-B14F-4D97-AF65-F5344CB8AC3E}">
        <p14:creationId xmlns:p14="http://schemas.microsoft.com/office/powerpoint/2010/main" val="226434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2AD2B-07E0-97EC-FBAC-E6EE8DF474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F5415A-8BB0-F6CF-DD22-FC1F94BAAF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63BDFE-03D7-A2BD-CF61-C9B617CE55CE}"/>
              </a:ext>
            </a:extLst>
          </p:cNvPr>
          <p:cNvSpPr>
            <a:spLocks noGrp="1"/>
          </p:cNvSpPr>
          <p:nvPr>
            <p:ph type="dt" sz="half" idx="10"/>
          </p:nvPr>
        </p:nvSpPr>
        <p:spPr/>
        <p:txBody>
          <a:bodyPr/>
          <a:lstStyle/>
          <a:p>
            <a:fld id="{8DBE5BCD-F9B3-4E48-99BA-936283830769}" type="datetimeFigureOut">
              <a:rPr lang="en-US" smtClean="0"/>
              <a:t>11/15/2023</a:t>
            </a:fld>
            <a:endParaRPr lang="en-US"/>
          </a:p>
        </p:txBody>
      </p:sp>
      <p:sp>
        <p:nvSpPr>
          <p:cNvPr id="5" name="Footer Placeholder 4">
            <a:extLst>
              <a:ext uri="{FF2B5EF4-FFF2-40B4-BE49-F238E27FC236}">
                <a16:creationId xmlns:a16="http://schemas.microsoft.com/office/drawing/2014/main" id="{E5DBEF04-9284-8BEE-1484-3EEE9008A7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024311-D056-AE03-6348-4F7E807C93DF}"/>
              </a:ext>
            </a:extLst>
          </p:cNvPr>
          <p:cNvSpPr>
            <a:spLocks noGrp="1"/>
          </p:cNvSpPr>
          <p:nvPr>
            <p:ph type="sldNum" sz="quarter" idx="12"/>
          </p:nvPr>
        </p:nvSpPr>
        <p:spPr/>
        <p:txBody>
          <a:bodyPr/>
          <a:lstStyle/>
          <a:p>
            <a:fld id="{8DC70341-8D66-496C-A926-28604EEA6E47}" type="slidenum">
              <a:rPr lang="en-US" smtClean="0"/>
              <a:t>‹#›</a:t>
            </a:fld>
            <a:endParaRPr lang="en-US"/>
          </a:p>
        </p:txBody>
      </p:sp>
    </p:spTree>
    <p:extLst>
      <p:ext uri="{BB962C8B-B14F-4D97-AF65-F5344CB8AC3E}">
        <p14:creationId xmlns:p14="http://schemas.microsoft.com/office/powerpoint/2010/main" val="222643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EE5D3-738D-5F86-40EA-7AF315D509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1509DE-D4A8-2979-B6ED-44CD2A4642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76396F-E84F-5B80-1E73-CB382A514C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E0D718-DD28-1BA3-05F8-D45C3B537736}"/>
              </a:ext>
            </a:extLst>
          </p:cNvPr>
          <p:cNvSpPr>
            <a:spLocks noGrp="1"/>
          </p:cNvSpPr>
          <p:nvPr>
            <p:ph type="dt" sz="half" idx="10"/>
          </p:nvPr>
        </p:nvSpPr>
        <p:spPr/>
        <p:txBody>
          <a:bodyPr/>
          <a:lstStyle/>
          <a:p>
            <a:fld id="{8DBE5BCD-F9B3-4E48-99BA-936283830769}" type="datetimeFigureOut">
              <a:rPr lang="en-US" smtClean="0"/>
              <a:t>11/15/2023</a:t>
            </a:fld>
            <a:endParaRPr lang="en-US"/>
          </a:p>
        </p:txBody>
      </p:sp>
      <p:sp>
        <p:nvSpPr>
          <p:cNvPr id="6" name="Footer Placeholder 5">
            <a:extLst>
              <a:ext uri="{FF2B5EF4-FFF2-40B4-BE49-F238E27FC236}">
                <a16:creationId xmlns:a16="http://schemas.microsoft.com/office/drawing/2014/main" id="{6F25D6BD-5E2D-84DF-399C-0AD26ABFDB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978317-2557-9CE6-C850-C06CAF273F10}"/>
              </a:ext>
            </a:extLst>
          </p:cNvPr>
          <p:cNvSpPr>
            <a:spLocks noGrp="1"/>
          </p:cNvSpPr>
          <p:nvPr>
            <p:ph type="sldNum" sz="quarter" idx="12"/>
          </p:nvPr>
        </p:nvSpPr>
        <p:spPr/>
        <p:txBody>
          <a:bodyPr/>
          <a:lstStyle/>
          <a:p>
            <a:fld id="{8DC70341-8D66-496C-A926-28604EEA6E47}" type="slidenum">
              <a:rPr lang="en-US" smtClean="0"/>
              <a:t>‹#›</a:t>
            </a:fld>
            <a:endParaRPr lang="en-US"/>
          </a:p>
        </p:txBody>
      </p:sp>
    </p:spTree>
    <p:extLst>
      <p:ext uri="{BB962C8B-B14F-4D97-AF65-F5344CB8AC3E}">
        <p14:creationId xmlns:p14="http://schemas.microsoft.com/office/powerpoint/2010/main" val="3795568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FB8E2-91BF-26E8-6BC3-1361405FE6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459EC7-BCC0-4F4A-71B6-7A56BE9B7F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879854-7DBC-86F3-43FD-C33678496E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4D32DC-E90E-604D-906D-DA76717ED0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CC6130-F790-2263-EB0A-1A187918AB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946B46-15CD-C502-6914-FD44146ABEFE}"/>
              </a:ext>
            </a:extLst>
          </p:cNvPr>
          <p:cNvSpPr>
            <a:spLocks noGrp="1"/>
          </p:cNvSpPr>
          <p:nvPr>
            <p:ph type="dt" sz="half" idx="10"/>
          </p:nvPr>
        </p:nvSpPr>
        <p:spPr/>
        <p:txBody>
          <a:bodyPr/>
          <a:lstStyle/>
          <a:p>
            <a:fld id="{8DBE5BCD-F9B3-4E48-99BA-936283830769}" type="datetimeFigureOut">
              <a:rPr lang="en-US" smtClean="0"/>
              <a:t>11/15/2023</a:t>
            </a:fld>
            <a:endParaRPr lang="en-US"/>
          </a:p>
        </p:txBody>
      </p:sp>
      <p:sp>
        <p:nvSpPr>
          <p:cNvPr id="8" name="Footer Placeholder 7">
            <a:extLst>
              <a:ext uri="{FF2B5EF4-FFF2-40B4-BE49-F238E27FC236}">
                <a16:creationId xmlns:a16="http://schemas.microsoft.com/office/drawing/2014/main" id="{36FB1EA3-15CF-55BC-D753-6F07CB1923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698BE4-0352-6783-EF3A-67874FA05607}"/>
              </a:ext>
            </a:extLst>
          </p:cNvPr>
          <p:cNvSpPr>
            <a:spLocks noGrp="1"/>
          </p:cNvSpPr>
          <p:nvPr>
            <p:ph type="sldNum" sz="quarter" idx="12"/>
          </p:nvPr>
        </p:nvSpPr>
        <p:spPr/>
        <p:txBody>
          <a:bodyPr/>
          <a:lstStyle/>
          <a:p>
            <a:fld id="{8DC70341-8D66-496C-A926-28604EEA6E47}" type="slidenum">
              <a:rPr lang="en-US" smtClean="0"/>
              <a:t>‹#›</a:t>
            </a:fld>
            <a:endParaRPr lang="en-US"/>
          </a:p>
        </p:txBody>
      </p:sp>
    </p:spTree>
    <p:extLst>
      <p:ext uri="{BB962C8B-B14F-4D97-AF65-F5344CB8AC3E}">
        <p14:creationId xmlns:p14="http://schemas.microsoft.com/office/powerpoint/2010/main" val="3455631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326B0-AB91-EFF2-D86F-FD195F8FFE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FD9EB9-9CD2-8286-46D2-B2747BBC0B98}"/>
              </a:ext>
            </a:extLst>
          </p:cNvPr>
          <p:cNvSpPr>
            <a:spLocks noGrp="1"/>
          </p:cNvSpPr>
          <p:nvPr>
            <p:ph type="dt" sz="half" idx="10"/>
          </p:nvPr>
        </p:nvSpPr>
        <p:spPr/>
        <p:txBody>
          <a:bodyPr/>
          <a:lstStyle/>
          <a:p>
            <a:fld id="{8DBE5BCD-F9B3-4E48-99BA-936283830769}" type="datetimeFigureOut">
              <a:rPr lang="en-US" smtClean="0"/>
              <a:t>11/15/2023</a:t>
            </a:fld>
            <a:endParaRPr lang="en-US"/>
          </a:p>
        </p:txBody>
      </p:sp>
      <p:sp>
        <p:nvSpPr>
          <p:cNvPr id="4" name="Footer Placeholder 3">
            <a:extLst>
              <a:ext uri="{FF2B5EF4-FFF2-40B4-BE49-F238E27FC236}">
                <a16:creationId xmlns:a16="http://schemas.microsoft.com/office/drawing/2014/main" id="{C1C55E92-7525-F2C9-3A30-66B42E34AE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FA11A1-DDE8-BCEA-EF34-1CE0B378C17F}"/>
              </a:ext>
            </a:extLst>
          </p:cNvPr>
          <p:cNvSpPr>
            <a:spLocks noGrp="1"/>
          </p:cNvSpPr>
          <p:nvPr>
            <p:ph type="sldNum" sz="quarter" idx="12"/>
          </p:nvPr>
        </p:nvSpPr>
        <p:spPr/>
        <p:txBody>
          <a:bodyPr/>
          <a:lstStyle/>
          <a:p>
            <a:fld id="{8DC70341-8D66-496C-A926-28604EEA6E47}" type="slidenum">
              <a:rPr lang="en-US" smtClean="0"/>
              <a:t>‹#›</a:t>
            </a:fld>
            <a:endParaRPr lang="en-US"/>
          </a:p>
        </p:txBody>
      </p:sp>
    </p:spTree>
    <p:extLst>
      <p:ext uri="{BB962C8B-B14F-4D97-AF65-F5344CB8AC3E}">
        <p14:creationId xmlns:p14="http://schemas.microsoft.com/office/powerpoint/2010/main" val="131252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B10D29-2BAE-24E2-F2D3-B1524EB35001}"/>
              </a:ext>
            </a:extLst>
          </p:cNvPr>
          <p:cNvSpPr>
            <a:spLocks noGrp="1"/>
          </p:cNvSpPr>
          <p:nvPr>
            <p:ph type="dt" sz="half" idx="10"/>
          </p:nvPr>
        </p:nvSpPr>
        <p:spPr/>
        <p:txBody>
          <a:bodyPr/>
          <a:lstStyle/>
          <a:p>
            <a:fld id="{8DBE5BCD-F9B3-4E48-99BA-936283830769}" type="datetimeFigureOut">
              <a:rPr lang="en-US" smtClean="0"/>
              <a:t>11/15/2023</a:t>
            </a:fld>
            <a:endParaRPr lang="en-US"/>
          </a:p>
        </p:txBody>
      </p:sp>
      <p:sp>
        <p:nvSpPr>
          <p:cNvPr id="3" name="Footer Placeholder 2">
            <a:extLst>
              <a:ext uri="{FF2B5EF4-FFF2-40B4-BE49-F238E27FC236}">
                <a16:creationId xmlns:a16="http://schemas.microsoft.com/office/drawing/2014/main" id="{697C3A90-0C3D-2F9D-4B50-A9251F491D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EE5089-38ED-8F6A-CE78-FAE5B14B3225}"/>
              </a:ext>
            </a:extLst>
          </p:cNvPr>
          <p:cNvSpPr>
            <a:spLocks noGrp="1"/>
          </p:cNvSpPr>
          <p:nvPr>
            <p:ph type="sldNum" sz="quarter" idx="12"/>
          </p:nvPr>
        </p:nvSpPr>
        <p:spPr/>
        <p:txBody>
          <a:bodyPr/>
          <a:lstStyle/>
          <a:p>
            <a:fld id="{8DC70341-8D66-496C-A926-28604EEA6E47}" type="slidenum">
              <a:rPr lang="en-US" smtClean="0"/>
              <a:t>‹#›</a:t>
            </a:fld>
            <a:endParaRPr lang="en-US"/>
          </a:p>
        </p:txBody>
      </p:sp>
    </p:spTree>
    <p:extLst>
      <p:ext uri="{BB962C8B-B14F-4D97-AF65-F5344CB8AC3E}">
        <p14:creationId xmlns:p14="http://schemas.microsoft.com/office/powerpoint/2010/main" val="2841374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88E6-AFD1-E12D-CDC1-F1F3EE532A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423754-912C-485C-3E1E-C09209EB13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96E5AD-7792-85B9-1A02-977D499786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F0BD66-7FAC-CE38-EDB9-ED42EDC381A8}"/>
              </a:ext>
            </a:extLst>
          </p:cNvPr>
          <p:cNvSpPr>
            <a:spLocks noGrp="1"/>
          </p:cNvSpPr>
          <p:nvPr>
            <p:ph type="dt" sz="half" idx="10"/>
          </p:nvPr>
        </p:nvSpPr>
        <p:spPr/>
        <p:txBody>
          <a:bodyPr/>
          <a:lstStyle/>
          <a:p>
            <a:fld id="{8DBE5BCD-F9B3-4E48-99BA-936283830769}" type="datetimeFigureOut">
              <a:rPr lang="en-US" smtClean="0"/>
              <a:t>11/15/2023</a:t>
            </a:fld>
            <a:endParaRPr lang="en-US"/>
          </a:p>
        </p:txBody>
      </p:sp>
      <p:sp>
        <p:nvSpPr>
          <p:cNvPr id="6" name="Footer Placeholder 5">
            <a:extLst>
              <a:ext uri="{FF2B5EF4-FFF2-40B4-BE49-F238E27FC236}">
                <a16:creationId xmlns:a16="http://schemas.microsoft.com/office/drawing/2014/main" id="{CF08799E-4365-344D-92B7-919FD66124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42804-1CD7-E7C5-FC38-B7C23363F8BC}"/>
              </a:ext>
            </a:extLst>
          </p:cNvPr>
          <p:cNvSpPr>
            <a:spLocks noGrp="1"/>
          </p:cNvSpPr>
          <p:nvPr>
            <p:ph type="sldNum" sz="quarter" idx="12"/>
          </p:nvPr>
        </p:nvSpPr>
        <p:spPr/>
        <p:txBody>
          <a:bodyPr/>
          <a:lstStyle/>
          <a:p>
            <a:fld id="{8DC70341-8D66-496C-A926-28604EEA6E47}" type="slidenum">
              <a:rPr lang="en-US" smtClean="0"/>
              <a:t>‹#›</a:t>
            </a:fld>
            <a:endParaRPr lang="en-US"/>
          </a:p>
        </p:txBody>
      </p:sp>
    </p:spTree>
    <p:extLst>
      <p:ext uri="{BB962C8B-B14F-4D97-AF65-F5344CB8AC3E}">
        <p14:creationId xmlns:p14="http://schemas.microsoft.com/office/powerpoint/2010/main" val="3138152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D66DE-DBD2-8511-45B3-4FB6CA2E67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EDE422-A40C-0BB7-D436-01A455FA29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569D06-3AF3-FAFA-AC2C-6C84BAD272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326262-0557-4066-8191-28DD19171E64}"/>
              </a:ext>
            </a:extLst>
          </p:cNvPr>
          <p:cNvSpPr>
            <a:spLocks noGrp="1"/>
          </p:cNvSpPr>
          <p:nvPr>
            <p:ph type="dt" sz="half" idx="10"/>
          </p:nvPr>
        </p:nvSpPr>
        <p:spPr/>
        <p:txBody>
          <a:bodyPr/>
          <a:lstStyle/>
          <a:p>
            <a:fld id="{8DBE5BCD-F9B3-4E48-99BA-936283830769}" type="datetimeFigureOut">
              <a:rPr lang="en-US" smtClean="0"/>
              <a:t>11/15/2023</a:t>
            </a:fld>
            <a:endParaRPr lang="en-US"/>
          </a:p>
        </p:txBody>
      </p:sp>
      <p:sp>
        <p:nvSpPr>
          <p:cNvPr id="6" name="Footer Placeholder 5">
            <a:extLst>
              <a:ext uri="{FF2B5EF4-FFF2-40B4-BE49-F238E27FC236}">
                <a16:creationId xmlns:a16="http://schemas.microsoft.com/office/drawing/2014/main" id="{DFB21D0B-BC9F-A394-251D-030B70C5E6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2166BC-C6EB-2869-96EA-5C94AE41ED5E}"/>
              </a:ext>
            </a:extLst>
          </p:cNvPr>
          <p:cNvSpPr>
            <a:spLocks noGrp="1"/>
          </p:cNvSpPr>
          <p:nvPr>
            <p:ph type="sldNum" sz="quarter" idx="12"/>
          </p:nvPr>
        </p:nvSpPr>
        <p:spPr/>
        <p:txBody>
          <a:bodyPr/>
          <a:lstStyle/>
          <a:p>
            <a:fld id="{8DC70341-8D66-496C-A926-28604EEA6E47}" type="slidenum">
              <a:rPr lang="en-US" smtClean="0"/>
              <a:t>‹#›</a:t>
            </a:fld>
            <a:endParaRPr lang="en-US"/>
          </a:p>
        </p:txBody>
      </p:sp>
    </p:spTree>
    <p:extLst>
      <p:ext uri="{BB962C8B-B14F-4D97-AF65-F5344CB8AC3E}">
        <p14:creationId xmlns:p14="http://schemas.microsoft.com/office/powerpoint/2010/main" val="1092108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03B316-FC20-2CBD-7C6D-730C38A4DE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D6EF70-E20E-C51A-8DC9-B2700390DD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237BE6-5DED-7EB7-EECE-00110F9AF2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BE5BCD-F9B3-4E48-99BA-936283830769}" type="datetimeFigureOut">
              <a:rPr lang="en-US" smtClean="0"/>
              <a:t>11/15/2023</a:t>
            </a:fld>
            <a:endParaRPr lang="en-US"/>
          </a:p>
        </p:txBody>
      </p:sp>
      <p:sp>
        <p:nvSpPr>
          <p:cNvPr id="5" name="Footer Placeholder 4">
            <a:extLst>
              <a:ext uri="{FF2B5EF4-FFF2-40B4-BE49-F238E27FC236}">
                <a16:creationId xmlns:a16="http://schemas.microsoft.com/office/drawing/2014/main" id="{F4A0E020-277B-693F-CFDE-9B66DBBEFA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4907B1-66A1-3A35-A070-1BD59663B4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C70341-8D66-496C-A926-28604EEA6E47}" type="slidenum">
              <a:rPr lang="en-US" smtClean="0"/>
              <a:t>‹#›</a:t>
            </a:fld>
            <a:endParaRPr lang="en-US"/>
          </a:p>
        </p:txBody>
      </p:sp>
    </p:spTree>
    <p:extLst>
      <p:ext uri="{BB962C8B-B14F-4D97-AF65-F5344CB8AC3E}">
        <p14:creationId xmlns:p14="http://schemas.microsoft.com/office/powerpoint/2010/main" val="1169759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usa.visa.com/pay-with-visa/cards/prepaid-cards.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dirty="0"/>
              <a:t>Card Scheme</a:t>
            </a:r>
            <a:endParaRPr lang="en-US" sz="4000" b="1" dirty="0">
              <a:latin typeface="+mj-lt"/>
              <a:ea typeface="+mj-ea"/>
              <a:cs typeface="+mj-cs"/>
            </a:endParaRPr>
          </a:p>
        </p:txBody>
      </p:sp>
      <p:sp>
        <p:nvSpPr>
          <p:cNvPr id="6" name="TextBox 5">
            <a:extLst>
              <a:ext uri="{FF2B5EF4-FFF2-40B4-BE49-F238E27FC236}">
                <a16:creationId xmlns:a16="http://schemas.microsoft.com/office/drawing/2014/main" id="{7EE1CEA7-8EC8-0CEF-A352-AE07F773080E}"/>
              </a:ext>
            </a:extLst>
          </p:cNvPr>
          <p:cNvSpPr txBox="1"/>
          <p:nvPr/>
        </p:nvSpPr>
        <p:spPr>
          <a:xfrm>
            <a:off x="649548" y="1455938"/>
            <a:ext cx="10892901" cy="3788858"/>
          </a:xfrm>
          <a:prstGeom prst="rect">
            <a:avLst/>
          </a:prstGeom>
          <a:noFill/>
        </p:spPr>
        <p:txBody>
          <a:bodyPr wrap="square" rtlCol="0">
            <a:spAutoFit/>
          </a:bodyPr>
          <a:lstStyle/>
          <a:p>
            <a:pPr marL="152396" indent="0">
              <a:lnSpc>
                <a:spcPct val="150000"/>
              </a:lnSpc>
              <a:buNone/>
            </a:pPr>
            <a:r>
              <a:rPr lang="en-US" dirty="0">
                <a:latin typeface="Calibri" panose="020F0502020204030204" pitchFamily="34" charset="0"/>
                <a:cs typeface="Calibri" panose="020F0502020204030204" pitchFamily="34" charset="0"/>
              </a:rPr>
              <a:t>A card scheme is a payment network that allows consumers to make payments with their credit and debit cards. It is a set of rules and regulations that govern the issuance, processing, and settlement of payments made with cards that carry the scheme's logo.</a:t>
            </a:r>
          </a:p>
          <a:p>
            <a:pPr marL="152396" indent="0">
              <a:lnSpc>
                <a:spcPct val="150000"/>
              </a:lnSpc>
              <a:buNone/>
            </a:pPr>
            <a:endParaRPr lang="en-US" dirty="0">
              <a:latin typeface="Calibri" panose="020F0502020204030204" pitchFamily="34" charset="0"/>
              <a:cs typeface="Calibri" panose="020F0502020204030204" pitchFamily="34" charset="0"/>
            </a:endParaRPr>
          </a:p>
          <a:p>
            <a:pPr marL="152396" indent="0">
              <a:lnSpc>
                <a:spcPct val="150000"/>
              </a:lnSpc>
              <a:buNone/>
            </a:pPr>
            <a:r>
              <a:rPr lang="en-US" dirty="0">
                <a:latin typeface="Calibri" panose="020F0502020204030204" pitchFamily="34" charset="0"/>
                <a:cs typeface="Calibri" panose="020F0502020204030204" pitchFamily="34" charset="0"/>
              </a:rPr>
              <a:t>The most common card schemes are:</a:t>
            </a:r>
          </a:p>
          <a:p>
            <a:pPr marL="438146" indent="-285750">
              <a:lnSpc>
                <a:spcPct val="150000"/>
              </a:lnSpc>
              <a:buFont typeface="Arial" panose="020B0604020202020204" pitchFamily="34" charset="0"/>
              <a:buChar char="•"/>
            </a:pPr>
            <a:r>
              <a:rPr lang="en-US" b="1" dirty="0">
                <a:latin typeface="Calibri" panose="020F0502020204030204" pitchFamily="34" charset="0"/>
                <a:cs typeface="Calibri" panose="020F0502020204030204" pitchFamily="34" charset="0"/>
              </a:rPr>
              <a:t>VISA</a:t>
            </a:r>
          </a:p>
          <a:p>
            <a:pPr marL="438146" indent="-285750">
              <a:lnSpc>
                <a:spcPct val="150000"/>
              </a:lnSpc>
              <a:buFont typeface="Arial" panose="020B0604020202020204" pitchFamily="34" charset="0"/>
              <a:buChar char="•"/>
            </a:pPr>
            <a:r>
              <a:rPr lang="en-US" b="1" dirty="0">
                <a:latin typeface="Calibri" panose="020F0502020204030204" pitchFamily="34" charset="0"/>
                <a:cs typeface="Calibri" panose="020F0502020204030204" pitchFamily="34" charset="0"/>
              </a:rPr>
              <a:t>MASTERCARD</a:t>
            </a:r>
          </a:p>
          <a:p>
            <a:pPr marL="438146" indent="-285750">
              <a:lnSpc>
                <a:spcPct val="150000"/>
              </a:lnSpc>
              <a:buFont typeface="Arial" panose="020B0604020202020204" pitchFamily="34" charset="0"/>
              <a:buChar char="•"/>
            </a:pPr>
            <a:r>
              <a:rPr lang="en-US" b="1" dirty="0">
                <a:latin typeface="Calibri" panose="020F0502020204030204" pitchFamily="34" charset="0"/>
                <a:cs typeface="Calibri" panose="020F0502020204030204" pitchFamily="34" charset="0"/>
              </a:rPr>
              <a:t>AMERICAN EXPRESS</a:t>
            </a:r>
          </a:p>
          <a:p>
            <a:pPr marL="438146" indent="-285750">
              <a:lnSpc>
                <a:spcPct val="150000"/>
              </a:lnSpc>
              <a:buFont typeface="Arial" panose="020B0604020202020204" pitchFamily="34" charset="0"/>
              <a:buChar char="•"/>
            </a:pPr>
            <a:r>
              <a:rPr lang="en-US" b="1" dirty="0">
                <a:latin typeface="Calibri" panose="020F0502020204030204" pitchFamily="34" charset="0"/>
                <a:cs typeface="Calibri" panose="020F0502020204030204" pitchFamily="34" charset="0"/>
              </a:rPr>
              <a:t>DISCOVER</a:t>
            </a:r>
          </a:p>
        </p:txBody>
      </p:sp>
    </p:spTree>
    <p:extLst>
      <p:ext uri="{BB962C8B-B14F-4D97-AF65-F5344CB8AC3E}">
        <p14:creationId xmlns:p14="http://schemas.microsoft.com/office/powerpoint/2010/main" val="3498844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990070" y="-827742"/>
            <a:ext cx="6173262" cy="1655483"/>
          </a:xfrm>
          <a:prstGeom prst="rect">
            <a:avLst/>
          </a:prstGeom>
        </p:spPr>
        <p:txBody>
          <a:bodyPr vert="horz" lIns="91440" tIns="45720" rIns="91440" bIns="45720" rtlCol="0" anchor="b">
            <a:normAutofit/>
          </a:bodyPr>
          <a:lstStyle/>
          <a:p>
            <a:pPr marL="0" indent="0">
              <a:buNone/>
            </a:pPr>
            <a:r>
              <a:rPr lang="en-US" sz="4000" b="1" dirty="0">
                <a:latin typeface="Times New Roman" panose="02020603050405020304" pitchFamily="18" charset="0"/>
                <a:cs typeface="Times New Roman" panose="02020603050405020304" pitchFamily="18" charset="0"/>
              </a:rPr>
              <a:t>NFC Card</a:t>
            </a:r>
          </a:p>
        </p:txBody>
      </p:sp>
      <p:sp>
        <p:nvSpPr>
          <p:cNvPr id="6" name="TextBox 5">
            <a:extLst>
              <a:ext uri="{FF2B5EF4-FFF2-40B4-BE49-F238E27FC236}">
                <a16:creationId xmlns:a16="http://schemas.microsoft.com/office/drawing/2014/main" id="{7EE1CEA7-8EC8-0CEF-A352-AE07F773080E}"/>
              </a:ext>
            </a:extLst>
          </p:cNvPr>
          <p:cNvSpPr txBox="1"/>
          <p:nvPr/>
        </p:nvSpPr>
        <p:spPr>
          <a:xfrm>
            <a:off x="990070" y="1015472"/>
            <a:ext cx="10459385" cy="4967057"/>
          </a:xfrm>
          <a:prstGeom prst="rect">
            <a:avLst/>
          </a:prstGeom>
        </p:spPr>
        <p:txBody>
          <a:bodyPr vert="horz" lIns="91440" tIns="45720" rIns="91440" bIns="45720" rtlCol="0">
            <a:normAutofit/>
          </a:bodyPr>
          <a:lstStyle/>
          <a:p>
            <a:pPr marL="0" indent="0">
              <a:lnSpc>
                <a:spcPct val="150000"/>
              </a:lnSpc>
              <a:buNone/>
            </a:pPr>
            <a:r>
              <a:rPr lang="en-US" sz="1800" b="0" i="0" dirty="0">
                <a:solidFill>
                  <a:srgbClr val="666666"/>
                </a:solidFill>
                <a:effectLst/>
                <a:latin typeface="Times New Roman" panose="02020603050405020304" pitchFamily="18" charset="0"/>
                <a:cs typeface="Times New Roman" panose="02020603050405020304" pitchFamily="18" charset="0"/>
              </a:rPr>
              <a:t>Near field communication (NFC) is part of RFID technology and refers to a standard created by the contactless payment function. NFC ranges from 1-4 cm to a maximum of 10 cm – depending on the chip type. This ensures that data is not transferred unintentionally. In addition, NFC transmission also allows data to be received, unlike RFID.</a:t>
            </a:r>
          </a:p>
          <a:p>
            <a:pPr marL="0" indent="0">
              <a:lnSpc>
                <a:spcPct val="150000"/>
              </a:lnSpc>
              <a:buNone/>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6F83C96-BEF4-B552-043F-EA4E8BF7A094}"/>
              </a:ext>
            </a:extLst>
          </p:cNvPr>
          <p:cNvPicPr>
            <a:picLocks noChangeAspect="1"/>
          </p:cNvPicPr>
          <p:nvPr/>
        </p:nvPicPr>
        <p:blipFill>
          <a:blip r:embed="rId2"/>
          <a:stretch>
            <a:fillRect/>
          </a:stretch>
        </p:blipFill>
        <p:spPr>
          <a:xfrm>
            <a:off x="3627315" y="3215976"/>
            <a:ext cx="4937367" cy="2280152"/>
          </a:xfrm>
          <a:prstGeom prst="rect">
            <a:avLst/>
          </a:prstGeom>
        </p:spPr>
      </p:pic>
    </p:spTree>
    <p:extLst>
      <p:ext uri="{BB962C8B-B14F-4D97-AF65-F5344CB8AC3E}">
        <p14:creationId xmlns:p14="http://schemas.microsoft.com/office/powerpoint/2010/main" val="1346993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990070" y="-827742"/>
            <a:ext cx="6173262" cy="165548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b="1" i="0" dirty="0">
                <a:effectLst/>
                <a:latin typeface="+mj-lt"/>
                <a:ea typeface="+mj-ea"/>
                <a:cs typeface="+mj-cs"/>
              </a:rPr>
              <a:t>NFC Supported Cards</a:t>
            </a:r>
            <a:endParaRPr lang="en-US" sz="4000" dirty="0">
              <a:latin typeface="+mj-lt"/>
              <a:ea typeface="+mj-ea"/>
              <a:cs typeface="+mj-cs"/>
            </a:endParaRPr>
          </a:p>
        </p:txBody>
      </p:sp>
      <p:sp>
        <p:nvSpPr>
          <p:cNvPr id="6" name="TextBox 5">
            <a:extLst>
              <a:ext uri="{FF2B5EF4-FFF2-40B4-BE49-F238E27FC236}">
                <a16:creationId xmlns:a16="http://schemas.microsoft.com/office/drawing/2014/main" id="{7EE1CEA7-8EC8-0CEF-A352-AE07F773080E}"/>
              </a:ext>
            </a:extLst>
          </p:cNvPr>
          <p:cNvSpPr txBox="1"/>
          <p:nvPr/>
        </p:nvSpPr>
        <p:spPr>
          <a:xfrm>
            <a:off x="1136397" y="976544"/>
            <a:ext cx="6173262" cy="4967057"/>
          </a:xfrm>
          <a:prstGeom prst="rect">
            <a:avLst/>
          </a:prstGeom>
        </p:spPr>
        <p:txBody>
          <a:bodyPr vert="horz" lIns="91440" tIns="45720" rIns="91440" bIns="45720" rtlCol="0">
            <a:normAutofit fontScale="92500" lnSpcReduction="20000"/>
          </a:bodyPr>
          <a:lstStyle/>
          <a:p>
            <a:pPr algn="ctr">
              <a:lnSpc>
                <a:spcPct val="150000"/>
              </a:lnSpc>
              <a:spcAft>
                <a:spcPts val="600"/>
              </a:spcAft>
            </a:pPr>
            <a:r>
              <a:rPr lang="en-US" sz="2100" b="1" dirty="0"/>
              <a:t>Near-field communication (NFC) business cards enable you to share your contact information with a single tap. NFC business cards have two components: a digital business card and an NFC tag.</a:t>
            </a:r>
          </a:p>
          <a:p>
            <a:pPr indent="-228600">
              <a:lnSpc>
                <a:spcPct val="150000"/>
              </a:lnSpc>
              <a:spcAft>
                <a:spcPts val="600"/>
              </a:spcAft>
              <a:buFont typeface="Arial" panose="020B0604020202020204" pitchFamily="34" charset="0"/>
              <a:buChar char="•"/>
            </a:pPr>
            <a:endParaRPr lang="en-US" sz="2100" b="1" dirty="0"/>
          </a:p>
          <a:p>
            <a:pPr marL="152396" indent="-228600" algn="just">
              <a:lnSpc>
                <a:spcPct val="150000"/>
              </a:lnSpc>
              <a:spcAft>
                <a:spcPts val="600"/>
              </a:spcAft>
              <a:buFont typeface="Arial" panose="020B0604020202020204" pitchFamily="34" charset="0"/>
              <a:buChar char="•"/>
            </a:pPr>
            <a:r>
              <a:rPr lang="en-US" sz="2100" dirty="0"/>
              <a:t>NFC tags come in several forms, like stickers, pop sockets, keychains, and physical cards. They contain tiny microchips, and when tapped to another smartphone, the information paired with your tag (like the link to your business card) automatically appears.</a:t>
            </a:r>
          </a:p>
          <a:p>
            <a:pPr marL="152396" indent="-228600" algn="just">
              <a:lnSpc>
                <a:spcPct val="150000"/>
              </a:lnSpc>
              <a:spcAft>
                <a:spcPts val="600"/>
              </a:spcAft>
              <a:buFont typeface="Arial" panose="020B0604020202020204" pitchFamily="34" charset="0"/>
              <a:buChar char="•"/>
            </a:pPr>
            <a:r>
              <a:rPr lang="en-US" sz="2100" dirty="0"/>
              <a:t>NFC facility could be used in smartphone, smart watch also.</a:t>
            </a:r>
            <a:endParaRPr lang="en-US" sz="2100" b="1" dirty="0"/>
          </a:p>
          <a:p>
            <a:pPr indent="-228600">
              <a:lnSpc>
                <a:spcPct val="90000"/>
              </a:lnSpc>
              <a:spcAft>
                <a:spcPts val="600"/>
              </a:spcAft>
              <a:buFont typeface="Arial" panose="020B0604020202020204" pitchFamily="34" charset="0"/>
              <a:buChar char="•"/>
            </a:pPr>
            <a:endParaRPr lang="en-US" sz="1900" b="1" dirty="0"/>
          </a:p>
        </p:txBody>
      </p:sp>
      <p:pic>
        <p:nvPicPr>
          <p:cNvPr id="2" name="Picture 1" descr="A person holding a mobile phone and a nfc payment terminal&#10;&#10;Description automatically generated">
            <a:extLst>
              <a:ext uri="{FF2B5EF4-FFF2-40B4-BE49-F238E27FC236}">
                <a16:creationId xmlns:a16="http://schemas.microsoft.com/office/drawing/2014/main" id="{DAC62600-C151-E6DD-DDF5-BCA8A96324DF}"/>
              </a:ext>
            </a:extLst>
          </p:cNvPr>
          <p:cNvPicPr>
            <a:picLocks noChangeAspect="1"/>
          </p:cNvPicPr>
          <p:nvPr/>
        </p:nvPicPr>
        <p:blipFill rotWithShape="1">
          <a:blip r:embed="rId2"/>
          <a:srcRect l="21378" r="38926" b="2"/>
          <a:stretch/>
        </p:blipFill>
        <p:spPr>
          <a:xfrm>
            <a:off x="8115300" y="-12515"/>
            <a:ext cx="4076700" cy="6418631"/>
          </a:xfrm>
          <a:prstGeom prst="rect">
            <a:avLst/>
          </a:prstGeom>
        </p:spPr>
      </p:pic>
    </p:spTree>
    <p:extLst>
      <p:ext uri="{BB962C8B-B14F-4D97-AF65-F5344CB8AC3E}">
        <p14:creationId xmlns:p14="http://schemas.microsoft.com/office/powerpoint/2010/main" val="3571265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fontScale="85000" lnSpcReduction="10000"/>
          </a:bodyPr>
          <a:lstStyle/>
          <a:p>
            <a:pPr algn="ctr">
              <a:lnSpc>
                <a:spcPct val="90000"/>
              </a:lnSpc>
              <a:spcBef>
                <a:spcPct val="0"/>
              </a:spcBef>
              <a:spcAft>
                <a:spcPts val="600"/>
              </a:spcAft>
            </a:pPr>
            <a:r>
              <a:rPr lang="en-US" sz="4000" b="1" i="0" dirty="0">
                <a:effectLst/>
                <a:latin typeface="Poppins" panose="00000500000000000000" pitchFamily="2" charset="0"/>
              </a:rPr>
              <a:t>Frequently Asked Questions on the Difference Between NFC and RFID</a:t>
            </a:r>
            <a:endParaRPr lang="en-US" sz="4000" dirty="0">
              <a:latin typeface="+mj-lt"/>
              <a:ea typeface="+mj-ea"/>
              <a:cs typeface="+mj-cs"/>
            </a:endParaRPr>
          </a:p>
        </p:txBody>
      </p:sp>
      <p:sp>
        <p:nvSpPr>
          <p:cNvPr id="6" name="TextBox 5">
            <a:extLst>
              <a:ext uri="{FF2B5EF4-FFF2-40B4-BE49-F238E27FC236}">
                <a16:creationId xmlns:a16="http://schemas.microsoft.com/office/drawing/2014/main" id="{7EE1CEA7-8EC8-0CEF-A352-AE07F773080E}"/>
              </a:ext>
            </a:extLst>
          </p:cNvPr>
          <p:cNvSpPr txBox="1"/>
          <p:nvPr/>
        </p:nvSpPr>
        <p:spPr>
          <a:xfrm>
            <a:off x="674702" y="1704513"/>
            <a:ext cx="10892901" cy="3970318"/>
          </a:xfrm>
          <a:prstGeom prst="rect">
            <a:avLst/>
          </a:prstGeom>
          <a:noFill/>
        </p:spPr>
        <p:txBody>
          <a:bodyPr wrap="square" rtlCol="0">
            <a:spAutoFit/>
          </a:bodyPr>
          <a:lstStyle/>
          <a:p>
            <a:pPr marL="285750" indent="-285750">
              <a:buFont typeface="Arial" panose="020B0604020202020204" pitchFamily="34" charset="0"/>
              <a:buChar char="•"/>
            </a:pPr>
            <a:r>
              <a:rPr lang="en-US" sz="1800" b="1" dirty="0">
                <a:effectLst/>
                <a:latin typeface="inherit"/>
              </a:rPr>
              <a:t>Where are the NFC solutions most widely used?</a:t>
            </a:r>
          </a:p>
          <a:p>
            <a:pPr lvl="1"/>
            <a:r>
              <a:rPr lang="en-US" dirty="0">
                <a:effectLst/>
              </a:rPr>
              <a:t>Due to the close proximity function of the NFC, the electronic readers are capable of detecting tags from a few centimeters only. That is why NFC solutions are widely used in secure communications and in customer sectors for contactless payments.</a:t>
            </a:r>
          </a:p>
          <a:p>
            <a:pPr marL="0" indent="0">
              <a:buNone/>
            </a:pPr>
            <a:endParaRPr lang="en-US" sz="1800" dirty="0">
              <a:effectLst/>
            </a:endParaRPr>
          </a:p>
          <a:p>
            <a:pPr marL="285750" indent="-285750">
              <a:buFont typeface="Arial" panose="020B0604020202020204" pitchFamily="34" charset="0"/>
              <a:buChar char="•"/>
            </a:pPr>
            <a:r>
              <a:rPr lang="en-US" sz="1800" b="1" dirty="0">
                <a:effectLst/>
                <a:latin typeface="inherit"/>
              </a:rPr>
              <a:t>How can NFC and RFID be differentiated on the basis of the volume of data read?</a:t>
            </a:r>
          </a:p>
          <a:p>
            <a:pPr lvl="1"/>
            <a:r>
              <a:rPr lang="en-US" dirty="0">
                <a:effectLst/>
              </a:rPr>
              <a:t>RFID solutions are designed to read batches of electronic tags at one time. On the other hand, NFC reads a single electronic tag at a time.</a:t>
            </a:r>
          </a:p>
          <a:p>
            <a:pPr lvl="1"/>
            <a:endParaRPr lang="en-US" dirty="0">
              <a:effectLst/>
            </a:endParaRPr>
          </a:p>
          <a:p>
            <a:pPr marL="285750" indent="-285750">
              <a:buFont typeface="Arial" panose="020B0604020202020204" pitchFamily="34" charset="0"/>
              <a:buChar char="•"/>
            </a:pPr>
            <a:r>
              <a:rPr lang="en-US" sz="1800" b="1" dirty="0">
                <a:effectLst/>
                <a:latin typeface="inherit"/>
              </a:rPr>
              <a:t>State one prominent use for each of NFC and RFID.</a:t>
            </a:r>
          </a:p>
          <a:p>
            <a:pPr lvl="1"/>
            <a:r>
              <a:rPr lang="en-US" dirty="0">
                <a:effectLst/>
              </a:rPr>
              <a:t>RFID solutions are primarily employed for identification purposes. For instance, in inventory management, attendee tracking, and car speed detection. NFC technology is used for communication purposes, such as contactless payment and mobile wallets.</a:t>
            </a:r>
          </a:p>
          <a:p>
            <a:endParaRPr lang="en-US" sz="1800" dirty="0"/>
          </a:p>
        </p:txBody>
      </p:sp>
    </p:spTree>
    <p:extLst>
      <p:ext uri="{BB962C8B-B14F-4D97-AF65-F5344CB8AC3E}">
        <p14:creationId xmlns:p14="http://schemas.microsoft.com/office/powerpoint/2010/main" val="2747693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i="0" dirty="0">
                <a:effectLst/>
                <a:latin typeface="Poppins" panose="020B0502040204020203" pitchFamily="2" charset="0"/>
              </a:rPr>
              <a:t>NFC Vs RFID</a:t>
            </a:r>
            <a:endParaRPr lang="en-US" sz="4000" dirty="0">
              <a:latin typeface="+mj-lt"/>
              <a:ea typeface="+mj-ea"/>
              <a:cs typeface="+mj-cs"/>
            </a:endParaRPr>
          </a:p>
        </p:txBody>
      </p:sp>
      <p:sp>
        <p:nvSpPr>
          <p:cNvPr id="6" name="TextBox 5">
            <a:extLst>
              <a:ext uri="{FF2B5EF4-FFF2-40B4-BE49-F238E27FC236}">
                <a16:creationId xmlns:a16="http://schemas.microsoft.com/office/drawing/2014/main" id="{7EE1CEA7-8EC8-0CEF-A352-AE07F773080E}"/>
              </a:ext>
            </a:extLst>
          </p:cNvPr>
          <p:cNvSpPr txBox="1"/>
          <p:nvPr/>
        </p:nvSpPr>
        <p:spPr>
          <a:xfrm>
            <a:off x="674702" y="1704513"/>
            <a:ext cx="10892901" cy="4623573"/>
          </a:xfrm>
          <a:prstGeom prst="rect">
            <a:avLst/>
          </a:prstGeom>
          <a:noFill/>
        </p:spPr>
        <p:txBody>
          <a:bodyPr wrap="square" rtlCol="0">
            <a:spAutoFit/>
          </a:bodyPr>
          <a:lstStyle/>
          <a:p>
            <a:pPr>
              <a:lnSpc>
                <a:spcPct val="150000"/>
              </a:lnSpc>
            </a:pPr>
            <a:r>
              <a:rPr lang="en-US" sz="1800" b="1" i="0" dirty="0">
                <a:effectLst/>
                <a:latin typeface="Poppins" panose="020B0502040204020203" pitchFamily="2" charset="0"/>
              </a:rPr>
              <a:t>Reading of data</a:t>
            </a:r>
          </a:p>
          <a:p>
            <a:pPr>
              <a:lnSpc>
                <a:spcPct val="150000"/>
              </a:lnSpc>
            </a:pPr>
            <a:r>
              <a:rPr lang="en-US" sz="1800" b="0" i="0" dirty="0">
                <a:effectLst/>
                <a:latin typeface="Poppins" panose="020B0502040204020203" pitchFamily="2" charset="0"/>
              </a:rPr>
              <a:t>Data in huge volumes or batches can be read by RFID technology and thus proves beneficial for tasks like inventory management. On the other hand, NFC can read a single tag at one time. Even though NFC qualifies as a time-consuming reader, it serves well in contactless payment procedures.</a:t>
            </a:r>
          </a:p>
          <a:p>
            <a:pPr>
              <a:lnSpc>
                <a:spcPct val="150000"/>
              </a:lnSpc>
            </a:pPr>
            <a:endParaRPr lang="en-US" dirty="0">
              <a:latin typeface="Poppins" panose="020B0502040204020203" pitchFamily="2" charset="0"/>
            </a:endParaRPr>
          </a:p>
          <a:p>
            <a:pPr>
              <a:lnSpc>
                <a:spcPct val="150000"/>
              </a:lnSpc>
            </a:pPr>
            <a:r>
              <a:rPr lang="en-US" sz="1800" b="1" i="0" dirty="0">
                <a:effectLst/>
                <a:latin typeface="Poppins" panose="020B0502040204020203" pitchFamily="2" charset="0"/>
              </a:rPr>
              <a:t>Frequency of devices</a:t>
            </a:r>
          </a:p>
          <a:p>
            <a:pPr>
              <a:lnSpc>
                <a:spcPct val="150000"/>
              </a:lnSpc>
            </a:pPr>
            <a:r>
              <a:rPr lang="en-US" sz="1800" b="0" i="0" dirty="0">
                <a:effectLst/>
                <a:latin typeface="Poppins" panose="020B0502040204020203" pitchFamily="2" charset="0"/>
              </a:rPr>
              <a:t>RFID is operational under various ranges of frequencies, including low frequency (125-134 kHz), high frequency (up to 13MHz), and ultra-high frequency (up to 960 MHz). RFID is also operated from 10 centimeters to 100 meters of range. In contrast, the NFC is functional only up to the high-frequency range.</a:t>
            </a:r>
          </a:p>
        </p:txBody>
      </p:sp>
    </p:spTree>
    <p:extLst>
      <p:ext uri="{BB962C8B-B14F-4D97-AF65-F5344CB8AC3E}">
        <p14:creationId xmlns:p14="http://schemas.microsoft.com/office/powerpoint/2010/main" val="2046966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kumimoji="0" lang="en-US" altLang="en-US" sz="4000" b="1" i="0" u="none" strike="noStrike" cap="none" normalizeH="0" baseline="0" dirty="0">
                <a:ln>
                  <a:noFill/>
                </a:ln>
                <a:solidFill>
                  <a:srgbClr val="444444"/>
                </a:solidFill>
                <a:effectLst/>
                <a:latin typeface="Poppins" panose="00000500000000000000" pitchFamily="2" charset="0"/>
                <a:cs typeface="Poppins" panose="00000500000000000000" pitchFamily="2" charset="0"/>
              </a:rPr>
              <a:t>Difference Between RFID and NFC in Tabular Form</a:t>
            </a:r>
            <a:endParaRPr lang="en-US" sz="4000" dirty="0">
              <a:latin typeface="+mj-lt"/>
              <a:ea typeface="+mj-ea"/>
              <a:cs typeface="+mj-cs"/>
            </a:endParaRPr>
          </a:p>
        </p:txBody>
      </p:sp>
      <p:graphicFrame>
        <p:nvGraphicFramePr>
          <p:cNvPr id="8" name="Content Placeholder 3">
            <a:extLst>
              <a:ext uri="{FF2B5EF4-FFF2-40B4-BE49-F238E27FC236}">
                <a16:creationId xmlns:a16="http://schemas.microsoft.com/office/drawing/2014/main" id="{B51649E7-0D1B-5060-86EA-7C66F73D5499}"/>
              </a:ext>
            </a:extLst>
          </p:cNvPr>
          <p:cNvGraphicFramePr>
            <a:graphicFrameLocks/>
          </p:cNvGraphicFramePr>
          <p:nvPr/>
        </p:nvGraphicFramePr>
        <p:xfrm>
          <a:off x="1085849" y="1816039"/>
          <a:ext cx="10020300" cy="4432428"/>
        </p:xfrm>
        <a:graphic>
          <a:graphicData uri="http://schemas.openxmlformats.org/drawingml/2006/table">
            <a:tbl>
              <a:tblPr/>
              <a:tblGrid>
                <a:gridCol w="5010150">
                  <a:extLst>
                    <a:ext uri="{9D8B030D-6E8A-4147-A177-3AD203B41FA5}">
                      <a16:colId xmlns:a16="http://schemas.microsoft.com/office/drawing/2014/main" val="4049146990"/>
                    </a:ext>
                  </a:extLst>
                </a:gridCol>
                <a:gridCol w="5010150">
                  <a:extLst>
                    <a:ext uri="{9D8B030D-6E8A-4147-A177-3AD203B41FA5}">
                      <a16:colId xmlns:a16="http://schemas.microsoft.com/office/drawing/2014/main" val="3882447519"/>
                    </a:ext>
                  </a:extLst>
                </a:gridCol>
              </a:tblGrid>
              <a:tr h="0">
                <a:tc>
                  <a:txBody>
                    <a:bodyPr/>
                    <a:lstStyle/>
                    <a:p>
                      <a:pPr algn="ctr" fontAlgn="b"/>
                      <a:r>
                        <a:rPr lang="en-US" sz="2000" b="1" dirty="0">
                          <a:effectLst/>
                          <a:latin typeface="Poppins" panose="00000500000000000000" pitchFamily="2" charset="0"/>
                          <a:cs typeface="Poppins" panose="00000500000000000000" pitchFamily="2" charset="0"/>
                        </a:rPr>
                        <a:t>RFID</a:t>
                      </a:r>
                      <a:endParaRPr lang="en-US" sz="2000" dirty="0">
                        <a:effectLst/>
                        <a:latin typeface="Poppins" panose="00000500000000000000" pitchFamily="2" charset="0"/>
                        <a:cs typeface="Poppins" panose="00000500000000000000" pitchFamily="2" charset="0"/>
                      </a:endParaRPr>
                    </a:p>
                  </a:txBody>
                  <a:tcPr marL="46789" marR="46789" marT="46789" marB="46789" anchor="b">
                    <a:lnL w="3810" cap="flat" cmpd="sng" algn="ctr">
                      <a:solidFill>
                        <a:srgbClr val="444444"/>
                      </a:solidFill>
                      <a:prstDash val="solid"/>
                      <a:round/>
                      <a:headEnd type="none" w="med" len="med"/>
                      <a:tailEnd type="none" w="med" len="med"/>
                    </a:lnL>
                    <a:lnR w="3810" cap="flat" cmpd="sng" algn="ctr">
                      <a:solidFill>
                        <a:srgbClr val="444444"/>
                      </a:solidFill>
                      <a:prstDash val="solid"/>
                      <a:round/>
                      <a:headEnd type="none" w="med" len="med"/>
                      <a:tailEnd type="none" w="med" len="med"/>
                    </a:lnR>
                    <a:lnT w="3810" cap="flat" cmpd="sng" algn="ctr">
                      <a:solidFill>
                        <a:srgbClr val="30EC35"/>
                      </a:solidFill>
                      <a:prstDash val="solid"/>
                      <a:round/>
                      <a:headEnd type="none" w="med" len="med"/>
                      <a:tailEnd type="none" w="med" len="med"/>
                    </a:lnT>
                    <a:lnB w="3810" cap="flat" cmpd="sng" algn="ctr">
                      <a:solidFill>
                        <a:srgbClr val="444444"/>
                      </a:solidFill>
                      <a:prstDash val="solid"/>
                      <a:round/>
                      <a:headEnd type="none" w="med" len="med"/>
                      <a:tailEnd type="none" w="med" len="med"/>
                    </a:lnB>
                    <a:solidFill>
                      <a:srgbClr val="F1EDFF"/>
                    </a:solidFill>
                  </a:tcPr>
                </a:tc>
                <a:tc>
                  <a:txBody>
                    <a:bodyPr/>
                    <a:lstStyle/>
                    <a:p>
                      <a:pPr algn="ctr" fontAlgn="b"/>
                      <a:r>
                        <a:rPr lang="en-US" sz="2000" b="1" dirty="0">
                          <a:effectLst/>
                          <a:latin typeface="Poppins" panose="00000500000000000000" pitchFamily="2" charset="0"/>
                          <a:cs typeface="Poppins" panose="00000500000000000000" pitchFamily="2" charset="0"/>
                        </a:rPr>
                        <a:t>NFC</a:t>
                      </a:r>
                      <a:endParaRPr lang="en-US" sz="2000" dirty="0">
                        <a:effectLst/>
                        <a:latin typeface="Poppins" panose="00000500000000000000" pitchFamily="2" charset="0"/>
                        <a:cs typeface="Poppins" panose="00000500000000000000" pitchFamily="2" charset="0"/>
                      </a:endParaRPr>
                    </a:p>
                  </a:txBody>
                  <a:tcPr marL="46789" marR="46789" marT="46789" marB="46789" anchor="b">
                    <a:lnL w="3810" cap="flat" cmpd="sng" algn="ctr">
                      <a:solidFill>
                        <a:srgbClr val="444444"/>
                      </a:solidFill>
                      <a:prstDash val="solid"/>
                      <a:round/>
                      <a:headEnd type="none" w="med" len="med"/>
                      <a:tailEnd type="none" w="med" len="med"/>
                    </a:lnL>
                    <a:lnR w="3810" cap="flat" cmpd="sng" algn="ctr">
                      <a:solidFill>
                        <a:srgbClr val="444444"/>
                      </a:solidFill>
                      <a:prstDash val="solid"/>
                      <a:round/>
                      <a:headEnd type="none" w="med" len="med"/>
                      <a:tailEnd type="none" w="med" len="med"/>
                    </a:lnR>
                    <a:lnT w="3810" cap="flat" cmpd="sng" algn="ctr">
                      <a:solidFill>
                        <a:srgbClr val="D0E935"/>
                      </a:solidFill>
                      <a:prstDash val="solid"/>
                      <a:round/>
                      <a:headEnd type="none" w="med" len="med"/>
                      <a:tailEnd type="none" w="med" len="med"/>
                    </a:lnT>
                    <a:lnB w="3810"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2493936795"/>
                  </a:ext>
                </a:extLst>
              </a:tr>
              <a:tr h="279094">
                <a:tc>
                  <a:txBody>
                    <a:bodyPr/>
                    <a:lstStyle/>
                    <a:p>
                      <a:pPr algn="ctr" fontAlgn="b"/>
                      <a:r>
                        <a:rPr lang="en-US" sz="1800" dirty="0">
                          <a:effectLst/>
                          <a:latin typeface="Poppins" panose="00000500000000000000" pitchFamily="2" charset="0"/>
                          <a:cs typeface="Poppins" panose="00000500000000000000" pitchFamily="2" charset="0"/>
                        </a:rPr>
                        <a:t>RFID is equipped to read electronic tags up to a large distance.</a:t>
                      </a:r>
                    </a:p>
                  </a:txBody>
                  <a:tcPr marL="46789" marR="46789" marT="46789" marB="46789" anchor="b">
                    <a:lnL w="3810" cap="flat" cmpd="sng" algn="ctr">
                      <a:solidFill>
                        <a:srgbClr val="444444"/>
                      </a:solidFill>
                      <a:prstDash val="solid"/>
                      <a:round/>
                      <a:headEnd type="none" w="med" len="med"/>
                      <a:tailEnd type="none" w="med" len="med"/>
                    </a:lnL>
                    <a:lnR w="3810" cap="flat" cmpd="sng" algn="ctr">
                      <a:solidFill>
                        <a:srgbClr val="444444"/>
                      </a:solidFill>
                      <a:prstDash val="solid"/>
                      <a:round/>
                      <a:headEnd type="none" w="med" len="med"/>
                      <a:tailEnd type="none" w="med" len="med"/>
                    </a:lnR>
                    <a:lnT w="3810" cap="flat" cmpd="sng" algn="ctr">
                      <a:solidFill>
                        <a:srgbClr val="444444"/>
                      </a:solidFill>
                      <a:prstDash val="solid"/>
                      <a:round/>
                      <a:headEnd type="none" w="med" len="med"/>
                      <a:tailEnd type="none" w="med" len="med"/>
                    </a:lnT>
                    <a:lnB w="3810" cap="flat" cmpd="sng" algn="ctr">
                      <a:solidFill>
                        <a:srgbClr val="444444"/>
                      </a:solidFill>
                      <a:prstDash val="solid"/>
                      <a:round/>
                      <a:headEnd type="none" w="med" len="med"/>
                      <a:tailEnd type="none" w="med" len="med"/>
                    </a:lnB>
                    <a:solidFill>
                      <a:srgbClr val="F1EDFF"/>
                    </a:solidFill>
                  </a:tcPr>
                </a:tc>
                <a:tc>
                  <a:txBody>
                    <a:bodyPr/>
                    <a:lstStyle/>
                    <a:p>
                      <a:pPr algn="l" fontAlgn="b"/>
                      <a:endParaRPr lang="en-US" sz="1800" dirty="0">
                        <a:effectLst/>
                        <a:latin typeface="Poppins" panose="00000500000000000000" pitchFamily="2" charset="0"/>
                        <a:cs typeface="Poppins" panose="00000500000000000000" pitchFamily="2" charset="0"/>
                      </a:endParaRPr>
                    </a:p>
                    <a:p>
                      <a:pPr algn="ctr" fontAlgn="b"/>
                      <a:r>
                        <a:rPr lang="en-US" sz="1800" dirty="0">
                          <a:effectLst/>
                          <a:latin typeface="Poppins" panose="00000500000000000000" pitchFamily="2" charset="0"/>
                          <a:cs typeface="Poppins" panose="00000500000000000000" pitchFamily="2" charset="0"/>
                        </a:rPr>
                        <a:t>NFC operates on a reduced range.</a:t>
                      </a:r>
                    </a:p>
                  </a:txBody>
                  <a:tcPr marL="46789" marR="46789" marT="46789" marB="46789" anchor="b">
                    <a:lnL w="3810" cap="flat" cmpd="sng" algn="ctr">
                      <a:solidFill>
                        <a:srgbClr val="444444"/>
                      </a:solidFill>
                      <a:prstDash val="solid"/>
                      <a:round/>
                      <a:headEnd type="none" w="med" len="med"/>
                      <a:tailEnd type="none" w="med" len="med"/>
                    </a:lnL>
                    <a:lnR w="3810" cap="flat" cmpd="sng" algn="ctr">
                      <a:solidFill>
                        <a:srgbClr val="444444"/>
                      </a:solidFill>
                      <a:prstDash val="solid"/>
                      <a:round/>
                      <a:headEnd type="none" w="med" len="med"/>
                      <a:tailEnd type="none" w="med" len="med"/>
                    </a:lnR>
                    <a:lnT w="3810" cap="flat" cmpd="sng" algn="ctr">
                      <a:solidFill>
                        <a:srgbClr val="444444"/>
                      </a:solidFill>
                      <a:prstDash val="solid"/>
                      <a:round/>
                      <a:headEnd type="none" w="med" len="med"/>
                      <a:tailEnd type="none" w="med" len="med"/>
                    </a:lnT>
                    <a:lnB w="3810"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596009584"/>
                  </a:ext>
                </a:extLst>
              </a:tr>
              <a:tr h="279094">
                <a:tc>
                  <a:txBody>
                    <a:bodyPr/>
                    <a:lstStyle/>
                    <a:p>
                      <a:pPr algn="ctr" fontAlgn="b"/>
                      <a:r>
                        <a:rPr lang="en-US" sz="1800" dirty="0">
                          <a:effectLst/>
                          <a:latin typeface="Poppins" panose="00000500000000000000" pitchFamily="2" charset="0"/>
                          <a:cs typeface="Poppins" panose="00000500000000000000" pitchFamily="2" charset="0"/>
                        </a:rPr>
                        <a:t>RFID primarily supports the one-way type of communication.</a:t>
                      </a:r>
                    </a:p>
                  </a:txBody>
                  <a:tcPr marL="46789" marR="46789" marT="46789" marB="46789" anchor="b">
                    <a:lnL w="3810" cap="flat" cmpd="sng" algn="ctr">
                      <a:solidFill>
                        <a:srgbClr val="444444"/>
                      </a:solidFill>
                      <a:prstDash val="solid"/>
                      <a:round/>
                      <a:headEnd type="none" w="med" len="med"/>
                      <a:tailEnd type="none" w="med" len="med"/>
                    </a:lnL>
                    <a:lnR w="3810" cap="flat" cmpd="sng" algn="ctr">
                      <a:solidFill>
                        <a:srgbClr val="444444"/>
                      </a:solidFill>
                      <a:prstDash val="solid"/>
                      <a:round/>
                      <a:headEnd type="none" w="med" len="med"/>
                      <a:tailEnd type="none" w="med" len="med"/>
                    </a:lnR>
                    <a:lnT w="3810" cap="flat" cmpd="sng" algn="ctr">
                      <a:solidFill>
                        <a:srgbClr val="444444"/>
                      </a:solidFill>
                      <a:prstDash val="solid"/>
                      <a:round/>
                      <a:headEnd type="none" w="med" len="med"/>
                      <a:tailEnd type="none" w="med" len="med"/>
                    </a:lnT>
                    <a:lnB w="3810" cap="flat" cmpd="sng" algn="ctr">
                      <a:solidFill>
                        <a:srgbClr val="444444"/>
                      </a:solidFill>
                      <a:prstDash val="solid"/>
                      <a:round/>
                      <a:headEnd type="none" w="med" len="med"/>
                      <a:tailEnd type="none" w="med" len="med"/>
                    </a:lnB>
                    <a:solidFill>
                      <a:srgbClr val="F1EDFF"/>
                    </a:solidFill>
                  </a:tcPr>
                </a:tc>
                <a:tc>
                  <a:txBody>
                    <a:bodyPr/>
                    <a:lstStyle/>
                    <a:p>
                      <a:pPr algn="ctr" fontAlgn="b"/>
                      <a:r>
                        <a:rPr lang="en-US" sz="1800" dirty="0">
                          <a:effectLst/>
                          <a:latin typeface="Poppins" panose="00000500000000000000" pitchFamily="2" charset="0"/>
                          <a:cs typeface="Poppins" panose="00000500000000000000" pitchFamily="2" charset="0"/>
                        </a:rPr>
                        <a:t>Both one-way and two-way communication can be undertaken by NFC.</a:t>
                      </a:r>
                    </a:p>
                  </a:txBody>
                  <a:tcPr marL="46789" marR="46789" marT="46789" marB="46789" anchor="b">
                    <a:lnL w="3810" cap="flat" cmpd="sng" algn="ctr">
                      <a:solidFill>
                        <a:srgbClr val="444444"/>
                      </a:solidFill>
                      <a:prstDash val="solid"/>
                      <a:round/>
                      <a:headEnd type="none" w="med" len="med"/>
                      <a:tailEnd type="none" w="med" len="med"/>
                    </a:lnL>
                    <a:lnR w="3810" cap="flat" cmpd="sng" algn="ctr">
                      <a:solidFill>
                        <a:srgbClr val="444444"/>
                      </a:solidFill>
                      <a:prstDash val="solid"/>
                      <a:round/>
                      <a:headEnd type="none" w="med" len="med"/>
                      <a:tailEnd type="none" w="med" len="med"/>
                    </a:lnR>
                    <a:lnT w="3810" cap="flat" cmpd="sng" algn="ctr">
                      <a:solidFill>
                        <a:srgbClr val="444444"/>
                      </a:solidFill>
                      <a:prstDash val="solid"/>
                      <a:round/>
                      <a:headEnd type="none" w="med" len="med"/>
                      <a:tailEnd type="none" w="med" len="med"/>
                    </a:lnT>
                    <a:lnB w="3810"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3884383821"/>
                  </a:ext>
                </a:extLst>
              </a:tr>
              <a:tr h="279094">
                <a:tc>
                  <a:txBody>
                    <a:bodyPr/>
                    <a:lstStyle/>
                    <a:p>
                      <a:pPr algn="ctr" fontAlgn="b"/>
                      <a:r>
                        <a:rPr lang="en-US" sz="1800" dirty="0">
                          <a:effectLst/>
                          <a:latin typeface="Poppins" panose="00000500000000000000" pitchFamily="2" charset="0"/>
                          <a:cs typeface="Poppins" panose="00000500000000000000" pitchFamily="2" charset="0"/>
                        </a:rPr>
                        <a:t>A bulk number of tags can be scanned at a time with RFID technology.</a:t>
                      </a:r>
                    </a:p>
                  </a:txBody>
                  <a:tcPr marL="46789" marR="46789" marT="46789" marB="46789" anchor="b">
                    <a:lnL w="3810" cap="flat" cmpd="sng" algn="ctr">
                      <a:solidFill>
                        <a:srgbClr val="444444"/>
                      </a:solidFill>
                      <a:prstDash val="solid"/>
                      <a:round/>
                      <a:headEnd type="none" w="med" len="med"/>
                      <a:tailEnd type="none" w="med" len="med"/>
                    </a:lnL>
                    <a:lnR w="3810" cap="flat" cmpd="sng" algn="ctr">
                      <a:solidFill>
                        <a:srgbClr val="444444"/>
                      </a:solidFill>
                      <a:prstDash val="solid"/>
                      <a:round/>
                      <a:headEnd type="none" w="med" len="med"/>
                      <a:tailEnd type="none" w="med" len="med"/>
                    </a:lnR>
                    <a:lnT w="3810" cap="flat" cmpd="sng" algn="ctr">
                      <a:solidFill>
                        <a:srgbClr val="444444"/>
                      </a:solidFill>
                      <a:prstDash val="solid"/>
                      <a:round/>
                      <a:headEnd type="none" w="med" len="med"/>
                      <a:tailEnd type="none" w="med" len="med"/>
                    </a:lnT>
                    <a:lnB w="3810" cap="flat" cmpd="sng" algn="ctr">
                      <a:solidFill>
                        <a:srgbClr val="444444"/>
                      </a:solidFill>
                      <a:prstDash val="solid"/>
                      <a:round/>
                      <a:headEnd type="none" w="med" len="med"/>
                      <a:tailEnd type="none" w="med" len="med"/>
                    </a:lnB>
                    <a:solidFill>
                      <a:srgbClr val="F1EDFF"/>
                    </a:solidFill>
                  </a:tcPr>
                </a:tc>
                <a:tc>
                  <a:txBody>
                    <a:bodyPr/>
                    <a:lstStyle/>
                    <a:p>
                      <a:pPr algn="ctr" fontAlgn="b"/>
                      <a:r>
                        <a:rPr lang="en-US" sz="1800" dirty="0">
                          <a:effectLst/>
                          <a:latin typeface="Poppins" panose="00000500000000000000" pitchFamily="2" charset="0"/>
                          <a:cs typeface="Poppins" panose="00000500000000000000" pitchFamily="2" charset="0"/>
                        </a:rPr>
                        <a:t>Only one electronic tag can be read by NFC readers at a time.</a:t>
                      </a:r>
                    </a:p>
                  </a:txBody>
                  <a:tcPr marL="46789" marR="46789" marT="46789" marB="46789" anchor="b">
                    <a:lnL w="3810" cap="flat" cmpd="sng" algn="ctr">
                      <a:solidFill>
                        <a:srgbClr val="444444"/>
                      </a:solidFill>
                      <a:prstDash val="solid"/>
                      <a:round/>
                      <a:headEnd type="none" w="med" len="med"/>
                      <a:tailEnd type="none" w="med" len="med"/>
                    </a:lnL>
                    <a:lnR w="3810" cap="flat" cmpd="sng" algn="ctr">
                      <a:solidFill>
                        <a:srgbClr val="444444"/>
                      </a:solidFill>
                      <a:prstDash val="solid"/>
                      <a:round/>
                      <a:headEnd type="none" w="med" len="med"/>
                      <a:tailEnd type="none" w="med" len="med"/>
                    </a:lnR>
                    <a:lnT w="3810" cap="flat" cmpd="sng" algn="ctr">
                      <a:solidFill>
                        <a:srgbClr val="444444"/>
                      </a:solidFill>
                      <a:prstDash val="solid"/>
                      <a:round/>
                      <a:headEnd type="none" w="med" len="med"/>
                      <a:tailEnd type="none" w="med" len="med"/>
                    </a:lnT>
                    <a:lnB w="3810"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3172817520"/>
                  </a:ext>
                </a:extLst>
              </a:tr>
              <a:tr h="279094">
                <a:tc>
                  <a:txBody>
                    <a:bodyPr/>
                    <a:lstStyle/>
                    <a:p>
                      <a:pPr algn="ctr" fontAlgn="b"/>
                      <a:r>
                        <a:rPr lang="en-US" sz="1800" dirty="0">
                          <a:effectLst/>
                          <a:latin typeface="Poppins" panose="00000500000000000000" pitchFamily="2" charset="0"/>
                          <a:cs typeface="Poppins" panose="00000500000000000000" pitchFamily="2" charset="0"/>
                        </a:rPr>
                        <a:t>RFID technologies are not supplied with a huge storage capacity.</a:t>
                      </a:r>
                    </a:p>
                  </a:txBody>
                  <a:tcPr marL="46789" marR="46789" marT="46789" marB="46789" anchor="b">
                    <a:lnL w="3810" cap="flat" cmpd="sng" algn="ctr">
                      <a:solidFill>
                        <a:srgbClr val="444444"/>
                      </a:solidFill>
                      <a:prstDash val="solid"/>
                      <a:round/>
                      <a:headEnd type="none" w="med" len="med"/>
                      <a:tailEnd type="none" w="med" len="med"/>
                    </a:lnL>
                    <a:lnR w="3810" cap="flat" cmpd="sng" algn="ctr">
                      <a:solidFill>
                        <a:srgbClr val="444444"/>
                      </a:solidFill>
                      <a:prstDash val="solid"/>
                      <a:round/>
                      <a:headEnd type="none" w="med" len="med"/>
                      <a:tailEnd type="none" w="med" len="med"/>
                    </a:lnR>
                    <a:lnT w="3810" cap="flat" cmpd="sng" algn="ctr">
                      <a:solidFill>
                        <a:srgbClr val="444444"/>
                      </a:solidFill>
                      <a:prstDash val="solid"/>
                      <a:round/>
                      <a:headEnd type="none" w="med" len="med"/>
                      <a:tailEnd type="none" w="med" len="med"/>
                    </a:lnT>
                    <a:lnB w="3810" cap="flat" cmpd="sng" algn="ctr">
                      <a:solidFill>
                        <a:srgbClr val="444444"/>
                      </a:solidFill>
                      <a:prstDash val="solid"/>
                      <a:round/>
                      <a:headEnd type="none" w="med" len="med"/>
                      <a:tailEnd type="none" w="med" len="med"/>
                    </a:lnB>
                    <a:solidFill>
                      <a:srgbClr val="F1EDFF"/>
                    </a:solidFill>
                  </a:tcPr>
                </a:tc>
                <a:tc>
                  <a:txBody>
                    <a:bodyPr/>
                    <a:lstStyle/>
                    <a:p>
                      <a:pPr algn="ctr" fontAlgn="b"/>
                      <a:r>
                        <a:rPr lang="en-US" sz="1800" dirty="0">
                          <a:effectLst/>
                          <a:latin typeface="Poppins" panose="00000500000000000000" pitchFamily="2" charset="0"/>
                          <a:cs typeface="Poppins" panose="00000500000000000000" pitchFamily="2" charset="0"/>
                        </a:rPr>
                        <a:t>NFC solutions are equipped with vast storage space and thus can transmit more data.</a:t>
                      </a:r>
                    </a:p>
                  </a:txBody>
                  <a:tcPr marL="46789" marR="46789" marT="46789" marB="46789" anchor="b">
                    <a:lnL w="3810" cap="flat" cmpd="sng" algn="ctr">
                      <a:solidFill>
                        <a:srgbClr val="444444"/>
                      </a:solidFill>
                      <a:prstDash val="solid"/>
                      <a:round/>
                      <a:headEnd type="none" w="med" len="med"/>
                      <a:tailEnd type="none" w="med" len="med"/>
                    </a:lnL>
                    <a:lnR w="3810" cap="flat" cmpd="sng" algn="ctr">
                      <a:solidFill>
                        <a:srgbClr val="444444"/>
                      </a:solidFill>
                      <a:prstDash val="solid"/>
                      <a:round/>
                      <a:headEnd type="none" w="med" len="med"/>
                      <a:tailEnd type="none" w="med" len="med"/>
                    </a:lnR>
                    <a:lnT w="3810" cap="flat" cmpd="sng" algn="ctr">
                      <a:solidFill>
                        <a:srgbClr val="444444"/>
                      </a:solidFill>
                      <a:prstDash val="solid"/>
                      <a:round/>
                      <a:headEnd type="none" w="med" len="med"/>
                      <a:tailEnd type="none" w="med" len="med"/>
                    </a:lnT>
                    <a:lnB w="3810"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1393754870"/>
                  </a:ext>
                </a:extLst>
              </a:tr>
              <a:tr h="363488">
                <a:tc>
                  <a:txBody>
                    <a:bodyPr/>
                    <a:lstStyle/>
                    <a:p>
                      <a:pPr algn="ctr" fontAlgn="b"/>
                      <a:r>
                        <a:rPr lang="en-US" sz="1800" dirty="0">
                          <a:effectLst/>
                          <a:latin typeface="Poppins" panose="00000500000000000000" pitchFamily="2" charset="0"/>
                          <a:cs typeface="Poppins" panose="00000500000000000000" pitchFamily="2" charset="0"/>
                        </a:rPr>
                        <a:t>RFID solutions are expensive due to their long-range functions and bulk scanning system.</a:t>
                      </a:r>
                    </a:p>
                  </a:txBody>
                  <a:tcPr marL="46789" marR="46789" marT="46789" marB="46789" anchor="b">
                    <a:lnL w="3810" cap="flat" cmpd="sng" algn="ctr">
                      <a:solidFill>
                        <a:srgbClr val="444444"/>
                      </a:solidFill>
                      <a:prstDash val="solid"/>
                      <a:round/>
                      <a:headEnd type="none" w="med" len="med"/>
                      <a:tailEnd type="none" w="med" len="med"/>
                    </a:lnL>
                    <a:lnR w="3810" cap="flat" cmpd="sng" algn="ctr">
                      <a:solidFill>
                        <a:srgbClr val="444444"/>
                      </a:solidFill>
                      <a:prstDash val="solid"/>
                      <a:round/>
                      <a:headEnd type="none" w="med" len="med"/>
                      <a:tailEnd type="none" w="med" len="med"/>
                    </a:lnR>
                    <a:lnT w="3810" cap="flat" cmpd="sng" algn="ctr">
                      <a:solidFill>
                        <a:srgbClr val="444444"/>
                      </a:solidFill>
                      <a:prstDash val="solid"/>
                      <a:round/>
                      <a:headEnd type="none" w="med" len="med"/>
                      <a:tailEnd type="none" w="med" len="med"/>
                    </a:lnT>
                    <a:lnB w="3810" cap="flat" cmpd="sng" algn="ctr">
                      <a:solidFill>
                        <a:srgbClr val="444444"/>
                      </a:solidFill>
                      <a:prstDash val="solid"/>
                      <a:round/>
                      <a:headEnd type="none" w="med" len="med"/>
                      <a:tailEnd type="none" w="med" len="med"/>
                    </a:lnB>
                    <a:solidFill>
                      <a:srgbClr val="F1EDFF"/>
                    </a:solidFill>
                  </a:tcPr>
                </a:tc>
                <a:tc>
                  <a:txBody>
                    <a:bodyPr/>
                    <a:lstStyle/>
                    <a:p>
                      <a:pPr algn="ctr" fontAlgn="b"/>
                      <a:r>
                        <a:rPr lang="en-US" sz="1800" dirty="0">
                          <a:effectLst/>
                          <a:latin typeface="Poppins" panose="00000500000000000000" pitchFamily="2" charset="0"/>
                          <a:cs typeface="Poppins" panose="00000500000000000000" pitchFamily="2" charset="0"/>
                        </a:rPr>
                        <a:t>Due to the reduced distance range, the NFC readers come cheaper as compared to RFID readers.</a:t>
                      </a:r>
                    </a:p>
                  </a:txBody>
                  <a:tcPr marL="46789" marR="46789" marT="46789" marB="46789" anchor="b">
                    <a:lnL w="3810" cap="flat" cmpd="sng" algn="ctr">
                      <a:solidFill>
                        <a:srgbClr val="444444"/>
                      </a:solidFill>
                      <a:prstDash val="solid"/>
                      <a:round/>
                      <a:headEnd type="none" w="med" len="med"/>
                      <a:tailEnd type="none" w="med" len="med"/>
                    </a:lnL>
                    <a:lnR w="3810" cap="flat" cmpd="sng" algn="ctr">
                      <a:solidFill>
                        <a:srgbClr val="444444"/>
                      </a:solidFill>
                      <a:prstDash val="solid"/>
                      <a:round/>
                      <a:headEnd type="none" w="med" len="med"/>
                      <a:tailEnd type="none" w="med" len="med"/>
                    </a:lnR>
                    <a:lnT w="3810" cap="flat" cmpd="sng" algn="ctr">
                      <a:solidFill>
                        <a:srgbClr val="444444"/>
                      </a:solidFill>
                      <a:prstDash val="solid"/>
                      <a:round/>
                      <a:headEnd type="none" w="med" len="med"/>
                      <a:tailEnd type="none" w="med" len="med"/>
                    </a:lnT>
                    <a:lnB w="3810"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2183949726"/>
                  </a:ext>
                </a:extLst>
              </a:tr>
            </a:tbl>
          </a:graphicData>
        </a:graphic>
      </p:graphicFrame>
    </p:spTree>
    <p:extLst>
      <p:ext uri="{BB962C8B-B14F-4D97-AF65-F5344CB8AC3E}">
        <p14:creationId xmlns:p14="http://schemas.microsoft.com/office/powerpoint/2010/main" val="200508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dirty="0">
                <a:latin typeface="Poppins" panose="020B0502040204020203" pitchFamily="2" charset="0"/>
              </a:rPr>
              <a:t>Types Of </a:t>
            </a:r>
            <a:r>
              <a:rPr lang="en-US" sz="4000" b="1" i="0" dirty="0">
                <a:effectLst/>
                <a:latin typeface="Poppins" panose="020B0502040204020203" pitchFamily="2" charset="0"/>
              </a:rPr>
              <a:t>NFC </a:t>
            </a:r>
            <a:r>
              <a:rPr lang="en-US" sz="4000" b="1" dirty="0">
                <a:latin typeface="Poppins" panose="020B0502040204020203" pitchFamily="2" charset="0"/>
              </a:rPr>
              <a:t>&amp;</a:t>
            </a:r>
            <a:r>
              <a:rPr lang="en-US" sz="4000" b="1" i="0" dirty="0">
                <a:effectLst/>
                <a:latin typeface="Poppins" panose="020B0502040204020203" pitchFamily="2" charset="0"/>
              </a:rPr>
              <a:t> RFID</a:t>
            </a:r>
            <a:endParaRPr lang="en-US" sz="4000" dirty="0">
              <a:latin typeface="+mj-lt"/>
              <a:ea typeface="+mj-ea"/>
              <a:cs typeface="+mj-cs"/>
            </a:endParaRPr>
          </a:p>
        </p:txBody>
      </p:sp>
      <p:sp>
        <p:nvSpPr>
          <p:cNvPr id="6" name="TextBox 5">
            <a:extLst>
              <a:ext uri="{FF2B5EF4-FFF2-40B4-BE49-F238E27FC236}">
                <a16:creationId xmlns:a16="http://schemas.microsoft.com/office/drawing/2014/main" id="{7EE1CEA7-8EC8-0CEF-A352-AE07F773080E}"/>
              </a:ext>
            </a:extLst>
          </p:cNvPr>
          <p:cNvSpPr txBox="1"/>
          <p:nvPr/>
        </p:nvSpPr>
        <p:spPr>
          <a:xfrm>
            <a:off x="674702" y="1704513"/>
            <a:ext cx="10892901" cy="4715906"/>
          </a:xfrm>
          <a:prstGeom prst="rect">
            <a:avLst/>
          </a:prstGeom>
          <a:noFill/>
        </p:spPr>
        <p:txBody>
          <a:bodyPr wrap="square" rtlCol="0">
            <a:spAutoFit/>
          </a:bodyPr>
          <a:lstStyle/>
          <a:p>
            <a:pPr algn="l" fontAlgn="base">
              <a:lnSpc>
                <a:spcPct val="150000"/>
              </a:lnSpc>
            </a:pPr>
            <a:r>
              <a:rPr lang="en-US" sz="2000" b="1" i="0" dirty="0">
                <a:effectLst/>
                <a:latin typeface="Poppins" panose="00000500000000000000" pitchFamily="2" charset="0"/>
                <a:cs typeface="Poppins" panose="00000500000000000000" pitchFamily="2" charset="0"/>
              </a:rPr>
              <a:t>RFID / NFC cards</a:t>
            </a:r>
          </a:p>
          <a:p>
            <a:pPr marL="0" indent="0" algn="just" fontAlgn="base">
              <a:lnSpc>
                <a:spcPct val="150000"/>
              </a:lnSpc>
              <a:buNone/>
            </a:pPr>
            <a:r>
              <a:rPr lang="en-US" sz="1800" b="0" i="0" dirty="0">
                <a:effectLst/>
                <a:latin typeface="Poppins" panose="00000500000000000000" pitchFamily="2" charset="0"/>
                <a:cs typeface="Poppins" panose="00000500000000000000" pitchFamily="2" charset="0"/>
              </a:rPr>
              <a:t>RFID cards fundamentally differ from contact cards. The chip card is read or written without physical contact to the device, resulting in less wear and a longer life. In addition, in the case of an RFID / NFC card, the chip is usually implanted “invisibly” into the card. The chip is “welded in” during the lamination production process.</a:t>
            </a:r>
          </a:p>
          <a:p>
            <a:pPr marL="0" indent="0" algn="just" fontAlgn="base">
              <a:lnSpc>
                <a:spcPct val="150000"/>
              </a:lnSpc>
              <a:buNone/>
            </a:pPr>
            <a:endParaRPr lang="en-US" sz="1800" b="0" i="0" dirty="0">
              <a:effectLst/>
              <a:latin typeface="Poppins" panose="00000500000000000000" pitchFamily="2" charset="0"/>
              <a:cs typeface="Poppins" panose="00000500000000000000" pitchFamily="2" charset="0"/>
            </a:endParaRPr>
          </a:p>
          <a:p>
            <a:pPr algn="l" fontAlgn="base">
              <a:lnSpc>
                <a:spcPct val="150000"/>
              </a:lnSpc>
            </a:pPr>
            <a:r>
              <a:rPr lang="en-US" sz="2000" b="1" i="0" dirty="0">
                <a:effectLst/>
                <a:latin typeface="Poppins" panose="00000500000000000000" pitchFamily="2" charset="0"/>
                <a:cs typeface="Poppins" panose="00000500000000000000" pitchFamily="2" charset="0"/>
              </a:rPr>
              <a:t>Contacted IC chip cards and smart cards</a:t>
            </a:r>
          </a:p>
          <a:p>
            <a:pPr marL="0" indent="0" algn="just" fontAlgn="base">
              <a:lnSpc>
                <a:spcPct val="150000"/>
              </a:lnSpc>
              <a:buNone/>
            </a:pPr>
            <a:r>
              <a:rPr lang="en-US" sz="1800" b="0" i="0" dirty="0">
                <a:effectLst/>
                <a:latin typeface="Poppins" panose="00000500000000000000" pitchFamily="2" charset="0"/>
                <a:cs typeface="Poppins" panose="00000500000000000000" pitchFamily="2" charset="0"/>
              </a:rPr>
              <a:t>In the case of a contact-type IC chip card, a cavity is milled into a conventional plastic card and then the corresponding chip is inserted with an adhesive. To do this, the plastic card must comply with ISO standard ISO-7816 and have a minimum thickness of 0.8mm or 800μ. Simple memory chips or cryptographic processor chips for secure applications can be used.</a:t>
            </a:r>
          </a:p>
        </p:txBody>
      </p:sp>
    </p:spTree>
    <p:extLst>
      <p:ext uri="{BB962C8B-B14F-4D97-AF65-F5344CB8AC3E}">
        <p14:creationId xmlns:p14="http://schemas.microsoft.com/office/powerpoint/2010/main" val="2631080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dirty="0">
                <a:latin typeface="Poppins" panose="020B0502040204020203" pitchFamily="2" charset="0"/>
              </a:rPr>
              <a:t>Types </a:t>
            </a:r>
            <a:r>
              <a:rPr lang="en-US" sz="4000" b="1" i="0" dirty="0">
                <a:effectLst/>
                <a:latin typeface="Poppins" panose="020B0502040204020203" pitchFamily="2" charset="0"/>
              </a:rPr>
              <a:t>NFC Vs RFID</a:t>
            </a:r>
            <a:endParaRPr lang="en-US" sz="4000" dirty="0">
              <a:latin typeface="+mj-lt"/>
              <a:ea typeface="+mj-ea"/>
              <a:cs typeface="+mj-cs"/>
            </a:endParaRPr>
          </a:p>
        </p:txBody>
      </p:sp>
      <p:sp>
        <p:nvSpPr>
          <p:cNvPr id="6" name="TextBox 5">
            <a:extLst>
              <a:ext uri="{FF2B5EF4-FFF2-40B4-BE49-F238E27FC236}">
                <a16:creationId xmlns:a16="http://schemas.microsoft.com/office/drawing/2014/main" id="{7EE1CEA7-8EC8-0CEF-A352-AE07F773080E}"/>
              </a:ext>
            </a:extLst>
          </p:cNvPr>
          <p:cNvSpPr txBox="1"/>
          <p:nvPr/>
        </p:nvSpPr>
        <p:spPr>
          <a:xfrm>
            <a:off x="649548" y="1225119"/>
            <a:ext cx="10892901" cy="2911053"/>
          </a:xfrm>
          <a:prstGeom prst="rect">
            <a:avLst/>
          </a:prstGeom>
          <a:noFill/>
        </p:spPr>
        <p:txBody>
          <a:bodyPr wrap="square" rtlCol="0">
            <a:spAutoFit/>
          </a:bodyPr>
          <a:lstStyle/>
          <a:p>
            <a:pPr algn="l" fontAlgn="base">
              <a:lnSpc>
                <a:spcPct val="150000"/>
              </a:lnSpc>
            </a:pPr>
            <a:r>
              <a:rPr lang="en-US" sz="2400" b="1" i="0" dirty="0">
                <a:effectLst/>
                <a:latin typeface="Poppins" panose="00000500000000000000" pitchFamily="2" charset="0"/>
                <a:cs typeface="Poppins" panose="00000500000000000000" pitchFamily="2" charset="0"/>
              </a:rPr>
              <a:t>Hybrid chip cards</a:t>
            </a:r>
          </a:p>
          <a:p>
            <a:pPr marL="0" indent="0" algn="l" fontAlgn="base">
              <a:lnSpc>
                <a:spcPct val="150000"/>
              </a:lnSpc>
              <a:buNone/>
            </a:pPr>
            <a:r>
              <a:rPr lang="en-US" sz="2000" b="0" i="0" dirty="0">
                <a:effectLst/>
                <a:latin typeface="Poppins" panose="00000500000000000000" pitchFamily="2" charset="0"/>
                <a:cs typeface="Poppins" panose="00000500000000000000" pitchFamily="2" charset="0"/>
              </a:rPr>
              <a:t>Hybrid cards can link different technologies together, here it depends on which ones are combined. Depending on the storage medium, the card is structured differently. If one combines a contact-type chip with a contactless chip, the invisible contactless chip is welded in during the production process. The visible contact chip is then glued into the free-milled location. The chips are not connected.</a:t>
            </a:r>
          </a:p>
        </p:txBody>
      </p:sp>
    </p:spTree>
    <p:extLst>
      <p:ext uri="{BB962C8B-B14F-4D97-AF65-F5344CB8AC3E}">
        <p14:creationId xmlns:p14="http://schemas.microsoft.com/office/powerpoint/2010/main" val="3796880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dirty="0">
                <a:latin typeface="Poppins" panose="020B0502040204020203" pitchFamily="2" charset="0"/>
              </a:rPr>
              <a:t>Types </a:t>
            </a:r>
            <a:r>
              <a:rPr lang="en-US" sz="4000" b="1" i="0" dirty="0">
                <a:effectLst/>
                <a:latin typeface="Poppins" panose="020B0502040204020203" pitchFamily="2" charset="0"/>
              </a:rPr>
              <a:t>NFC Vs RFID</a:t>
            </a:r>
            <a:endParaRPr lang="en-US" sz="4000" dirty="0">
              <a:latin typeface="+mj-lt"/>
              <a:ea typeface="+mj-ea"/>
              <a:cs typeface="+mj-cs"/>
            </a:endParaRPr>
          </a:p>
        </p:txBody>
      </p:sp>
      <p:sp>
        <p:nvSpPr>
          <p:cNvPr id="6" name="TextBox 5">
            <a:extLst>
              <a:ext uri="{FF2B5EF4-FFF2-40B4-BE49-F238E27FC236}">
                <a16:creationId xmlns:a16="http://schemas.microsoft.com/office/drawing/2014/main" id="{7EE1CEA7-8EC8-0CEF-A352-AE07F773080E}"/>
              </a:ext>
            </a:extLst>
          </p:cNvPr>
          <p:cNvSpPr txBox="1"/>
          <p:nvPr/>
        </p:nvSpPr>
        <p:spPr>
          <a:xfrm>
            <a:off x="649548" y="1225119"/>
            <a:ext cx="10892901" cy="5118324"/>
          </a:xfrm>
          <a:prstGeom prst="rect">
            <a:avLst/>
          </a:prstGeom>
          <a:noFill/>
        </p:spPr>
        <p:txBody>
          <a:bodyPr wrap="square" rtlCol="0">
            <a:spAutoFit/>
          </a:bodyPr>
          <a:lstStyle/>
          <a:p>
            <a:pPr algn="l" fontAlgn="base">
              <a:lnSpc>
                <a:spcPct val="150000"/>
              </a:lnSpc>
            </a:pPr>
            <a:r>
              <a:rPr lang="en-US" sz="2800" b="1" i="0" dirty="0">
                <a:effectLst/>
                <a:latin typeface="Poppins" panose="00000500000000000000" pitchFamily="2" charset="0"/>
                <a:cs typeface="Poppins" panose="00000500000000000000" pitchFamily="2" charset="0"/>
              </a:rPr>
              <a:t>Dual interface chip cards</a:t>
            </a:r>
          </a:p>
          <a:p>
            <a:pPr marL="0" indent="0" algn="just" fontAlgn="base">
              <a:lnSpc>
                <a:spcPct val="150000"/>
              </a:lnSpc>
              <a:buNone/>
            </a:pPr>
            <a:r>
              <a:rPr lang="en-US" sz="2400" b="0" i="0" dirty="0">
                <a:effectLst/>
                <a:latin typeface="Poppins" panose="00000500000000000000" pitchFamily="2" charset="0"/>
                <a:cs typeface="Poppins" panose="00000500000000000000" pitchFamily="2" charset="0"/>
              </a:rPr>
              <a:t>Dual interface cards have two production options. Either via the direct contact of the antenna to the chip (flexible bump or wire bonding) or via the “inductive coupling” method. With the “</a:t>
            </a:r>
            <a:r>
              <a:rPr lang="en-US" sz="2400" b="0" i="0" dirty="0" err="1">
                <a:effectLst/>
                <a:latin typeface="Poppins" panose="00000500000000000000" pitchFamily="2" charset="0"/>
                <a:cs typeface="Poppins" panose="00000500000000000000" pitchFamily="2" charset="0"/>
              </a:rPr>
              <a:t>Flexbump</a:t>
            </a:r>
            <a:r>
              <a:rPr lang="en-US" sz="2400" b="0" i="0" dirty="0">
                <a:effectLst/>
                <a:latin typeface="Poppins" panose="00000500000000000000" pitchFamily="2" charset="0"/>
                <a:cs typeface="Poppins" panose="00000500000000000000" pitchFamily="2" charset="0"/>
              </a:rPr>
              <a:t>”, the chip with the module is firmly connected to the antenna already laminated in the card. In the case of </a:t>
            </a:r>
            <a:r>
              <a:rPr lang="en-US" sz="2400" b="0" i="0" dirty="0" err="1">
                <a:effectLst/>
                <a:latin typeface="Poppins" panose="00000500000000000000" pitchFamily="2" charset="0"/>
                <a:cs typeface="Poppins" panose="00000500000000000000" pitchFamily="2" charset="0"/>
              </a:rPr>
              <a:t>inducitive</a:t>
            </a:r>
            <a:r>
              <a:rPr lang="en-US" sz="2400" b="0" i="0" dirty="0">
                <a:effectLst/>
                <a:latin typeface="Poppins" panose="00000500000000000000" pitchFamily="2" charset="0"/>
                <a:cs typeface="Poppins" panose="00000500000000000000" pitchFamily="2" charset="0"/>
              </a:rPr>
              <a:t> coupling technique, the chip module itself already has a small miniature antenna which interacts with the large antenna in the card body and thus transmits the data and energy.</a:t>
            </a:r>
          </a:p>
        </p:txBody>
      </p:sp>
    </p:spTree>
    <p:extLst>
      <p:ext uri="{BB962C8B-B14F-4D97-AF65-F5344CB8AC3E}">
        <p14:creationId xmlns:p14="http://schemas.microsoft.com/office/powerpoint/2010/main" val="1310155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lnSpcReduction="10000"/>
          </a:bodyPr>
          <a:lstStyle/>
          <a:p>
            <a:pPr algn="ctr" fontAlgn="base"/>
            <a:r>
              <a:rPr lang="en-US" sz="4000" b="1" i="0" dirty="0">
                <a:effectLst/>
                <a:latin typeface="Poppins" panose="00000500000000000000" pitchFamily="2" charset="0"/>
                <a:cs typeface="Poppins" panose="00000500000000000000" pitchFamily="2" charset="0"/>
              </a:rPr>
              <a:t>Different chip types in smart cards</a:t>
            </a:r>
          </a:p>
        </p:txBody>
      </p:sp>
      <p:sp>
        <p:nvSpPr>
          <p:cNvPr id="6" name="TextBox 5">
            <a:extLst>
              <a:ext uri="{FF2B5EF4-FFF2-40B4-BE49-F238E27FC236}">
                <a16:creationId xmlns:a16="http://schemas.microsoft.com/office/drawing/2014/main" id="{7EE1CEA7-8EC8-0CEF-A352-AE07F773080E}"/>
              </a:ext>
            </a:extLst>
          </p:cNvPr>
          <p:cNvSpPr txBox="1"/>
          <p:nvPr/>
        </p:nvSpPr>
        <p:spPr>
          <a:xfrm>
            <a:off x="649548" y="1669002"/>
            <a:ext cx="10892901" cy="3917996"/>
          </a:xfrm>
          <a:prstGeom prst="rect">
            <a:avLst/>
          </a:prstGeom>
          <a:noFill/>
        </p:spPr>
        <p:txBody>
          <a:bodyPr wrap="square" rtlCol="0">
            <a:spAutoFit/>
          </a:bodyPr>
          <a:lstStyle/>
          <a:p>
            <a:pPr marL="0" indent="0" algn="just" fontAlgn="base">
              <a:lnSpc>
                <a:spcPct val="150000"/>
              </a:lnSpc>
              <a:buNone/>
            </a:pPr>
            <a:r>
              <a:rPr lang="en-US" sz="2400" b="0" i="0" dirty="0">
                <a:effectLst/>
                <a:latin typeface="Poppins" panose="00000500000000000000" pitchFamily="2" charset="0"/>
                <a:cs typeface="Poppins" panose="00000500000000000000" pitchFamily="2" charset="0"/>
              </a:rPr>
              <a:t>Basically, a distinction is made between contactless NFC (RFID), contact smart cards and dual interface cards. Whereby contactless NFC (RFID) cards manage to work without a visible chip and can transmit stored data without contact to a terminal. Contacted smart cards, have a visible chip (best known from bank cards) and must be plugged into a corresponding terminal. Dual interface cards have a visible and an invisible chip and combine both technologies.</a:t>
            </a:r>
          </a:p>
        </p:txBody>
      </p:sp>
    </p:spTree>
    <p:extLst>
      <p:ext uri="{BB962C8B-B14F-4D97-AF65-F5344CB8AC3E}">
        <p14:creationId xmlns:p14="http://schemas.microsoft.com/office/powerpoint/2010/main" val="3223109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lnSpcReduction="10000"/>
          </a:bodyPr>
          <a:lstStyle/>
          <a:p>
            <a:pPr algn="ctr" fontAlgn="base"/>
            <a:r>
              <a:rPr lang="en-US" sz="4000" b="1" i="0" dirty="0">
                <a:effectLst/>
                <a:latin typeface="Poppins" panose="00000500000000000000" pitchFamily="2" charset="0"/>
                <a:cs typeface="Poppins" panose="00000500000000000000" pitchFamily="2" charset="0"/>
              </a:rPr>
              <a:t>Different chip types in smart cards</a:t>
            </a:r>
          </a:p>
        </p:txBody>
      </p:sp>
      <p:pic>
        <p:nvPicPr>
          <p:cNvPr id="2" name="Content Placeholder 4">
            <a:extLst>
              <a:ext uri="{FF2B5EF4-FFF2-40B4-BE49-F238E27FC236}">
                <a16:creationId xmlns:a16="http://schemas.microsoft.com/office/drawing/2014/main" id="{3DBDEBF6-7676-07DE-DFC0-ACD7C3EBB032}"/>
              </a:ext>
            </a:extLst>
          </p:cNvPr>
          <p:cNvPicPr>
            <a:picLocks noChangeAspect="1"/>
          </p:cNvPicPr>
          <p:nvPr/>
        </p:nvPicPr>
        <p:blipFill>
          <a:blip r:embed="rId2"/>
          <a:stretch>
            <a:fillRect/>
          </a:stretch>
        </p:blipFill>
        <p:spPr>
          <a:xfrm>
            <a:off x="797881" y="4029075"/>
            <a:ext cx="2510389" cy="1094678"/>
          </a:xfrm>
          <a:prstGeom prst="rect">
            <a:avLst/>
          </a:prstGeom>
        </p:spPr>
      </p:pic>
      <p:pic>
        <p:nvPicPr>
          <p:cNvPr id="3" name="Picture 2">
            <a:extLst>
              <a:ext uri="{FF2B5EF4-FFF2-40B4-BE49-F238E27FC236}">
                <a16:creationId xmlns:a16="http://schemas.microsoft.com/office/drawing/2014/main" id="{FAEAEB23-DDCA-A14C-8336-307ECEA88922}"/>
              </a:ext>
            </a:extLst>
          </p:cNvPr>
          <p:cNvPicPr>
            <a:picLocks noChangeAspect="1"/>
          </p:cNvPicPr>
          <p:nvPr/>
        </p:nvPicPr>
        <p:blipFill>
          <a:blip r:embed="rId3"/>
          <a:stretch>
            <a:fillRect/>
          </a:stretch>
        </p:blipFill>
        <p:spPr>
          <a:xfrm>
            <a:off x="3185419" y="2741290"/>
            <a:ext cx="2786755" cy="3068958"/>
          </a:xfrm>
          <a:prstGeom prst="rect">
            <a:avLst/>
          </a:prstGeom>
        </p:spPr>
      </p:pic>
      <p:pic>
        <p:nvPicPr>
          <p:cNvPr id="4" name="Picture 3">
            <a:extLst>
              <a:ext uri="{FF2B5EF4-FFF2-40B4-BE49-F238E27FC236}">
                <a16:creationId xmlns:a16="http://schemas.microsoft.com/office/drawing/2014/main" id="{F9250335-2504-275E-3291-7EDA66A02021}"/>
              </a:ext>
            </a:extLst>
          </p:cNvPr>
          <p:cNvPicPr>
            <a:picLocks noChangeAspect="1"/>
          </p:cNvPicPr>
          <p:nvPr/>
        </p:nvPicPr>
        <p:blipFill>
          <a:blip r:embed="rId4"/>
          <a:stretch>
            <a:fillRect/>
          </a:stretch>
        </p:blipFill>
        <p:spPr>
          <a:xfrm>
            <a:off x="5972174" y="2698772"/>
            <a:ext cx="2666173" cy="3111476"/>
          </a:xfrm>
          <a:prstGeom prst="rect">
            <a:avLst/>
          </a:prstGeom>
        </p:spPr>
      </p:pic>
      <p:pic>
        <p:nvPicPr>
          <p:cNvPr id="5" name="Picture 4">
            <a:extLst>
              <a:ext uri="{FF2B5EF4-FFF2-40B4-BE49-F238E27FC236}">
                <a16:creationId xmlns:a16="http://schemas.microsoft.com/office/drawing/2014/main" id="{A4B041E2-4F6B-8CD6-B23A-F0EB2A60A584}"/>
              </a:ext>
            </a:extLst>
          </p:cNvPr>
          <p:cNvPicPr>
            <a:picLocks noChangeAspect="1"/>
          </p:cNvPicPr>
          <p:nvPr/>
        </p:nvPicPr>
        <p:blipFill>
          <a:blip r:embed="rId5"/>
          <a:stretch>
            <a:fillRect/>
          </a:stretch>
        </p:blipFill>
        <p:spPr>
          <a:xfrm>
            <a:off x="8758929" y="2741290"/>
            <a:ext cx="2832962" cy="3267466"/>
          </a:xfrm>
          <a:prstGeom prst="rect">
            <a:avLst/>
          </a:prstGeom>
        </p:spPr>
      </p:pic>
      <p:sp>
        <p:nvSpPr>
          <p:cNvPr id="8" name="TextBox 7">
            <a:extLst>
              <a:ext uri="{FF2B5EF4-FFF2-40B4-BE49-F238E27FC236}">
                <a16:creationId xmlns:a16="http://schemas.microsoft.com/office/drawing/2014/main" id="{8BEF9BCA-AF30-A283-A71F-8C0036883B8C}"/>
              </a:ext>
            </a:extLst>
          </p:cNvPr>
          <p:cNvSpPr txBox="1"/>
          <p:nvPr/>
        </p:nvSpPr>
        <p:spPr>
          <a:xfrm>
            <a:off x="719988" y="1981982"/>
            <a:ext cx="2666173" cy="230832"/>
          </a:xfrm>
          <a:prstGeom prst="rect">
            <a:avLst/>
          </a:prstGeom>
          <a:noFill/>
        </p:spPr>
        <p:txBody>
          <a:bodyPr wrap="square">
            <a:spAutoFit/>
          </a:bodyPr>
          <a:lstStyle/>
          <a:p>
            <a:pPr algn="l" fontAlgn="base"/>
            <a:r>
              <a:rPr lang="en-US" sz="900" b="1" i="0" dirty="0">
                <a:solidFill>
                  <a:srgbClr val="222222"/>
                </a:solidFill>
                <a:effectLst/>
                <a:latin typeface="Poppins" panose="00000500000000000000" pitchFamily="2" charset="0"/>
                <a:cs typeface="Poppins" panose="00000500000000000000" pitchFamily="2" charset="0"/>
              </a:rPr>
              <a:t>Contacted IC chip cards and smart cards</a:t>
            </a:r>
          </a:p>
        </p:txBody>
      </p:sp>
      <p:sp>
        <p:nvSpPr>
          <p:cNvPr id="9" name="TextBox 8">
            <a:extLst>
              <a:ext uri="{FF2B5EF4-FFF2-40B4-BE49-F238E27FC236}">
                <a16:creationId xmlns:a16="http://schemas.microsoft.com/office/drawing/2014/main" id="{4E8C6819-788F-1ACF-A34A-797CE0CD2EB4}"/>
              </a:ext>
            </a:extLst>
          </p:cNvPr>
          <p:cNvSpPr txBox="1"/>
          <p:nvPr/>
        </p:nvSpPr>
        <p:spPr>
          <a:xfrm>
            <a:off x="3981527" y="1981982"/>
            <a:ext cx="1194537" cy="230832"/>
          </a:xfrm>
          <a:prstGeom prst="rect">
            <a:avLst/>
          </a:prstGeom>
          <a:noFill/>
        </p:spPr>
        <p:txBody>
          <a:bodyPr wrap="square">
            <a:spAutoFit/>
          </a:bodyPr>
          <a:lstStyle/>
          <a:p>
            <a:pPr algn="l" fontAlgn="base"/>
            <a:r>
              <a:rPr lang="en-US" sz="900" b="1" i="0" dirty="0">
                <a:solidFill>
                  <a:srgbClr val="222222"/>
                </a:solidFill>
                <a:effectLst/>
                <a:latin typeface="Poppins" panose="00000500000000000000" pitchFamily="2" charset="0"/>
                <a:cs typeface="Poppins" panose="00000500000000000000" pitchFamily="2" charset="0"/>
              </a:rPr>
              <a:t>RFID / NFC cards</a:t>
            </a:r>
          </a:p>
        </p:txBody>
      </p:sp>
      <p:sp>
        <p:nvSpPr>
          <p:cNvPr id="10" name="TextBox 9">
            <a:extLst>
              <a:ext uri="{FF2B5EF4-FFF2-40B4-BE49-F238E27FC236}">
                <a16:creationId xmlns:a16="http://schemas.microsoft.com/office/drawing/2014/main" id="{CE88FC08-9383-6030-83E0-8968FAE2E939}"/>
              </a:ext>
            </a:extLst>
          </p:cNvPr>
          <p:cNvSpPr txBox="1"/>
          <p:nvPr/>
        </p:nvSpPr>
        <p:spPr>
          <a:xfrm>
            <a:off x="6650841" y="1981982"/>
            <a:ext cx="1308837" cy="230832"/>
          </a:xfrm>
          <a:prstGeom prst="rect">
            <a:avLst/>
          </a:prstGeom>
          <a:noFill/>
        </p:spPr>
        <p:txBody>
          <a:bodyPr wrap="square">
            <a:spAutoFit/>
          </a:bodyPr>
          <a:lstStyle/>
          <a:p>
            <a:pPr algn="l" fontAlgn="base"/>
            <a:r>
              <a:rPr lang="en-US" sz="900" b="1" i="0">
                <a:solidFill>
                  <a:srgbClr val="222222"/>
                </a:solidFill>
                <a:effectLst/>
                <a:latin typeface="Poppins" panose="00000500000000000000" pitchFamily="2" charset="0"/>
                <a:cs typeface="Poppins" panose="00000500000000000000" pitchFamily="2" charset="0"/>
              </a:rPr>
              <a:t>Hybrid chip cards</a:t>
            </a:r>
            <a:endParaRPr lang="en-US" sz="900" b="1" i="0" dirty="0">
              <a:solidFill>
                <a:srgbClr val="222222"/>
              </a:solidFill>
              <a:effectLst/>
              <a:latin typeface="Poppins" panose="00000500000000000000" pitchFamily="2" charset="0"/>
              <a:cs typeface="Poppins" panose="00000500000000000000" pitchFamily="2" charset="0"/>
            </a:endParaRPr>
          </a:p>
        </p:txBody>
      </p:sp>
      <p:sp>
        <p:nvSpPr>
          <p:cNvPr id="11" name="TextBox 10">
            <a:extLst>
              <a:ext uri="{FF2B5EF4-FFF2-40B4-BE49-F238E27FC236}">
                <a16:creationId xmlns:a16="http://schemas.microsoft.com/office/drawing/2014/main" id="{DBD31A71-781B-6744-F5C0-02C7A9DEAAAA}"/>
              </a:ext>
            </a:extLst>
          </p:cNvPr>
          <p:cNvSpPr txBox="1"/>
          <p:nvPr/>
        </p:nvSpPr>
        <p:spPr>
          <a:xfrm>
            <a:off x="9337210" y="1981982"/>
            <a:ext cx="1676400" cy="230832"/>
          </a:xfrm>
          <a:prstGeom prst="rect">
            <a:avLst/>
          </a:prstGeom>
          <a:noFill/>
        </p:spPr>
        <p:txBody>
          <a:bodyPr wrap="square">
            <a:spAutoFit/>
          </a:bodyPr>
          <a:lstStyle/>
          <a:p>
            <a:pPr algn="l" fontAlgn="base"/>
            <a:r>
              <a:rPr lang="en-US" sz="900" b="1" i="0">
                <a:solidFill>
                  <a:srgbClr val="222222"/>
                </a:solidFill>
                <a:effectLst/>
                <a:latin typeface="Poppins" panose="00000500000000000000" pitchFamily="2" charset="0"/>
                <a:cs typeface="Poppins" panose="00000500000000000000" pitchFamily="2" charset="0"/>
              </a:rPr>
              <a:t>Dual interface chip cards</a:t>
            </a:r>
            <a:endParaRPr lang="en-US" sz="900" b="1" i="0" dirty="0">
              <a:solidFill>
                <a:srgbClr val="222222"/>
              </a:solidFill>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456064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87004-5A56-A456-BFE6-50B7BB839422}"/>
              </a:ext>
            </a:extLst>
          </p:cNvPr>
          <p:cNvSpPr>
            <a:spLocks noGrp="1"/>
          </p:cNvSpPr>
          <p:nvPr>
            <p:ph type="ctrTitle"/>
          </p:nvPr>
        </p:nvSpPr>
        <p:spPr>
          <a:xfrm>
            <a:off x="477981" y="625684"/>
            <a:ext cx="4795355" cy="3204134"/>
          </a:xfrm>
        </p:spPr>
        <p:txBody>
          <a:bodyPr anchor="b">
            <a:normAutofit/>
          </a:bodyPr>
          <a:lstStyle/>
          <a:p>
            <a:pPr algn="l"/>
            <a:r>
              <a:rPr lang="en-US" sz="4800" dirty="0">
                <a:latin typeface="Poppins" panose="00000500000000000000" pitchFamily="2" charset="0"/>
                <a:cs typeface="Poppins" panose="00000500000000000000" pitchFamily="2" charset="0"/>
              </a:rPr>
              <a:t>Types of Cards</a:t>
            </a:r>
            <a:endParaRPr lang="en-US" sz="4800" dirty="0"/>
          </a:p>
        </p:txBody>
      </p:sp>
      <p:pic>
        <p:nvPicPr>
          <p:cNvPr id="5" name="Picture 4">
            <a:extLst>
              <a:ext uri="{FF2B5EF4-FFF2-40B4-BE49-F238E27FC236}">
                <a16:creationId xmlns:a16="http://schemas.microsoft.com/office/drawing/2014/main" id="{1BABE91F-0F3C-59A0-E4DE-40E4B93024D1}"/>
              </a:ext>
            </a:extLst>
          </p:cNvPr>
          <p:cNvPicPr>
            <a:picLocks noChangeAspect="1"/>
          </p:cNvPicPr>
          <p:nvPr/>
        </p:nvPicPr>
        <p:blipFill rotWithShape="1">
          <a:blip r:embed="rId2"/>
          <a:srcRect l="32888" r="13031" b="-1"/>
          <a:stretch/>
        </p:blipFill>
        <p:spPr>
          <a:xfrm>
            <a:off x="6774840" y="625684"/>
            <a:ext cx="3687868" cy="5455380"/>
          </a:xfrm>
          <a:prstGeom prst="rect">
            <a:avLst/>
          </a:prstGeom>
        </p:spPr>
      </p:pic>
    </p:spTree>
    <p:extLst>
      <p:ext uri="{BB962C8B-B14F-4D97-AF65-F5344CB8AC3E}">
        <p14:creationId xmlns:p14="http://schemas.microsoft.com/office/powerpoint/2010/main" val="817851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lnSpcReduction="10000"/>
          </a:bodyPr>
          <a:lstStyle/>
          <a:p>
            <a:pPr algn="ctr" fontAlgn="base"/>
            <a:r>
              <a:rPr lang="en-US" sz="4000" b="1" i="0" dirty="0">
                <a:solidFill>
                  <a:srgbClr val="273136"/>
                </a:solidFill>
                <a:effectLst/>
                <a:latin typeface="Poppins" panose="00000500000000000000" pitchFamily="2" charset="0"/>
                <a:cs typeface="Poppins" panose="00000500000000000000" pitchFamily="2" charset="0"/>
              </a:rPr>
              <a:t>EMV Chip Card vs. Magnetic Stripe Card</a:t>
            </a:r>
            <a:endParaRPr lang="en-US" sz="4000" b="1" i="0" dirty="0">
              <a:effectLst/>
              <a:latin typeface="Poppins" panose="00000500000000000000" pitchFamily="2" charset="0"/>
              <a:cs typeface="Poppins" panose="00000500000000000000" pitchFamily="2" charset="0"/>
            </a:endParaRPr>
          </a:p>
        </p:txBody>
      </p:sp>
      <p:graphicFrame>
        <p:nvGraphicFramePr>
          <p:cNvPr id="2" name="Table 2">
            <a:extLst>
              <a:ext uri="{FF2B5EF4-FFF2-40B4-BE49-F238E27FC236}">
                <a16:creationId xmlns:a16="http://schemas.microsoft.com/office/drawing/2014/main" id="{31CA0204-5722-112B-45E5-210C161F0064}"/>
              </a:ext>
            </a:extLst>
          </p:cNvPr>
          <p:cNvGraphicFramePr>
            <a:graphicFrameLocks noGrp="1"/>
          </p:cNvGraphicFramePr>
          <p:nvPr/>
        </p:nvGraphicFramePr>
        <p:xfrm>
          <a:off x="718104" y="1574800"/>
          <a:ext cx="10671946" cy="4460240"/>
        </p:xfrm>
        <a:graphic>
          <a:graphicData uri="http://schemas.openxmlformats.org/drawingml/2006/table">
            <a:tbl>
              <a:tblPr firstRow="1" bandRow="1">
                <a:tableStyleId>{21E4AEA4-8DFA-4A89-87EB-49C32662AFE0}</a:tableStyleId>
              </a:tblPr>
              <a:tblGrid>
                <a:gridCol w="5335973">
                  <a:extLst>
                    <a:ext uri="{9D8B030D-6E8A-4147-A177-3AD203B41FA5}">
                      <a16:colId xmlns:a16="http://schemas.microsoft.com/office/drawing/2014/main" val="333664101"/>
                    </a:ext>
                  </a:extLst>
                </a:gridCol>
                <a:gridCol w="5335973">
                  <a:extLst>
                    <a:ext uri="{9D8B030D-6E8A-4147-A177-3AD203B41FA5}">
                      <a16:colId xmlns:a16="http://schemas.microsoft.com/office/drawing/2014/main" val="4032725215"/>
                    </a:ext>
                  </a:extLst>
                </a:gridCol>
              </a:tblGrid>
              <a:tr h="370840">
                <a:tc>
                  <a:txBody>
                    <a:bodyPr/>
                    <a:lstStyle/>
                    <a:p>
                      <a:pPr algn="ctr"/>
                      <a:r>
                        <a:rPr lang="en-US" dirty="0"/>
                        <a:t>EMV Chip Card</a:t>
                      </a:r>
                    </a:p>
                  </a:txBody>
                  <a:tcPr/>
                </a:tc>
                <a:tc>
                  <a:txBody>
                    <a:bodyPr/>
                    <a:lstStyle/>
                    <a:p>
                      <a:pPr algn="ctr"/>
                      <a:r>
                        <a:rPr lang="en-US" dirty="0"/>
                        <a:t>Magnetic Stripe Card</a:t>
                      </a:r>
                    </a:p>
                  </a:txBody>
                  <a:tcPr/>
                </a:tc>
                <a:extLst>
                  <a:ext uri="{0D108BD9-81ED-4DB2-BD59-A6C34878D82A}">
                    <a16:rowId xmlns:a16="http://schemas.microsoft.com/office/drawing/2014/main" val="3771788098"/>
                  </a:ext>
                </a:extLst>
              </a:tr>
              <a:tr h="370840">
                <a:tc>
                  <a:txBody>
                    <a:bodyPr/>
                    <a:lstStyle/>
                    <a:p>
                      <a:r>
                        <a:rPr lang="en-US" sz="1600" dirty="0">
                          <a:solidFill>
                            <a:srgbClr val="151B1F"/>
                          </a:solidFill>
                          <a:latin typeface="+mn-lt"/>
                        </a:rPr>
                        <a:t>Card is inserted into the terminal.</a:t>
                      </a:r>
                      <a:endParaRPr lang="en-US" sz="16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151B1F"/>
                          </a:solidFill>
                          <a:latin typeface="+mn-lt"/>
                        </a:rPr>
                        <a:t>Card is swiped.</a:t>
                      </a:r>
                      <a:endParaRPr lang="en-US" sz="1600" dirty="0">
                        <a:solidFill>
                          <a:srgbClr val="151B1F"/>
                        </a:solidFill>
                        <a:latin typeface="+mn-lt"/>
                        <a:cs typeface="Poppins" panose="00000500000000000000" pitchFamily="2" charset="0"/>
                      </a:endParaRPr>
                    </a:p>
                  </a:txBody>
                  <a:tcPr/>
                </a:tc>
                <a:extLst>
                  <a:ext uri="{0D108BD9-81ED-4DB2-BD59-A6C34878D82A}">
                    <a16:rowId xmlns:a16="http://schemas.microsoft.com/office/drawing/2014/main" val="18893185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151B1F"/>
                          </a:solidFill>
                          <a:latin typeface="+mn-lt"/>
                        </a:rPr>
                        <a:t>Terminal contacts the chip inside the card using pins.</a:t>
                      </a:r>
                      <a:endParaRPr lang="en-US" sz="1600" dirty="0">
                        <a:solidFill>
                          <a:srgbClr val="151B1F"/>
                        </a:solidFill>
                        <a:latin typeface="+mn-lt"/>
                        <a:cs typeface="Poppins" panose="00000500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151B1F"/>
                          </a:solidFill>
                          <a:latin typeface="+mn-lt"/>
                        </a:rPr>
                        <a:t>The terminal sends an authorization request (including the customer’s card data) to the acquiring bank.</a:t>
                      </a:r>
                      <a:endParaRPr lang="en-US" sz="1600" dirty="0">
                        <a:solidFill>
                          <a:srgbClr val="151B1F"/>
                        </a:solidFill>
                        <a:latin typeface="+mn-lt"/>
                        <a:cs typeface="Poppins" panose="00000500000000000000" pitchFamily="2" charset="0"/>
                      </a:endParaRPr>
                    </a:p>
                  </a:txBody>
                  <a:tcPr/>
                </a:tc>
                <a:extLst>
                  <a:ext uri="{0D108BD9-81ED-4DB2-BD59-A6C34878D82A}">
                    <a16:rowId xmlns:a16="http://schemas.microsoft.com/office/drawing/2014/main" val="12709064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151B1F"/>
                          </a:solidFill>
                          <a:latin typeface="+mn-lt"/>
                        </a:rPr>
                        <a:t>Chip is activated, terminal verifies the issuer from the chip on the card.</a:t>
                      </a:r>
                      <a:endParaRPr lang="en-US" sz="1600" dirty="0">
                        <a:solidFill>
                          <a:srgbClr val="151B1F"/>
                        </a:solidFill>
                        <a:latin typeface="+mn-lt"/>
                        <a:cs typeface="Poppins" panose="00000500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151B1F"/>
                          </a:solidFill>
                          <a:effectLst/>
                          <a:latin typeface="+mn-lt"/>
                          <a:cs typeface="Poppins" panose="00000500000000000000" pitchFamily="2" charset="0"/>
                        </a:rPr>
                        <a:t>The terminal sends an authorization request (including the customer’s card data) to the acquiring bank.</a:t>
                      </a:r>
                    </a:p>
                  </a:txBody>
                  <a:tcPr/>
                </a:tc>
                <a:extLst>
                  <a:ext uri="{0D108BD9-81ED-4DB2-BD59-A6C34878D82A}">
                    <a16:rowId xmlns:a16="http://schemas.microsoft.com/office/drawing/2014/main" val="5276190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151B1F"/>
                          </a:solidFill>
                          <a:latin typeface="+mn-lt"/>
                        </a:rPr>
                        <a:t>Chip verifies PIN details.</a:t>
                      </a:r>
                      <a:endParaRPr lang="en-US" sz="1600" dirty="0">
                        <a:solidFill>
                          <a:srgbClr val="151B1F"/>
                        </a:solidFill>
                        <a:latin typeface="+mn-lt"/>
                        <a:cs typeface="Poppins" panose="00000500000000000000" pitchFamily="2" charset="0"/>
                      </a:endParaRPr>
                    </a:p>
                  </a:txBody>
                  <a:tcPr/>
                </a:tc>
                <a:tc>
                  <a:txBody>
                    <a:bodyPr/>
                    <a:lstStyle/>
                    <a:p>
                      <a:pPr>
                        <a:buFont typeface="+mj-lt"/>
                        <a:buNone/>
                      </a:pPr>
                      <a:r>
                        <a:rPr lang="en-US" sz="1600" dirty="0">
                          <a:solidFill>
                            <a:srgbClr val="151B1F"/>
                          </a:solidFill>
                          <a:latin typeface="+mn-lt"/>
                          <a:cs typeface="Poppins" panose="00000500000000000000" pitchFamily="2" charset="0"/>
                        </a:rPr>
                        <a:t>The terminal facilitates an authorization response from the issuing bank to the acquiring bank.</a:t>
                      </a:r>
                    </a:p>
                  </a:txBody>
                  <a:tcPr/>
                </a:tc>
                <a:extLst>
                  <a:ext uri="{0D108BD9-81ED-4DB2-BD59-A6C34878D82A}">
                    <a16:rowId xmlns:a16="http://schemas.microsoft.com/office/drawing/2014/main" val="3392826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151B1F"/>
                          </a:solidFill>
                          <a:latin typeface="+mn-lt"/>
                          <a:cs typeface="Poppins" panose="00000500000000000000" pitchFamily="2" charset="0"/>
                        </a:rPr>
                        <a:t>Terminal signs transaction with a public key provided from the chip.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151B1F"/>
                          </a:solidFill>
                          <a:latin typeface="+mn-lt"/>
                          <a:cs typeface="Poppins" panose="00000500000000000000" pitchFamily="2" charset="0"/>
                        </a:rPr>
                        <a:t>The terminal facilitates an authorization response from the acquiring bank to the terminal.</a:t>
                      </a:r>
                    </a:p>
                  </a:txBody>
                  <a:tcPr/>
                </a:tc>
                <a:extLst>
                  <a:ext uri="{0D108BD9-81ED-4DB2-BD59-A6C34878D82A}">
                    <a16:rowId xmlns:a16="http://schemas.microsoft.com/office/drawing/2014/main" val="1489132405"/>
                  </a:ext>
                </a:extLst>
              </a:tr>
              <a:tr h="370840">
                <a:tc>
                  <a:txBody>
                    <a:bodyPr/>
                    <a:lstStyle/>
                    <a:p>
                      <a:pPr>
                        <a:buFont typeface="+mj-lt"/>
                        <a:buNone/>
                      </a:pPr>
                      <a:r>
                        <a:rPr lang="en-US" sz="1600" dirty="0">
                          <a:solidFill>
                            <a:srgbClr val="151B1F"/>
                          </a:solidFill>
                          <a:latin typeface="+mn-lt"/>
                          <a:cs typeface="Poppins" panose="00000500000000000000" pitchFamily="2" charset="0"/>
                        </a:rPr>
                        <a:t>Information is sent to the bank for official authorization.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151B1F"/>
                          </a:solidFill>
                          <a:latin typeface="+mn-lt"/>
                          <a:cs typeface="Poppins" panose="00000500000000000000" pitchFamily="2" charset="0"/>
                        </a:rPr>
                        <a:t>Assuming the authorization responses weren’t turned down for any reason, the transaction completes.</a:t>
                      </a:r>
                    </a:p>
                    <a:p>
                      <a:endParaRPr lang="en-US" sz="1600" dirty="0">
                        <a:latin typeface="+mn-lt"/>
                      </a:endParaRPr>
                    </a:p>
                  </a:txBody>
                  <a:tcPr/>
                </a:tc>
                <a:extLst>
                  <a:ext uri="{0D108BD9-81ED-4DB2-BD59-A6C34878D82A}">
                    <a16:rowId xmlns:a16="http://schemas.microsoft.com/office/drawing/2014/main" val="22072303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151B1F"/>
                          </a:solidFill>
                          <a:latin typeface="+mn-lt"/>
                          <a:cs typeface="Poppins" panose="00000500000000000000" pitchFamily="2" charset="0"/>
                        </a:rPr>
                        <a:t>The transaction is completed.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rgbClr val="151B1F"/>
                        </a:solidFill>
                        <a:latin typeface="+mn-lt"/>
                        <a:cs typeface="Poppins" panose="00000500000000000000" pitchFamily="2" charset="0"/>
                      </a:endParaRPr>
                    </a:p>
                  </a:txBody>
                  <a:tcPr/>
                </a:tc>
                <a:tc>
                  <a:txBody>
                    <a:bodyPr/>
                    <a:lstStyle/>
                    <a:p>
                      <a:endParaRPr lang="en-US" sz="1600" dirty="0">
                        <a:latin typeface="+mn-lt"/>
                      </a:endParaRPr>
                    </a:p>
                  </a:txBody>
                  <a:tcPr/>
                </a:tc>
                <a:extLst>
                  <a:ext uri="{0D108BD9-81ED-4DB2-BD59-A6C34878D82A}">
                    <a16:rowId xmlns:a16="http://schemas.microsoft.com/office/drawing/2014/main" val="1209692370"/>
                  </a:ext>
                </a:extLst>
              </a:tr>
            </a:tbl>
          </a:graphicData>
        </a:graphic>
      </p:graphicFrame>
    </p:spTree>
    <p:extLst>
      <p:ext uri="{BB962C8B-B14F-4D97-AF65-F5344CB8AC3E}">
        <p14:creationId xmlns:p14="http://schemas.microsoft.com/office/powerpoint/2010/main" val="2716816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i="0" dirty="0">
                <a:solidFill>
                  <a:srgbClr val="273136"/>
                </a:solidFill>
                <a:effectLst/>
                <a:latin typeface="Poppins" panose="00000500000000000000" pitchFamily="2" charset="0"/>
                <a:cs typeface="Poppins" panose="00000500000000000000" pitchFamily="2" charset="0"/>
              </a:rPr>
              <a:t>Additional EMV card benefits</a:t>
            </a:r>
            <a:endParaRPr lang="en-US" sz="4000" dirty="0">
              <a:latin typeface="+mj-lt"/>
              <a:ea typeface="+mj-ea"/>
              <a:cs typeface="+mj-cs"/>
            </a:endParaRPr>
          </a:p>
        </p:txBody>
      </p:sp>
      <p:sp>
        <p:nvSpPr>
          <p:cNvPr id="6" name="TextBox 5">
            <a:extLst>
              <a:ext uri="{FF2B5EF4-FFF2-40B4-BE49-F238E27FC236}">
                <a16:creationId xmlns:a16="http://schemas.microsoft.com/office/drawing/2014/main" id="{7EE1CEA7-8EC8-0CEF-A352-AE07F773080E}"/>
              </a:ext>
            </a:extLst>
          </p:cNvPr>
          <p:cNvSpPr txBox="1"/>
          <p:nvPr/>
        </p:nvSpPr>
        <p:spPr>
          <a:xfrm>
            <a:off x="649548" y="1225119"/>
            <a:ext cx="10892901" cy="4586127"/>
          </a:xfrm>
          <a:prstGeom prst="rect">
            <a:avLst/>
          </a:prstGeom>
          <a:noFill/>
        </p:spPr>
        <p:txBody>
          <a:bodyPr wrap="square" rtlCol="0">
            <a:spAutoFit/>
          </a:bodyPr>
          <a:lstStyle/>
          <a:p>
            <a:pPr algn="l" fontAlgn="base">
              <a:lnSpc>
                <a:spcPct val="150000"/>
              </a:lnSpc>
            </a:pPr>
            <a:r>
              <a:rPr lang="en-US" sz="1400" b="1" i="0" dirty="0">
                <a:solidFill>
                  <a:srgbClr val="151B1F"/>
                </a:solidFill>
                <a:effectLst/>
                <a:latin typeface="Poppins" panose="00000500000000000000" pitchFamily="2" charset="0"/>
                <a:cs typeface="Poppins" panose="00000500000000000000" pitchFamily="2" charset="0"/>
              </a:rPr>
              <a:t>Upgrading is easy and cost-effective.</a:t>
            </a:r>
            <a:r>
              <a:rPr lang="en-US" sz="1400" b="0" i="0" dirty="0">
                <a:solidFill>
                  <a:srgbClr val="151B1F"/>
                </a:solidFill>
                <a:effectLst/>
                <a:latin typeface="Poppins" panose="00000500000000000000" pitchFamily="2" charset="0"/>
                <a:cs typeface="Poppins" panose="00000500000000000000" pitchFamily="2" charset="0"/>
              </a:rPr>
              <a:t> </a:t>
            </a:r>
            <a:br>
              <a:rPr lang="en-US" sz="1400" b="0" i="0" dirty="0">
                <a:solidFill>
                  <a:srgbClr val="151B1F"/>
                </a:solidFill>
                <a:effectLst/>
                <a:latin typeface="Poppins" panose="00000500000000000000" pitchFamily="2" charset="0"/>
                <a:cs typeface="Poppins" panose="00000500000000000000" pitchFamily="2" charset="0"/>
              </a:rPr>
            </a:br>
            <a:r>
              <a:rPr lang="en-US" sz="1400" b="0" i="0" dirty="0">
                <a:solidFill>
                  <a:srgbClr val="151B1F"/>
                </a:solidFill>
                <a:effectLst/>
                <a:latin typeface="Poppins" panose="00000500000000000000" pitchFamily="2" charset="0"/>
                <a:cs typeface="Poppins" panose="00000500000000000000" pitchFamily="2" charset="0"/>
              </a:rPr>
              <a:t>EMV-certified terminals start as low as $200 as discussed in this article, and depending on your setup, your existing hardware can become EMV-certified with a custom integration.</a:t>
            </a:r>
            <a:br>
              <a:rPr lang="en-US" sz="1400" b="0" i="0" dirty="0">
                <a:solidFill>
                  <a:srgbClr val="151B1F"/>
                </a:solidFill>
                <a:effectLst/>
                <a:latin typeface="Poppins" panose="00000500000000000000" pitchFamily="2" charset="0"/>
                <a:cs typeface="Poppins" panose="00000500000000000000" pitchFamily="2" charset="0"/>
              </a:rPr>
            </a:br>
            <a:br>
              <a:rPr lang="en-US" sz="1400" b="0" i="0" dirty="0">
                <a:solidFill>
                  <a:srgbClr val="151B1F"/>
                </a:solidFill>
                <a:effectLst/>
                <a:latin typeface="Poppins" panose="00000500000000000000" pitchFamily="2" charset="0"/>
                <a:cs typeface="Poppins" panose="00000500000000000000" pitchFamily="2" charset="0"/>
              </a:rPr>
            </a:br>
            <a:r>
              <a:rPr lang="en-US" sz="1400" b="1" i="0" dirty="0">
                <a:solidFill>
                  <a:srgbClr val="151B1F"/>
                </a:solidFill>
                <a:effectLst/>
                <a:latin typeface="Poppins" panose="00000500000000000000" pitchFamily="2" charset="0"/>
                <a:cs typeface="Poppins" panose="00000500000000000000" pitchFamily="2" charset="0"/>
              </a:rPr>
              <a:t>Reduce costly chargebacks.</a:t>
            </a:r>
            <a:r>
              <a:rPr lang="en-US" sz="1400" b="0" i="0" dirty="0">
                <a:solidFill>
                  <a:srgbClr val="151B1F"/>
                </a:solidFill>
                <a:effectLst/>
                <a:latin typeface="Poppins" panose="00000500000000000000" pitchFamily="2" charset="0"/>
                <a:cs typeface="Poppins" panose="00000500000000000000" pitchFamily="2" charset="0"/>
              </a:rPr>
              <a:t> </a:t>
            </a:r>
            <a:br>
              <a:rPr lang="en-US" sz="1400" b="0" i="0" dirty="0">
                <a:solidFill>
                  <a:srgbClr val="151B1F"/>
                </a:solidFill>
                <a:effectLst/>
                <a:latin typeface="Poppins" panose="00000500000000000000" pitchFamily="2" charset="0"/>
                <a:cs typeface="Poppins" panose="00000500000000000000" pitchFamily="2" charset="0"/>
              </a:rPr>
            </a:br>
            <a:r>
              <a:rPr lang="en-US" sz="1400" b="0" i="0" dirty="0">
                <a:solidFill>
                  <a:srgbClr val="151B1F"/>
                </a:solidFill>
                <a:effectLst/>
                <a:latin typeface="Poppins" panose="00000500000000000000" pitchFamily="2" charset="0"/>
                <a:cs typeface="Poppins" panose="00000500000000000000" pitchFamily="2" charset="0"/>
              </a:rPr>
              <a:t>If you have better transaction security, you’ll deal with less fraud and fewer chargebacks. A few years ago, credit card network rules were updated to place more financial risk on merchants without chip cards for lost or stolen transactions. If you’re late to switching to EMV, you’re at risk of seeing chargebacks continue to increase and will lose cases at a much higher rate. Don’t underestimate how quickly those costs can add up!</a:t>
            </a:r>
            <a:br>
              <a:rPr lang="en-US" sz="1400" b="0" i="0" dirty="0">
                <a:solidFill>
                  <a:srgbClr val="151B1F"/>
                </a:solidFill>
                <a:effectLst/>
                <a:latin typeface="Poppins" panose="00000500000000000000" pitchFamily="2" charset="0"/>
                <a:cs typeface="Poppins" panose="00000500000000000000" pitchFamily="2" charset="0"/>
              </a:rPr>
            </a:br>
            <a:br>
              <a:rPr lang="en-US" sz="1400" b="0" i="0" dirty="0">
                <a:solidFill>
                  <a:srgbClr val="151B1F"/>
                </a:solidFill>
                <a:effectLst/>
                <a:latin typeface="Poppins" panose="00000500000000000000" pitchFamily="2" charset="0"/>
                <a:cs typeface="Poppins" panose="00000500000000000000" pitchFamily="2" charset="0"/>
              </a:rPr>
            </a:br>
            <a:r>
              <a:rPr lang="en-US" sz="1400" b="1" i="0" dirty="0">
                <a:solidFill>
                  <a:srgbClr val="151B1F"/>
                </a:solidFill>
                <a:effectLst/>
                <a:latin typeface="Poppins" panose="00000500000000000000" pitchFamily="2" charset="0"/>
                <a:cs typeface="Poppins" panose="00000500000000000000" pitchFamily="2" charset="0"/>
              </a:rPr>
              <a:t>Protect customers and build trust.</a:t>
            </a:r>
            <a:r>
              <a:rPr lang="en-US" sz="1400" b="0" i="0" dirty="0">
                <a:solidFill>
                  <a:srgbClr val="151B1F"/>
                </a:solidFill>
                <a:effectLst/>
                <a:latin typeface="Poppins" panose="00000500000000000000" pitchFamily="2" charset="0"/>
                <a:cs typeface="Poppins" panose="00000500000000000000" pitchFamily="2" charset="0"/>
              </a:rPr>
              <a:t> </a:t>
            </a:r>
            <a:br>
              <a:rPr lang="en-US" sz="1400" b="0" i="0" dirty="0">
                <a:solidFill>
                  <a:srgbClr val="151B1F"/>
                </a:solidFill>
                <a:effectLst/>
                <a:latin typeface="Poppins" panose="00000500000000000000" pitchFamily="2" charset="0"/>
                <a:cs typeface="Poppins" panose="00000500000000000000" pitchFamily="2" charset="0"/>
              </a:rPr>
            </a:br>
            <a:r>
              <a:rPr lang="en-US" sz="1400" b="0" i="0" dirty="0">
                <a:solidFill>
                  <a:srgbClr val="151B1F"/>
                </a:solidFill>
                <a:effectLst/>
                <a:latin typeface="Poppins" panose="00000500000000000000" pitchFamily="2" charset="0"/>
                <a:cs typeface="Poppins" panose="00000500000000000000" pitchFamily="2" charset="0"/>
              </a:rPr>
              <a:t>Switching to chip cards is more than just saving money and reducing chargebacks — it’s about protecting your customers. As mentioned, EMV-equipped transactions are unique, ensuring that charges are never duplicated or faked. Plus, less fraud means fewer headaches from disputes and better service for your customers.</a:t>
            </a:r>
            <a:endParaRPr lang="en-US" sz="1400" b="0" i="0" dirty="0">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4156782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i="0" u="none" strike="noStrike" dirty="0">
                <a:effectLst/>
                <a:latin typeface="Poppins" panose="00000500000000000000" pitchFamily="2" charset="0"/>
                <a:cs typeface="Poppins" panose="00000500000000000000" pitchFamily="2" charset="0"/>
              </a:rPr>
              <a:t>Chip Card Security Features</a:t>
            </a:r>
            <a:endParaRPr lang="en-US" sz="4000" b="1" dirty="0">
              <a:latin typeface="+mj-lt"/>
              <a:ea typeface="+mj-ea"/>
              <a:cs typeface="+mj-cs"/>
            </a:endParaRPr>
          </a:p>
        </p:txBody>
      </p:sp>
      <p:sp>
        <p:nvSpPr>
          <p:cNvPr id="6" name="TextBox 5">
            <a:extLst>
              <a:ext uri="{FF2B5EF4-FFF2-40B4-BE49-F238E27FC236}">
                <a16:creationId xmlns:a16="http://schemas.microsoft.com/office/drawing/2014/main" id="{7EE1CEA7-8EC8-0CEF-A352-AE07F773080E}"/>
              </a:ext>
            </a:extLst>
          </p:cNvPr>
          <p:cNvSpPr txBox="1"/>
          <p:nvPr/>
        </p:nvSpPr>
        <p:spPr>
          <a:xfrm>
            <a:off x="649548" y="1225119"/>
            <a:ext cx="10892901" cy="3792577"/>
          </a:xfrm>
          <a:prstGeom prst="rect">
            <a:avLst/>
          </a:prstGeom>
          <a:noFill/>
        </p:spPr>
        <p:txBody>
          <a:bodyPr wrap="square" rtlCol="0">
            <a:spAutoFit/>
          </a:bodyPr>
          <a:lstStyle/>
          <a:p>
            <a:pPr marL="0" indent="0">
              <a:lnSpc>
                <a:spcPct val="150000"/>
              </a:lnSpc>
              <a:buNone/>
            </a:pPr>
            <a:r>
              <a:rPr lang="en-US" b="0" i="0" dirty="0">
                <a:effectLst/>
                <a:latin typeface="Poppins" panose="00000500000000000000" pitchFamily="2" charset="0"/>
                <a:cs typeface="Poppins" panose="00000500000000000000" pitchFamily="2" charset="0"/>
              </a:rPr>
              <a:t>1.  EMV is designed to prevent fraud.</a:t>
            </a:r>
          </a:p>
          <a:p>
            <a:pPr marL="0" indent="0">
              <a:lnSpc>
                <a:spcPct val="150000"/>
              </a:lnSpc>
              <a:buNone/>
            </a:pPr>
            <a:r>
              <a:rPr lang="en-US" b="0" i="0" dirty="0">
                <a:effectLst/>
                <a:latin typeface="Poppins" panose="00000500000000000000" pitchFamily="2" charset="0"/>
                <a:cs typeface="Poppins" panose="00000500000000000000" pitchFamily="2" charset="0"/>
              </a:rPr>
              <a:t>2. Chip cards are hard to clone.</a:t>
            </a:r>
          </a:p>
          <a:p>
            <a:pPr marL="0" indent="0">
              <a:lnSpc>
                <a:spcPct val="150000"/>
              </a:lnSpc>
              <a:buNone/>
            </a:pPr>
            <a:r>
              <a:rPr lang="en-US" b="0" i="0" dirty="0">
                <a:effectLst/>
                <a:latin typeface="Poppins" panose="00000500000000000000" pitchFamily="2" charset="0"/>
                <a:cs typeface="Poppins" panose="00000500000000000000" pitchFamily="2" charset="0"/>
              </a:rPr>
              <a:t>3. Chip and Pin credit cards have sophisticated encryption.</a:t>
            </a:r>
          </a:p>
          <a:p>
            <a:pPr marL="0" indent="0">
              <a:lnSpc>
                <a:spcPct val="150000"/>
              </a:lnSpc>
              <a:buNone/>
            </a:pPr>
            <a:r>
              <a:rPr lang="en-US" dirty="0">
                <a:latin typeface="Poppins" panose="00000500000000000000" pitchFamily="2" charset="0"/>
                <a:cs typeface="Poppins" panose="00000500000000000000" pitchFamily="2" charset="0"/>
              </a:rPr>
              <a:t>4.</a:t>
            </a:r>
            <a:r>
              <a:rPr lang="en-US" b="0" i="0" dirty="0">
                <a:effectLst/>
                <a:latin typeface="Poppins" panose="00000500000000000000" pitchFamily="2" charset="0"/>
                <a:cs typeface="Poppins" panose="00000500000000000000" pitchFamily="2" charset="0"/>
              </a:rPr>
              <a:t> Online transactions are largely unaffected by the EMV chip technology. </a:t>
            </a:r>
          </a:p>
          <a:p>
            <a:pPr marL="0" indent="0">
              <a:lnSpc>
                <a:spcPct val="150000"/>
              </a:lnSpc>
              <a:buNone/>
            </a:pPr>
            <a:r>
              <a:rPr lang="en-US" b="0" i="0" dirty="0">
                <a:effectLst/>
                <a:latin typeface="Poppins" panose="00000500000000000000" pitchFamily="2" charset="0"/>
                <a:cs typeface="Poppins" panose="00000500000000000000" pitchFamily="2" charset="0"/>
              </a:rPr>
              <a:t>5. Chip </a:t>
            </a:r>
            <a:r>
              <a:rPr lang="en-US" dirty="0">
                <a:latin typeface="Poppins" panose="00000500000000000000" pitchFamily="2" charset="0"/>
                <a:cs typeface="Poppins" panose="00000500000000000000" pitchFamily="2" charset="0"/>
              </a:rPr>
              <a:t>card usually have l</a:t>
            </a:r>
            <a:r>
              <a:rPr lang="en-US" b="0" i="0" dirty="0">
                <a:effectLst/>
                <a:latin typeface="Poppins" panose="00000500000000000000" pitchFamily="2" charset="0"/>
                <a:cs typeface="Poppins" panose="00000500000000000000" pitchFamily="2" charset="0"/>
              </a:rPr>
              <a:t>arger memory &amp; reliability.</a:t>
            </a:r>
          </a:p>
          <a:p>
            <a:pPr marL="0" indent="0">
              <a:lnSpc>
                <a:spcPct val="150000"/>
              </a:lnSpc>
              <a:buNone/>
            </a:pPr>
            <a:r>
              <a:rPr lang="en-US" b="0" i="0" dirty="0">
                <a:effectLst/>
                <a:latin typeface="Poppins" panose="00000500000000000000" pitchFamily="2" charset="0"/>
                <a:cs typeface="Poppins" panose="00000500000000000000" pitchFamily="2" charset="0"/>
              </a:rPr>
              <a:t>6. More information Security, Privacy</a:t>
            </a:r>
            <a:r>
              <a:rPr lang="en-US" dirty="0">
                <a:latin typeface="Poppins" panose="00000500000000000000" pitchFamily="2" charset="0"/>
                <a:cs typeface="Poppins" panose="00000500000000000000" pitchFamily="2" charset="0"/>
              </a:rPr>
              <a:t> and </a:t>
            </a:r>
            <a:r>
              <a:rPr lang="en-US" b="0" i="0" dirty="0">
                <a:effectLst/>
                <a:latin typeface="Poppins" panose="00000500000000000000" pitchFamily="2" charset="0"/>
                <a:cs typeface="Poppins" panose="00000500000000000000" pitchFamily="2" charset="0"/>
              </a:rPr>
              <a:t>Ease of use </a:t>
            </a:r>
            <a:r>
              <a:rPr lang="en-US" dirty="0">
                <a:latin typeface="Poppins" panose="00000500000000000000" pitchFamily="2" charset="0"/>
                <a:cs typeface="Poppins" panose="00000500000000000000" pitchFamily="2" charset="0"/>
              </a:rPr>
              <a:t>is ensured.</a:t>
            </a:r>
            <a:endParaRPr lang="en-US" b="0" i="0" dirty="0">
              <a:effectLst/>
              <a:latin typeface="Poppins" panose="00000500000000000000" pitchFamily="2" charset="0"/>
              <a:cs typeface="Poppins" panose="00000500000000000000" pitchFamily="2" charset="0"/>
            </a:endParaRPr>
          </a:p>
          <a:p>
            <a:pPr marL="0" indent="0">
              <a:lnSpc>
                <a:spcPct val="150000"/>
              </a:lnSpc>
              <a:buNone/>
            </a:pPr>
            <a:r>
              <a:rPr lang="en-US" b="0" i="0" dirty="0">
                <a:effectLst/>
                <a:latin typeface="Poppins" panose="00000500000000000000" pitchFamily="2" charset="0"/>
                <a:cs typeface="Poppins" panose="00000500000000000000" pitchFamily="2" charset="0"/>
              </a:rPr>
              <a:t>7. Reduced cost for operators and users</a:t>
            </a:r>
          </a:p>
          <a:p>
            <a:pPr marL="0" indent="0">
              <a:lnSpc>
                <a:spcPct val="150000"/>
              </a:lnSpc>
              <a:buNone/>
            </a:pPr>
            <a:r>
              <a:rPr lang="en-US" dirty="0">
                <a:latin typeface="Poppins" panose="00000500000000000000" pitchFamily="2" charset="0"/>
                <a:cs typeface="Poppins" panose="00000500000000000000" pitchFamily="2" charset="0"/>
              </a:rPr>
              <a:t>8. The EMV Liability shift, now pays for fraud losses if they don’t use an EMV chip reader to process transaction.</a:t>
            </a:r>
            <a:endParaRPr lang="en-US" b="0" i="0" dirty="0">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880859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87004-5A56-A456-BFE6-50B7BB839422}"/>
              </a:ext>
            </a:extLst>
          </p:cNvPr>
          <p:cNvSpPr>
            <a:spLocks noGrp="1"/>
          </p:cNvSpPr>
          <p:nvPr>
            <p:ph type="ctrTitle"/>
          </p:nvPr>
        </p:nvSpPr>
        <p:spPr>
          <a:xfrm>
            <a:off x="477981" y="625684"/>
            <a:ext cx="4795355" cy="3204134"/>
          </a:xfrm>
        </p:spPr>
        <p:txBody>
          <a:bodyPr anchor="b">
            <a:normAutofit/>
          </a:bodyPr>
          <a:lstStyle/>
          <a:p>
            <a:pPr algn="l"/>
            <a:r>
              <a:rPr lang="en-US" sz="4800" dirty="0">
                <a:latin typeface="Poppins" panose="00000500000000000000" pitchFamily="2" charset="0"/>
                <a:cs typeface="Poppins" panose="00000500000000000000" pitchFamily="2" charset="0"/>
              </a:rPr>
              <a:t>Card Tracks</a:t>
            </a:r>
            <a:endParaRPr lang="en-US" sz="4800" dirty="0"/>
          </a:p>
        </p:txBody>
      </p:sp>
      <p:pic>
        <p:nvPicPr>
          <p:cNvPr id="5" name="Picture 4">
            <a:extLst>
              <a:ext uri="{FF2B5EF4-FFF2-40B4-BE49-F238E27FC236}">
                <a16:creationId xmlns:a16="http://schemas.microsoft.com/office/drawing/2014/main" id="{1BABE91F-0F3C-59A0-E4DE-40E4B93024D1}"/>
              </a:ext>
            </a:extLst>
          </p:cNvPr>
          <p:cNvPicPr>
            <a:picLocks noChangeAspect="1"/>
          </p:cNvPicPr>
          <p:nvPr/>
        </p:nvPicPr>
        <p:blipFill rotWithShape="1">
          <a:blip r:embed="rId2"/>
          <a:srcRect l="32888" r="13031" b="-1"/>
          <a:stretch/>
        </p:blipFill>
        <p:spPr>
          <a:xfrm>
            <a:off x="6774840" y="625684"/>
            <a:ext cx="3687868" cy="5455380"/>
          </a:xfrm>
          <a:prstGeom prst="rect">
            <a:avLst/>
          </a:prstGeom>
        </p:spPr>
      </p:pic>
    </p:spTree>
    <p:extLst>
      <p:ext uri="{BB962C8B-B14F-4D97-AF65-F5344CB8AC3E}">
        <p14:creationId xmlns:p14="http://schemas.microsoft.com/office/powerpoint/2010/main" val="1272867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dirty="0">
                <a:latin typeface="Poppins" panose="00000500000000000000" pitchFamily="2" charset="0"/>
                <a:ea typeface="+mj-ea"/>
                <a:cs typeface="Poppins" panose="00000500000000000000" pitchFamily="2" charset="0"/>
              </a:rPr>
              <a:t>Card Tracks</a:t>
            </a:r>
            <a:endParaRPr lang="en-US" sz="4000" b="1" dirty="0">
              <a:latin typeface="+mj-lt"/>
              <a:ea typeface="+mj-ea"/>
              <a:cs typeface="+mj-cs"/>
            </a:endParaRPr>
          </a:p>
        </p:txBody>
      </p:sp>
      <p:sp>
        <p:nvSpPr>
          <p:cNvPr id="6" name="TextBox 5">
            <a:extLst>
              <a:ext uri="{FF2B5EF4-FFF2-40B4-BE49-F238E27FC236}">
                <a16:creationId xmlns:a16="http://schemas.microsoft.com/office/drawing/2014/main" id="{7EE1CEA7-8EC8-0CEF-A352-AE07F773080E}"/>
              </a:ext>
            </a:extLst>
          </p:cNvPr>
          <p:cNvSpPr txBox="1"/>
          <p:nvPr/>
        </p:nvSpPr>
        <p:spPr>
          <a:xfrm>
            <a:off x="649548" y="1225119"/>
            <a:ext cx="10892901" cy="3366563"/>
          </a:xfrm>
          <a:prstGeom prst="rect">
            <a:avLst/>
          </a:prstGeom>
          <a:noFill/>
        </p:spPr>
        <p:txBody>
          <a:bodyPr wrap="square" rtlCol="0">
            <a:spAutoFit/>
          </a:bodyPr>
          <a:lstStyle/>
          <a:p>
            <a:pPr marL="0" indent="0">
              <a:lnSpc>
                <a:spcPct val="150000"/>
              </a:lnSpc>
              <a:buNone/>
            </a:pPr>
            <a:r>
              <a:rPr lang="en-US" b="0" i="0" dirty="0">
                <a:solidFill>
                  <a:srgbClr val="0C0C0C"/>
                </a:solidFill>
                <a:effectLst/>
                <a:latin typeface="Times New Roman" panose="02020603050405020304" pitchFamily="18" charset="0"/>
                <a:cs typeface="Times New Roman" panose="02020603050405020304" pitchFamily="18" charset="0"/>
              </a:rPr>
              <a:t>A track is a line on the magnetic stripe over which encoded data are recoded. There are 3 tracks on magnetic stripe, which are referred serially as </a:t>
            </a:r>
          </a:p>
          <a:p>
            <a:pPr lvl="1">
              <a:lnSpc>
                <a:spcPct val="150000"/>
              </a:lnSpc>
              <a:buFont typeface="Wingdings" panose="05000000000000000000" pitchFamily="2" charset="2"/>
              <a:buChar char="Ø"/>
            </a:pPr>
            <a:r>
              <a:rPr lang="en-US" b="0" i="0" dirty="0">
                <a:solidFill>
                  <a:srgbClr val="0C0C0C"/>
                </a:solidFill>
                <a:effectLst/>
                <a:latin typeface="Times New Roman" panose="02020603050405020304" pitchFamily="18" charset="0"/>
                <a:cs typeface="Times New Roman" panose="02020603050405020304" pitchFamily="18" charset="0"/>
              </a:rPr>
              <a:t>Track-1, </a:t>
            </a:r>
          </a:p>
          <a:p>
            <a:pPr lvl="1">
              <a:lnSpc>
                <a:spcPct val="150000"/>
              </a:lnSpc>
              <a:buFont typeface="Wingdings" panose="05000000000000000000" pitchFamily="2" charset="2"/>
              <a:buChar char="Ø"/>
            </a:pPr>
            <a:r>
              <a:rPr lang="en-US" b="0" i="0" dirty="0">
                <a:solidFill>
                  <a:srgbClr val="0C0C0C"/>
                </a:solidFill>
                <a:effectLst/>
                <a:latin typeface="Times New Roman" panose="02020603050405020304" pitchFamily="18" charset="0"/>
                <a:cs typeface="Times New Roman" panose="02020603050405020304" pitchFamily="18" charset="0"/>
              </a:rPr>
              <a:t>Track-2 </a:t>
            </a:r>
            <a:endParaRPr lang="en-US" dirty="0">
              <a:solidFill>
                <a:srgbClr val="0C0C0C"/>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Ø"/>
            </a:pPr>
            <a:r>
              <a:rPr lang="en-US" b="0" i="0" dirty="0">
                <a:solidFill>
                  <a:srgbClr val="0C0C0C"/>
                </a:solidFill>
                <a:effectLst/>
                <a:latin typeface="Times New Roman" panose="02020603050405020304" pitchFamily="18" charset="0"/>
                <a:cs typeface="Times New Roman" panose="02020603050405020304" pitchFamily="18" charset="0"/>
              </a:rPr>
              <a:t>Track-3. </a:t>
            </a:r>
          </a:p>
          <a:p>
            <a:pPr marL="0" indent="0">
              <a:lnSpc>
                <a:spcPct val="150000"/>
              </a:lnSpc>
              <a:buNone/>
            </a:pPr>
            <a:endParaRPr lang="en-US" b="0" i="0" dirty="0">
              <a:solidFill>
                <a:srgbClr val="0C0C0C"/>
              </a:solidFill>
              <a:effectLst/>
              <a:latin typeface="Times New Roman" panose="02020603050405020304" pitchFamily="18" charset="0"/>
              <a:cs typeface="Times New Roman" panose="02020603050405020304" pitchFamily="18" charset="0"/>
            </a:endParaRPr>
          </a:p>
          <a:p>
            <a:pPr marL="0" indent="0">
              <a:lnSpc>
                <a:spcPct val="150000"/>
              </a:lnSpc>
              <a:buNone/>
            </a:pPr>
            <a:r>
              <a:rPr lang="en-US" b="0" i="0" dirty="0">
                <a:solidFill>
                  <a:srgbClr val="0C0C0C"/>
                </a:solidFill>
                <a:effectLst/>
                <a:latin typeface="Times New Roman" panose="02020603050405020304" pitchFamily="18" charset="0"/>
                <a:cs typeface="Times New Roman" panose="02020603050405020304" pitchFamily="18" charset="0"/>
              </a:rPr>
              <a:t>The standards define the recording density of each track and it varies for each track. The recording density is referred to as BPI, or bits-per-inch.</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3405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marL="0" indent="0" algn="ctr">
              <a:buNone/>
            </a:pPr>
            <a:r>
              <a:rPr lang="en-US" sz="4000" b="1" i="0" dirty="0">
                <a:solidFill>
                  <a:srgbClr val="0C0C0C"/>
                </a:solidFill>
                <a:effectLst/>
                <a:latin typeface="Times New Roman" panose="02020603050405020304" pitchFamily="18" charset="0"/>
                <a:cs typeface="Times New Roman" panose="02020603050405020304" pitchFamily="18" charset="0"/>
              </a:rPr>
              <a:t>Track 1</a:t>
            </a:r>
          </a:p>
        </p:txBody>
      </p:sp>
      <p:sp>
        <p:nvSpPr>
          <p:cNvPr id="6" name="TextBox 5">
            <a:extLst>
              <a:ext uri="{FF2B5EF4-FFF2-40B4-BE49-F238E27FC236}">
                <a16:creationId xmlns:a16="http://schemas.microsoft.com/office/drawing/2014/main" id="{7EE1CEA7-8EC8-0CEF-A352-AE07F773080E}"/>
              </a:ext>
            </a:extLst>
          </p:cNvPr>
          <p:cNvSpPr txBox="1"/>
          <p:nvPr/>
        </p:nvSpPr>
        <p:spPr>
          <a:xfrm>
            <a:off x="889245" y="1297559"/>
            <a:ext cx="10892901" cy="2542363"/>
          </a:xfrm>
          <a:prstGeom prst="rect">
            <a:avLst/>
          </a:prstGeom>
          <a:noFill/>
        </p:spPr>
        <p:txBody>
          <a:bodyPr wrap="square" rtlCol="0">
            <a:spAutoFit/>
          </a:bodyPr>
          <a:lstStyle/>
          <a:p>
            <a:pPr marL="0" indent="0" algn="just" fontAlgn="base">
              <a:lnSpc>
                <a:spcPct val="150000"/>
              </a:lnSpc>
              <a:buNone/>
            </a:pPr>
            <a:r>
              <a:rPr lang="en-US" sz="1800" b="0" i="0" dirty="0">
                <a:solidFill>
                  <a:srgbClr val="0C0C0C"/>
                </a:solidFill>
                <a:effectLst/>
                <a:latin typeface="Times New Roman" panose="02020603050405020304" pitchFamily="18" charset="0"/>
              </a:rPr>
              <a:t>Track-1 contains alphanumeric characters, recorded at 210 BPI at 7 bits per character.</a:t>
            </a:r>
          </a:p>
          <a:p>
            <a:pPr marL="0" indent="0" algn="just" fontAlgn="base">
              <a:lnSpc>
                <a:spcPct val="150000"/>
              </a:lnSpc>
              <a:buNone/>
            </a:pPr>
            <a:r>
              <a:rPr lang="en-US" sz="1800" b="0" i="0" dirty="0">
                <a:solidFill>
                  <a:srgbClr val="0C0C0C"/>
                </a:solidFill>
                <a:effectLst/>
                <a:latin typeface="Times New Roman" panose="02020603050405020304" pitchFamily="18" charset="0"/>
              </a:rPr>
              <a:t>In case of a credit card, this track normally encodes the cardholder’s name, card number and card expiry date. Field separator and placeholder characters are also found on the track.</a:t>
            </a:r>
          </a:p>
          <a:p>
            <a:pPr marL="0" indent="0" algn="just" fontAlgn="base">
              <a:lnSpc>
                <a:spcPct val="150000"/>
              </a:lnSpc>
              <a:buNone/>
            </a:pPr>
            <a:r>
              <a:rPr lang="en-US" sz="1800" b="0" i="0" dirty="0">
                <a:solidFill>
                  <a:srgbClr val="0C0C0C"/>
                </a:solidFill>
                <a:effectLst/>
                <a:latin typeface="Times New Roman" panose="02020603050405020304" pitchFamily="18" charset="0"/>
              </a:rPr>
              <a:t>Debit cards also contain the same information but to avoid delay in issuing a card when a customer opens an account, Banks now-a-days keep readymade cards.</a:t>
            </a:r>
          </a:p>
          <a:p>
            <a:pPr marL="0" indent="0">
              <a:lnSpc>
                <a:spcPct val="150000"/>
              </a:lnSpc>
              <a:buNone/>
            </a:pPr>
            <a:endParaRPr lang="en-US" dirty="0"/>
          </a:p>
        </p:txBody>
      </p:sp>
      <p:pic>
        <p:nvPicPr>
          <p:cNvPr id="2" name="Picture 1">
            <a:extLst>
              <a:ext uri="{FF2B5EF4-FFF2-40B4-BE49-F238E27FC236}">
                <a16:creationId xmlns:a16="http://schemas.microsoft.com/office/drawing/2014/main" id="{7C23146A-EBC9-9435-7181-35421FFEC74B}"/>
              </a:ext>
            </a:extLst>
          </p:cNvPr>
          <p:cNvPicPr>
            <a:picLocks noChangeAspect="1"/>
          </p:cNvPicPr>
          <p:nvPr/>
        </p:nvPicPr>
        <p:blipFill>
          <a:blip r:embed="rId2"/>
          <a:stretch>
            <a:fillRect/>
          </a:stretch>
        </p:blipFill>
        <p:spPr>
          <a:xfrm>
            <a:off x="1918113" y="3635734"/>
            <a:ext cx="8355773" cy="2892646"/>
          </a:xfrm>
          <a:prstGeom prst="rect">
            <a:avLst/>
          </a:prstGeom>
        </p:spPr>
      </p:pic>
    </p:spTree>
    <p:extLst>
      <p:ext uri="{BB962C8B-B14F-4D97-AF65-F5344CB8AC3E}">
        <p14:creationId xmlns:p14="http://schemas.microsoft.com/office/powerpoint/2010/main" val="868946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marL="0" indent="0" algn="ctr">
              <a:buNone/>
            </a:pPr>
            <a:r>
              <a:rPr lang="en-US" sz="4000" b="1" i="0" dirty="0">
                <a:solidFill>
                  <a:srgbClr val="0C0C0C"/>
                </a:solidFill>
                <a:effectLst/>
                <a:latin typeface="Times New Roman" panose="02020603050405020304" pitchFamily="18" charset="0"/>
                <a:cs typeface="Times New Roman" panose="02020603050405020304" pitchFamily="18" charset="0"/>
              </a:rPr>
              <a:t>Track 2</a:t>
            </a:r>
          </a:p>
        </p:txBody>
      </p:sp>
      <p:sp>
        <p:nvSpPr>
          <p:cNvPr id="6" name="TextBox 5">
            <a:extLst>
              <a:ext uri="{FF2B5EF4-FFF2-40B4-BE49-F238E27FC236}">
                <a16:creationId xmlns:a16="http://schemas.microsoft.com/office/drawing/2014/main" id="{7EE1CEA7-8EC8-0CEF-A352-AE07F773080E}"/>
              </a:ext>
            </a:extLst>
          </p:cNvPr>
          <p:cNvSpPr txBox="1"/>
          <p:nvPr/>
        </p:nvSpPr>
        <p:spPr>
          <a:xfrm>
            <a:off x="889245" y="1297559"/>
            <a:ext cx="10892901" cy="1704569"/>
          </a:xfrm>
          <a:prstGeom prst="rect">
            <a:avLst/>
          </a:prstGeom>
          <a:noFill/>
        </p:spPr>
        <p:txBody>
          <a:bodyPr wrap="square" rtlCol="0">
            <a:spAutoFit/>
          </a:bodyPr>
          <a:lstStyle/>
          <a:p>
            <a:pPr marL="0" indent="0">
              <a:lnSpc>
                <a:spcPct val="150000"/>
              </a:lnSpc>
              <a:buNone/>
            </a:pPr>
            <a:r>
              <a:rPr lang="en-US" sz="1800" b="0" i="0" dirty="0">
                <a:solidFill>
                  <a:srgbClr val="0C0C0C"/>
                </a:solidFill>
                <a:effectLst/>
                <a:latin typeface="Times New Roman" panose="02020603050405020304" pitchFamily="18" charset="0"/>
                <a:cs typeface="Times New Roman" panose="02020603050405020304" pitchFamily="18" charset="0"/>
              </a:rPr>
              <a:t>Track-2 contains only numeric data, recorded at 75 BPI at 5 bits per character. It’s limit is 40 characters. This track contains cardholder’s card number and expiry date. While these two pieces of data are also found on Track-1, the reasons for placing them on Track-2 are twofold. Firstly, it provides an extra degree of redundancy on the card, should one of the tracks be erased or become unreadable.</a:t>
            </a:r>
            <a:endParaRPr lang="en-US" sz="1800" b="1" i="0" dirty="0">
              <a:solidFill>
                <a:srgbClr val="0C0C0C"/>
              </a:solidFill>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78C35E4-8607-165A-FAA3-543E7B54842D}"/>
              </a:ext>
            </a:extLst>
          </p:cNvPr>
          <p:cNvPicPr>
            <a:picLocks noChangeAspect="1"/>
          </p:cNvPicPr>
          <p:nvPr/>
        </p:nvPicPr>
        <p:blipFill>
          <a:blip r:embed="rId2"/>
          <a:stretch>
            <a:fillRect/>
          </a:stretch>
        </p:blipFill>
        <p:spPr>
          <a:xfrm>
            <a:off x="1822641" y="3337896"/>
            <a:ext cx="8546716" cy="2883605"/>
          </a:xfrm>
          <a:prstGeom prst="rect">
            <a:avLst/>
          </a:prstGeom>
        </p:spPr>
      </p:pic>
    </p:spTree>
    <p:extLst>
      <p:ext uri="{BB962C8B-B14F-4D97-AF65-F5344CB8AC3E}">
        <p14:creationId xmlns:p14="http://schemas.microsoft.com/office/powerpoint/2010/main" val="2855446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marL="0" indent="0" algn="ctr">
              <a:buNone/>
            </a:pPr>
            <a:r>
              <a:rPr lang="en-US" sz="4000" b="1" i="0" dirty="0">
                <a:solidFill>
                  <a:srgbClr val="0C0C0C"/>
                </a:solidFill>
                <a:effectLst/>
                <a:latin typeface="Times New Roman" panose="02020603050405020304" pitchFamily="18" charset="0"/>
                <a:cs typeface="Times New Roman" panose="02020603050405020304" pitchFamily="18" charset="0"/>
              </a:rPr>
              <a:t>Track 2</a:t>
            </a:r>
          </a:p>
        </p:txBody>
      </p:sp>
      <p:sp>
        <p:nvSpPr>
          <p:cNvPr id="6" name="TextBox 5">
            <a:extLst>
              <a:ext uri="{FF2B5EF4-FFF2-40B4-BE49-F238E27FC236}">
                <a16:creationId xmlns:a16="http://schemas.microsoft.com/office/drawing/2014/main" id="{7EE1CEA7-8EC8-0CEF-A352-AE07F773080E}"/>
              </a:ext>
            </a:extLst>
          </p:cNvPr>
          <p:cNvSpPr txBox="1"/>
          <p:nvPr/>
        </p:nvSpPr>
        <p:spPr>
          <a:xfrm>
            <a:off x="889245" y="1297559"/>
            <a:ext cx="10892901" cy="369332"/>
          </a:xfrm>
          <a:prstGeom prst="rect">
            <a:avLst/>
          </a:prstGeom>
          <a:noFill/>
        </p:spPr>
        <p:txBody>
          <a:bodyPr wrap="square" rtlCol="0">
            <a:spAutoFit/>
          </a:bodyPr>
          <a:lstStyle/>
          <a:p>
            <a:pPr marL="0" indent="0">
              <a:buNone/>
            </a:pPr>
            <a:r>
              <a:rPr lang="en-US" sz="1800" b="0" i="0" dirty="0">
                <a:solidFill>
                  <a:srgbClr val="0C0C0C"/>
                </a:solidFill>
                <a:effectLst/>
                <a:latin typeface="Times New Roman" panose="02020603050405020304" pitchFamily="18" charset="0"/>
                <a:cs typeface="Times New Roman" panose="02020603050405020304" pitchFamily="18" charset="0"/>
              </a:rPr>
              <a:t>Track-3 is used rarely, if at all, and its content is numeric only, recoded at 210 BPI, 5 bits per character.</a:t>
            </a:r>
            <a:endParaRPr lang="en-US" sz="1800" b="1" i="0" dirty="0">
              <a:solidFill>
                <a:srgbClr val="0C0C0C"/>
              </a:solidFill>
              <a:effectLst/>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F997CD7E-BCA6-9E6E-0E82-20B12D130CC0}"/>
              </a:ext>
            </a:extLst>
          </p:cNvPr>
          <p:cNvPicPr>
            <a:picLocks noChangeAspect="1"/>
          </p:cNvPicPr>
          <p:nvPr/>
        </p:nvPicPr>
        <p:blipFill>
          <a:blip r:embed="rId2"/>
          <a:stretch>
            <a:fillRect/>
          </a:stretch>
        </p:blipFill>
        <p:spPr>
          <a:xfrm>
            <a:off x="1942491" y="2284917"/>
            <a:ext cx="8786408" cy="3275524"/>
          </a:xfrm>
          <a:prstGeom prst="rect">
            <a:avLst/>
          </a:prstGeom>
        </p:spPr>
      </p:pic>
    </p:spTree>
    <p:extLst>
      <p:ext uri="{BB962C8B-B14F-4D97-AF65-F5344CB8AC3E}">
        <p14:creationId xmlns:p14="http://schemas.microsoft.com/office/powerpoint/2010/main" val="3866031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87004-5A56-A456-BFE6-50B7BB839422}"/>
              </a:ext>
            </a:extLst>
          </p:cNvPr>
          <p:cNvSpPr>
            <a:spLocks noGrp="1"/>
          </p:cNvSpPr>
          <p:nvPr>
            <p:ph type="ctrTitle"/>
          </p:nvPr>
        </p:nvSpPr>
        <p:spPr>
          <a:xfrm>
            <a:off x="477981" y="625684"/>
            <a:ext cx="4795355" cy="3204134"/>
          </a:xfrm>
        </p:spPr>
        <p:txBody>
          <a:bodyPr anchor="b">
            <a:normAutofit/>
          </a:bodyPr>
          <a:lstStyle/>
          <a:p>
            <a:pPr algn="l"/>
            <a:r>
              <a:rPr lang="en-US" sz="4800" dirty="0">
                <a:latin typeface="Poppins" panose="00000500000000000000" pitchFamily="2" charset="0"/>
                <a:cs typeface="Poppins" panose="00000500000000000000" pitchFamily="2" charset="0"/>
              </a:rPr>
              <a:t>Card Payment Lifecycle</a:t>
            </a:r>
            <a:endParaRPr lang="en-US" sz="4800" dirty="0"/>
          </a:p>
        </p:txBody>
      </p:sp>
      <p:pic>
        <p:nvPicPr>
          <p:cNvPr id="5" name="Picture 4">
            <a:extLst>
              <a:ext uri="{FF2B5EF4-FFF2-40B4-BE49-F238E27FC236}">
                <a16:creationId xmlns:a16="http://schemas.microsoft.com/office/drawing/2014/main" id="{1BABE91F-0F3C-59A0-E4DE-40E4B93024D1}"/>
              </a:ext>
            </a:extLst>
          </p:cNvPr>
          <p:cNvPicPr>
            <a:picLocks noChangeAspect="1"/>
          </p:cNvPicPr>
          <p:nvPr/>
        </p:nvPicPr>
        <p:blipFill rotWithShape="1">
          <a:blip r:embed="rId2"/>
          <a:srcRect l="32888" r="13031" b="-1"/>
          <a:stretch/>
        </p:blipFill>
        <p:spPr>
          <a:xfrm>
            <a:off x="6774840" y="625684"/>
            <a:ext cx="3687868" cy="5455380"/>
          </a:xfrm>
          <a:prstGeom prst="rect">
            <a:avLst/>
          </a:prstGeom>
        </p:spPr>
      </p:pic>
    </p:spTree>
    <p:extLst>
      <p:ext uri="{BB962C8B-B14F-4D97-AF65-F5344CB8AC3E}">
        <p14:creationId xmlns:p14="http://schemas.microsoft.com/office/powerpoint/2010/main" val="2903587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dirty="0">
                <a:latin typeface="Poppins" panose="00000500000000000000" pitchFamily="2" charset="0"/>
                <a:ea typeface="+mj-ea"/>
                <a:cs typeface="Poppins" panose="00000500000000000000" pitchFamily="2" charset="0"/>
              </a:rPr>
              <a:t>Card Payment Lifecycle</a:t>
            </a:r>
            <a:endParaRPr lang="en-US" sz="4000" b="1" dirty="0">
              <a:latin typeface="+mj-lt"/>
              <a:ea typeface="+mj-ea"/>
              <a:cs typeface="+mj-cs"/>
            </a:endParaRPr>
          </a:p>
        </p:txBody>
      </p:sp>
      <p:sp>
        <p:nvSpPr>
          <p:cNvPr id="6" name="TextBox 5">
            <a:extLst>
              <a:ext uri="{FF2B5EF4-FFF2-40B4-BE49-F238E27FC236}">
                <a16:creationId xmlns:a16="http://schemas.microsoft.com/office/drawing/2014/main" id="{7EE1CEA7-8EC8-0CEF-A352-AE07F773080E}"/>
              </a:ext>
            </a:extLst>
          </p:cNvPr>
          <p:cNvSpPr txBox="1"/>
          <p:nvPr/>
        </p:nvSpPr>
        <p:spPr>
          <a:xfrm>
            <a:off x="649548" y="1225119"/>
            <a:ext cx="10892901" cy="5444054"/>
          </a:xfrm>
          <a:prstGeom prst="rect">
            <a:avLst/>
          </a:prstGeom>
          <a:noFill/>
        </p:spPr>
        <p:txBody>
          <a:bodyPr wrap="square" rtlCol="0">
            <a:spAutoFit/>
          </a:bodyPr>
          <a:lstStyle/>
          <a:p>
            <a:pPr marL="0" indent="0" algn="ctr">
              <a:lnSpc>
                <a:spcPct val="150000"/>
              </a:lnSpc>
              <a:buNone/>
            </a:pPr>
            <a:r>
              <a:rPr lang="en-US" b="1" dirty="0">
                <a:latin typeface="Times New Roman" panose="02020603050405020304" pitchFamily="18" charset="0"/>
                <a:cs typeface="Times New Roman" panose="02020603050405020304" pitchFamily="18" charset="0"/>
              </a:rPr>
              <a:t>The card payment life cycle is the process that occurs when a customer uses a credit or debit card to make a purchase. </a:t>
            </a:r>
          </a:p>
          <a:p>
            <a:pPr marL="0" indent="0">
              <a:lnSpc>
                <a:spcPct val="150000"/>
              </a:lnSpc>
              <a:buNone/>
            </a:pPr>
            <a:endParaRPr lang="en-US" dirty="0">
              <a:latin typeface="Times New Roman" panose="02020603050405020304" pitchFamily="18" charset="0"/>
              <a:cs typeface="Times New Roman" panose="02020603050405020304" pitchFamily="18" charset="0"/>
            </a:endParaRPr>
          </a:p>
          <a:p>
            <a:pPr marL="0" indent="0">
              <a:lnSpc>
                <a:spcPct val="150000"/>
              </a:lnSpc>
              <a:buNone/>
            </a:pPr>
            <a:r>
              <a:rPr lang="en-US" dirty="0">
                <a:latin typeface="Times New Roman" panose="02020603050405020304" pitchFamily="18" charset="0"/>
                <a:cs typeface="Times New Roman" panose="02020603050405020304" pitchFamily="18" charset="0"/>
              </a:rPr>
              <a:t>The life cycle typically includes the following steps: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Authorization,</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Batching,</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Clearing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Settlement,</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Funding.</a:t>
            </a:r>
          </a:p>
          <a:p>
            <a:pPr marL="0" indent="0">
              <a:lnSpc>
                <a:spcPct val="150000"/>
              </a:lnSpc>
              <a:buNone/>
            </a:pPr>
            <a:endParaRPr lang="en-US" dirty="0">
              <a:latin typeface="Times New Roman" panose="02020603050405020304" pitchFamily="18" charset="0"/>
              <a:cs typeface="Times New Roman" panose="02020603050405020304" pitchFamily="18" charset="0"/>
            </a:endParaRPr>
          </a:p>
          <a:p>
            <a:pPr marL="0" indent="0">
              <a:lnSpc>
                <a:spcPct val="150000"/>
              </a:lnSpc>
              <a:buNone/>
            </a:pPr>
            <a:endParaRPr lang="en-US" dirty="0">
              <a:latin typeface="Times New Roman" panose="02020603050405020304" pitchFamily="18" charset="0"/>
              <a:cs typeface="Times New Roman" panose="02020603050405020304" pitchFamily="18" charset="0"/>
            </a:endParaRPr>
          </a:p>
          <a:p>
            <a:pPr marL="0" indent="0">
              <a:lnSpc>
                <a:spcPct val="150000"/>
              </a:lnSpc>
              <a:buNone/>
            </a:pPr>
            <a:endParaRPr lang="en-US" dirty="0">
              <a:latin typeface="Times New Roman" panose="02020603050405020304" pitchFamily="18" charset="0"/>
              <a:cs typeface="Times New Roman" panose="02020603050405020304" pitchFamily="18" charset="0"/>
            </a:endParaRPr>
          </a:p>
          <a:p>
            <a:pPr marL="0" indent="0">
              <a:lnSpc>
                <a:spcPct val="15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5025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i="0" dirty="0">
                <a:effectLst/>
                <a:latin typeface="Poppins" panose="020B0502040204020203" pitchFamily="2" charset="0"/>
              </a:rPr>
              <a:t>Types Of Cards</a:t>
            </a:r>
            <a:endParaRPr lang="en-US" sz="4000" dirty="0">
              <a:latin typeface="+mj-lt"/>
              <a:ea typeface="+mj-ea"/>
              <a:cs typeface="+mj-cs"/>
            </a:endParaRPr>
          </a:p>
        </p:txBody>
      </p:sp>
      <p:sp>
        <p:nvSpPr>
          <p:cNvPr id="6" name="TextBox 5">
            <a:extLst>
              <a:ext uri="{FF2B5EF4-FFF2-40B4-BE49-F238E27FC236}">
                <a16:creationId xmlns:a16="http://schemas.microsoft.com/office/drawing/2014/main" id="{7EE1CEA7-8EC8-0CEF-A352-AE07F773080E}"/>
              </a:ext>
            </a:extLst>
          </p:cNvPr>
          <p:cNvSpPr txBox="1"/>
          <p:nvPr/>
        </p:nvSpPr>
        <p:spPr>
          <a:xfrm>
            <a:off x="649548" y="1269507"/>
            <a:ext cx="10892901" cy="4645502"/>
          </a:xfrm>
          <a:prstGeom prst="rect">
            <a:avLst/>
          </a:prstGeom>
          <a:noFill/>
        </p:spPr>
        <p:txBody>
          <a:bodyPr wrap="square" rtlCol="0">
            <a:spAutoFit/>
          </a:bodyPr>
          <a:lstStyle/>
          <a:p>
            <a:pPr marL="0" lvl="0" indent="0" algn="l" rtl="0">
              <a:lnSpc>
                <a:spcPct val="150000"/>
              </a:lnSpc>
              <a:spcBef>
                <a:spcPts val="1600"/>
              </a:spcBef>
              <a:spcAft>
                <a:spcPts val="1600"/>
              </a:spcAft>
              <a:buNone/>
            </a:pPr>
            <a:r>
              <a:rPr lang="en-US" sz="1800" dirty="0">
                <a:latin typeface="Calibri" panose="020F0502020204030204" pitchFamily="34" charset="0"/>
                <a:cs typeface="Calibri" panose="020F0502020204030204" pitchFamily="34" charset="0"/>
              </a:rPr>
              <a:t>2 basic types of card which is called </a:t>
            </a:r>
            <a:r>
              <a:rPr lang="en-US" sz="2000" b="1" dirty="0">
                <a:latin typeface="Calibri" panose="020F0502020204030204" pitchFamily="34" charset="0"/>
                <a:cs typeface="Calibri" panose="020F0502020204030204" pitchFamily="34" charset="0"/>
              </a:rPr>
              <a:t>Payment Instrument</a:t>
            </a:r>
            <a:r>
              <a:rPr lang="en-US" sz="1800" dirty="0">
                <a:latin typeface="Calibri" panose="020F0502020204030204" pitchFamily="34" charset="0"/>
                <a:cs typeface="Calibri" panose="020F0502020204030204" pitchFamily="34" charset="0"/>
              </a:rPr>
              <a:t>– </a:t>
            </a:r>
          </a:p>
          <a:p>
            <a:pPr marL="0" lvl="0" indent="0" algn="l" rtl="0">
              <a:spcBef>
                <a:spcPts val="1600"/>
              </a:spcBef>
              <a:spcAft>
                <a:spcPts val="1600"/>
              </a:spcAft>
              <a:buNone/>
            </a:pPr>
            <a:r>
              <a:rPr lang="en-US" sz="1800" dirty="0">
                <a:latin typeface="Calibri" panose="020F0502020204030204" pitchFamily="34" charset="0"/>
                <a:cs typeface="Calibri" panose="020F0502020204030204" pitchFamily="34" charset="0"/>
              </a:rPr>
              <a:t>1| </a:t>
            </a:r>
            <a:r>
              <a:rPr lang="en-US" sz="1800" b="1" dirty="0">
                <a:latin typeface="Calibri" panose="020F0502020204030204" pitchFamily="34" charset="0"/>
                <a:cs typeface="Calibri" panose="020F0502020204030204" pitchFamily="34" charset="0"/>
              </a:rPr>
              <a:t>Physical Card</a:t>
            </a:r>
          </a:p>
          <a:p>
            <a:pPr marL="0" lvl="0" indent="0" algn="l" rtl="0">
              <a:spcBef>
                <a:spcPts val="1600"/>
              </a:spcBef>
              <a:spcAft>
                <a:spcPts val="1600"/>
              </a:spcAft>
              <a:buNone/>
            </a:pPr>
            <a:r>
              <a:rPr lang="en-US" sz="1800" dirty="0">
                <a:latin typeface="Calibri" panose="020F0502020204030204" pitchFamily="34" charset="0"/>
                <a:cs typeface="Calibri" panose="020F0502020204030204" pitchFamily="34" charset="0"/>
              </a:rPr>
              <a:t>Credit card, Debit card, Prepaid card, Gift card etc... Physical  cards are several types:  Magnetic Stripe Card, Chip Card, Contact/Contactless, NFC etc... </a:t>
            </a:r>
          </a:p>
          <a:p>
            <a:pPr marL="0" lvl="0" indent="0" algn="l" rtl="0">
              <a:lnSpc>
                <a:spcPct val="150000"/>
              </a:lnSpc>
              <a:spcBef>
                <a:spcPts val="1600"/>
              </a:spcBef>
              <a:spcAft>
                <a:spcPts val="1600"/>
              </a:spcAft>
              <a:buNone/>
            </a:pPr>
            <a:r>
              <a:rPr lang="en-US" sz="1800" dirty="0">
                <a:latin typeface="Calibri" panose="020F0502020204030204" pitchFamily="34" charset="0"/>
                <a:cs typeface="Calibri" panose="020F0502020204030204" pitchFamily="34" charset="0"/>
              </a:rPr>
              <a:t>2| </a:t>
            </a:r>
            <a:r>
              <a:rPr lang="en-US" sz="1800" b="1" dirty="0">
                <a:latin typeface="Calibri" panose="020F0502020204030204" pitchFamily="34" charset="0"/>
                <a:cs typeface="Calibri" panose="020F0502020204030204" pitchFamily="34" charset="0"/>
              </a:rPr>
              <a:t>Virtual Card</a:t>
            </a:r>
          </a:p>
          <a:p>
            <a:pPr marL="0" lvl="0" indent="0" algn="l" rtl="0">
              <a:lnSpc>
                <a:spcPct val="150000"/>
              </a:lnSpc>
              <a:spcBef>
                <a:spcPts val="1600"/>
              </a:spcBef>
              <a:spcAft>
                <a:spcPts val="1600"/>
              </a:spcAft>
              <a:buNone/>
            </a:pPr>
            <a:r>
              <a:rPr lang="en-US" sz="1800" dirty="0">
                <a:latin typeface="Calibri" panose="020F0502020204030204" pitchFamily="34" charset="0"/>
                <a:cs typeface="Calibri" panose="020F0502020204030204" pitchFamily="34" charset="0"/>
              </a:rPr>
              <a:t>Doesn’t have physical existence but have an Account Number(PAN) and can do everything like a physical card and have CVV for card verification when performing transaction.</a:t>
            </a:r>
            <a:r>
              <a:rPr lang="en-US"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Example- Digital wallet, Mobile banking, virtual gift card (Steam Card, Epic Gift Card etc.…)</a:t>
            </a:r>
          </a:p>
        </p:txBody>
      </p:sp>
    </p:spTree>
    <p:extLst>
      <p:ext uri="{BB962C8B-B14F-4D97-AF65-F5344CB8AC3E}">
        <p14:creationId xmlns:p14="http://schemas.microsoft.com/office/powerpoint/2010/main" val="6159846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dirty="0">
                <a:latin typeface="Poppins" panose="00000500000000000000" pitchFamily="2" charset="0"/>
                <a:ea typeface="+mj-ea"/>
                <a:cs typeface="Poppins" panose="00000500000000000000" pitchFamily="2" charset="0"/>
              </a:rPr>
              <a:t>Card Payment Lifecycle</a:t>
            </a:r>
            <a:endParaRPr lang="en-US" sz="4000" b="1" dirty="0">
              <a:latin typeface="+mj-lt"/>
              <a:ea typeface="+mj-ea"/>
              <a:cs typeface="+mj-cs"/>
            </a:endParaRPr>
          </a:p>
        </p:txBody>
      </p:sp>
      <p:sp>
        <p:nvSpPr>
          <p:cNvPr id="6" name="TextBox 5">
            <a:extLst>
              <a:ext uri="{FF2B5EF4-FFF2-40B4-BE49-F238E27FC236}">
                <a16:creationId xmlns:a16="http://schemas.microsoft.com/office/drawing/2014/main" id="{7EE1CEA7-8EC8-0CEF-A352-AE07F773080E}"/>
              </a:ext>
            </a:extLst>
          </p:cNvPr>
          <p:cNvSpPr txBox="1"/>
          <p:nvPr/>
        </p:nvSpPr>
        <p:spPr>
          <a:xfrm>
            <a:off x="649548" y="967667"/>
            <a:ext cx="10892901" cy="5444054"/>
          </a:xfrm>
          <a:prstGeom prst="rect">
            <a:avLst/>
          </a:prstGeom>
          <a:noFill/>
        </p:spPr>
        <p:txBody>
          <a:bodyPr wrap="square" rtlCol="0">
            <a:spAutoFit/>
          </a:bodyPr>
          <a:lstStyle/>
          <a:p>
            <a:pPr marL="0" indent="0">
              <a:lnSpc>
                <a:spcPct val="150000"/>
              </a:lnSpc>
              <a:buNone/>
            </a:pPr>
            <a:r>
              <a:rPr lang="en-US" sz="2400" b="1" dirty="0">
                <a:latin typeface="Times New Roman" panose="02020603050405020304" pitchFamily="18" charset="0"/>
                <a:cs typeface="Times New Roman" panose="02020603050405020304" pitchFamily="18" charset="0"/>
              </a:rPr>
              <a:t>Authorization</a:t>
            </a:r>
          </a:p>
          <a:p>
            <a:pPr marL="0" indent="0">
              <a:lnSpc>
                <a:spcPct val="150000"/>
              </a:lnSpc>
              <a:buNone/>
            </a:pPr>
            <a:r>
              <a:rPr lang="en-US" dirty="0">
                <a:latin typeface="Times New Roman" panose="02020603050405020304" pitchFamily="18" charset="0"/>
                <a:cs typeface="Times New Roman" panose="02020603050405020304" pitchFamily="18" charset="0"/>
              </a:rPr>
              <a:t>The merchant sends the card information to the acquiring bank, which then forwards it to the card network. The card network validates the information and sends an authorization request to the issuing bank. The issuing bank checks the customer's account balance and approves or declines the transaction.</a:t>
            </a:r>
          </a:p>
          <a:p>
            <a:pPr marL="0" indent="0">
              <a:lnSpc>
                <a:spcPct val="150000"/>
              </a:lnSpc>
              <a:buNone/>
            </a:pPr>
            <a:endParaRPr lang="en-US" dirty="0">
              <a:latin typeface="Times New Roman" panose="02020603050405020304" pitchFamily="18" charset="0"/>
              <a:cs typeface="Times New Roman" panose="02020603050405020304" pitchFamily="18" charset="0"/>
            </a:endParaRPr>
          </a:p>
          <a:p>
            <a:pPr marL="0" indent="0">
              <a:lnSpc>
                <a:spcPct val="150000"/>
              </a:lnSpc>
              <a:buNone/>
            </a:pPr>
            <a:r>
              <a:rPr lang="en-US" sz="2400" b="1" dirty="0">
                <a:latin typeface="Times New Roman" panose="02020603050405020304" pitchFamily="18" charset="0"/>
                <a:cs typeface="Times New Roman" panose="02020603050405020304" pitchFamily="18" charset="0"/>
              </a:rPr>
              <a:t>Batching</a:t>
            </a:r>
          </a:p>
          <a:p>
            <a:pPr marL="0" indent="0">
              <a:lnSpc>
                <a:spcPct val="150000"/>
              </a:lnSpc>
              <a:buNone/>
            </a:pPr>
            <a:r>
              <a:rPr lang="en-US" dirty="0">
                <a:latin typeface="Times New Roman" panose="02020603050405020304" pitchFamily="18" charset="0"/>
                <a:cs typeface="Times New Roman" panose="02020603050405020304" pitchFamily="18" charset="0"/>
              </a:rPr>
              <a:t>The acquiring bank collects all of the authorized transactions for a period of time (usually one day) and submits them to the card network in a batch.</a:t>
            </a:r>
          </a:p>
          <a:p>
            <a:pPr marL="0" indent="0">
              <a:lnSpc>
                <a:spcPct val="150000"/>
              </a:lnSpc>
              <a:buNone/>
            </a:pPr>
            <a:endParaRPr lang="en-US" dirty="0">
              <a:latin typeface="Times New Roman" panose="02020603050405020304" pitchFamily="18" charset="0"/>
              <a:cs typeface="Times New Roman" panose="02020603050405020304" pitchFamily="18" charset="0"/>
            </a:endParaRPr>
          </a:p>
          <a:p>
            <a:pPr marL="0" indent="0">
              <a:lnSpc>
                <a:spcPct val="150000"/>
              </a:lnSpc>
              <a:buNone/>
            </a:pPr>
            <a:r>
              <a:rPr lang="en-US" sz="2400" b="1" dirty="0">
                <a:latin typeface="Times New Roman" panose="02020603050405020304" pitchFamily="18" charset="0"/>
                <a:cs typeface="Times New Roman" panose="02020603050405020304" pitchFamily="18" charset="0"/>
              </a:rPr>
              <a:t>Clearing</a:t>
            </a:r>
          </a:p>
          <a:p>
            <a:pPr marL="0" indent="0">
              <a:lnSpc>
                <a:spcPct val="150000"/>
              </a:lnSpc>
              <a:buNone/>
            </a:pPr>
            <a:r>
              <a:rPr lang="en-US" dirty="0">
                <a:latin typeface="Times New Roman" panose="02020603050405020304" pitchFamily="18" charset="0"/>
                <a:cs typeface="Times New Roman" panose="02020603050405020304" pitchFamily="18" charset="0"/>
              </a:rPr>
              <a:t>The card network sends the batch of transactions to the issuing banks for clearing. The issuing banks verify the transactions and debit the customer's accounts.</a:t>
            </a:r>
          </a:p>
        </p:txBody>
      </p:sp>
    </p:spTree>
    <p:extLst>
      <p:ext uri="{BB962C8B-B14F-4D97-AF65-F5344CB8AC3E}">
        <p14:creationId xmlns:p14="http://schemas.microsoft.com/office/powerpoint/2010/main" val="30615243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dirty="0">
                <a:latin typeface="Poppins" panose="00000500000000000000" pitchFamily="2" charset="0"/>
                <a:ea typeface="+mj-ea"/>
                <a:cs typeface="Poppins" panose="00000500000000000000" pitchFamily="2" charset="0"/>
              </a:rPr>
              <a:t>Card Payment Lifecycle</a:t>
            </a:r>
            <a:endParaRPr lang="en-US" sz="4000" b="1" dirty="0">
              <a:latin typeface="+mj-lt"/>
              <a:ea typeface="+mj-ea"/>
              <a:cs typeface="+mj-cs"/>
            </a:endParaRPr>
          </a:p>
        </p:txBody>
      </p:sp>
      <p:sp>
        <p:nvSpPr>
          <p:cNvPr id="6" name="TextBox 5">
            <a:extLst>
              <a:ext uri="{FF2B5EF4-FFF2-40B4-BE49-F238E27FC236}">
                <a16:creationId xmlns:a16="http://schemas.microsoft.com/office/drawing/2014/main" id="{7EE1CEA7-8EC8-0CEF-A352-AE07F773080E}"/>
              </a:ext>
            </a:extLst>
          </p:cNvPr>
          <p:cNvSpPr txBox="1"/>
          <p:nvPr/>
        </p:nvSpPr>
        <p:spPr>
          <a:xfrm>
            <a:off x="649548" y="1242874"/>
            <a:ext cx="10892901" cy="3643562"/>
          </a:xfrm>
          <a:prstGeom prst="rect">
            <a:avLst/>
          </a:prstGeom>
          <a:noFill/>
        </p:spPr>
        <p:txBody>
          <a:bodyPr wrap="square" rtlCol="0">
            <a:spAutoFit/>
          </a:bodyPr>
          <a:lstStyle/>
          <a:p>
            <a:pPr marL="0" indent="0">
              <a:lnSpc>
                <a:spcPct val="150000"/>
              </a:lnSpc>
              <a:buNone/>
            </a:pPr>
            <a:r>
              <a:rPr lang="en-US" sz="2400" b="1" dirty="0">
                <a:latin typeface="Times New Roman" panose="02020603050405020304" pitchFamily="18" charset="0"/>
                <a:cs typeface="Times New Roman" panose="02020603050405020304" pitchFamily="18" charset="0"/>
              </a:rPr>
              <a:t>Settlement</a:t>
            </a:r>
          </a:p>
          <a:p>
            <a:pPr marL="0" indent="0">
              <a:lnSpc>
                <a:spcPct val="150000"/>
              </a:lnSpc>
              <a:buNone/>
            </a:pPr>
            <a:r>
              <a:rPr lang="en-US" dirty="0">
                <a:latin typeface="Times New Roman" panose="02020603050405020304" pitchFamily="18" charset="0"/>
                <a:cs typeface="Times New Roman" panose="02020603050405020304" pitchFamily="18" charset="0"/>
              </a:rPr>
              <a:t>The card network settles the transactions between the acquiring banks and the issuing banks. The acquiring banks pay the issuing banks for the authorized transactions.</a:t>
            </a:r>
          </a:p>
          <a:p>
            <a:pPr marL="0" indent="0">
              <a:lnSpc>
                <a:spcPct val="150000"/>
              </a:lnSpc>
              <a:buNone/>
            </a:pPr>
            <a:endParaRPr lang="en-US" dirty="0">
              <a:latin typeface="Times New Roman" panose="02020603050405020304" pitchFamily="18" charset="0"/>
              <a:cs typeface="Times New Roman" panose="02020603050405020304" pitchFamily="18" charset="0"/>
            </a:endParaRPr>
          </a:p>
          <a:p>
            <a:pPr marL="0" indent="0">
              <a:lnSpc>
                <a:spcPct val="150000"/>
              </a:lnSpc>
              <a:buNone/>
            </a:pPr>
            <a:r>
              <a:rPr lang="en-US" sz="2400" b="1" dirty="0">
                <a:latin typeface="Times New Roman" panose="02020603050405020304" pitchFamily="18" charset="0"/>
                <a:cs typeface="Times New Roman" panose="02020603050405020304" pitchFamily="18" charset="0"/>
              </a:rPr>
              <a:t>Funding</a:t>
            </a:r>
          </a:p>
          <a:p>
            <a:pPr marL="0" indent="0">
              <a:lnSpc>
                <a:spcPct val="150000"/>
              </a:lnSpc>
              <a:buNone/>
            </a:pPr>
            <a:r>
              <a:rPr lang="en-US" dirty="0">
                <a:latin typeface="Times New Roman" panose="02020603050405020304" pitchFamily="18" charset="0"/>
                <a:cs typeface="Times New Roman" panose="02020603050405020304" pitchFamily="18" charset="0"/>
              </a:rPr>
              <a:t>The acquiring banks fund the merchant's account for the authorized transactions. The merchant can then withdraw the funds from their account.</a:t>
            </a:r>
          </a:p>
          <a:p>
            <a:pPr marL="0" indent="0">
              <a:lnSpc>
                <a:spcPct val="15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32830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dirty="0">
                <a:latin typeface="Poppins" panose="00000500000000000000" pitchFamily="2" charset="0"/>
                <a:ea typeface="+mj-ea"/>
                <a:cs typeface="Poppins" panose="00000500000000000000" pitchFamily="2" charset="0"/>
              </a:rPr>
              <a:t>Card Payment Lifecycle</a:t>
            </a:r>
            <a:endParaRPr lang="en-US" sz="4000" b="1" dirty="0">
              <a:latin typeface="+mj-lt"/>
              <a:ea typeface="+mj-ea"/>
              <a:cs typeface="+mj-cs"/>
            </a:endParaRPr>
          </a:p>
        </p:txBody>
      </p:sp>
      <p:pic>
        <p:nvPicPr>
          <p:cNvPr id="2" name="Picture 1" descr="A diagram of a building&#10;&#10;Description automatically generated">
            <a:extLst>
              <a:ext uri="{FF2B5EF4-FFF2-40B4-BE49-F238E27FC236}">
                <a16:creationId xmlns:a16="http://schemas.microsoft.com/office/drawing/2014/main" id="{90DA5BE9-448B-6153-877B-A975A788EFD7}"/>
              </a:ext>
            </a:extLst>
          </p:cNvPr>
          <p:cNvPicPr>
            <a:picLocks noChangeAspect="1"/>
          </p:cNvPicPr>
          <p:nvPr/>
        </p:nvPicPr>
        <p:blipFill>
          <a:blip r:embed="rId2"/>
          <a:stretch>
            <a:fillRect/>
          </a:stretch>
        </p:blipFill>
        <p:spPr>
          <a:xfrm>
            <a:off x="2047874" y="1596546"/>
            <a:ext cx="8096250" cy="4010025"/>
          </a:xfrm>
          <a:prstGeom prst="rect">
            <a:avLst/>
          </a:prstGeom>
        </p:spPr>
      </p:pic>
    </p:spTree>
    <p:extLst>
      <p:ext uri="{BB962C8B-B14F-4D97-AF65-F5344CB8AC3E}">
        <p14:creationId xmlns:p14="http://schemas.microsoft.com/office/powerpoint/2010/main" val="628031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i="0" dirty="0">
                <a:effectLst/>
                <a:latin typeface="Poppins" panose="020B0502040204020203" pitchFamily="2" charset="0"/>
              </a:rPr>
              <a:t>Types Of Cards</a:t>
            </a:r>
            <a:endParaRPr lang="en-US" sz="4000" dirty="0">
              <a:latin typeface="+mj-lt"/>
              <a:ea typeface="+mj-ea"/>
              <a:cs typeface="+mj-cs"/>
            </a:endParaRPr>
          </a:p>
        </p:txBody>
      </p:sp>
      <p:sp>
        <p:nvSpPr>
          <p:cNvPr id="6" name="TextBox 5">
            <a:extLst>
              <a:ext uri="{FF2B5EF4-FFF2-40B4-BE49-F238E27FC236}">
                <a16:creationId xmlns:a16="http://schemas.microsoft.com/office/drawing/2014/main" id="{7EE1CEA7-8EC8-0CEF-A352-AE07F773080E}"/>
              </a:ext>
            </a:extLst>
          </p:cNvPr>
          <p:cNvSpPr txBox="1"/>
          <p:nvPr/>
        </p:nvSpPr>
        <p:spPr>
          <a:xfrm>
            <a:off x="649548" y="949911"/>
            <a:ext cx="10892901" cy="6044219"/>
          </a:xfrm>
          <a:prstGeom prst="rect">
            <a:avLst/>
          </a:prstGeom>
          <a:noFill/>
        </p:spPr>
        <p:txBody>
          <a:bodyPr wrap="square" rtlCol="0">
            <a:spAutoFit/>
          </a:bodyPr>
          <a:lstStyle/>
          <a:p>
            <a:pPr marL="0" indent="0">
              <a:lnSpc>
                <a:spcPct val="150000"/>
              </a:lnSpc>
              <a:buNone/>
            </a:pPr>
            <a:r>
              <a:rPr lang="en-US" sz="2000" b="1" kern="100" dirty="0">
                <a:latin typeface="Times New Roman" panose="02020603050405020304" pitchFamily="18" charset="0"/>
                <a:ea typeface="Calibri" panose="020F0502020204030204" pitchFamily="34" charset="0"/>
                <a:cs typeface="Times New Roman" panose="02020603050405020304" pitchFamily="18" charset="0"/>
              </a:rPr>
              <a:t>C</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redit </a:t>
            </a:r>
            <a:r>
              <a:rPr lang="en-US" sz="2000" b="1" kern="100" dirty="0">
                <a:latin typeface="Times New Roman" panose="02020603050405020304" pitchFamily="18" charset="0"/>
                <a:ea typeface="Calibri" panose="020F0502020204030204" pitchFamily="34" charset="0"/>
                <a:cs typeface="Times New Roman" panose="02020603050405020304" pitchFamily="18" charset="0"/>
              </a:rPr>
              <a:t>C</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ard </a:t>
            </a:r>
          </a:p>
          <a:p>
            <a:pPr marL="0" indent="0">
              <a:lnSpc>
                <a:spcPct val="150000"/>
              </a:lnSpc>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 credit card is issued by a bank and, suggestively, acts as a line of credit (or loan) from the bank to you. With this card, you are only able to make payments up to a set monthly credit limit.</a:t>
            </a:r>
          </a:p>
          <a:p>
            <a:pPr marL="0" indent="0">
              <a:lnSpc>
                <a:spcPct val="150000"/>
              </a:lnSpc>
              <a:buNone/>
            </a:pPr>
            <a:endParaRPr lang="en-US" sz="1800" dirty="0">
              <a:latin typeface="Times New Roman" panose="02020603050405020304" pitchFamily="18" charset="0"/>
              <a:cs typeface="Times New Roman" panose="02020603050405020304" pitchFamily="18" charset="0"/>
            </a:endParaRPr>
          </a:p>
          <a:p>
            <a:pPr marL="0" indent="0">
              <a:lnSpc>
                <a:spcPct val="150000"/>
              </a:lnSpc>
              <a:buNone/>
            </a:pPr>
            <a:r>
              <a:rPr lang="en-US" sz="2000" b="1" kern="0" spc="-25" dirty="0">
                <a:effectLst/>
                <a:latin typeface="Times New Roman" panose="02020603050405020304" pitchFamily="18" charset="0"/>
                <a:ea typeface="Times New Roman" panose="02020603050405020304" pitchFamily="18" charset="0"/>
                <a:cs typeface="Times New Roman" panose="02020603050405020304" pitchFamily="18" charset="0"/>
              </a:rPr>
              <a:t>Debit Cards</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 debit card is linked to your current bank account or checking account. Unlike a credit card, a debit card enables you to pay by deducting money from the associated account. This means you can only spend or withdraw funds that you already own.</a:t>
            </a:r>
          </a:p>
          <a:p>
            <a:pPr marL="0" indent="0">
              <a:lnSpc>
                <a:spcPct val="150000"/>
              </a:lnSpc>
              <a:buNone/>
            </a:pPr>
            <a:endParaRPr lang="en-US" sz="2000" b="1" dirty="0">
              <a:latin typeface="Times New Roman" panose="02020603050405020304" pitchFamily="18" charset="0"/>
              <a:cs typeface="Times New Roman" panose="02020603050405020304" pitchFamily="18" charset="0"/>
            </a:endParaRPr>
          </a:p>
          <a:p>
            <a:pPr marL="0" indent="0">
              <a:lnSpc>
                <a:spcPct val="150000"/>
              </a:lnSpc>
              <a:buNone/>
            </a:pPr>
            <a:r>
              <a:rPr lang="en-US" sz="2000" b="1" dirty="0">
                <a:latin typeface="Times New Roman" panose="02020603050405020304" pitchFamily="18" charset="0"/>
                <a:cs typeface="Times New Roman" panose="02020603050405020304" pitchFamily="18" charset="0"/>
              </a:rPr>
              <a:t>Prepaid Card</a:t>
            </a:r>
          </a:p>
          <a:p>
            <a:pPr marL="0" indent="0">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Like debit cards, prepaid cards are issued by a financial institution (</a:t>
            </a:r>
            <a:r>
              <a:rPr lang="en-US" sz="1800" u="none" strike="noStrike"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Visa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for instance) and hold a deposit of funds that you can use to make purchases or payments. The main difference between a prepaid and a debit card is that once the funds deposited on a prepaid card have been spent, the card can no longer be used until more money is added.</a:t>
            </a:r>
          </a:p>
          <a:p>
            <a:pPr marL="0" indent="0">
              <a:lnSpc>
                <a:spcPct val="15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319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i="0" dirty="0">
                <a:effectLst/>
                <a:latin typeface="Poppins" panose="020B0502040204020203" pitchFamily="2" charset="0"/>
              </a:rPr>
              <a:t>Types Of Cards</a:t>
            </a:r>
            <a:endParaRPr lang="en-US" sz="4000" dirty="0">
              <a:latin typeface="+mj-lt"/>
              <a:ea typeface="+mj-ea"/>
              <a:cs typeface="+mj-cs"/>
            </a:endParaRPr>
          </a:p>
        </p:txBody>
      </p:sp>
      <p:sp>
        <p:nvSpPr>
          <p:cNvPr id="6" name="TextBox 5">
            <a:extLst>
              <a:ext uri="{FF2B5EF4-FFF2-40B4-BE49-F238E27FC236}">
                <a16:creationId xmlns:a16="http://schemas.microsoft.com/office/drawing/2014/main" id="{7EE1CEA7-8EC8-0CEF-A352-AE07F773080E}"/>
              </a:ext>
            </a:extLst>
          </p:cNvPr>
          <p:cNvSpPr txBox="1"/>
          <p:nvPr/>
        </p:nvSpPr>
        <p:spPr>
          <a:xfrm>
            <a:off x="649548" y="1198485"/>
            <a:ext cx="10892901" cy="4792146"/>
          </a:xfrm>
          <a:prstGeom prst="rect">
            <a:avLst/>
          </a:prstGeom>
          <a:noFill/>
        </p:spPr>
        <p:txBody>
          <a:bodyPr wrap="square" rtlCol="0">
            <a:spAutoFit/>
          </a:bodyPr>
          <a:lstStyle/>
          <a:p>
            <a:pPr marL="0" indent="0">
              <a:lnSpc>
                <a:spcPct val="150000"/>
              </a:lnSpc>
              <a:buNone/>
            </a:pPr>
            <a:r>
              <a:rPr lang="en-US" sz="2000" b="1" kern="100" dirty="0">
                <a:latin typeface="Times New Roman" panose="02020603050405020304" pitchFamily="18" charset="0"/>
                <a:ea typeface="Calibri" panose="020F0502020204030204" pitchFamily="34" charset="0"/>
                <a:cs typeface="Times New Roman" panose="02020603050405020304" pitchFamily="18" charset="0"/>
              </a:rPr>
              <a:t>Virtual Cards</a:t>
            </a:r>
          </a:p>
          <a:p>
            <a:pPr marL="0" indent="0">
              <a:lnSpc>
                <a:spcPct val="150000"/>
              </a:lnSpc>
              <a:buNone/>
            </a:pPr>
            <a:r>
              <a:rPr lang="en-US" kern="100" dirty="0">
                <a:latin typeface="Times New Roman" panose="02020603050405020304" pitchFamily="18" charset="0"/>
                <a:ea typeface="Calibri" panose="020F0502020204030204" pitchFamily="34" charset="0"/>
                <a:cs typeface="Times New Roman" panose="02020603050405020304" pitchFamily="18" charset="0"/>
              </a:rPr>
              <a:t>Virtual cards are a non-physical payment instrument replacing physical cards and cash. A virtual card is the same as a credit or a debit card, but only exists as a set of data including the 16-digit card number, an expiration date, and a CVV code. You can not withdraw cash using a virtual card.</a:t>
            </a:r>
          </a:p>
          <a:p>
            <a:pPr marL="0" indent="0">
              <a:lnSpc>
                <a:spcPct val="150000"/>
              </a:lnSpc>
              <a:buNone/>
            </a:pPr>
            <a:endParaRPr lang="en-US" sz="2000" b="1"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r>
              <a:rPr lang="en-US" sz="2000" b="1" kern="100" dirty="0">
                <a:latin typeface="Times New Roman" panose="02020603050405020304" pitchFamily="18" charset="0"/>
                <a:ea typeface="Calibri" panose="020F0502020204030204" pitchFamily="34" charset="0"/>
                <a:cs typeface="Times New Roman" panose="02020603050405020304" pitchFamily="18" charset="0"/>
              </a:rPr>
              <a:t>Gift Cards</a:t>
            </a:r>
          </a:p>
          <a:p>
            <a:pPr marL="0" indent="0">
              <a:lnSpc>
                <a:spcPct val="150000"/>
              </a:lnSpc>
              <a:buNone/>
            </a:pPr>
            <a:r>
              <a:rPr lang="en-US" kern="100" dirty="0">
                <a:latin typeface="Times New Roman" panose="02020603050405020304" pitchFamily="18" charset="0"/>
                <a:ea typeface="Calibri" panose="020F0502020204030204" pitchFamily="34" charset="0"/>
                <a:cs typeface="Times New Roman" panose="02020603050405020304" pitchFamily="18" charset="0"/>
              </a:rPr>
              <a:t>Similar to prepaid cards, gift cards are also pre-loaded with funds. What makes a gift card different is that once the money is spent, you cannot reload a gift card and you can no longer use it. Gift cards were originally issued by a store and could only be used in that particular location. Presently however, major card issuers like American Express, Visa, or Discover are also offering gift cards which can be used anywhere.</a:t>
            </a:r>
          </a:p>
          <a:p>
            <a:pPr marL="0" indent="0">
              <a:lnSpc>
                <a:spcPct val="150000"/>
              </a:lnSpc>
              <a:buNone/>
            </a:pPr>
            <a:endParaRPr lang="en-US" sz="20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14020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136397" y="-433765"/>
            <a:ext cx="4959603" cy="164296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b="1" i="0" kern="1200" dirty="0">
                <a:solidFill>
                  <a:schemeClr val="tx1"/>
                </a:solidFill>
                <a:effectLst/>
                <a:latin typeface="+mj-lt"/>
                <a:ea typeface="+mj-ea"/>
                <a:cs typeface="+mj-cs"/>
              </a:rPr>
              <a:t>Physical Cards</a:t>
            </a:r>
            <a:endParaRPr lang="en-US" sz="4000" kern="1200" dirty="0">
              <a:solidFill>
                <a:schemeClr val="tx1"/>
              </a:solidFill>
              <a:latin typeface="+mj-lt"/>
              <a:ea typeface="+mj-ea"/>
              <a:cs typeface="+mj-cs"/>
            </a:endParaRPr>
          </a:p>
        </p:txBody>
      </p:sp>
      <p:sp>
        <p:nvSpPr>
          <p:cNvPr id="6" name="TextBox 5">
            <a:extLst>
              <a:ext uri="{FF2B5EF4-FFF2-40B4-BE49-F238E27FC236}">
                <a16:creationId xmlns:a16="http://schemas.microsoft.com/office/drawing/2014/main" id="{7EE1CEA7-8EC8-0CEF-A352-AE07F773080E}"/>
              </a:ext>
            </a:extLst>
          </p:cNvPr>
          <p:cNvSpPr txBox="1"/>
          <p:nvPr/>
        </p:nvSpPr>
        <p:spPr>
          <a:xfrm>
            <a:off x="1136397" y="1209204"/>
            <a:ext cx="7528209" cy="4731773"/>
          </a:xfrm>
          <a:prstGeom prst="rect">
            <a:avLst/>
          </a:prstGeom>
        </p:spPr>
        <p:txBody>
          <a:bodyPr vert="horz" lIns="91440" tIns="45720" rIns="91440" bIns="45720" rtlCol="0" anchor="t">
            <a:normAutofit lnSpcReduction="10000"/>
          </a:bodyPr>
          <a:lstStyle/>
          <a:p>
            <a:pPr>
              <a:lnSpc>
                <a:spcPct val="150000"/>
              </a:lnSpc>
              <a:spcAft>
                <a:spcPts val="600"/>
              </a:spcAft>
            </a:pPr>
            <a:r>
              <a:rPr lang="en-US" sz="2400" b="1" i="0" dirty="0">
                <a:effectLst/>
              </a:rPr>
              <a:t>Magnetic Stripe cards</a:t>
            </a:r>
          </a:p>
          <a:p>
            <a:pPr>
              <a:lnSpc>
                <a:spcPct val="150000"/>
              </a:lnSpc>
              <a:spcAft>
                <a:spcPts val="600"/>
              </a:spcAft>
            </a:pPr>
            <a:r>
              <a:rPr lang="en-US" sz="1900" b="0" i="0" dirty="0">
                <a:effectLst/>
              </a:rPr>
              <a:t>The Magnetic Stripe card stores card data on the magnetic stripe present on the card which is easily readable(Not Safe &amp; easy to clone) and not readable on Magstripe damage.  </a:t>
            </a:r>
          </a:p>
          <a:p>
            <a:pPr>
              <a:lnSpc>
                <a:spcPct val="150000"/>
              </a:lnSpc>
              <a:spcAft>
                <a:spcPts val="600"/>
              </a:spcAft>
            </a:pPr>
            <a:r>
              <a:rPr lang="en-US" sz="1900" b="0" i="0" dirty="0">
                <a:effectLst/>
              </a:rPr>
              <a:t>There are 3 track of these </a:t>
            </a:r>
            <a:r>
              <a:rPr lang="en-US" sz="1900" b="0" i="0" dirty="0" err="1">
                <a:effectLst/>
              </a:rPr>
              <a:t>MagStripe</a:t>
            </a:r>
            <a:r>
              <a:rPr lang="en-US" sz="1900" b="0" i="0" dirty="0">
                <a:effectLst/>
              </a:rPr>
              <a:t> on Card system. 1| Track 1, 2| Track 2 and 3| track 3.</a:t>
            </a:r>
          </a:p>
          <a:p>
            <a:pPr indent="-228600">
              <a:lnSpc>
                <a:spcPct val="150000"/>
              </a:lnSpc>
              <a:spcAft>
                <a:spcPts val="600"/>
              </a:spcAft>
              <a:buFont typeface="Arial" panose="020B0604020202020204" pitchFamily="34" charset="0"/>
              <a:buChar char="•"/>
            </a:pPr>
            <a:endParaRPr lang="en-US" b="0" i="0" dirty="0">
              <a:effectLst/>
            </a:endParaRPr>
          </a:p>
          <a:p>
            <a:pPr>
              <a:lnSpc>
                <a:spcPct val="150000"/>
              </a:lnSpc>
              <a:spcAft>
                <a:spcPts val="600"/>
              </a:spcAft>
            </a:pPr>
            <a:r>
              <a:rPr lang="en-US" sz="2000" b="1" i="0" dirty="0">
                <a:effectLst/>
              </a:rPr>
              <a:t>EMV Chip Cards</a:t>
            </a:r>
          </a:p>
          <a:p>
            <a:pPr>
              <a:lnSpc>
                <a:spcPct val="150000"/>
              </a:lnSpc>
              <a:spcAft>
                <a:spcPts val="600"/>
              </a:spcAft>
            </a:pPr>
            <a:r>
              <a:rPr lang="en-US" b="0" i="0" dirty="0">
                <a:effectLst/>
              </a:rPr>
              <a:t>EMV Cards are essential smart payment cards also known as IC cards. They prevent cloning of the card. EMV Stands for </a:t>
            </a:r>
            <a:r>
              <a:rPr lang="en-US" b="0" i="0" dirty="0" err="1">
                <a:effectLst/>
              </a:rPr>
              <a:t>EUROPay</a:t>
            </a:r>
            <a:r>
              <a:rPr lang="en-US" b="0" i="0" dirty="0">
                <a:effectLst/>
              </a:rPr>
              <a:t>, </a:t>
            </a:r>
            <a:r>
              <a:rPr lang="en-US" b="0" i="0" dirty="0" err="1">
                <a:effectLst/>
              </a:rPr>
              <a:t>Mastarcard</a:t>
            </a:r>
            <a:r>
              <a:rPr lang="en-US" b="0" i="0" dirty="0">
                <a:effectLst/>
              </a:rPr>
              <a:t>, VISA. </a:t>
            </a:r>
          </a:p>
          <a:p>
            <a:pPr>
              <a:lnSpc>
                <a:spcPct val="150000"/>
              </a:lnSpc>
              <a:spcAft>
                <a:spcPts val="600"/>
              </a:spcAft>
            </a:pPr>
            <a:endParaRPr lang="en-US" b="0" i="0" dirty="0">
              <a:effectLst/>
            </a:endParaRPr>
          </a:p>
          <a:p>
            <a:pPr indent="-228600">
              <a:lnSpc>
                <a:spcPct val="150000"/>
              </a:lnSpc>
              <a:spcAft>
                <a:spcPts val="600"/>
              </a:spcAft>
              <a:buFont typeface="Arial" panose="020B0604020202020204" pitchFamily="34" charset="0"/>
              <a:buChar char="•"/>
            </a:pPr>
            <a:endParaRPr lang="en-US" b="0" i="0" dirty="0">
              <a:effectLst/>
            </a:endParaRPr>
          </a:p>
        </p:txBody>
      </p:sp>
      <p:pic>
        <p:nvPicPr>
          <p:cNvPr id="2" name="Picture 1" descr="A close-up of a credit card&#10;&#10;Description automatically generated">
            <a:extLst>
              <a:ext uri="{FF2B5EF4-FFF2-40B4-BE49-F238E27FC236}">
                <a16:creationId xmlns:a16="http://schemas.microsoft.com/office/drawing/2014/main" id="{A6F3B3A7-8720-00A4-0469-3C702CD40123}"/>
              </a:ext>
            </a:extLst>
          </p:cNvPr>
          <p:cNvPicPr>
            <a:picLocks noChangeAspect="1"/>
          </p:cNvPicPr>
          <p:nvPr/>
        </p:nvPicPr>
        <p:blipFill>
          <a:blip r:embed="rId2">
            <a:extLst>
              <a:ext uri="{BEBA8EAE-BF5A-486C-A8C5-ECC9F3942E4B}">
                <a14:imgProps xmlns:a14="http://schemas.microsoft.com/office/drawing/2010/main">
                  <a14:imgLayer r:embed="rId3">
                    <a14:imgEffect>
                      <a14:artisticFilmGrain/>
                    </a14:imgEffect>
                  </a14:imgLayer>
                </a14:imgProps>
              </a:ext>
            </a:extLst>
          </a:blip>
          <a:stretch>
            <a:fillRect/>
          </a:stretch>
        </p:blipFill>
        <p:spPr>
          <a:xfrm rot="5400000">
            <a:off x="8815601" y="2335854"/>
            <a:ext cx="2840766" cy="1988536"/>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04103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136397" y="-433765"/>
            <a:ext cx="4959603" cy="164296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b="1" i="0" kern="1200" dirty="0">
                <a:solidFill>
                  <a:schemeClr val="tx1"/>
                </a:solidFill>
                <a:effectLst/>
                <a:latin typeface="+mj-lt"/>
                <a:ea typeface="+mj-ea"/>
                <a:cs typeface="+mj-cs"/>
              </a:rPr>
              <a:t>Physical Cards</a:t>
            </a:r>
            <a:endParaRPr lang="en-US" sz="4000" kern="1200" dirty="0">
              <a:solidFill>
                <a:schemeClr val="tx1"/>
              </a:solidFill>
              <a:latin typeface="+mj-lt"/>
              <a:ea typeface="+mj-ea"/>
              <a:cs typeface="+mj-cs"/>
            </a:endParaRPr>
          </a:p>
        </p:txBody>
      </p:sp>
      <p:sp>
        <p:nvSpPr>
          <p:cNvPr id="6" name="TextBox 5">
            <a:extLst>
              <a:ext uri="{FF2B5EF4-FFF2-40B4-BE49-F238E27FC236}">
                <a16:creationId xmlns:a16="http://schemas.microsoft.com/office/drawing/2014/main" id="{7EE1CEA7-8EC8-0CEF-A352-AE07F773080E}"/>
              </a:ext>
            </a:extLst>
          </p:cNvPr>
          <p:cNvSpPr txBox="1"/>
          <p:nvPr/>
        </p:nvSpPr>
        <p:spPr>
          <a:xfrm>
            <a:off x="1136397" y="1209204"/>
            <a:ext cx="7528209" cy="4731773"/>
          </a:xfrm>
          <a:prstGeom prst="rect">
            <a:avLst/>
          </a:prstGeom>
        </p:spPr>
        <p:txBody>
          <a:bodyPr vert="horz" lIns="91440" tIns="45720" rIns="91440" bIns="45720" rtlCol="0" anchor="t">
            <a:normAutofit/>
          </a:bodyPr>
          <a:lstStyle/>
          <a:p>
            <a:pPr>
              <a:lnSpc>
                <a:spcPct val="150000"/>
              </a:lnSpc>
              <a:spcAft>
                <a:spcPts val="600"/>
              </a:spcAft>
            </a:pPr>
            <a:r>
              <a:rPr lang="en-US" sz="2400" b="1" i="0" dirty="0">
                <a:effectLst/>
              </a:rPr>
              <a:t>Contact/Contactless Smart Card</a:t>
            </a:r>
          </a:p>
          <a:p>
            <a:pPr>
              <a:lnSpc>
                <a:spcPct val="150000"/>
              </a:lnSpc>
              <a:spcAft>
                <a:spcPts val="600"/>
              </a:spcAft>
            </a:pPr>
            <a:r>
              <a:rPr lang="en-US" b="0" i="0" dirty="0">
                <a:effectLst/>
              </a:rPr>
              <a:t>Contact smart cards required to insert the card for identification purposes. Conversely, contactless smart cards, which are commonly known as RFID (radio frequency ID), only required to be near the scanner for reading. </a:t>
            </a:r>
          </a:p>
        </p:txBody>
      </p:sp>
      <p:pic>
        <p:nvPicPr>
          <p:cNvPr id="2" name="Picture 1" descr="A close-up of a credit card&#10;&#10;Description automatically generated">
            <a:extLst>
              <a:ext uri="{FF2B5EF4-FFF2-40B4-BE49-F238E27FC236}">
                <a16:creationId xmlns:a16="http://schemas.microsoft.com/office/drawing/2014/main" id="{A6F3B3A7-8720-00A4-0469-3C702CD40123}"/>
              </a:ext>
            </a:extLst>
          </p:cNvPr>
          <p:cNvPicPr>
            <a:picLocks noChangeAspect="1"/>
          </p:cNvPicPr>
          <p:nvPr/>
        </p:nvPicPr>
        <p:blipFill>
          <a:blip r:embed="rId2">
            <a:extLst>
              <a:ext uri="{BEBA8EAE-BF5A-486C-A8C5-ECC9F3942E4B}">
                <a14:imgProps xmlns:a14="http://schemas.microsoft.com/office/drawing/2010/main">
                  <a14:imgLayer r:embed="rId3">
                    <a14:imgEffect>
                      <a14:artisticFilmGrain/>
                    </a14:imgEffect>
                  </a14:imgLayer>
                </a14:imgProps>
              </a:ext>
            </a:extLst>
          </a:blip>
          <a:stretch>
            <a:fillRect/>
          </a:stretch>
        </p:blipFill>
        <p:spPr>
          <a:xfrm rot="5400000">
            <a:off x="8815601" y="2335854"/>
            <a:ext cx="2840766" cy="1988536"/>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96309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990070" y="-827742"/>
            <a:ext cx="6173262" cy="1655483"/>
          </a:xfrm>
          <a:prstGeom prst="rect">
            <a:avLst/>
          </a:prstGeom>
        </p:spPr>
        <p:txBody>
          <a:bodyPr vert="horz" lIns="91440" tIns="45720" rIns="91440" bIns="45720" rtlCol="0" anchor="b">
            <a:normAutofit/>
          </a:bodyPr>
          <a:lstStyle/>
          <a:p>
            <a:pPr marL="0" indent="0">
              <a:buNone/>
            </a:pPr>
            <a:r>
              <a:rPr lang="en-US" sz="4000" b="1" dirty="0">
                <a:latin typeface="Times New Roman" panose="02020603050405020304" pitchFamily="18" charset="0"/>
                <a:cs typeface="Times New Roman" panose="02020603050405020304" pitchFamily="18" charset="0"/>
              </a:rPr>
              <a:t>Chip Card</a:t>
            </a:r>
          </a:p>
        </p:txBody>
      </p:sp>
      <p:sp>
        <p:nvSpPr>
          <p:cNvPr id="6" name="TextBox 5">
            <a:extLst>
              <a:ext uri="{FF2B5EF4-FFF2-40B4-BE49-F238E27FC236}">
                <a16:creationId xmlns:a16="http://schemas.microsoft.com/office/drawing/2014/main" id="{7EE1CEA7-8EC8-0CEF-A352-AE07F773080E}"/>
              </a:ext>
            </a:extLst>
          </p:cNvPr>
          <p:cNvSpPr txBox="1"/>
          <p:nvPr/>
        </p:nvSpPr>
        <p:spPr>
          <a:xfrm>
            <a:off x="990069" y="1137638"/>
            <a:ext cx="10459385" cy="4967057"/>
          </a:xfrm>
          <a:prstGeom prst="rect">
            <a:avLst/>
          </a:prstGeom>
        </p:spPr>
        <p:txBody>
          <a:bodyPr vert="horz" lIns="91440" tIns="45720" rIns="91440" bIns="45720" rtlCol="0">
            <a:normAutofit/>
          </a:bodyPr>
          <a:lstStyle/>
          <a:p>
            <a:pPr marL="0" indent="0">
              <a:lnSpc>
                <a:spcPct val="150000"/>
              </a:lnSpc>
              <a:buNone/>
            </a:pPr>
            <a:r>
              <a:rPr lang="en-US" b="0" i="0" dirty="0">
                <a:solidFill>
                  <a:srgbClr val="000000"/>
                </a:solidFill>
                <a:effectLst/>
                <a:latin typeface="Times New Roman" panose="02020603050405020304" pitchFamily="18" charset="0"/>
                <a:cs typeface="Times New Roman" panose="02020603050405020304" pitchFamily="18" charset="0"/>
              </a:rPr>
              <a:t>The embedded security chip holds encrypted data and makes EMV technology extremely difficult to duplicate. The stored transaction codes are dynamic, meaning they change and are never used twice, which keeps the data from ever becoming compromised.</a:t>
            </a: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77A5FA2-7233-D6AB-6CBF-B9EE09C10B06}"/>
              </a:ext>
            </a:extLst>
          </p:cNvPr>
          <p:cNvPicPr>
            <a:picLocks noChangeAspect="1"/>
          </p:cNvPicPr>
          <p:nvPr/>
        </p:nvPicPr>
        <p:blipFill>
          <a:blip r:embed="rId2"/>
          <a:stretch>
            <a:fillRect/>
          </a:stretch>
        </p:blipFill>
        <p:spPr>
          <a:xfrm>
            <a:off x="3135593" y="2993606"/>
            <a:ext cx="6630977" cy="2819559"/>
          </a:xfrm>
          <a:prstGeom prst="rect">
            <a:avLst/>
          </a:prstGeom>
        </p:spPr>
      </p:pic>
    </p:spTree>
    <p:extLst>
      <p:ext uri="{BB962C8B-B14F-4D97-AF65-F5344CB8AC3E}">
        <p14:creationId xmlns:p14="http://schemas.microsoft.com/office/powerpoint/2010/main" val="3931915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990070" y="-827742"/>
            <a:ext cx="6173262" cy="1655483"/>
          </a:xfrm>
          <a:prstGeom prst="rect">
            <a:avLst/>
          </a:prstGeom>
        </p:spPr>
        <p:txBody>
          <a:bodyPr vert="horz" lIns="91440" tIns="45720" rIns="91440" bIns="45720" rtlCol="0" anchor="b">
            <a:normAutofit/>
          </a:bodyPr>
          <a:lstStyle/>
          <a:p>
            <a:pPr marL="0" indent="0">
              <a:buNone/>
            </a:pPr>
            <a:r>
              <a:rPr lang="en-US" sz="4000" b="1" dirty="0">
                <a:latin typeface="Times New Roman" panose="02020603050405020304" pitchFamily="18" charset="0"/>
                <a:cs typeface="Times New Roman" panose="02020603050405020304" pitchFamily="18" charset="0"/>
              </a:rPr>
              <a:t>RFID Card</a:t>
            </a:r>
          </a:p>
        </p:txBody>
      </p:sp>
      <p:sp>
        <p:nvSpPr>
          <p:cNvPr id="6" name="TextBox 5">
            <a:extLst>
              <a:ext uri="{FF2B5EF4-FFF2-40B4-BE49-F238E27FC236}">
                <a16:creationId xmlns:a16="http://schemas.microsoft.com/office/drawing/2014/main" id="{7EE1CEA7-8EC8-0CEF-A352-AE07F773080E}"/>
              </a:ext>
            </a:extLst>
          </p:cNvPr>
          <p:cNvSpPr txBox="1"/>
          <p:nvPr/>
        </p:nvSpPr>
        <p:spPr>
          <a:xfrm>
            <a:off x="990070" y="1015472"/>
            <a:ext cx="10459385" cy="4967057"/>
          </a:xfrm>
          <a:prstGeom prst="rect">
            <a:avLst/>
          </a:prstGeom>
        </p:spPr>
        <p:txBody>
          <a:bodyPr vert="horz" lIns="91440" tIns="45720" rIns="91440" bIns="45720" rtlCol="0">
            <a:normAutofit/>
          </a:bodyPr>
          <a:lstStyle/>
          <a:p>
            <a:pPr marL="0" indent="0">
              <a:lnSpc>
                <a:spcPct val="150000"/>
              </a:lnSpc>
              <a:buNone/>
            </a:pPr>
            <a:r>
              <a:rPr lang="en-US" sz="1800" b="0" i="0" dirty="0">
                <a:solidFill>
                  <a:srgbClr val="666666"/>
                </a:solidFill>
                <a:effectLst/>
                <a:latin typeface="Times New Roman" panose="02020603050405020304" pitchFamily="18" charset="0"/>
                <a:cs typeface="Times New Roman" panose="02020603050405020304" pitchFamily="18" charset="0"/>
              </a:rPr>
              <a:t>RFID (radio-frequency identification) chip cards are cards that don’t require direct contact with the corresponding reader for data exchange. RFID cards have 3 different ranges: Close Coupling (up to 10cm), Remote Coupling (up to 1m) and Long Rage (over 1m). RFID allows transmission from an active reader to a passive storage medium (card). With a magnetic field, the passive chip card gets power and can be read out.</a:t>
            </a:r>
          </a:p>
        </p:txBody>
      </p:sp>
      <p:pic>
        <p:nvPicPr>
          <p:cNvPr id="2" name="Picture 1">
            <a:extLst>
              <a:ext uri="{FF2B5EF4-FFF2-40B4-BE49-F238E27FC236}">
                <a16:creationId xmlns:a16="http://schemas.microsoft.com/office/drawing/2014/main" id="{775CDA43-0A76-05DC-3247-4F4EDCD7B32A}"/>
              </a:ext>
            </a:extLst>
          </p:cNvPr>
          <p:cNvPicPr>
            <a:picLocks noChangeAspect="1"/>
          </p:cNvPicPr>
          <p:nvPr/>
        </p:nvPicPr>
        <p:blipFill>
          <a:blip r:embed="rId2"/>
          <a:stretch>
            <a:fillRect/>
          </a:stretch>
        </p:blipFill>
        <p:spPr>
          <a:xfrm>
            <a:off x="3751078" y="3215976"/>
            <a:ext cx="4937367" cy="2280152"/>
          </a:xfrm>
          <a:prstGeom prst="rect">
            <a:avLst/>
          </a:prstGeom>
        </p:spPr>
      </p:pic>
    </p:spTree>
    <p:extLst>
      <p:ext uri="{BB962C8B-B14F-4D97-AF65-F5344CB8AC3E}">
        <p14:creationId xmlns:p14="http://schemas.microsoft.com/office/powerpoint/2010/main" val="3628523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2723</Words>
  <Application>Microsoft Office PowerPoint</Application>
  <PresentationFormat>Widescreen</PresentationFormat>
  <Paragraphs>170</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Calibri Light</vt:lpstr>
      <vt:lpstr>inherit</vt:lpstr>
      <vt:lpstr>Poppins</vt:lpstr>
      <vt:lpstr>Times New Roman</vt:lpstr>
      <vt:lpstr>Wingdings</vt:lpstr>
      <vt:lpstr>Office Theme</vt:lpstr>
      <vt:lpstr>PowerPoint Presentation</vt:lpstr>
      <vt:lpstr>Types of Cards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Card Tracks</vt:lpstr>
      <vt:lpstr>PowerPoint Presentation</vt:lpstr>
      <vt:lpstr>PowerPoint Presentation</vt:lpstr>
      <vt:lpstr>PowerPoint Presentation</vt:lpstr>
      <vt:lpstr>PowerPoint Presentation</vt:lpstr>
      <vt:lpstr>Card Payment Lifecycle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Ajharul Islam Akanda</dc:creator>
  <cp:lastModifiedBy>Ajharul Islam Akanda</cp:lastModifiedBy>
  <cp:revision>1</cp:revision>
  <dcterms:created xsi:type="dcterms:W3CDTF">2023-11-15T12:09:39Z</dcterms:created>
  <dcterms:modified xsi:type="dcterms:W3CDTF">2023-11-15T12:09:56Z</dcterms:modified>
</cp:coreProperties>
</file>