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320" r:id="rId2"/>
    <p:sldId id="321" r:id="rId3"/>
    <p:sldId id="322" r:id="rId4"/>
    <p:sldId id="323" r:id="rId5"/>
  </p:sldIdLst>
  <p:sldSz cx="9144000" cy="5143500" type="screen16x9"/>
  <p:notesSz cx="6858000" cy="9144000"/>
  <p:embeddedFontLst>
    <p:embeddedFont>
      <p:font typeface="Amatic SC" panose="00000500000000000000" pitchFamily="2" charset="-79"/>
      <p:regular r:id="rId7"/>
      <p:bold r:id="rId8"/>
    </p:embeddedFont>
    <p:embeddedFont>
      <p:font typeface="Source Code Pro" panose="020B0509030403020204" pitchFamily="49"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9" roundtripDataSignature="AMtx7mgZ7d2z2b5QBmp5OIsgpGLRDD8P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46" autoAdjust="0"/>
    <p:restoredTop sz="94660"/>
  </p:normalViewPr>
  <p:slideViewPr>
    <p:cSldViewPr snapToGrid="0">
      <p:cViewPr varScale="1">
        <p:scale>
          <a:sx n="107" d="100"/>
          <a:sy n="107" d="100"/>
        </p:scale>
        <p:origin x="499"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09" Type="http://customschemas.google.com/relationships/presentationmetadata" Target="metadata"/><Relationship Id="rId3" Type="http://schemas.openxmlformats.org/officeDocument/2006/relationships/slide" Target="slides/slide2.xml"/><Relationship Id="rId112"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110"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1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806" r:id="rId1"/>
    <p:sldLayoutId id="2147483663" r:id="rId2"/>
    <p:sldLayoutId id="2147483664" r:id="rId3"/>
    <p:sldLayoutId id="2147483665" r:id="rId4"/>
    <p:sldLayoutId id="2147483666" r:id="rId5"/>
    <p:sldLayoutId id="2147483807"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28EF-D182-3B3F-4DAD-82E4DD2530E4}"/>
              </a:ext>
            </a:extLst>
          </p:cNvPr>
          <p:cNvSpPr>
            <a:spLocks noGrp="1"/>
          </p:cNvSpPr>
          <p:nvPr>
            <p:ph type="title"/>
          </p:nvPr>
        </p:nvSpPr>
        <p:spPr/>
        <p:txBody>
          <a:bodyPr/>
          <a:lstStyle/>
          <a:p>
            <a:pPr algn="ctr"/>
            <a:br>
              <a:rPr lang="en-US" sz="1000" dirty="0">
                <a:latin typeface="+mj-lt"/>
              </a:rPr>
            </a:br>
            <a:r>
              <a:rPr lang="en-US" sz="2000" b="0" i="0" dirty="0">
                <a:solidFill>
                  <a:schemeClr val="accent4">
                    <a:lumMod val="50000"/>
                  </a:schemeClr>
                </a:solidFill>
                <a:effectLst/>
                <a:latin typeface="+mj-lt"/>
              </a:rPr>
              <a:t>Data Authentication : SDA/DDA/CDA</a:t>
            </a:r>
            <a:endParaRPr lang="en-US" sz="2000" dirty="0">
              <a:solidFill>
                <a:schemeClr val="accent4">
                  <a:lumMod val="50000"/>
                </a:schemeClr>
              </a:solidFill>
              <a:latin typeface="+mj-lt"/>
            </a:endParaRPr>
          </a:p>
        </p:txBody>
      </p:sp>
      <p:sp>
        <p:nvSpPr>
          <p:cNvPr id="3" name="Text Placeholder 2">
            <a:extLst>
              <a:ext uri="{FF2B5EF4-FFF2-40B4-BE49-F238E27FC236}">
                <a16:creationId xmlns:a16="http://schemas.microsoft.com/office/drawing/2014/main" id="{651B4BE9-4EDF-0127-5D6C-EDA0E46D65D9}"/>
              </a:ext>
            </a:extLst>
          </p:cNvPr>
          <p:cNvSpPr>
            <a:spLocks noGrp="1"/>
          </p:cNvSpPr>
          <p:nvPr>
            <p:ph type="body" idx="1"/>
          </p:nvPr>
        </p:nvSpPr>
        <p:spPr/>
        <p:txBody>
          <a:bodyPr/>
          <a:lstStyle/>
          <a:p>
            <a:pPr marL="114300" indent="0">
              <a:buNone/>
            </a:pPr>
            <a:r>
              <a:rPr lang="en-US" b="0" i="0" dirty="0">
                <a:solidFill>
                  <a:schemeClr val="accent3">
                    <a:lumMod val="50000"/>
                  </a:schemeClr>
                </a:solidFill>
                <a:effectLst/>
                <a:latin typeface="+mj-lt"/>
              </a:rPr>
              <a:t>Data Authentication in the context of EMV (</a:t>
            </a:r>
            <a:r>
              <a:rPr lang="en-US" b="0" i="0" dirty="0" err="1">
                <a:solidFill>
                  <a:schemeClr val="accent3">
                    <a:lumMod val="50000"/>
                  </a:schemeClr>
                </a:solidFill>
                <a:effectLst/>
                <a:latin typeface="+mj-lt"/>
              </a:rPr>
              <a:t>Europay</a:t>
            </a:r>
            <a:r>
              <a:rPr lang="en-US" b="0" i="0" dirty="0">
                <a:solidFill>
                  <a:schemeClr val="accent3">
                    <a:lumMod val="50000"/>
                  </a:schemeClr>
                </a:solidFill>
                <a:effectLst/>
                <a:latin typeface="+mj-lt"/>
              </a:rPr>
              <a:t>, MasterCard, and Visa) refers to the methods used to verify the authenticity and integrity of the data stored on the EMV chip card during a transaction. These methods help prevent counterfeit card fraud and ensure that the card being used is genuine. There are three main types of Data Authentication used in EMV:</a:t>
            </a:r>
          </a:p>
          <a:p>
            <a:r>
              <a:rPr lang="en-US" sz="1800" b="0" i="0" dirty="0">
                <a:solidFill>
                  <a:schemeClr val="accent3">
                    <a:lumMod val="50000"/>
                  </a:schemeClr>
                </a:solidFill>
                <a:effectLst/>
                <a:latin typeface="+mj-lt"/>
              </a:rPr>
              <a:t>SDA</a:t>
            </a:r>
          </a:p>
          <a:p>
            <a:r>
              <a:rPr lang="en-US" sz="1800" b="0" i="0" dirty="0">
                <a:solidFill>
                  <a:schemeClr val="accent3">
                    <a:lumMod val="50000"/>
                  </a:schemeClr>
                </a:solidFill>
                <a:effectLst/>
                <a:latin typeface="+mj-lt"/>
              </a:rPr>
              <a:t>DDA</a:t>
            </a:r>
          </a:p>
          <a:p>
            <a:r>
              <a:rPr lang="en-US" sz="1800" b="0" i="0" dirty="0">
                <a:solidFill>
                  <a:schemeClr val="accent3">
                    <a:lumMod val="50000"/>
                  </a:schemeClr>
                </a:solidFill>
                <a:effectLst/>
                <a:latin typeface="+mj-lt"/>
              </a:rPr>
              <a:t>CDA</a:t>
            </a:r>
            <a:endParaRPr lang="en-US" dirty="0">
              <a:solidFill>
                <a:schemeClr val="accent3">
                  <a:lumMod val="50000"/>
                </a:schemeClr>
              </a:solidFill>
              <a:latin typeface="+mj-lt"/>
            </a:endParaRPr>
          </a:p>
        </p:txBody>
      </p:sp>
    </p:spTree>
    <p:extLst>
      <p:ext uri="{BB962C8B-B14F-4D97-AF65-F5344CB8AC3E}">
        <p14:creationId xmlns:p14="http://schemas.microsoft.com/office/powerpoint/2010/main" val="224711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622617-F9C7-E355-C3F0-C18B8964CA6D}"/>
              </a:ext>
            </a:extLst>
          </p:cNvPr>
          <p:cNvSpPr>
            <a:spLocks noGrp="1"/>
          </p:cNvSpPr>
          <p:nvPr>
            <p:ph type="body" idx="1"/>
          </p:nvPr>
        </p:nvSpPr>
        <p:spPr>
          <a:xfrm>
            <a:off x="308186" y="995679"/>
            <a:ext cx="8527628" cy="4402667"/>
          </a:xfrm>
        </p:spPr>
        <p:txBody>
          <a:bodyPr/>
          <a:lstStyle/>
          <a:p>
            <a:pPr marL="114300" indent="0" algn="ctr">
              <a:buNone/>
            </a:pPr>
            <a:r>
              <a:rPr lang="en-US" b="1" i="0" dirty="0">
                <a:solidFill>
                  <a:schemeClr val="accent3">
                    <a:lumMod val="50000"/>
                  </a:schemeClr>
                </a:solidFill>
                <a:effectLst/>
                <a:latin typeface="+mj-lt"/>
              </a:rPr>
              <a:t>Static Data Authentication (SDA)</a:t>
            </a:r>
          </a:p>
          <a:p>
            <a:pPr marL="114300" indent="0">
              <a:buNone/>
            </a:pPr>
            <a:r>
              <a:rPr lang="en-US" b="0" i="0" dirty="0">
                <a:solidFill>
                  <a:schemeClr val="accent3">
                    <a:lumMod val="50000"/>
                  </a:schemeClr>
                </a:solidFill>
                <a:effectLst/>
                <a:latin typeface="+mj-lt"/>
              </a:rPr>
              <a:t>SDA is a basic form of data authentication. It involves a </a:t>
            </a:r>
            <a:r>
              <a:rPr lang="en-US" b="1" i="0" dirty="0">
                <a:solidFill>
                  <a:schemeClr val="accent3">
                    <a:lumMod val="50000"/>
                  </a:schemeClr>
                </a:solidFill>
                <a:effectLst/>
                <a:latin typeface="+mj-lt"/>
              </a:rPr>
              <a:t>digital signature </a:t>
            </a:r>
            <a:r>
              <a:rPr lang="en-US" b="0" i="0" dirty="0">
                <a:solidFill>
                  <a:schemeClr val="accent3">
                    <a:lumMod val="50000"/>
                  </a:schemeClr>
                </a:solidFill>
                <a:effectLst/>
                <a:latin typeface="+mj-lt"/>
              </a:rPr>
              <a:t>that is generated by the card issuer and stored on the card's chip during the card personalization process. This signature is based on static data elements such as the cardholder's account number, expiration date, and other non-changing card information. During a transaction, the terminal sends a challenge to the card's chip, and the chip uses the stored signature to verify the authenticity of the data.</a:t>
            </a:r>
          </a:p>
          <a:p>
            <a:pPr marL="114300" indent="0">
              <a:buNone/>
            </a:pPr>
            <a:r>
              <a:rPr lang="en-US" b="1" i="0" dirty="0">
                <a:solidFill>
                  <a:schemeClr val="accent3">
                    <a:lumMod val="50000"/>
                  </a:schemeClr>
                </a:solidFill>
                <a:effectLst/>
                <a:latin typeface="+mj-lt"/>
              </a:rPr>
              <a:t>Comparison: </a:t>
            </a:r>
            <a:r>
              <a:rPr lang="en-US" b="0" i="0" dirty="0">
                <a:solidFill>
                  <a:schemeClr val="accent3">
                    <a:lumMod val="50000"/>
                  </a:schemeClr>
                </a:solidFill>
                <a:effectLst/>
                <a:latin typeface="+mj-lt"/>
              </a:rPr>
              <a:t>Least secure among three, uses a static signature based on non-changing card data.</a:t>
            </a:r>
            <a:endParaRPr lang="en-US" dirty="0">
              <a:solidFill>
                <a:schemeClr val="accent3">
                  <a:lumMod val="50000"/>
                </a:schemeClr>
              </a:solidFill>
              <a:latin typeface="+mj-lt"/>
            </a:endParaRPr>
          </a:p>
        </p:txBody>
      </p:sp>
    </p:spTree>
    <p:extLst>
      <p:ext uri="{BB962C8B-B14F-4D97-AF65-F5344CB8AC3E}">
        <p14:creationId xmlns:p14="http://schemas.microsoft.com/office/powerpoint/2010/main" val="266036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56898C-02E0-71F4-5D65-1EAFAFEEC2CC}"/>
              </a:ext>
            </a:extLst>
          </p:cNvPr>
          <p:cNvSpPr>
            <a:spLocks noGrp="1"/>
          </p:cNvSpPr>
          <p:nvPr>
            <p:ph type="body" idx="1"/>
          </p:nvPr>
        </p:nvSpPr>
        <p:spPr>
          <a:xfrm>
            <a:off x="250613" y="189653"/>
            <a:ext cx="8581687" cy="2716107"/>
          </a:xfrm>
        </p:spPr>
        <p:txBody>
          <a:bodyPr/>
          <a:lstStyle/>
          <a:p>
            <a:pPr marL="114300" indent="0" algn="ctr">
              <a:buNone/>
            </a:pPr>
            <a:r>
              <a:rPr lang="en-US" b="1" i="0" dirty="0">
                <a:solidFill>
                  <a:schemeClr val="accent2">
                    <a:lumMod val="50000"/>
                  </a:schemeClr>
                </a:solidFill>
                <a:effectLst/>
                <a:latin typeface="+mj-lt"/>
              </a:rPr>
              <a:t>Dynamic Data Authentication (DDA)</a:t>
            </a:r>
          </a:p>
          <a:p>
            <a:pPr marL="114300" indent="0">
              <a:buNone/>
            </a:pPr>
            <a:r>
              <a:rPr lang="en-US" b="0" i="0" dirty="0">
                <a:solidFill>
                  <a:schemeClr val="accent3">
                    <a:lumMod val="50000"/>
                  </a:schemeClr>
                </a:solidFill>
                <a:effectLst/>
                <a:latin typeface="+mj-lt"/>
              </a:rPr>
              <a:t>DDA is a more advanced form of data authentication. It uses a cryptographic process to create a unique digital signature for each transaction. The signature is based on dynamic data elements that change with each transaction, such as a transaction counter or a random number generated by the terminal. The terminal and the card chip collaborate to create and verify this dynamic signature.</a:t>
            </a:r>
          </a:p>
          <a:p>
            <a:pPr marL="114300" indent="0">
              <a:buNone/>
            </a:pPr>
            <a:r>
              <a:rPr lang="en-US" b="1" i="0" dirty="0">
                <a:solidFill>
                  <a:schemeClr val="accent2">
                    <a:lumMod val="50000"/>
                  </a:schemeClr>
                </a:solidFill>
                <a:effectLst/>
                <a:latin typeface="+mj-lt"/>
              </a:rPr>
              <a:t>comparison:</a:t>
            </a:r>
            <a:r>
              <a:rPr lang="en-US" b="0" i="0" dirty="0">
                <a:solidFill>
                  <a:schemeClr val="accent2">
                    <a:lumMod val="50000"/>
                  </a:schemeClr>
                </a:solidFill>
                <a:effectLst/>
                <a:latin typeface="+mj-lt"/>
              </a:rPr>
              <a:t> </a:t>
            </a:r>
            <a:r>
              <a:rPr lang="en-US" b="0" i="0" dirty="0">
                <a:solidFill>
                  <a:schemeClr val="accent3">
                    <a:lumMod val="50000"/>
                  </a:schemeClr>
                </a:solidFill>
                <a:effectLst/>
                <a:latin typeface="+mj-lt"/>
              </a:rPr>
              <a:t>More secure than SDA, generates a dynamic signature for each transaction based on changing data elements.</a:t>
            </a:r>
            <a:endParaRPr lang="en-US" dirty="0">
              <a:solidFill>
                <a:schemeClr val="accent3">
                  <a:lumMod val="50000"/>
                </a:schemeClr>
              </a:solidFill>
              <a:latin typeface="+mj-lt"/>
            </a:endParaRPr>
          </a:p>
        </p:txBody>
      </p:sp>
      <p:sp>
        <p:nvSpPr>
          <p:cNvPr id="4" name="Text Placeholder 2">
            <a:extLst>
              <a:ext uri="{FF2B5EF4-FFF2-40B4-BE49-F238E27FC236}">
                <a16:creationId xmlns:a16="http://schemas.microsoft.com/office/drawing/2014/main" id="{2B117700-FF39-B496-C111-E77DDF63C4EB}"/>
              </a:ext>
            </a:extLst>
          </p:cNvPr>
          <p:cNvSpPr txBox="1">
            <a:spLocks/>
          </p:cNvSpPr>
          <p:nvPr/>
        </p:nvSpPr>
        <p:spPr>
          <a:xfrm>
            <a:off x="1901613" y="3075094"/>
            <a:ext cx="5090033" cy="1878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14300" indent="0" algn="ctr">
              <a:buFont typeface="Source Code Pro"/>
              <a:buNone/>
            </a:pPr>
            <a:endParaRPr lang="en-US" dirty="0">
              <a:solidFill>
                <a:schemeClr val="accent3">
                  <a:lumMod val="50000"/>
                </a:schemeClr>
              </a:solidFill>
              <a:latin typeface="+mj-lt"/>
            </a:endParaRPr>
          </a:p>
        </p:txBody>
      </p:sp>
      <p:pic>
        <p:nvPicPr>
          <p:cNvPr id="6" name="Picture 5" descr="A diagram of a card&#10;&#10;Description automatically generated">
            <a:extLst>
              <a:ext uri="{FF2B5EF4-FFF2-40B4-BE49-F238E27FC236}">
                <a16:creationId xmlns:a16="http://schemas.microsoft.com/office/drawing/2014/main" id="{EA08E9BD-B855-40E2-4B16-D2BFA8B898A9}"/>
              </a:ext>
            </a:extLst>
          </p:cNvPr>
          <p:cNvPicPr>
            <a:picLocks noChangeAspect="1"/>
          </p:cNvPicPr>
          <p:nvPr/>
        </p:nvPicPr>
        <p:blipFill>
          <a:blip r:embed="rId2"/>
          <a:stretch>
            <a:fillRect/>
          </a:stretch>
        </p:blipFill>
        <p:spPr>
          <a:xfrm>
            <a:off x="2020281" y="2824480"/>
            <a:ext cx="4319559" cy="2129367"/>
          </a:xfrm>
          <a:prstGeom prst="rect">
            <a:avLst/>
          </a:prstGeom>
        </p:spPr>
      </p:pic>
    </p:spTree>
    <p:extLst>
      <p:ext uri="{BB962C8B-B14F-4D97-AF65-F5344CB8AC3E}">
        <p14:creationId xmlns:p14="http://schemas.microsoft.com/office/powerpoint/2010/main" val="269463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07B509-DBB2-7076-CE40-5E8D141C5995}"/>
              </a:ext>
            </a:extLst>
          </p:cNvPr>
          <p:cNvSpPr>
            <a:spLocks noGrp="1"/>
          </p:cNvSpPr>
          <p:nvPr>
            <p:ph type="body" idx="1"/>
          </p:nvPr>
        </p:nvSpPr>
        <p:spPr/>
        <p:txBody>
          <a:bodyPr/>
          <a:lstStyle/>
          <a:p>
            <a:pPr marL="114300" indent="0" algn="ctr">
              <a:buNone/>
            </a:pPr>
            <a:r>
              <a:rPr lang="en-US" b="1" i="0" dirty="0">
                <a:solidFill>
                  <a:schemeClr val="accent2">
                    <a:lumMod val="50000"/>
                  </a:schemeClr>
                </a:solidFill>
                <a:effectLst/>
                <a:latin typeface="+mj-lt"/>
              </a:rPr>
              <a:t>Combined Data Authentication (CDA)</a:t>
            </a:r>
          </a:p>
          <a:p>
            <a:pPr marL="114300" indent="0">
              <a:buNone/>
            </a:pPr>
            <a:r>
              <a:rPr lang="en-US" b="0" i="0" dirty="0">
                <a:solidFill>
                  <a:schemeClr val="accent3">
                    <a:lumMod val="50000"/>
                  </a:schemeClr>
                </a:solidFill>
                <a:effectLst/>
                <a:latin typeface="+mj-lt"/>
              </a:rPr>
              <a:t>CDA combines elements of both SDA and DDA. It uses dynamic data elements like DDA to create a unique transaction-specific signature, but it also includes a component of the static signature used in SDA. This makes CDA more resilient against certain types of attacks, as it combines the strengths of both static and dynamic authentication </a:t>
            </a:r>
            <a:r>
              <a:rPr lang="en-US" b="0" i="0" dirty="0">
                <a:solidFill>
                  <a:srgbClr val="374151"/>
                </a:solidFill>
                <a:effectLst/>
                <a:latin typeface="+mj-lt"/>
              </a:rPr>
              <a:t>methods.</a:t>
            </a:r>
          </a:p>
          <a:p>
            <a:pPr marL="114300" indent="0">
              <a:buNone/>
            </a:pPr>
            <a:r>
              <a:rPr lang="en-US" b="1" i="0" dirty="0">
                <a:solidFill>
                  <a:schemeClr val="accent2">
                    <a:lumMod val="50000"/>
                  </a:schemeClr>
                </a:solidFill>
                <a:effectLst/>
                <a:latin typeface="+mj-lt"/>
              </a:rPr>
              <a:t>comparison:</a:t>
            </a:r>
            <a:r>
              <a:rPr lang="en-US" b="0" i="0" dirty="0">
                <a:solidFill>
                  <a:schemeClr val="accent2">
                    <a:lumMod val="50000"/>
                  </a:schemeClr>
                </a:solidFill>
                <a:effectLst/>
                <a:latin typeface="+mj-lt"/>
              </a:rPr>
              <a:t> </a:t>
            </a:r>
            <a:r>
              <a:rPr lang="en-US" b="0" i="0" dirty="0">
                <a:solidFill>
                  <a:schemeClr val="accent3">
                    <a:lumMod val="50000"/>
                  </a:schemeClr>
                </a:solidFill>
                <a:effectLst/>
                <a:latin typeface="+mj-lt"/>
              </a:rPr>
              <a:t>Most secure among the three, combines dynamic and static data elements for a robust authentication process</a:t>
            </a:r>
            <a:r>
              <a:rPr lang="en-US" b="0" i="0" dirty="0">
                <a:solidFill>
                  <a:srgbClr val="374151"/>
                </a:solidFill>
                <a:effectLst/>
                <a:latin typeface="+mj-lt"/>
              </a:rPr>
              <a:t>.</a:t>
            </a:r>
            <a:endParaRPr lang="en-US" dirty="0">
              <a:latin typeface="+mj-lt"/>
            </a:endParaRPr>
          </a:p>
        </p:txBody>
      </p:sp>
    </p:spTree>
    <p:extLst>
      <p:ext uri="{BB962C8B-B14F-4D97-AF65-F5344CB8AC3E}">
        <p14:creationId xmlns:p14="http://schemas.microsoft.com/office/powerpoint/2010/main" val="3991784550"/>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370</Words>
  <Application>Microsoft Office PowerPoint</Application>
  <PresentationFormat>On-screen Show (16:9)</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Source Code Pro</vt:lpstr>
      <vt:lpstr>Amatic SC</vt:lpstr>
      <vt:lpstr>Beach Day</vt:lpstr>
      <vt:lpstr> Data Authentication : SDA/DDA/CDA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Card Payment Systems Professional  </dc:title>
  <cp:lastModifiedBy>Ajharul Islam Akanda</cp:lastModifiedBy>
  <cp:revision>35</cp:revision>
  <dcterms:modified xsi:type="dcterms:W3CDTF">2023-08-30T12:12:21Z</dcterms:modified>
</cp:coreProperties>
</file>