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
  </p:notesMasterIdLst>
  <p:sldIdLst>
    <p:sldId id="316" r:id="rId2"/>
    <p:sldId id="317" r:id="rId3"/>
    <p:sldId id="318" r:id="rId4"/>
    <p:sldId id="319" r:id="rId5"/>
  </p:sldIdLst>
  <p:sldSz cx="9144000" cy="5143500" type="screen16x9"/>
  <p:notesSz cx="6858000" cy="9144000"/>
  <p:embeddedFontLst>
    <p:embeddedFont>
      <p:font typeface="Amatic SC" panose="00000500000000000000" pitchFamily="2" charset="-79"/>
      <p:regular r:id="rId7"/>
      <p:bold r:id="rId8"/>
    </p:embeddedFont>
    <p:embeddedFont>
      <p:font typeface="Source Code Pro" panose="020B0509030403020204" pitchFamily="49"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9" roundtripDataSignature="AMtx7mgZ7d2z2b5QBmp5OIsgpGLRDD8P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46" autoAdjust="0"/>
    <p:restoredTop sz="94660"/>
  </p:normalViewPr>
  <p:slideViewPr>
    <p:cSldViewPr snapToGrid="0">
      <p:cViewPr varScale="1">
        <p:scale>
          <a:sx n="107" d="100"/>
          <a:sy n="107" d="100"/>
        </p:scale>
        <p:origin x="499"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09" Type="http://customschemas.google.com/relationships/presentationmetadata" Target="metadata"/><Relationship Id="rId3" Type="http://schemas.openxmlformats.org/officeDocument/2006/relationships/slide" Target="slides/slide2.xml"/><Relationship Id="rId112"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110"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1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806" r:id="rId1"/>
    <p:sldLayoutId id="2147483663" r:id="rId2"/>
    <p:sldLayoutId id="2147483664" r:id="rId3"/>
    <p:sldLayoutId id="2147483665" r:id="rId4"/>
    <p:sldLayoutId id="2147483666" r:id="rId5"/>
    <p:sldLayoutId id="2147483807" r:id="rId6"/>
    <p:sldLayoutId id="214748366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36DF-D462-1045-9868-A37C1291520A}"/>
              </a:ext>
            </a:extLst>
          </p:cNvPr>
          <p:cNvSpPr>
            <a:spLocks noGrp="1"/>
          </p:cNvSpPr>
          <p:nvPr>
            <p:ph type="title"/>
          </p:nvPr>
        </p:nvSpPr>
        <p:spPr>
          <a:xfrm>
            <a:off x="311700" y="292850"/>
            <a:ext cx="8520600" cy="479310"/>
          </a:xfrm>
        </p:spPr>
        <p:txBody>
          <a:bodyPr/>
          <a:lstStyle/>
          <a:p>
            <a:pPr algn="ctr"/>
            <a:r>
              <a:rPr lang="en-US" sz="1800" dirty="0">
                <a:solidFill>
                  <a:schemeClr val="accent3">
                    <a:lumMod val="50000"/>
                  </a:schemeClr>
                </a:solidFill>
                <a:latin typeface="+mj-lt"/>
              </a:rPr>
              <a:t>Full EMV and Early/Quick EMV </a:t>
            </a:r>
            <a:br>
              <a:rPr lang="en-US" sz="1800" dirty="0">
                <a:solidFill>
                  <a:schemeClr val="accent2">
                    <a:lumMod val="50000"/>
                  </a:schemeClr>
                </a:solidFill>
                <a:latin typeface="+mj-lt"/>
              </a:rPr>
            </a:br>
            <a:endParaRPr lang="en-US" sz="1800" dirty="0">
              <a:latin typeface="+mj-lt"/>
            </a:endParaRPr>
          </a:p>
        </p:txBody>
      </p:sp>
      <p:sp>
        <p:nvSpPr>
          <p:cNvPr id="3" name="Text Placeholder 2">
            <a:extLst>
              <a:ext uri="{FF2B5EF4-FFF2-40B4-BE49-F238E27FC236}">
                <a16:creationId xmlns:a16="http://schemas.microsoft.com/office/drawing/2014/main" id="{A3E830FC-6A79-983F-87BD-1D7A522BB000}"/>
              </a:ext>
            </a:extLst>
          </p:cNvPr>
          <p:cNvSpPr>
            <a:spLocks noGrp="1"/>
          </p:cNvSpPr>
          <p:nvPr>
            <p:ph type="body" idx="1"/>
          </p:nvPr>
        </p:nvSpPr>
        <p:spPr>
          <a:xfrm>
            <a:off x="311699" y="772160"/>
            <a:ext cx="8581687" cy="4078490"/>
          </a:xfrm>
        </p:spPr>
        <p:txBody>
          <a:bodyPr/>
          <a:lstStyle/>
          <a:p>
            <a:pPr marL="114300" indent="0">
              <a:buNone/>
            </a:pPr>
            <a:r>
              <a:rPr lang="en-US" b="0" i="0" dirty="0">
                <a:solidFill>
                  <a:schemeClr val="accent2">
                    <a:lumMod val="50000"/>
                  </a:schemeClr>
                </a:solidFill>
                <a:effectLst/>
                <a:latin typeface="+mj-lt"/>
              </a:rPr>
              <a:t>There are two main types of EMV transaction processing: Full EMV and Quick EMV (also known as Early/Offline/Contactless EMV). </a:t>
            </a:r>
          </a:p>
          <a:p>
            <a:pPr marL="114300" indent="0">
              <a:buNone/>
            </a:pPr>
            <a:r>
              <a:rPr lang="en-US" b="1" i="0" dirty="0">
                <a:solidFill>
                  <a:schemeClr val="accent2">
                    <a:lumMod val="50000"/>
                  </a:schemeClr>
                </a:solidFill>
                <a:effectLst/>
                <a:latin typeface="+mj-lt"/>
              </a:rPr>
              <a:t>Both are CP(Card Present) Transaction</a:t>
            </a:r>
          </a:p>
          <a:p>
            <a:pPr marL="114300" indent="0">
              <a:buNone/>
            </a:pPr>
            <a:endParaRPr lang="en-US" b="0" i="0" dirty="0">
              <a:solidFill>
                <a:schemeClr val="accent2">
                  <a:lumMod val="50000"/>
                </a:schemeClr>
              </a:solidFill>
              <a:effectLst/>
              <a:latin typeface="+mj-lt"/>
            </a:endParaRPr>
          </a:p>
          <a:p>
            <a:pPr marL="114300" indent="0">
              <a:buNone/>
            </a:pPr>
            <a:r>
              <a:rPr lang="en-US" b="1" i="0" dirty="0">
                <a:solidFill>
                  <a:schemeClr val="accent2">
                    <a:lumMod val="50000"/>
                  </a:schemeClr>
                </a:solidFill>
                <a:effectLst/>
                <a:latin typeface="+mj-lt"/>
              </a:rPr>
              <a:t>Full EMV (Online EMV)</a:t>
            </a:r>
          </a:p>
          <a:p>
            <a:pPr marL="114300" indent="0">
              <a:buNone/>
            </a:pPr>
            <a:r>
              <a:rPr lang="en-US" b="0" i="0" dirty="0">
                <a:solidFill>
                  <a:schemeClr val="accent2">
                    <a:lumMod val="50000"/>
                  </a:schemeClr>
                </a:solidFill>
                <a:effectLst/>
                <a:latin typeface="+mj-lt"/>
              </a:rPr>
              <a:t>In a Full EMV transaction, </a:t>
            </a:r>
            <a:r>
              <a:rPr lang="en-US" b="1" i="0" dirty="0">
                <a:solidFill>
                  <a:schemeClr val="accent2">
                    <a:lumMod val="50000"/>
                  </a:schemeClr>
                </a:solidFill>
                <a:effectLst/>
                <a:latin typeface="+mj-lt"/>
              </a:rPr>
              <a:t>the cardholder inserts their EMV chip card into a compatible card reader (ATM or point-of-sale terminal). </a:t>
            </a:r>
            <a:r>
              <a:rPr lang="en-US" b="0" i="0" dirty="0">
                <a:solidFill>
                  <a:schemeClr val="accent2">
                    <a:lumMod val="50000"/>
                  </a:schemeClr>
                </a:solidFill>
                <a:effectLst/>
                <a:latin typeface="+mj-lt"/>
              </a:rPr>
              <a:t>The chip generates a unique transaction code for each transaction, which is then sent to the card issuer's authorization system for approval. The transaction data is encrypted, and the issuer's response is also cryptographically verified. This process ensures the authenticity of the card and reduces the risk of card cloning and data breaches.</a:t>
            </a:r>
            <a:endParaRPr lang="en-US" dirty="0">
              <a:solidFill>
                <a:schemeClr val="accent2">
                  <a:lumMod val="50000"/>
                </a:schemeClr>
              </a:solidFill>
              <a:latin typeface="+mj-lt"/>
            </a:endParaRPr>
          </a:p>
        </p:txBody>
      </p:sp>
    </p:spTree>
    <p:extLst>
      <p:ext uri="{BB962C8B-B14F-4D97-AF65-F5344CB8AC3E}">
        <p14:creationId xmlns:p14="http://schemas.microsoft.com/office/powerpoint/2010/main" val="134707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F73154-52FD-A261-09E3-D5632A143998}"/>
              </a:ext>
            </a:extLst>
          </p:cNvPr>
          <p:cNvSpPr>
            <a:spLocks noGrp="1"/>
          </p:cNvSpPr>
          <p:nvPr>
            <p:ph type="body" idx="1"/>
          </p:nvPr>
        </p:nvSpPr>
        <p:spPr>
          <a:xfrm>
            <a:off x="311700" y="311573"/>
            <a:ext cx="8608780" cy="4653280"/>
          </a:xfrm>
        </p:spPr>
        <p:txBody>
          <a:bodyPr/>
          <a:lstStyle/>
          <a:p>
            <a:pPr algn="l"/>
            <a:r>
              <a:rPr lang="en-US" b="1" i="0" dirty="0">
                <a:solidFill>
                  <a:schemeClr val="accent2">
                    <a:lumMod val="50000"/>
                  </a:schemeClr>
                </a:solidFill>
                <a:effectLst/>
                <a:latin typeface="+mj-lt"/>
              </a:rPr>
              <a:t>Advantages:</a:t>
            </a:r>
            <a:endParaRPr lang="en-US" b="0" i="0" dirty="0">
              <a:solidFill>
                <a:schemeClr val="accent2">
                  <a:lumMod val="50000"/>
                </a:schemeClr>
              </a:solidFill>
              <a:effectLst/>
              <a:latin typeface="+mj-lt"/>
            </a:endParaRPr>
          </a:p>
          <a:p>
            <a:pPr algn="l">
              <a:buFont typeface="Arial" panose="020B0604020202020204" pitchFamily="34" charset="0"/>
              <a:buChar char="•"/>
            </a:pPr>
            <a:r>
              <a:rPr lang="en-US" b="0" i="0" dirty="0">
                <a:solidFill>
                  <a:schemeClr val="accent3">
                    <a:lumMod val="50000"/>
                  </a:schemeClr>
                </a:solidFill>
                <a:effectLst/>
                <a:latin typeface="+mj-lt"/>
              </a:rPr>
              <a:t>High level of security due to real-time communication with the issuer's authorization system.</a:t>
            </a:r>
          </a:p>
          <a:p>
            <a:pPr algn="l">
              <a:buFont typeface="Arial" panose="020B0604020202020204" pitchFamily="34" charset="0"/>
              <a:buChar char="•"/>
            </a:pPr>
            <a:r>
              <a:rPr lang="en-US" b="0" i="0" dirty="0">
                <a:solidFill>
                  <a:schemeClr val="accent3">
                    <a:lumMod val="50000"/>
                  </a:schemeClr>
                </a:solidFill>
                <a:effectLst/>
                <a:latin typeface="+mj-lt"/>
              </a:rPr>
              <a:t>Effective against various types of card fraud.</a:t>
            </a:r>
          </a:p>
          <a:p>
            <a:pPr algn="l"/>
            <a:r>
              <a:rPr lang="en-US" b="1" i="0" dirty="0">
                <a:solidFill>
                  <a:schemeClr val="accent2">
                    <a:lumMod val="50000"/>
                  </a:schemeClr>
                </a:solidFill>
                <a:effectLst/>
                <a:latin typeface="+mj-lt"/>
              </a:rPr>
              <a:t>Disadvantages:</a:t>
            </a:r>
            <a:endParaRPr lang="en-US" b="0" i="0" dirty="0">
              <a:solidFill>
                <a:schemeClr val="accent2">
                  <a:lumMod val="50000"/>
                </a:schemeClr>
              </a:solidFill>
              <a:effectLst/>
              <a:latin typeface="+mj-lt"/>
            </a:endParaRPr>
          </a:p>
          <a:p>
            <a:pPr algn="l">
              <a:buFont typeface="Arial" panose="020B0604020202020204" pitchFamily="34" charset="0"/>
              <a:buChar char="•"/>
            </a:pPr>
            <a:r>
              <a:rPr lang="en-US" b="0" i="0" dirty="0">
                <a:solidFill>
                  <a:schemeClr val="accent3">
                    <a:lumMod val="50000"/>
                  </a:schemeClr>
                </a:solidFill>
                <a:effectLst/>
                <a:latin typeface="+mj-lt"/>
              </a:rPr>
              <a:t>Slower transaction process compared to traditional magnetic stripe cards.</a:t>
            </a:r>
          </a:p>
          <a:p>
            <a:pPr algn="l">
              <a:buFont typeface="Arial" panose="020B0604020202020204" pitchFamily="34" charset="0"/>
              <a:buChar char="•"/>
            </a:pPr>
            <a:r>
              <a:rPr lang="en-US" b="0" i="0" dirty="0">
                <a:solidFill>
                  <a:schemeClr val="accent3">
                    <a:lumMod val="50000"/>
                  </a:schemeClr>
                </a:solidFill>
                <a:effectLst/>
                <a:latin typeface="+mj-lt"/>
              </a:rPr>
              <a:t>Requires an online connection to the issuer's system.</a:t>
            </a:r>
          </a:p>
          <a:p>
            <a:pPr marL="114300" indent="0">
              <a:buNone/>
            </a:pPr>
            <a:endParaRPr lang="en-US" dirty="0">
              <a:latin typeface="+mj-lt"/>
            </a:endParaRPr>
          </a:p>
        </p:txBody>
      </p:sp>
      <p:pic>
        <p:nvPicPr>
          <p:cNvPr id="5" name="Picture 4" descr="A close-up of different credit cards&#10;&#10;Description automatically generated">
            <a:extLst>
              <a:ext uri="{FF2B5EF4-FFF2-40B4-BE49-F238E27FC236}">
                <a16:creationId xmlns:a16="http://schemas.microsoft.com/office/drawing/2014/main" id="{3C6DA6ED-3C49-91A8-4462-4A038F3DEA4A}"/>
              </a:ext>
            </a:extLst>
          </p:cNvPr>
          <p:cNvPicPr>
            <a:picLocks noChangeAspect="1"/>
          </p:cNvPicPr>
          <p:nvPr/>
        </p:nvPicPr>
        <p:blipFill>
          <a:blip r:embed="rId2"/>
          <a:stretch>
            <a:fillRect/>
          </a:stretch>
        </p:blipFill>
        <p:spPr>
          <a:xfrm>
            <a:off x="2294467" y="2784052"/>
            <a:ext cx="3810000" cy="2047875"/>
          </a:xfrm>
          <a:prstGeom prst="rect">
            <a:avLst/>
          </a:prstGeom>
        </p:spPr>
      </p:pic>
    </p:spTree>
    <p:extLst>
      <p:ext uri="{BB962C8B-B14F-4D97-AF65-F5344CB8AC3E}">
        <p14:creationId xmlns:p14="http://schemas.microsoft.com/office/powerpoint/2010/main" val="171081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7BFCCB-F280-E2F5-1DA9-585A16FBA1EA}"/>
              </a:ext>
            </a:extLst>
          </p:cNvPr>
          <p:cNvSpPr>
            <a:spLocks noGrp="1"/>
          </p:cNvSpPr>
          <p:nvPr>
            <p:ph type="body" idx="1"/>
          </p:nvPr>
        </p:nvSpPr>
        <p:spPr>
          <a:xfrm>
            <a:off x="325120" y="1307253"/>
            <a:ext cx="8656320" cy="2661920"/>
          </a:xfrm>
        </p:spPr>
        <p:txBody>
          <a:bodyPr/>
          <a:lstStyle/>
          <a:p>
            <a:pPr marL="114300" indent="0" algn="ctr">
              <a:buNone/>
            </a:pPr>
            <a:r>
              <a:rPr lang="en-US" b="1" i="0" dirty="0">
                <a:solidFill>
                  <a:schemeClr val="accent2">
                    <a:lumMod val="50000"/>
                  </a:schemeClr>
                </a:solidFill>
                <a:effectLst/>
                <a:latin typeface="+mj-lt"/>
              </a:rPr>
              <a:t>Quick EMV (Early/Offline/Contactless EMV)</a:t>
            </a:r>
          </a:p>
          <a:p>
            <a:pPr marL="114300" indent="0">
              <a:buNone/>
            </a:pPr>
            <a:r>
              <a:rPr lang="en-US" b="0" i="0" dirty="0">
                <a:solidFill>
                  <a:schemeClr val="accent3">
                    <a:lumMod val="50000"/>
                  </a:schemeClr>
                </a:solidFill>
                <a:effectLst/>
                <a:latin typeface="+mj-lt"/>
              </a:rPr>
              <a:t>Quick EMV refers to transactions where the cardholder can make a payment by simply tapping their EMV chip card or contactless-enabled device (like a smartphone or smartwatch) on a compatible card reader terminal. These transactions are sometimes referred to as "offline" or "contactless" because they don't require an online connection to the card issuer's system during the transaction itself. However, some online connectivity may still be needed periodically to update card data and security parameters</a:t>
            </a:r>
            <a:r>
              <a:rPr lang="en-US" b="0" i="0" dirty="0">
                <a:solidFill>
                  <a:srgbClr val="374151"/>
                </a:solidFill>
                <a:effectLst/>
                <a:latin typeface="+mj-lt"/>
              </a:rPr>
              <a:t>.</a:t>
            </a:r>
          </a:p>
          <a:p>
            <a:pPr marL="114300" indent="0">
              <a:buNone/>
            </a:pPr>
            <a:endParaRPr lang="en-US" dirty="0">
              <a:latin typeface="+mj-lt"/>
            </a:endParaRPr>
          </a:p>
        </p:txBody>
      </p:sp>
    </p:spTree>
    <p:extLst>
      <p:ext uri="{BB962C8B-B14F-4D97-AF65-F5344CB8AC3E}">
        <p14:creationId xmlns:p14="http://schemas.microsoft.com/office/powerpoint/2010/main" val="112192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EEBEED-A25E-ECD5-2673-E41CB7E8C26F}"/>
              </a:ext>
            </a:extLst>
          </p:cNvPr>
          <p:cNvSpPr txBox="1"/>
          <p:nvPr/>
        </p:nvSpPr>
        <p:spPr>
          <a:xfrm>
            <a:off x="494454" y="474134"/>
            <a:ext cx="3806614" cy="1046440"/>
          </a:xfrm>
          <a:prstGeom prst="rect">
            <a:avLst/>
          </a:prstGeom>
          <a:noFill/>
        </p:spPr>
        <p:txBody>
          <a:bodyPr wrap="square">
            <a:spAutoFit/>
          </a:bodyPr>
          <a:lstStyle/>
          <a:p>
            <a:pPr algn="l"/>
            <a:r>
              <a:rPr lang="en-US" sz="2000" b="1" i="0" dirty="0">
                <a:solidFill>
                  <a:schemeClr val="accent2">
                    <a:lumMod val="50000"/>
                  </a:schemeClr>
                </a:solidFill>
                <a:effectLst/>
                <a:latin typeface="+mj-lt"/>
              </a:rPr>
              <a:t>Advantages</a:t>
            </a:r>
            <a:r>
              <a:rPr lang="en-US" b="1" i="0" dirty="0">
                <a:solidFill>
                  <a:schemeClr val="accent2">
                    <a:lumMod val="50000"/>
                  </a:schemeClr>
                </a:solidFill>
                <a:effectLst/>
                <a:latin typeface="+mj-lt"/>
              </a:rPr>
              <a:t>:</a:t>
            </a:r>
            <a:endParaRPr lang="en-US" b="0" i="0" dirty="0">
              <a:solidFill>
                <a:schemeClr val="accent2">
                  <a:lumMod val="50000"/>
                </a:schemeClr>
              </a:solidFill>
              <a:effectLst/>
              <a:latin typeface="+mj-lt"/>
            </a:endParaRPr>
          </a:p>
          <a:p>
            <a:pPr marL="285750" indent="-285750" algn="l">
              <a:buFont typeface="Arial" panose="020B0604020202020204" pitchFamily="34" charset="0"/>
              <a:buChar char="•"/>
            </a:pPr>
            <a:r>
              <a:rPr lang="en-US" b="0" i="0" dirty="0">
                <a:solidFill>
                  <a:schemeClr val="accent3">
                    <a:lumMod val="50000"/>
                  </a:schemeClr>
                </a:solidFill>
                <a:effectLst/>
                <a:latin typeface="+mj-lt"/>
              </a:rPr>
              <a:t>Faster transaction process compared to Full EMV.</a:t>
            </a:r>
          </a:p>
          <a:p>
            <a:pPr marL="285750" indent="-285750" algn="l">
              <a:buFont typeface="Arial" panose="020B0604020202020204" pitchFamily="34" charset="0"/>
              <a:buChar char="•"/>
            </a:pPr>
            <a:r>
              <a:rPr lang="en-US" b="0" i="0" dirty="0">
                <a:solidFill>
                  <a:schemeClr val="accent3">
                    <a:lumMod val="50000"/>
                  </a:schemeClr>
                </a:solidFill>
                <a:effectLst/>
                <a:latin typeface="+mj-lt"/>
              </a:rPr>
              <a:t>Convenient for small-value transactions.</a:t>
            </a:r>
          </a:p>
        </p:txBody>
      </p:sp>
      <p:sp>
        <p:nvSpPr>
          <p:cNvPr id="6" name="TextBox 5">
            <a:extLst>
              <a:ext uri="{FF2B5EF4-FFF2-40B4-BE49-F238E27FC236}">
                <a16:creationId xmlns:a16="http://schemas.microsoft.com/office/drawing/2014/main" id="{B0448604-8CD0-556D-8493-42572DDB6F87}"/>
              </a:ext>
            </a:extLst>
          </p:cNvPr>
          <p:cNvSpPr txBox="1"/>
          <p:nvPr/>
        </p:nvSpPr>
        <p:spPr>
          <a:xfrm>
            <a:off x="4378961" y="474133"/>
            <a:ext cx="3806614" cy="2123658"/>
          </a:xfrm>
          <a:prstGeom prst="rect">
            <a:avLst/>
          </a:prstGeom>
          <a:noFill/>
        </p:spPr>
        <p:txBody>
          <a:bodyPr wrap="square">
            <a:spAutoFit/>
          </a:bodyPr>
          <a:lstStyle/>
          <a:p>
            <a:pPr algn="l"/>
            <a:r>
              <a:rPr lang="en-US" sz="2000" b="1" i="0" dirty="0">
                <a:solidFill>
                  <a:schemeClr val="accent2">
                    <a:lumMod val="50000"/>
                  </a:schemeClr>
                </a:solidFill>
                <a:effectLst/>
                <a:latin typeface="+mj-lt"/>
              </a:rPr>
              <a:t>Disadvantages:</a:t>
            </a:r>
            <a:endParaRPr lang="en-US" sz="2000" b="0" i="0" dirty="0">
              <a:solidFill>
                <a:schemeClr val="accent2">
                  <a:lumMod val="50000"/>
                </a:schemeClr>
              </a:solidFill>
              <a:effectLst/>
              <a:latin typeface="+mj-lt"/>
            </a:endParaRPr>
          </a:p>
          <a:p>
            <a:pPr marL="285750" indent="-285750" algn="l">
              <a:buFont typeface="Arial" panose="020B0604020202020204" pitchFamily="34" charset="0"/>
              <a:buChar char="•"/>
            </a:pPr>
            <a:r>
              <a:rPr lang="en-US" sz="1600" b="0" i="0" dirty="0">
                <a:solidFill>
                  <a:schemeClr val="accent3">
                    <a:lumMod val="50000"/>
                  </a:schemeClr>
                </a:solidFill>
                <a:effectLst/>
                <a:latin typeface="+mj-lt"/>
              </a:rPr>
              <a:t>Lower security compared to Full EMV because the offline transaction limits the ability to validate the card and transaction data in real time.</a:t>
            </a:r>
          </a:p>
          <a:p>
            <a:pPr marL="285750" indent="-285750" algn="l">
              <a:buFont typeface="Arial" panose="020B0604020202020204" pitchFamily="34" charset="0"/>
              <a:buChar char="•"/>
            </a:pPr>
            <a:r>
              <a:rPr lang="en-US" sz="1600" b="0" i="0" dirty="0">
                <a:solidFill>
                  <a:schemeClr val="accent3">
                    <a:lumMod val="50000"/>
                  </a:schemeClr>
                </a:solidFill>
                <a:effectLst/>
                <a:latin typeface="+mj-lt"/>
              </a:rPr>
              <a:t>Susceptible to certain types of attacks and fraud, such as relay attacks</a:t>
            </a:r>
            <a:r>
              <a:rPr lang="en-US" sz="1600" b="0" i="0" dirty="0">
                <a:solidFill>
                  <a:srgbClr val="374151"/>
                </a:solidFill>
                <a:effectLst/>
                <a:latin typeface="+mj-lt"/>
              </a:rPr>
              <a:t>.</a:t>
            </a:r>
          </a:p>
        </p:txBody>
      </p:sp>
      <p:pic>
        <p:nvPicPr>
          <p:cNvPr id="8" name="Picture 7" descr="A person holding a device&#10;&#10;Description automatically generated">
            <a:extLst>
              <a:ext uri="{FF2B5EF4-FFF2-40B4-BE49-F238E27FC236}">
                <a16:creationId xmlns:a16="http://schemas.microsoft.com/office/drawing/2014/main" id="{699BF190-4356-F356-1F2A-4EB03CE68A23}"/>
              </a:ext>
            </a:extLst>
          </p:cNvPr>
          <p:cNvPicPr>
            <a:picLocks noChangeAspect="1"/>
          </p:cNvPicPr>
          <p:nvPr/>
        </p:nvPicPr>
        <p:blipFill>
          <a:blip r:embed="rId2"/>
          <a:stretch>
            <a:fillRect/>
          </a:stretch>
        </p:blipFill>
        <p:spPr>
          <a:xfrm>
            <a:off x="880643" y="1535962"/>
            <a:ext cx="2875062" cy="1302065"/>
          </a:xfrm>
          <a:prstGeom prst="rect">
            <a:avLst/>
          </a:prstGeom>
        </p:spPr>
      </p:pic>
      <p:pic>
        <p:nvPicPr>
          <p:cNvPr id="10" name="Picture 9" descr="A hand holding a credit card&#10;&#10;Description automatically generated">
            <a:extLst>
              <a:ext uri="{FF2B5EF4-FFF2-40B4-BE49-F238E27FC236}">
                <a16:creationId xmlns:a16="http://schemas.microsoft.com/office/drawing/2014/main" id="{424BFC79-F86D-DD03-65FE-17B154647042}"/>
              </a:ext>
            </a:extLst>
          </p:cNvPr>
          <p:cNvPicPr>
            <a:picLocks noChangeAspect="1"/>
          </p:cNvPicPr>
          <p:nvPr/>
        </p:nvPicPr>
        <p:blipFill>
          <a:blip r:embed="rId3"/>
          <a:stretch>
            <a:fillRect/>
          </a:stretch>
        </p:blipFill>
        <p:spPr>
          <a:xfrm>
            <a:off x="4790015" y="2571180"/>
            <a:ext cx="3244428" cy="1750024"/>
          </a:xfrm>
          <a:prstGeom prst="rect">
            <a:avLst/>
          </a:prstGeom>
        </p:spPr>
      </p:pic>
      <p:sp>
        <p:nvSpPr>
          <p:cNvPr id="11" name="TextBox 10">
            <a:extLst>
              <a:ext uri="{FF2B5EF4-FFF2-40B4-BE49-F238E27FC236}">
                <a16:creationId xmlns:a16="http://schemas.microsoft.com/office/drawing/2014/main" id="{FEC73496-70D0-F0F7-6F13-6CD28ADF20D9}"/>
              </a:ext>
            </a:extLst>
          </p:cNvPr>
          <p:cNvSpPr txBox="1"/>
          <p:nvPr/>
        </p:nvSpPr>
        <p:spPr>
          <a:xfrm>
            <a:off x="6184053" y="4356284"/>
            <a:ext cx="1422400" cy="338554"/>
          </a:xfrm>
          <a:prstGeom prst="rect">
            <a:avLst/>
          </a:prstGeom>
          <a:noFill/>
        </p:spPr>
        <p:txBody>
          <a:bodyPr wrap="square">
            <a:spAutoFit/>
          </a:bodyPr>
          <a:lstStyle/>
          <a:p>
            <a:pPr algn="l"/>
            <a:r>
              <a:rPr lang="en-US" sz="1600" dirty="0">
                <a:solidFill>
                  <a:srgbClr val="374151"/>
                </a:solidFill>
                <a:latin typeface="+mj-lt"/>
              </a:rPr>
              <a:t>Tap and go</a:t>
            </a:r>
            <a:endParaRPr lang="en-US" sz="1600" b="0" i="0" dirty="0">
              <a:solidFill>
                <a:srgbClr val="374151"/>
              </a:solidFill>
              <a:effectLst/>
              <a:latin typeface="+mj-lt"/>
            </a:endParaRPr>
          </a:p>
        </p:txBody>
      </p:sp>
      <p:sp>
        <p:nvSpPr>
          <p:cNvPr id="13" name="TextBox 12">
            <a:extLst>
              <a:ext uri="{FF2B5EF4-FFF2-40B4-BE49-F238E27FC236}">
                <a16:creationId xmlns:a16="http://schemas.microsoft.com/office/drawing/2014/main" id="{F017CF3B-0E56-D9EA-5ACB-6444E699DFBF}"/>
              </a:ext>
            </a:extLst>
          </p:cNvPr>
          <p:cNvSpPr txBox="1"/>
          <p:nvPr/>
        </p:nvSpPr>
        <p:spPr>
          <a:xfrm>
            <a:off x="1109557" y="2853415"/>
            <a:ext cx="2296052" cy="338554"/>
          </a:xfrm>
          <a:prstGeom prst="rect">
            <a:avLst/>
          </a:prstGeom>
          <a:noFill/>
        </p:spPr>
        <p:txBody>
          <a:bodyPr wrap="square">
            <a:spAutoFit/>
          </a:bodyPr>
          <a:lstStyle/>
          <a:p>
            <a:pPr algn="l"/>
            <a:r>
              <a:rPr lang="en-US" sz="1600" b="0" i="0" dirty="0">
                <a:solidFill>
                  <a:srgbClr val="374151"/>
                </a:solidFill>
                <a:effectLst/>
                <a:latin typeface="+mj-lt"/>
              </a:rPr>
              <a:t>NFC Mobile Payment</a:t>
            </a:r>
          </a:p>
        </p:txBody>
      </p:sp>
      <p:pic>
        <p:nvPicPr>
          <p:cNvPr id="15" name="Picture 14" descr="A hand holding a credit card and a credit card swipe through a terminal&#10;&#10;Description automatically generated">
            <a:extLst>
              <a:ext uri="{FF2B5EF4-FFF2-40B4-BE49-F238E27FC236}">
                <a16:creationId xmlns:a16="http://schemas.microsoft.com/office/drawing/2014/main" id="{8F92F0D4-D3D5-0CDF-E8C8-B9D5D3C9FB41}"/>
              </a:ext>
            </a:extLst>
          </p:cNvPr>
          <p:cNvPicPr>
            <a:picLocks noChangeAspect="1"/>
          </p:cNvPicPr>
          <p:nvPr/>
        </p:nvPicPr>
        <p:blipFill>
          <a:blip r:embed="rId4"/>
          <a:stretch>
            <a:fillRect/>
          </a:stretch>
        </p:blipFill>
        <p:spPr>
          <a:xfrm>
            <a:off x="880643" y="3191969"/>
            <a:ext cx="2875062" cy="1207741"/>
          </a:xfrm>
          <a:prstGeom prst="rect">
            <a:avLst/>
          </a:prstGeom>
        </p:spPr>
      </p:pic>
      <p:sp>
        <p:nvSpPr>
          <p:cNvPr id="16" name="TextBox 15">
            <a:extLst>
              <a:ext uri="{FF2B5EF4-FFF2-40B4-BE49-F238E27FC236}">
                <a16:creationId xmlns:a16="http://schemas.microsoft.com/office/drawing/2014/main" id="{E733EC23-A577-CF40-D2AB-413F9060D0A1}"/>
              </a:ext>
            </a:extLst>
          </p:cNvPr>
          <p:cNvSpPr txBox="1"/>
          <p:nvPr/>
        </p:nvSpPr>
        <p:spPr>
          <a:xfrm>
            <a:off x="1811867" y="4500089"/>
            <a:ext cx="680720" cy="338554"/>
          </a:xfrm>
          <a:prstGeom prst="rect">
            <a:avLst/>
          </a:prstGeom>
          <a:noFill/>
        </p:spPr>
        <p:txBody>
          <a:bodyPr wrap="square">
            <a:spAutoFit/>
          </a:bodyPr>
          <a:lstStyle/>
          <a:p>
            <a:pPr algn="l"/>
            <a:r>
              <a:rPr lang="en-US" sz="1600" b="0" i="0" dirty="0">
                <a:solidFill>
                  <a:srgbClr val="374151"/>
                </a:solidFill>
                <a:effectLst/>
                <a:latin typeface="+mj-lt"/>
              </a:rPr>
              <a:t>RFID</a:t>
            </a:r>
          </a:p>
        </p:txBody>
      </p:sp>
    </p:spTree>
    <p:extLst>
      <p:ext uri="{BB962C8B-B14F-4D97-AF65-F5344CB8AC3E}">
        <p14:creationId xmlns:p14="http://schemas.microsoft.com/office/powerpoint/2010/main" val="1629511769"/>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332</Words>
  <Application>Microsoft Office PowerPoint</Application>
  <PresentationFormat>On-screen Show (16:9)</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Source Code Pro</vt:lpstr>
      <vt:lpstr>Arial</vt:lpstr>
      <vt:lpstr>Amatic SC</vt:lpstr>
      <vt:lpstr>Beach Day</vt:lpstr>
      <vt:lpstr>Full EMV and Early/Quick EMV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Card Payment Systems Professional  </dc:title>
  <cp:lastModifiedBy>Ajharul Islam Akanda</cp:lastModifiedBy>
  <cp:revision>35</cp:revision>
  <dcterms:modified xsi:type="dcterms:W3CDTF">2023-08-30T12:10:48Z</dcterms:modified>
</cp:coreProperties>
</file>