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8" r:id="rId3"/>
    <p:sldId id="320" r:id="rId4"/>
    <p:sldId id="321" r:id="rId5"/>
    <p:sldId id="323" r:id="rId6"/>
    <p:sldId id="322" r:id="rId7"/>
    <p:sldId id="306" r:id="rId8"/>
    <p:sldId id="308" r:id="rId9"/>
    <p:sldId id="295" r:id="rId10"/>
    <p:sldId id="309" r:id="rId11"/>
    <p:sldId id="311" r:id="rId12"/>
    <p:sldId id="315" r:id="rId13"/>
    <p:sldId id="313" r:id="rId14"/>
    <p:sldId id="314" r:id="rId15"/>
    <p:sldId id="312"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C44-9F2C-EC09-4411-87C87E2F8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5FFEB-4999-77B7-524C-2E2320A0A2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9A9F92-63BC-1C27-4A03-7E844A9BA861}"/>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035B874C-0985-552D-30AF-0983D8CC9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6B710-B4A5-6E12-5951-8AC727836A9B}"/>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158510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B4E-F81E-807A-7BB4-1268003A0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A3477C-B978-5A10-C7A0-3224132B2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EA16F-5CFB-D7B2-0F26-28705A86B601}"/>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933892A4-54DC-26E6-FAB4-3BCFA3373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0574F-BA98-C2CE-85BB-3E5CF2E63401}"/>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422465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FBB54-0680-D91D-9A84-47D3CF4A75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22FA7-1587-1E12-82F6-46C9DE810E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17A4-BF0B-1498-C669-603D146FAC38}"/>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C1C16A56-F636-74B3-52FB-91EE8CCB7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A4E63-F1C5-F959-0EB8-95B7B61737F9}"/>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175612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702A-4D2E-1455-3F4E-F9F5F674B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B7314-5EC4-3060-1EBB-0EB748698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8A9A4-57BD-6A6B-5FE2-9DAD9F282CEF}"/>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08E06D6B-61F4-DD30-9C41-C88EA2B1A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B0AA-79ED-0B7E-9FDA-68A717E5398E}"/>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4367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88D-C195-FA29-3302-70BAB19A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DB186-49B4-9B6F-DDDB-022597593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394C4-F29A-A37B-375A-72EA125C6FCE}"/>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EF6535E0-79EF-DC37-3103-8D2FD421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E3F2C-B1B3-0B12-E2DA-69116EB4BDC7}"/>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39549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F8BC-C468-2EA7-BCDE-F6D354AC8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0704B-975F-3CFD-8415-8DBA2D514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CCF08-81D1-BA33-3BBF-FE034983B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01D6A6-F833-548E-9BF6-6F4763EFC594}"/>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6" name="Footer Placeholder 5">
            <a:extLst>
              <a:ext uri="{FF2B5EF4-FFF2-40B4-BE49-F238E27FC236}">
                <a16:creationId xmlns:a16="http://schemas.microsoft.com/office/drawing/2014/main" id="{34FFCAF4-80C3-FE91-12D2-062565D9E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4D19A-E838-9C31-CD07-CE68E3A40FA0}"/>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179297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2CE1-6B0E-A3BE-0EB0-4E6C235F6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622AF-EC99-A12D-C5B8-0AE753E33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91B46-C506-2AE4-23CA-00AB0CD62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B35C5-4B4C-F0C8-E4A7-4D36F0FBF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46BE1-1453-6125-8EF2-60FC57825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AC765-2F4D-2DF1-C650-D44FC3BC071E}"/>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8" name="Footer Placeholder 7">
            <a:extLst>
              <a:ext uri="{FF2B5EF4-FFF2-40B4-BE49-F238E27FC236}">
                <a16:creationId xmlns:a16="http://schemas.microsoft.com/office/drawing/2014/main" id="{39C16604-98CE-C1E7-9C0F-981DBA7B2E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6DE91-2435-B53B-D7D4-90B9E189B666}"/>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32963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8885-8AAC-EA5A-F3FE-F73E6DD32A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2943D-D9FF-8F38-F7FC-50B216975299}"/>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4" name="Footer Placeholder 3">
            <a:extLst>
              <a:ext uri="{FF2B5EF4-FFF2-40B4-BE49-F238E27FC236}">
                <a16:creationId xmlns:a16="http://schemas.microsoft.com/office/drawing/2014/main" id="{F6A957C4-6DEC-1D9A-F6ED-21772EF3EB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FFC903-6C91-0EC9-D2B9-941468A0E5A0}"/>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34594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4A19C-9799-914E-1D86-52E26A420BD5}"/>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3" name="Footer Placeholder 2">
            <a:extLst>
              <a:ext uri="{FF2B5EF4-FFF2-40B4-BE49-F238E27FC236}">
                <a16:creationId xmlns:a16="http://schemas.microsoft.com/office/drawing/2014/main" id="{92368A85-0465-5698-2881-9CEDB698F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2DED1-D11B-FE47-6E40-B4282364D758}"/>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413690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2DBA-5AD9-E98C-E575-C9A935BCD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12C01-CD9F-A1E1-B74C-C3919CD23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48BB8-8823-F2BA-BD94-F04A648DC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A04F7-1E78-5304-E77E-E4BE82472DC4}"/>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6" name="Footer Placeholder 5">
            <a:extLst>
              <a:ext uri="{FF2B5EF4-FFF2-40B4-BE49-F238E27FC236}">
                <a16:creationId xmlns:a16="http://schemas.microsoft.com/office/drawing/2014/main" id="{ADEBF9C2-E05D-34C6-F9C4-D5A99A512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5C176-A27F-73E5-8E69-86F7713AD480}"/>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270236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8420-2A49-8EB6-5737-54107B518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5A8965-9F71-D76A-7928-7C8E85F63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9A6C28-53B2-A34D-5988-AD4EE8C6C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6149E-2786-C27C-43F8-4C7D8B530865}"/>
              </a:ext>
            </a:extLst>
          </p:cNvPr>
          <p:cNvSpPr>
            <a:spLocks noGrp="1"/>
          </p:cNvSpPr>
          <p:nvPr>
            <p:ph type="dt" sz="half" idx="10"/>
          </p:nvPr>
        </p:nvSpPr>
        <p:spPr/>
        <p:txBody>
          <a:bodyPr/>
          <a:lstStyle/>
          <a:p>
            <a:fld id="{998651A6-8786-4C06-ABDF-9C03AEE1B3A9}" type="datetimeFigureOut">
              <a:rPr lang="en-US" smtClean="0"/>
              <a:t>11/16/2023</a:t>
            </a:fld>
            <a:endParaRPr lang="en-US"/>
          </a:p>
        </p:txBody>
      </p:sp>
      <p:sp>
        <p:nvSpPr>
          <p:cNvPr id="6" name="Footer Placeholder 5">
            <a:extLst>
              <a:ext uri="{FF2B5EF4-FFF2-40B4-BE49-F238E27FC236}">
                <a16:creationId xmlns:a16="http://schemas.microsoft.com/office/drawing/2014/main" id="{74CF4B88-79D0-CBD4-1D9F-C25B41631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75F9D-8463-4D78-46B7-8ED65F2A0746}"/>
              </a:ext>
            </a:extLst>
          </p:cNvPr>
          <p:cNvSpPr>
            <a:spLocks noGrp="1"/>
          </p:cNvSpPr>
          <p:nvPr>
            <p:ph type="sldNum" sz="quarter" idx="12"/>
          </p:nvPr>
        </p:nvSpPr>
        <p:spPr/>
        <p:txBody>
          <a:bodyPr/>
          <a:lstStyle/>
          <a:p>
            <a:fld id="{3347DCA8-02E0-48AF-8D69-2952C88A85A0}" type="slidenum">
              <a:rPr lang="en-US" smtClean="0"/>
              <a:t>‹#›</a:t>
            </a:fld>
            <a:endParaRPr lang="en-US"/>
          </a:p>
        </p:txBody>
      </p:sp>
    </p:spTree>
    <p:extLst>
      <p:ext uri="{BB962C8B-B14F-4D97-AF65-F5344CB8AC3E}">
        <p14:creationId xmlns:p14="http://schemas.microsoft.com/office/powerpoint/2010/main" val="360571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BE1E2-1804-A4F2-C109-E66F8BA75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03D423-D0CD-9BE3-CE29-FF68A53ED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DB124-F50A-47E6-C06E-9EB49BD76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51A6-8786-4C06-ABDF-9C03AEE1B3A9}" type="datetimeFigureOut">
              <a:rPr lang="en-US" smtClean="0"/>
              <a:t>11/16/2023</a:t>
            </a:fld>
            <a:endParaRPr lang="en-US"/>
          </a:p>
        </p:txBody>
      </p:sp>
      <p:sp>
        <p:nvSpPr>
          <p:cNvPr id="5" name="Footer Placeholder 4">
            <a:extLst>
              <a:ext uri="{FF2B5EF4-FFF2-40B4-BE49-F238E27FC236}">
                <a16:creationId xmlns:a16="http://schemas.microsoft.com/office/drawing/2014/main" id="{2CFC2C49-C3CD-083E-F9ED-A6AE8B221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D911E-AFF7-38C9-BE23-6FFFD4371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7DCA8-02E0-48AF-8D69-2952C88A85A0}" type="slidenum">
              <a:rPr lang="en-US" smtClean="0"/>
              <a:t>‹#›</a:t>
            </a:fld>
            <a:endParaRPr lang="en-US"/>
          </a:p>
        </p:txBody>
      </p:sp>
    </p:spTree>
    <p:extLst>
      <p:ext uri="{BB962C8B-B14F-4D97-AF65-F5344CB8AC3E}">
        <p14:creationId xmlns:p14="http://schemas.microsoft.com/office/powerpoint/2010/main" val="19892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989669"/>
            <a:ext cx="4795355" cy="3204134"/>
          </a:xfrm>
        </p:spPr>
        <p:txBody>
          <a:bodyPr anchor="b">
            <a:normAutofit/>
          </a:bodyPr>
          <a:lstStyle/>
          <a:p>
            <a:pPr algn="l"/>
            <a:r>
              <a:rPr lang="en-US" sz="4800" b="1" dirty="0">
                <a:latin typeface="Poppins" panose="00000500000000000000" pitchFamily="2" charset="0"/>
                <a:cs typeface="Poppins" panose="00000500000000000000" pitchFamily="2" charset="0"/>
              </a:rPr>
              <a:t>Permitted Transactions</a:t>
            </a:r>
            <a:endParaRPr lang="en-US" sz="4800" b="1"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pic>
        <p:nvPicPr>
          <p:cNvPr id="3" name="Picture 2" descr="A green and pink check mark&#10;&#10;Description automatically generated">
            <a:extLst>
              <a:ext uri="{FF2B5EF4-FFF2-40B4-BE49-F238E27FC236}">
                <a16:creationId xmlns:a16="http://schemas.microsoft.com/office/drawing/2014/main" id="{D4139E80-01D7-DF11-686B-4EEB4772AFDF}"/>
              </a:ext>
            </a:extLst>
          </p:cNvPr>
          <p:cNvPicPr>
            <a:picLocks noChangeAspect="1"/>
          </p:cNvPicPr>
          <p:nvPr/>
        </p:nvPicPr>
        <p:blipFill>
          <a:blip r:embed="rId3"/>
          <a:stretch>
            <a:fillRect/>
          </a:stretch>
        </p:blipFill>
        <p:spPr>
          <a:xfrm>
            <a:off x="477981" y="1345406"/>
            <a:ext cx="3337786" cy="1106875"/>
          </a:xfrm>
          <a:prstGeom prst="rect">
            <a:avLst/>
          </a:prstGeom>
        </p:spPr>
      </p:pic>
    </p:spTree>
    <p:extLst>
      <p:ext uri="{BB962C8B-B14F-4D97-AF65-F5344CB8AC3E}">
        <p14:creationId xmlns:p14="http://schemas.microsoft.com/office/powerpoint/2010/main" val="223953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Authorization Request Flow</a:t>
            </a:r>
            <a:endParaRPr lang="en-US" sz="4000" b="1" dirty="0">
              <a:latin typeface="+mj-lt"/>
              <a:ea typeface="+mj-ea"/>
              <a:cs typeface="+mj-cs"/>
            </a:endParaRPr>
          </a:p>
        </p:txBody>
      </p:sp>
      <p:sp>
        <p:nvSpPr>
          <p:cNvPr id="3" name="TextBox 2">
            <a:extLst>
              <a:ext uri="{FF2B5EF4-FFF2-40B4-BE49-F238E27FC236}">
                <a16:creationId xmlns:a16="http://schemas.microsoft.com/office/drawing/2014/main" id="{EA0541A9-38B5-5CBA-45E9-924F998B755B}"/>
              </a:ext>
            </a:extLst>
          </p:cNvPr>
          <p:cNvSpPr txBox="1"/>
          <p:nvPr/>
        </p:nvSpPr>
        <p:spPr>
          <a:xfrm>
            <a:off x="1074197" y="1807136"/>
            <a:ext cx="10315853" cy="1754326"/>
          </a:xfrm>
          <a:prstGeom prst="rect">
            <a:avLst/>
          </a:prstGeom>
          <a:noFill/>
        </p:spPr>
        <p:txBody>
          <a:bodyPr wrap="square">
            <a:spAutoFit/>
          </a:bodyPr>
          <a:lstStyle/>
          <a:p>
            <a:pPr marL="114300" indent="0" algn="l">
              <a:buNone/>
            </a:pPr>
            <a:endParaRPr lang="en-US" b="1" dirty="0"/>
          </a:p>
          <a:p>
            <a:pPr marL="114300" indent="0" algn="l">
              <a:buNone/>
            </a:pPr>
            <a:endParaRPr lang="en-US" b="1" dirty="0"/>
          </a:p>
          <a:p>
            <a:pPr marL="114300" indent="0">
              <a:buNone/>
            </a:pPr>
            <a:r>
              <a:rPr lang="en-US" b="1" dirty="0"/>
              <a:t>			 </a:t>
            </a:r>
            <a:r>
              <a:rPr lang="en-US" sz="1100" dirty="0"/>
              <a:t>MTI 1100/0100/1200/0200</a:t>
            </a:r>
            <a:r>
              <a:rPr lang="en-US" b="1" dirty="0"/>
              <a:t>	  </a:t>
            </a:r>
            <a:r>
              <a:rPr lang="en-US" sz="1100" dirty="0"/>
              <a:t>MTI 1100/0100/1200/0200</a:t>
            </a:r>
            <a:endParaRPr lang="en-US" sz="1100" b="1" dirty="0"/>
          </a:p>
          <a:p>
            <a:pPr marL="114300" indent="0" algn="l">
              <a:buNone/>
            </a:pPr>
            <a:r>
              <a:rPr lang="en-US" b="1" dirty="0"/>
              <a:t>Merchant terminal     Acquirer bank 		Network </a:t>
            </a:r>
          </a:p>
          <a:p>
            <a:pPr marL="114300" indent="0" algn="l">
              <a:buNone/>
            </a:pPr>
            <a:r>
              <a:rPr lang="en-US" b="1" dirty="0"/>
              <a:t>		</a:t>
            </a:r>
            <a:r>
              <a:rPr lang="en-US" sz="1200" dirty="0"/>
              <a:t>MTI 1100/0100/1200/0200</a:t>
            </a:r>
          </a:p>
          <a:p>
            <a:pPr marL="114300" indent="0" algn="l">
              <a:buNone/>
            </a:pPr>
            <a:r>
              <a:rPr lang="en-US" b="1" dirty="0"/>
              <a:t>		Issuer Bank    </a:t>
            </a:r>
          </a:p>
        </p:txBody>
      </p:sp>
    </p:spTree>
    <p:extLst>
      <p:ext uri="{BB962C8B-B14F-4D97-AF65-F5344CB8AC3E}">
        <p14:creationId xmlns:p14="http://schemas.microsoft.com/office/powerpoint/2010/main" val="241641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Steps For Authorization Response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5444054"/>
          </a:xfrm>
          <a:prstGeom prst="rect">
            <a:avLst/>
          </a:prstGeom>
          <a:noFill/>
        </p:spPr>
        <p:txBody>
          <a:bodyPr wrap="square" rtlCol="0">
            <a:spAutoFit/>
          </a:bodyPr>
          <a:lstStyle/>
          <a:p>
            <a:pPr marL="342900" indent="-342900">
              <a:lnSpc>
                <a:spcPct val="150000"/>
              </a:lnSpc>
              <a:buAutoNum type="arabicPeriod"/>
            </a:pPr>
            <a:r>
              <a:rPr lang="en-US" sz="2400" b="1" dirty="0">
                <a:latin typeface="Times New Roman" panose="02020603050405020304" pitchFamily="18" charset="0"/>
                <a:cs typeface="Times New Roman" panose="02020603050405020304" pitchFamily="18" charset="0"/>
              </a:rPr>
              <a:t>Issuer Verification</a:t>
            </a:r>
          </a:p>
          <a:p>
            <a:pPr>
              <a:lnSpc>
                <a:spcPct val="150000"/>
              </a:lnSpc>
            </a:pPr>
            <a:r>
              <a:rPr lang="en-US" dirty="0">
                <a:latin typeface="Times New Roman" panose="02020603050405020304" pitchFamily="18" charset="0"/>
                <a:cs typeface="Times New Roman" panose="02020603050405020304" pitchFamily="18" charset="0"/>
              </a:rPr>
              <a:t>The cardholder's issuing bank receives the authorization request and processes it. The bank verifies the card's validity, checks for available funds or credit, and assesses whether the transaction aligns with the cardholder's spending patterns and any fraud detection algorithms.</a:t>
            </a:r>
          </a:p>
          <a:p>
            <a:pPr>
              <a:lnSpc>
                <a:spcPct val="150000"/>
              </a:lnSpc>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2. Generation of Authorization Response</a:t>
            </a:r>
          </a:p>
          <a:p>
            <a:pPr marL="0" indent="0">
              <a:lnSpc>
                <a:spcPct val="150000"/>
              </a:lnSpc>
              <a:buNone/>
            </a:pPr>
            <a:r>
              <a:rPr lang="en-US" dirty="0">
                <a:latin typeface="Times New Roman" panose="02020603050405020304" pitchFamily="18" charset="0"/>
                <a:cs typeface="Times New Roman" panose="02020603050405020304" pitchFamily="18" charset="0"/>
              </a:rPr>
              <a:t>Based on the analysis of the authorization request, the issuing bank generates an authorization response. This response is then sent back to the merchant's system through the payment network.</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3"/>
            </a:pPr>
            <a:r>
              <a:rPr lang="en-US" sz="2400" b="1" dirty="0">
                <a:latin typeface="Times New Roman" panose="02020603050405020304" pitchFamily="18" charset="0"/>
                <a:cs typeface="Times New Roman" panose="02020603050405020304" pitchFamily="18" charset="0"/>
              </a:rPr>
              <a:t>Authorization Response Content</a:t>
            </a:r>
          </a:p>
          <a:p>
            <a:pPr>
              <a:lnSpc>
                <a:spcPct val="150000"/>
              </a:lnSpc>
            </a:pPr>
            <a:r>
              <a:rPr lang="en-US" dirty="0">
                <a:latin typeface="Times New Roman" panose="02020603050405020304" pitchFamily="18" charset="0"/>
                <a:cs typeface="Times New Roman" panose="02020603050405020304" pitchFamily="18" charset="0"/>
              </a:rPr>
              <a:t>The authorization response contains several key pieces of information.</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56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Authorization Response Flow</a:t>
            </a:r>
            <a:endParaRPr lang="en-US" sz="4000" b="1" dirty="0">
              <a:latin typeface="+mj-lt"/>
              <a:ea typeface="+mj-ea"/>
              <a:cs typeface="+mj-cs"/>
            </a:endParaRPr>
          </a:p>
        </p:txBody>
      </p:sp>
      <p:sp>
        <p:nvSpPr>
          <p:cNvPr id="3" name="TextBox 2">
            <a:extLst>
              <a:ext uri="{FF2B5EF4-FFF2-40B4-BE49-F238E27FC236}">
                <a16:creationId xmlns:a16="http://schemas.microsoft.com/office/drawing/2014/main" id="{EA0541A9-38B5-5CBA-45E9-924F998B755B}"/>
              </a:ext>
            </a:extLst>
          </p:cNvPr>
          <p:cNvSpPr txBox="1"/>
          <p:nvPr/>
        </p:nvSpPr>
        <p:spPr>
          <a:xfrm>
            <a:off x="1074197" y="1807136"/>
            <a:ext cx="10315853" cy="1754326"/>
          </a:xfrm>
          <a:prstGeom prst="rect">
            <a:avLst/>
          </a:prstGeom>
          <a:noFill/>
        </p:spPr>
        <p:txBody>
          <a:bodyPr wrap="square">
            <a:spAutoFit/>
          </a:bodyPr>
          <a:lstStyle/>
          <a:p>
            <a:pPr marL="114300" indent="0" algn="l">
              <a:buNone/>
            </a:pPr>
            <a:endParaRPr lang="en-US" b="1" dirty="0"/>
          </a:p>
          <a:p>
            <a:pPr marL="114300" indent="0" algn="l">
              <a:buNone/>
            </a:pPr>
            <a:endParaRPr lang="en-US" b="1" dirty="0"/>
          </a:p>
          <a:p>
            <a:pPr marL="114300" indent="0" algn="l">
              <a:buNone/>
            </a:pPr>
            <a:r>
              <a:rPr lang="en-US" b="1" dirty="0"/>
              <a:t>MTI 1110/0110/1210/0210	MTI 1110/0110/1210/0210	  MTI 1110/0110/1210/0210</a:t>
            </a:r>
          </a:p>
          <a:p>
            <a:pPr marL="114300" indent="0" algn="l">
              <a:buNone/>
            </a:pPr>
            <a:r>
              <a:rPr lang="en-US" b="1" dirty="0"/>
              <a:t>Issuer Bank 		Network 		 Acquirer bank </a:t>
            </a:r>
          </a:p>
          <a:p>
            <a:pPr marL="114300" indent="0" algn="l">
              <a:buNone/>
            </a:pPr>
            <a:r>
              <a:rPr lang="en-US" b="1" dirty="0"/>
              <a:t>		</a:t>
            </a:r>
          </a:p>
          <a:p>
            <a:pPr marL="114300" indent="0" algn="l">
              <a:buNone/>
            </a:pPr>
            <a:r>
              <a:rPr lang="en-US" b="1" dirty="0"/>
              <a:t>	    Merchant terminal </a:t>
            </a:r>
          </a:p>
        </p:txBody>
      </p:sp>
    </p:spTree>
    <p:extLst>
      <p:ext uri="{BB962C8B-B14F-4D97-AF65-F5344CB8AC3E}">
        <p14:creationId xmlns:p14="http://schemas.microsoft.com/office/powerpoint/2010/main" val="34855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Steps For Authorization Response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5305555"/>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4. Merchant System Processing</a:t>
            </a:r>
          </a:p>
          <a:p>
            <a:pPr marL="0" indent="0">
              <a:lnSpc>
                <a:spcPct val="150000"/>
              </a:lnSpc>
              <a:buNone/>
            </a:pPr>
            <a:r>
              <a:rPr lang="en-US" dirty="0">
                <a:latin typeface="Times New Roman" panose="02020603050405020304" pitchFamily="18" charset="0"/>
                <a:cs typeface="Times New Roman" panose="02020603050405020304" pitchFamily="18" charset="0"/>
              </a:rPr>
              <a:t>Upon receiving the authorization response, the merchant's system processes the information. If the transaction is approved, the merchant can proceed to complete the transaction. If the transaction is declined, the merchant informs the cardholder that the payment was not successful.</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5. Transaction Completion or Adjustment</a:t>
            </a:r>
          </a:p>
          <a:p>
            <a:pPr marL="0" indent="0">
              <a:lnSpc>
                <a:spcPct val="150000"/>
              </a:lnSpc>
              <a:buNone/>
            </a:pPr>
            <a:r>
              <a:rPr lang="en-US" dirty="0">
                <a:latin typeface="Times New Roman" panose="02020603050405020304" pitchFamily="18" charset="0"/>
                <a:cs typeface="Times New Roman" panose="02020603050405020304" pitchFamily="18" charset="0"/>
              </a:rPr>
              <a:t>If the transaction is approved, the merchant finalizes the sale, and the authorized funds are transferred from the cardholder's account to the merchant's account. If there were adjustments (e.g., adding a tip), the final transaction amount might be different from the authorized amount.</a:t>
            </a:r>
          </a:p>
          <a:p>
            <a:pPr marL="0" indent="0">
              <a:lnSpc>
                <a:spcPct val="150000"/>
              </a:lnSpc>
              <a:buNone/>
            </a:pPr>
            <a:r>
              <a:rPr lang="en-US" dirty="0">
                <a:latin typeface="Times New Roman" panose="02020603050405020304" pitchFamily="18" charset="0"/>
                <a:cs typeface="Times New Roman" panose="02020603050405020304" pitchFamily="18" charset="0"/>
              </a:rPr>
              <a:t>Upon receiving the authorization response, the merchant's system processes the information. If the transaction is approved, the merchant can proceed to complete the transaction. If the transaction is declined, the merchant informs the cardholder that the payment was not successful.</a:t>
            </a:r>
          </a:p>
        </p:txBody>
      </p:sp>
    </p:spTree>
    <p:extLst>
      <p:ext uri="{BB962C8B-B14F-4D97-AF65-F5344CB8AC3E}">
        <p14:creationId xmlns:p14="http://schemas.microsoft.com/office/powerpoint/2010/main" val="173671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Steps For Authorization Response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518082"/>
            <a:ext cx="10892901" cy="2258567"/>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6. Transaction Completion or Adjustment</a:t>
            </a:r>
          </a:p>
          <a:p>
            <a:pPr marL="0" indent="0">
              <a:lnSpc>
                <a:spcPct val="150000"/>
              </a:lnSpc>
              <a:buNone/>
            </a:pPr>
            <a:r>
              <a:rPr lang="en-US" dirty="0">
                <a:latin typeface="Times New Roman" panose="02020603050405020304" pitchFamily="18" charset="0"/>
                <a:cs typeface="Times New Roman" panose="02020603050405020304" pitchFamily="18" charset="0"/>
              </a:rPr>
              <a:t>If the transaction is approved, the merchant finalizes the sale, and the authorized funds are transferred from the cardholder's account to the merchant's account. If there were adjustments (e.g., adding a tip), the final transaction amount might be different from the authorized amount.</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64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Authorization Response Contents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837902"/>
            <a:ext cx="10892901" cy="6275051"/>
          </a:xfrm>
          <a:prstGeom prst="rect">
            <a:avLst/>
          </a:prstGeom>
          <a:noFill/>
        </p:spPr>
        <p:txBody>
          <a:bodyPr wrap="square" rtlCol="0">
            <a:spAutoFit/>
          </a:bodyPr>
          <a:lstStyle/>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Approval Code</a:t>
            </a:r>
          </a:p>
          <a:p>
            <a:pPr marL="0" indent="0">
              <a:lnSpc>
                <a:spcPct val="150000"/>
              </a:lnSpc>
              <a:buNone/>
            </a:pPr>
            <a:r>
              <a:rPr lang="en-US" dirty="0">
                <a:latin typeface="Times New Roman" panose="02020603050405020304" pitchFamily="18" charset="0"/>
                <a:cs typeface="Times New Roman" panose="02020603050405020304" pitchFamily="18" charset="0"/>
              </a:rPr>
              <a:t>If the transaction is approved, the response includes an approval code. This code is a confirmation that the issuing bank has authorized the transaction to proceed.</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Decline Message</a:t>
            </a:r>
          </a:p>
          <a:p>
            <a:pPr marL="0" indent="0">
              <a:lnSpc>
                <a:spcPct val="150000"/>
              </a:lnSpc>
              <a:buNone/>
            </a:pPr>
            <a:r>
              <a:rPr lang="en-US" dirty="0">
                <a:latin typeface="Times New Roman" panose="02020603050405020304" pitchFamily="18" charset="0"/>
                <a:cs typeface="Times New Roman" panose="02020603050405020304" pitchFamily="18" charset="0"/>
              </a:rPr>
              <a:t>If the transaction is declined, the response includes a decline message that provides a brief reason for the decline. This could be due to insufficient funds, suspicious activity, or other reasons.</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Further Action Required</a:t>
            </a:r>
          </a:p>
          <a:p>
            <a:pPr marL="0" indent="0">
              <a:lnSpc>
                <a:spcPct val="150000"/>
              </a:lnSpc>
              <a:buNone/>
            </a:pPr>
            <a:r>
              <a:rPr lang="en-US" dirty="0">
                <a:latin typeface="Times New Roman" panose="02020603050405020304" pitchFamily="18" charset="0"/>
                <a:cs typeface="Times New Roman" panose="02020603050405020304" pitchFamily="18" charset="0"/>
              </a:rPr>
              <a:t>In some cases, the response may indicate that further action is required. For instance, the response might indicate that the transaction requires cardholder verification, such as entering a PIN, or additional authentication through a one-time password (OTP).</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58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Complete Authorization Flow</a:t>
            </a:r>
            <a:endParaRPr lang="en-US" sz="4000" b="1" dirty="0">
              <a:latin typeface="+mj-lt"/>
              <a:ea typeface="+mj-ea"/>
              <a:cs typeface="+mj-cs"/>
            </a:endParaRPr>
          </a:p>
        </p:txBody>
      </p:sp>
      <p:pic>
        <p:nvPicPr>
          <p:cNvPr id="2" name="Picture 1" descr="A diagram of a company's authority&#10;&#10;Description automatically generated">
            <a:extLst>
              <a:ext uri="{FF2B5EF4-FFF2-40B4-BE49-F238E27FC236}">
                <a16:creationId xmlns:a16="http://schemas.microsoft.com/office/drawing/2014/main" id="{4BB3A4F6-7BD3-BF01-4D7C-E1545949AF4D}"/>
              </a:ext>
            </a:extLst>
          </p:cNvPr>
          <p:cNvPicPr>
            <a:picLocks noChangeAspect="1"/>
          </p:cNvPicPr>
          <p:nvPr/>
        </p:nvPicPr>
        <p:blipFill>
          <a:blip r:embed="rId2"/>
          <a:stretch>
            <a:fillRect/>
          </a:stretch>
        </p:blipFill>
        <p:spPr>
          <a:xfrm>
            <a:off x="2068187" y="1458157"/>
            <a:ext cx="8055623" cy="4317813"/>
          </a:xfrm>
          <a:prstGeom prst="rect">
            <a:avLst/>
          </a:prstGeom>
        </p:spPr>
      </p:pic>
    </p:spTree>
    <p:extLst>
      <p:ext uri="{BB962C8B-B14F-4D97-AF65-F5344CB8AC3E}">
        <p14:creationId xmlns:p14="http://schemas.microsoft.com/office/powerpoint/2010/main" val="361247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Present Transaction (CP) </a:t>
            </a: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42874"/>
            <a:ext cx="10892901" cy="3488455"/>
          </a:xfrm>
          <a:prstGeom prst="rect">
            <a:avLst/>
          </a:prstGeom>
          <a:noFill/>
        </p:spPr>
        <p:txBody>
          <a:bodyPr wrap="square" rtlCol="0">
            <a:sp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A card-present (CP) transaction occurs when payment details are captured in person for a product or service. This can include cards that are physically swiped via a card reader machine or tapped or dipped via a card reader.</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Examples of Card-Present Transactions: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customer’s card is swiped into a card reader device via the magnetic card strip.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customer’s card is inserted into a card reader device via the EMV chip.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customer’s mobile wallet (electronic data) is captured via a contactless POS. </a:t>
            </a:r>
          </a:p>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49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Present Transaction (CP) </a:t>
            </a:r>
          </a:p>
        </p:txBody>
      </p:sp>
      <p:sp>
        <p:nvSpPr>
          <p:cNvPr id="6" name="TextBox 5">
            <a:extLst>
              <a:ext uri="{FF2B5EF4-FFF2-40B4-BE49-F238E27FC236}">
                <a16:creationId xmlns:a16="http://schemas.microsoft.com/office/drawing/2014/main" id="{7EE1CEA7-8EC8-0CEF-A352-AE07F773080E}"/>
              </a:ext>
            </a:extLst>
          </p:cNvPr>
          <p:cNvSpPr txBox="1"/>
          <p:nvPr/>
        </p:nvSpPr>
        <p:spPr>
          <a:xfrm>
            <a:off x="649549" y="1242874"/>
            <a:ext cx="3487446" cy="5842946"/>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Fraud Risk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Faster 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Instant Verification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Lower Processing Fees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Confidence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Chargeback Risk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Immediate Receipt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Availability in Remote Areas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Simplified Checkout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Offline Processing</a:t>
            </a:r>
          </a:p>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D4C07A-CA36-9F59-6D93-29DB6682ED3B}"/>
              </a:ext>
            </a:extLst>
          </p:cNvPr>
          <p:cNvSpPr txBox="1"/>
          <p:nvPr/>
        </p:nvSpPr>
        <p:spPr>
          <a:xfrm>
            <a:off x="5592932" y="1367161"/>
            <a:ext cx="5504155" cy="258173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Disadvantages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Equipment Costs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Physical Card Dependency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Convenient for Customers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Geographical Limitations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descr="A person holding a credit card and a phone&#10;&#10;Description automatically generated">
            <a:extLst>
              <a:ext uri="{FF2B5EF4-FFF2-40B4-BE49-F238E27FC236}">
                <a16:creationId xmlns:a16="http://schemas.microsoft.com/office/drawing/2014/main" id="{1E05400A-AF20-BC04-5840-96F6E7235006}"/>
              </a:ext>
            </a:extLst>
          </p:cNvPr>
          <p:cNvPicPr>
            <a:picLocks noChangeAspect="1"/>
          </p:cNvPicPr>
          <p:nvPr/>
        </p:nvPicPr>
        <p:blipFill>
          <a:blip r:embed="rId2"/>
          <a:stretch>
            <a:fillRect/>
          </a:stretch>
        </p:blipFill>
        <p:spPr>
          <a:xfrm>
            <a:off x="5592932" y="4019296"/>
            <a:ext cx="3675459" cy="2450306"/>
          </a:xfrm>
          <a:prstGeom prst="rect">
            <a:avLst/>
          </a:prstGeom>
        </p:spPr>
      </p:pic>
    </p:spTree>
    <p:extLst>
      <p:ext uri="{BB962C8B-B14F-4D97-AF65-F5344CB8AC3E}">
        <p14:creationId xmlns:p14="http://schemas.microsoft.com/office/powerpoint/2010/main" val="4484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Card-not-present (CNP) transaction </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455938"/>
            <a:ext cx="10892901" cy="5859553"/>
          </a:xfrm>
          <a:prstGeom prst="rect">
            <a:avLst/>
          </a:prstGeom>
          <a:noFill/>
        </p:spPr>
        <p:txBody>
          <a:bodyPr wrap="square" rtlCol="0">
            <a:sp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A card-not-present (CNP) transaction typically occurs when the cardholder and credit card are not physically present during a purchase. Customers usually manually enter card information for CNP transactions rather than capturing the card details through a secure card machine. This usually includes remote methods, such as via phone, mail, fax, or online.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Examples of Card-Not-Present Transactions: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enters their card details via an online payment system (e.g., ecommerce site or app).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fills out their card details on a paper form and sends it via mail or fax to a business.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shares their card information over the phone.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gives their credit or debit card to a merchant, who enters the card details manually.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provides their card information for recurring billing services (e.g., monthly gym membership or fresh food deliveries).</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27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Card-not-present (CNP) transaction </a:t>
            </a:r>
            <a:endParaRPr lang="en-US" sz="4000" b="1" dirty="0">
              <a:latin typeface="+mj-lt"/>
              <a:ea typeface="+mj-ea"/>
              <a:cs typeface="+mj-cs"/>
            </a:endParaRPr>
          </a:p>
        </p:txBody>
      </p:sp>
      <p:pic>
        <p:nvPicPr>
          <p:cNvPr id="2" name="Picture 1" descr="A diagram of a card scheme&#10;&#10;Description automatically generated">
            <a:extLst>
              <a:ext uri="{FF2B5EF4-FFF2-40B4-BE49-F238E27FC236}">
                <a16:creationId xmlns:a16="http://schemas.microsoft.com/office/drawing/2014/main" id="{0B85406E-CB16-49BC-B510-55A720428171}"/>
              </a:ext>
            </a:extLst>
          </p:cNvPr>
          <p:cNvPicPr>
            <a:picLocks noChangeAspect="1"/>
          </p:cNvPicPr>
          <p:nvPr/>
        </p:nvPicPr>
        <p:blipFill>
          <a:blip r:embed="rId2"/>
          <a:stretch>
            <a:fillRect/>
          </a:stretch>
        </p:blipFill>
        <p:spPr>
          <a:xfrm>
            <a:off x="1910142" y="1725443"/>
            <a:ext cx="8371713" cy="3650456"/>
          </a:xfrm>
          <a:prstGeom prst="rect">
            <a:avLst/>
          </a:prstGeom>
        </p:spPr>
      </p:pic>
    </p:spTree>
    <p:extLst>
      <p:ext uri="{BB962C8B-B14F-4D97-AF65-F5344CB8AC3E}">
        <p14:creationId xmlns:p14="http://schemas.microsoft.com/office/powerpoint/2010/main" val="3112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Not Present Transaction (CNP) </a:t>
            </a: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42874"/>
            <a:ext cx="4044223" cy="5981446"/>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Convenience for customers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Global Reach</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Infrastructure Needed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Integration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Well-suited for Subscription and Recurring Payments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Data Collection and Analysis For Business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Accessibility for 24/7</a:t>
            </a:r>
          </a:p>
          <a:p>
            <a:pPr>
              <a:lnSpc>
                <a:spcPct val="150000"/>
              </a:lnSpc>
            </a:pPr>
            <a:endParaRPr lang="en-US" sz="2400" b="1" dirty="0">
              <a:latin typeface="Times New Roman" panose="02020603050405020304" pitchFamily="18" charset="0"/>
              <a:cs typeface="Times New Roman" panose="02020603050405020304" pitchFamily="18" charset="0"/>
            </a:endParaRPr>
          </a:p>
          <a:p>
            <a:pPr>
              <a:lnSpc>
                <a:spcPct val="150000"/>
              </a:lnSpc>
            </a:pPr>
            <a:endParaRPr lang="en-US" sz="2400" b="1" dirty="0">
              <a:latin typeface="Times New Roman" panose="02020603050405020304" pitchFamily="18" charset="0"/>
              <a:cs typeface="Times New Roman" panose="02020603050405020304" pitchFamily="18" charset="0"/>
            </a:endParaRPr>
          </a:p>
          <a:p>
            <a:pPr marL="0" indent="0">
              <a:lnSpc>
                <a:spcPct val="150000"/>
              </a:lnSpc>
              <a:buNone/>
            </a:pP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D4C07A-CA36-9F59-6D93-29DB6682ED3B}"/>
              </a:ext>
            </a:extLst>
          </p:cNvPr>
          <p:cNvSpPr txBox="1"/>
          <p:nvPr/>
        </p:nvSpPr>
        <p:spPr>
          <a:xfrm>
            <a:off x="5868139" y="1455938"/>
            <a:ext cx="5504155" cy="4659224"/>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Disadvantages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Fraud Risk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Payment Processing Fees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Payment Declines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Chargeback Risk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Identity Theft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Complex Security Measures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Offline Access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Return and Refund Complexity</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17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dirty="0">
                <a:latin typeface="Poppins" panose="00000500000000000000" pitchFamily="2" charset="0"/>
                <a:cs typeface="Poppins" panose="00000500000000000000" pitchFamily="2" charset="0"/>
              </a:rPr>
              <a:t>Authorization</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348315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Authorization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4474558"/>
          </a:xfrm>
          <a:prstGeom prst="rect">
            <a:avLst/>
          </a:prstGeom>
          <a:noFill/>
        </p:spPr>
        <p:txBody>
          <a:bodyPr wrap="square" rtlCol="0">
            <a:sp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Authorization has mainly two parts:</a:t>
            </a:r>
          </a:p>
          <a:p>
            <a:pPr marL="0" indent="0">
              <a:lnSpc>
                <a:spcPct val="150000"/>
              </a:lnSpc>
              <a:buNone/>
            </a:pPr>
            <a:r>
              <a:rPr lang="en-US" sz="2400" b="1" dirty="0">
                <a:latin typeface="Times New Roman" panose="02020603050405020304" pitchFamily="18" charset="0"/>
                <a:cs typeface="Times New Roman" panose="02020603050405020304" pitchFamily="18" charset="0"/>
              </a:rPr>
              <a:t>Authorization request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the context of card payments, an authorization request refers to the process of obtaining approval from the cardholder's issuing bank (also known as the issuer) to complete a payment transaction. </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Authorization response</a:t>
            </a:r>
          </a:p>
          <a:p>
            <a:pPr marL="0" indent="0">
              <a:lnSpc>
                <a:spcPct val="150000"/>
              </a:lnSpc>
              <a:buNone/>
            </a:pPr>
            <a:r>
              <a:rPr lang="en-US" dirty="0">
                <a:latin typeface="Times New Roman" panose="02020603050405020304" pitchFamily="18" charset="0"/>
                <a:cs typeface="Times New Roman" panose="02020603050405020304" pitchFamily="18" charset="0"/>
              </a:rPr>
              <a:t>An authorization response is the message sent back from the cardholder's issuing bank (or issuer) to the merchant's point-of-sale (POS) system or online payment gateway after an authorization request has been submitted. The authorization response contains information about whether the transaction is approved, declined, or requires further action. </a:t>
            </a:r>
          </a:p>
        </p:txBody>
      </p:sp>
    </p:spTree>
    <p:extLst>
      <p:ext uri="{BB962C8B-B14F-4D97-AF65-F5344CB8AC3E}">
        <p14:creationId xmlns:p14="http://schemas.microsoft.com/office/powerpoint/2010/main" val="335954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Steps For Authorization Request</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5259388"/>
          </a:xfrm>
          <a:prstGeom prst="rect">
            <a:avLst/>
          </a:prstGeom>
          <a:noFill/>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Initiation of Transaction</a:t>
            </a:r>
          </a:p>
          <a:p>
            <a:pPr>
              <a:lnSpc>
                <a:spcPct val="150000"/>
              </a:lnSpc>
            </a:pPr>
            <a:r>
              <a:rPr lang="en-US" dirty="0">
                <a:latin typeface="Times New Roman" panose="02020603050405020304" pitchFamily="18" charset="0"/>
                <a:cs typeface="Times New Roman" panose="02020603050405020304" pitchFamily="18" charset="0"/>
              </a:rPr>
              <a:t>When a cardholder makes a purchase using their credit or debit card, the merchant's point-of-sale (POS) system or online payment gateway initiates the transaction.</a:t>
            </a:r>
          </a:p>
          <a:p>
            <a:pPr>
              <a:lnSpc>
                <a:spcPct val="150000"/>
              </a:lnSpc>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Authorization Request</a:t>
            </a:r>
          </a:p>
          <a:p>
            <a:pPr marL="0" indent="0">
              <a:lnSpc>
                <a:spcPct val="150000"/>
              </a:lnSpc>
              <a:buNone/>
            </a:pPr>
            <a:r>
              <a:rPr lang="en-US" dirty="0">
                <a:latin typeface="Times New Roman" panose="02020603050405020304" pitchFamily="18" charset="0"/>
                <a:cs typeface="Times New Roman" panose="02020603050405020304" pitchFamily="18" charset="0"/>
              </a:rPr>
              <a:t>The merchant's system sends an authorization request to the cardholder's issuing bank through the payment network (such as Visa, Mastercard, etc.). This request includes important transaction details, such as the card number, transaction amount, merchant information, and the transaction type (e.g., purchase, refund, etc.).</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Issuer reception</a:t>
            </a:r>
          </a:p>
          <a:p>
            <a:pPr marL="0" indent="0">
              <a:lnSpc>
                <a:spcPct val="150000"/>
              </a:lnSpc>
              <a:buNone/>
            </a:pPr>
            <a:r>
              <a:rPr lang="en-US" dirty="0">
                <a:latin typeface="Times New Roman" panose="02020603050405020304" pitchFamily="18" charset="0"/>
                <a:cs typeface="Times New Roman" panose="02020603050405020304" pitchFamily="18" charset="0"/>
              </a:rPr>
              <a:t>The cardholder's issuing bank receives the authorization request. </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6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1092</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Poppins</vt:lpstr>
      <vt:lpstr>Times New Roman</vt:lpstr>
      <vt:lpstr>Office Theme</vt:lpstr>
      <vt:lpstr>Permitted Transactions</vt:lpstr>
      <vt:lpstr>PowerPoint Presentation</vt:lpstr>
      <vt:lpstr>PowerPoint Presentation</vt:lpstr>
      <vt:lpstr>PowerPoint Presentation</vt:lpstr>
      <vt:lpstr>PowerPoint Presentation</vt:lpstr>
      <vt:lpstr>PowerPoint Presentation</vt:lpstr>
      <vt:lpstr>Authorization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Permitted Transactions</dc:title>
  <dc:creator>Ajharul Islam Akanda</dc:creator>
  <cp:lastModifiedBy>Ajharul Islam Akanda</cp:lastModifiedBy>
  <cp:revision>1</cp:revision>
  <dcterms:created xsi:type="dcterms:W3CDTF">2023-11-16T08:16:21Z</dcterms:created>
  <dcterms:modified xsi:type="dcterms:W3CDTF">2023-11-16T08:18:16Z</dcterms:modified>
</cp:coreProperties>
</file>