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81" r:id="rId20"/>
    <p:sldId id="282" r:id="rId21"/>
    <p:sldId id="284" r:id="rId22"/>
    <p:sldId id="28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EFD4-1339-51EA-1796-57E52E0BB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7A3DA-A396-E88D-82F8-C453FA1FA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10E92-6CD9-2C6A-E224-663F74D9C66B}"/>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1B612601-FE57-7E8E-19FF-A0E19025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3DB18-DBDD-05A6-4E86-FD62480C0D65}"/>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193934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9FA4-BC76-0047-4D6D-06A751E81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FC9D6-8D8C-C17D-22ED-4C0854FEC6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B2FF9-0E36-579F-B2FA-0CE3CC044BD3}"/>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953B6992-7D53-A94C-06A8-B577C3328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DBCC-CEFF-0590-6F31-69282E19748C}"/>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83249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1E5DB-8721-485F-3E25-1861F6F4B6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6DD79A-691F-6BEA-C8C0-29E16C6A7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B4059-3313-67AF-749E-7565C83479A2}"/>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27ADDBBA-EC11-E8B6-1115-969AE53F2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C1531-2018-B2A3-B78F-CEC85B47449A}"/>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136694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1275-1C21-FC97-B265-E3A3621CC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B3A83-6A07-5601-C2E7-7B2FEEC6E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775D8-D221-1A72-2F9C-4384076D3CFF}"/>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BAF83411-C84B-90BA-3ED1-8FAFCD3DC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AB825-4215-A814-5020-C19571A51CA5}"/>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174023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0FD5-1DE4-CA1D-BE34-3B09CE59B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06ECA-3302-96CC-1CED-953502378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06ED9-4625-7ED6-440A-79D3F94BF810}"/>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83EE5F15-2765-981D-1BF9-1A8F8622E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A483E-E585-6495-4EBD-8C1EF277D360}"/>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33260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C4C5-2C6A-9DA9-DF6C-E3017519A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A2C83-B943-4861-0FE0-2FC638226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134CA5-2CDA-74E2-057A-6ECBB5CD6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9639B6-8DD4-FDB3-85A4-CD74C89A2CAD}"/>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6" name="Footer Placeholder 5">
            <a:extLst>
              <a:ext uri="{FF2B5EF4-FFF2-40B4-BE49-F238E27FC236}">
                <a16:creationId xmlns:a16="http://schemas.microsoft.com/office/drawing/2014/main" id="{762EAB1C-2C76-58B2-78FE-FEF877D32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15D0B-5342-2718-1FAD-EF8935C57A6A}"/>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225755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596-0071-D49B-0ED1-520D893A84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2CA553-69F6-B83D-58B3-5201672C6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FEED3C-163E-40FF-BFBF-87B4A0856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B62372-6671-311A-AD09-22187466A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0A8C6-F172-D8C2-3C37-E7AD38AF8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830F38-C076-1232-2F72-21E63CA01080}"/>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8" name="Footer Placeholder 7">
            <a:extLst>
              <a:ext uri="{FF2B5EF4-FFF2-40B4-BE49-F238E27FC236}">
                <a16:creationId xmlns:a16="http://schemas.microsoft.com/office/drawing/2014/main" id="{6AE0DC22-1CB3-BD48-9005-79A71A7F9F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DDEFB-60F0-DCA6-98C5-30FFCC822DC2}"/>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27617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119-563D-A821-5D92-5AE20BD30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EDA5C0-9358-5BCD-D979-5F063C89E662}"/>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4" name="Footer Placeholder 3">
            <a:extLst>
              <a:ext uri="{FF2B5EF4-FFF2-40B4-BE49-F238E27FC236}">
                <a16:creationId xmlns:a16="http://schemas.microsoft.com/office/drawing/2014/main" id="{494AC279-6B8E-2D61-ECA3-AAC8A062D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865BE0-DCE7-1C40-5D67-C091CE6E5EF1}"/>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427481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8E066-02AB-CACC-42C3-DD94870BCF2A}"/>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3" name="Footer Placeholder 2">
            <a:extLst>
              <a:ext uri="{FF2B5EF4-FFF2-40B4-BE49-F238E27FC236}">
                <a16:creationId xmlns:a16="http://schemas.microsoft.com/office/drawing/2014/main" id="{121CC843-D6AF-C309-B310-ADD239722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D831B-BB48-10AC-4F59-27B72732C245}"/>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302609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F5CC-8791-51A4-13D1-8718C6B1E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70618-7D0D-2AE5-D032-ABC7CB372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F26F6-D94A-0447-A4B2-394872401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BE26D-20B0-FACA-CA93-B988F84A6A50}"/>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6" name="Footer Placeholder 5">
            <a:extLst>
              <a:ext uri="{FF2B5EF4-FFF2-40B4-BE49-F238E27FC236}">
                <a16:creationId xmlns:a16="http://schemas.microsoft.com/office/drawing/2014/main" id="{4EEFC17E-A971-9940-3AD3-6015C7ED9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B1B87-DDB3-6380-710A-ADBDA1096FAB}"/>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99456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6B59-4DEE-17B7-742E-4093FC820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42D12F-0AFF-ECB0-71F6-F619ADE7F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03A0E4-6568-2247-FC9D-3EA3CF460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4C05D-07BE-E006-F45E-FD4D997B3072}"/>
              </a:ext>
            </a:extLst>
          </p:cNvPr>
          <p:cNvSpPr>
            <a:spLocks noGrp="1"/>
          </p:cNvSpPr>
          <p:nvPr>
            <p:ph type="dt" sz="half" idx="10"/>
          </p:nvPr>
        </p:nvSpPr>
        <p:spPr/>
        <p:txBody>
          <a:bodyPr/>
          <a:lstStyle/>
          <a:p>
            <a:fld id="{0873536F-C8EC-4493-8AAF-4861C8593783}" type="datetimeFigureOut">
              <a:rPr lang="en-US" smtClean="0"/>
              <a:t>8/31/2023</a:t>
            </a:fld>
            <a:endParaRPr lang="en-US"/>
          </a:p>
        </p:txBody>
      </p:sp>
      <p:sp>
        <p:nvSpPr>
          <p:cNvPr id="6" name="Footer Placeholder 5">
            <a:extLst>
              <a:ext uri="{FF2B5EF4-FFF2-40B4-BE49-F238E27FC236}">
                <a16:creationId xmlns:a16="http://schemas.microsoft.com/office/drawing/2014/main" id="{CB2FF304-E3FE-666C-1E9E-3053EAC4A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0EA92-CA3F-1331-DABB-EBF30E1321FC}"/>
              </a:ext>
            </a:extLst>
          </p:cNvPr>
          <p:cNvSpPr>
            <a:spLocks noGrp="1"/>
          </p:cNvSpPr>
          <p:nvPr>
            <p:ph type="sldNum" sz="quarter" idx="12"/>
          </p:nvPr>
        </p:nvSpPr>
        <p:spPr/>
        <p:txBody>
          <a:bodyPr/>
          <a:lstStyle/>
          <a:p>
            <a:fld id="{0F2A0AE9-42EC-4B43-AEAC-BB487A09A9A4}" type="slidenum">
              <a:rPr lang="en-US" smtClean="0"/>
              <a:t>‹#›</a:t>
            </a:fld>
            <a:endParaRPr lang="en-US"/>
          </a:p>
        </p:txBody>
      </p:sp>
    </p:spTree>
    <p:extLst>
      <p:ext uri="{BB962C8B-B14F-4D97-AF65-F5344CB8AC3E}">
        <p14:creationId xmlns:p14="http://schemas.microsoft.com/office/powerpoint/2010/main" val="40473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BC410-E9C4-AA86-D08A-E31931C48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C6247-302D-9DA7-4CEC-3B228B31D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2D577-CEDF-35C9-91BB-1E3472EEC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3536F-C8EC-4493-8AAF-4861C8593783}" type="datetimeFigureOut">
              <a:rPr lang="en-US" smtClean="0"/>
              <a:t>8/31/2023</a:t>
            </a:fld>
            <a:endParaRPr lang="en-US"/>
          </a:p>
        </p:txBody>
      </p:sp>
      <p:sp>
        <p:nvSpPr>
          <p:cNvPr id="5" name="Footer Placeholder 4">
            <a:extLst>
              <a:ext uri="{FF2B5EF4-FFF2-40B4-BE49-F238E27FC236}">
                <a16:creationId xmlns:a16="http://schemas.microsoft.com/office/drawing/2014/main" id="{4C6C8A6A-1F14-A022-17DD-C646DC1D8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49F91C-1D25-AE1B-CA25-D232DB4E2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0AE9-42EC-4B43-AEAC-BB487A09A9A4}" type="slidenum">
              <a:rPr lang="en-US" smtClean="0"/>
              <a:t>‹#›</a:t>
            </a:fld>
            <a:endParaRPr lang="en-US"/>
          </a:p>
        </p:txBody>
      </p:sp>
    </p:spTree>
    <p:extLst>
      <p:ext uri="{BB962C8B-B14F-4D97-AF65-F5344CB8AC3E}">
        <p14:creationId xmlns:p14="http://schemas.microsoft.com/office/powerpoint/2010/main" val="99023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r>
              <a:rPr lang="en-US" sz="4800" b="1" i="0" dirty="0">
                <a:effectLst/>
                <a:latin typeface="Arial" panose="020B0604020202020204" pitchFamily="34" charset="0"/>
              </a:rPr>
              <a:t>HSM</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100149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06AE5F-12A8-A372-2290-F4A3E7FCA9CD}"/>
              </a:ext>
            </a:extLst>
          </p:cNvPr>
          <p:cNvPicPr>
            <a:picLocks noChangeAspect="1"/>
          </p:cNvPicPr>
          <p:nvPr/>
        </p:nvPicPr>
        <p:blipFill>
          <a:blip r:embed="rId2"/>
          <a:stretch>
            <a:fillRect/>
          </a:stretch>
        </p:blipFill>
        <p:spPr>
          <a:xfrm>
            <a:off x="6253817" y="927247"/>
            <a:ext cx="5294715" cy="500350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00380AA-E12D-264A-2FD3-F13556B38089}"/>
              </a:ext>
            </a:extLst>
          </p:cNvPr>
          <p:cNvPicPr>
            <a:picLocks noChangeAspect="1"/>
          </p:cNvPicPr>
          <p:nvPr/>
        </p:nvPicPr>
        <p:blipFill>
          <a:blip r:embed="rId3"/>
          <a:stretch>
            <a:fillRect/>
          </a:stretch>
        </p:blipFill>
        <p:spPr>
          <a:xfrm>
            <a:off x="631128" y="1043177"/>
            <a:ext cx="5294715" cy="5016742"/>
          </a:xfrm>
          <a:prstGeom prst="rect">
            <a:avLst/>
          </a:prstGeom>
        </p:spPr>
      </p:pic>
    </p:spTree>
    <p:extLst>
      <p:ext uri="{BB962C8B-B14F-4D97-AF65-F5344CB8AC3E}">
        <p14:creationId xmlns:p14="http://schemas.microsoft.com/office/powerpoint/2010/main" val="130932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b="1" i="0" dirty="0">
                <a:effectLst/>
                <a:latin typeface="Urbanerounded"/>
              </a:rPr>
              <a:t>Complete list of Thales HSM commands</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87058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28EFF4F-728A-7117-D3A6-6D2BF1210094}"/>
              </a:ext>
            </a:extLst>
          </p:cNvPr>
          <p:cNvGraphicFramePr>
            <a:graphicFrameLocks noGrp="1"/>
          </p:cNvGraphicFramePr>
          <p:nvPr/>
        </p:nvGraphicFramePr>
        <p:xfrm>
          <a:off x="530942" y="147485"/>
          <a:ext cx="11277599" cy="6555365"/>
        </p:xfrm>
        <a:graphic>
          <a:graphicData uri="http://schemas.openxmlformats.org/drawingml/2006/table">
            <a:tbl>
              <a:tblPr/>
              <a:tblGrid>
                <a:gridCol w="1127759">
                  <a:extLst>
                    <a:ext uri="{9D8B030D-6E8A-4147-A177-3AD203B41FA5}">
                      <a16:colId xmlns:a16="http://schemas.microsoft.com/office/drawing/2014/main" val="186645392"/>
                    </a:ext>
                  </a:extLst>
                </a:gridCol>
                <a:gridCol w="7330439">
                  <a:extLst>
                    <a:ext uri="{9D8B030D-6E8A-4147-A177-3AD203B41FA5}">
                      <a16:colId xmlns:a16="http://schemas.microsoft.com/office/drawing/2014/main" val="616090836"/>
                    </a:ext>
                  </a:extLst>
                </a:gridCol>
                <a:gridCol w="1127759">
                  <a:extLst>
                    <a:ext uri="{9D8B030D-6E8A-4147-A177-3AD203B41FA5}">
                      <a16:colId xmlns:a16="http://schemas.microsoft.com/office/drawing/2014/main" val="860626932"/>
                    </a:ext>
                  </a:extLst>
                </a:gridCol>
                <a:gridCol w="1691642">
                  <a:extLst>
                    <a:ext uri="{9D8B030D-6E8A-4147-A177-3AD203B41FA5}">
                      <a16:colId xmlns:a16="http://schemas.microsoft.com/office/drawing/2014/main" val="3408876255"/>
                    </a:ext>
                  </a:extLst>
                </a:gridCol>
              </a:tblGrid>
              <a:tr h="276586">
                <a:tc>
                  <a:txBody>
                    <a:bodyPr/>
                    <a:lstStyle/>
                    <a:p>
                      <a:pPr algn="l"/>
                      <a:r>
                        <a:rPr lang="en-US" sz="600" b="0" i="0">
                          <a:solidFill>
                            <a:srgbClr val="FFFFFF"/>
                          </a:solidFill>
                          <a:effectLst/>
                          <a:latin typeface="Arial" panose="020B0604020202020204" pitchFamily="34" charset="0"/>
                          <a:cs typeface="Arial" panose="020B0604020202020204" pitchFamily="34" charset="0"/>
                        </a:rPr>
                        <a:t>Host</a:t>
                      </a:r>
                      <a:br>
                        <a:rPr lang="en-US" sz="600" b="0" i="0">
                          <a:solidFill>
                            <a:srgbClr val="FFFFFF"/>
                          </a:solidFill>
                          <a:effectLst/>
                          <a:latin typeface="Arial" panose="020B0604020202020204" pitchFamily="34" charset="0"/>
                          <a:cs typeface="Arial" panose="020B0604020202020204" pitchFamily="34" charset="0"/>
                        </a:rPr>
                      </a:br>
                      <a:r>
                        <a:rPr lang="en-US" sz="600" b="0" i="0">
                          <a:solidFill>
                            <a:srgbClr val="FFFFFF"/>
                          </a:solidFill>
                          <a:effectLst/>
                          <a:latin typeface="Arial" panose="020B0604020202020204" pitchFamily="34" charset="0"/>
                          <a:cs typeface="Arial" panose="020B0604020202020204" pitchFamily="34" charset="0"/>
                        </a:rPr>
                        <a:t>Command</a:t>
                      </a:r>
                      <a:br>
                        <a:rPr lang="en-US" sz="600" b="0" i="0">
                          <a:solidFill>
                            <a:srgbClr val="FFFFFF"/>
                          </a:solidFill>
                          <a:effectLst/>
                          <a:latin typeface="Arial" panose="020B0604020202020204" pitchFamily="34" charset="0"/>
                          <a:cs typeface="Arial" panose="020B0604020202020204" pitchFamily="34" charset="0"/>
                        </a:rPr>
                      </a:br>
                      <a:r>
                        <a:rPr lang="en-US" sz="600" b="0" i="0">
                          <a:solidFill>
                            <a:srgbClr val="FFFFFF"/>
                          </a:solidFill>
                          <a:effectLst/>
                          <a:latin typeface="Arial" panose="020B0604020202020204" pitchFamily="34" charset="0"/>
                          <a:cs typeface="Arial" panose="020B0604020202020204" pitchFamily="34" charset="0"/>
                        </a:rPr>
                        <a:t>(Response)</a:t>
                      </a:r>
                    </a:p>
                  </a:txBody>
                  <a:tcPr marL="17981" marR="17981" marT="17981" marB="17981" anchor="ctr">
                    <a:lnL>
                      <a:noFill/>
                    </a:lnL>
                    <a:lnR>
                      <a:noFill/>
                    </a:lnR>
                    <a:lnT>
                      <a:noFill/>
                    </a:lnT>
                    <a:lnB>
                      <a:noFill/>
                    </a:lnB>
                    <a:solidFill>
                      <a:srgbClr val="1B2850"/>
                    </a:solidFill>
                  </a:tcPr>
                </a:tc>
                <a:tc>
                  <a:txBody>
                    <a:bodyPr/>
                    <a:lstStyle/>
                    <a:p>
                      <a:pPr algn="l"/>
                      <a:r>
                        <a:rPr lang="en-US" sz="600" b="0" i="0">
                          <a:solidFill>
                            <a:srgbClr val="FFFFFF"/>
                          </a:solidFill>
                          <a:effectLst/>
                          <a:latin typeface="Arial" panose="020B0604020202020204" pitchFamily="34" charset="0"/>
                          <a:cs typeface="Arial" panose="020B0604020202020204" pitchFamily="34" charset="0"/>
                        </a:rPr>
                        <a:t>Function</a:t>
                      </a:r>
                    </a:p>
                  </a:txBody>
                  <a:tcPr marL="17981" marR="17981" marT="17981" marB="17981" anchor="ctr">
                    <a:lnL>
                      <a:noFill/>
                    </a:lnL>
                    <a:lnR>
                      <a:noFill/>
                    </a:lnR>
                    <a:lnT>
                      <a:noFill/>
                    </a:lnT>
                    <a:lnB>
                      <a:noFill/>
                    </a:lnB>
                    <a:solidFill>
                      <a:srgbClr val="1B2850"/>
                    </a:solidFill>
                  </a:tcPr>
                </a:tc>
                <a:tc>
                  <a:txBody>
                    <a:bodyPr/>
                    <a:lstStyle/>
                    <a:p>
                      <a:pPr algn="l"/>
                      <a:r>
                        <a:rPr lang="en-US" sz="600" b="0" i="0">
                          <a:solidFill>
                            <a:srgbClr val="FFFFFF"/>
                          </a:solidFill>
                          <a:effectLst/>
                          <a:latin typeface="Arial" panose="020B0604020202020204" pitchFamily="34" charset="0"/>
                          <a:cs typeface="Arial" panose="020B0604020202020204" pitchFamily="34" charset="0"/>
                        </a:rPr>
                        <a:t>Supported by</a:t>
                      </a:r>
                      <a:br>
                        <a:rPr lang="en-US" sz="600" b="0" i="0">
                          <a:solidFill>
                            <a:srgbClr val="FFFFFF"/>
                          </a:solidFill>
                          <a:effectLst/>
                          <a:latin typeface="Arial" panose="020B0604020202020204" pitchFamily="34" charset="0"/>
                          <a:cs typeface="Arial" panose="020B0604020202020204" pitchFamily="34" charset="0"/>
                        </a:rPr>
                      </a:br>
                      <a:r>
                        <a:rPr lang="en-US" sz="600" b="0" i="0">
                          <a:solidFill>
                            <a:srgbClr val="FFFFFF"/>
                          </a:solidFill>
                          <a:effectLst/>
                          <a:latin typeface="Arial" panose="020B0604020202020204" pitchFamily="34" charset="0"/>
                          <a:cs typeface="Arial" panose="020B0604020202020204" pitchFamily="34" charset="0"/>
                        </a:rPr>
                        <a:t>BP-HSM</a:t>
                      </a:r>
                    </a:p>
                  </a:txBody>
                  <a:tcPr marL="17981" marR="17981" marT="17981" marB="17981" anchor="ctr">
                    <a:lnL>
                      <a:noFill/>
                    </a:lnL>
                    <a:lnR>
                      <a:noFill/>
                    </a:lnR>
                    <a:lnT>
                      <a:noFill/>
                    </a:lnT>
                    <a:lnB>
                      <a:noFill/>
                    </a:lnB>
                    <a:solidFill>
                      <a:srgbClr val="1B2850"/>
                    </a:solidFill>
                  </a:tcPr>
                </a:tc>
                <a:tc>
                  <a:txBody>
                    <a:bodyPr/>
                    <a:lstStyle/>
                    <a:p>
                      <a:pPr algn="l"/>
                      <a:r>
                        <a:rPr lang="en-US" sz="600" b="0" i="0">
                          <a:solidFill>
                            <a:srgbClr val="FFFFFF"/>
                          </a:solidFill>
                          <a:effectLst/>
                          <a:latin typeface="Arial" panose="020B0604020202020204" pitchFamily="34" charset="0"/>
                          <a:cs typeface="Arial" panose="020B0604020202020204" pitchFamily="34" charset="0"/>
                        </a:rPr>
                        <a:t>Note</a:t>
                      </a:r>
                    </a:p>
                  </a:txBody>
                  <a:tcPr marL="17981" marR="17981" marT="17981" marB="17981" anchor="ctr">
                    <a:lnL>
                      <a:noFill/>
                    </a:lnL>
                    <a:lnR>
                      <a:noFill/>
                    </a:lnR>
                    <a:lnT>
                      <a:noFill/>
                    </a:lnT>
                    <a:lnB>
                      <a:noFill/>
                    </a:lnB>
                    <a:solidFill>
                      <a:srgbClr val="1B2850"/>
                    </a:solidFill>
                  </a:tcPr>
                </a:tc>
                <a:extLst>
                  <a:ext uri="{0D108BD9-81ED-4DB2-BD59-A6C34878D82A}">
                    <a16:rowId xmlns:a16="http://schemas.microsoft.com/office/drawing/2014/main" val="2957073890"/>
                  </a:ext>
                </a:extLst>
              </a:tr>
              <a:tr h="94827">
                <a:tc>
                  <a:txBody>
                    <a:bodyPr/>
                    <a:lstStyle/>
                    <a:p>
                      <a:pPr algn="l"/>
                      <a:r>
                        <a:rPr lang="en-US" sz="600" b="0" i="0">
                          <a:effectLst/>
                          <a:latin typeface="Arial" panose="020B0604020202020204" pitchFamily="34" charset="0"/>
                          <a:cs typeface="Arial" panose="020B0604020202020204" pitchFamily="34" charset="0"/>
                        </a:rPr>
                        <a:t>A0 (A1)</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Key</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113087747"/>
                  </a:ext>
                </a:extLst>
              </a:tr>
              <a:tr h="135684">
                <a:tc>
                  <a:txBody>
                    <a:bodyPr/>
                    <a:lstStyle/>
                    <a:p>
                      <a:pPr algn="l"/>
                      <a:r>
                        <a:rPr lang="en-US" sz="600" b="0" i="0">
                          <a:effectLst/>
                          <a:latin typeface="Arial" panose="020B0604020202020204" pitchFamily="34" charset="0"/>
                          <a:cs typeface="Arial" panose="020B0604020202020204" pitchFamily="34" charset="0"/>
                        </a:rPr>
                        <a:t>A2 (A3, AZ)</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and Print a Component</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Printer handling</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716972995"/>
                  </a:ext>
                </a:extLst>
              </a:tr>
              <a:tr h="94827">
                <a:tc>
                  <a:txBody>
                    <a:bodyPr/>
                    <a:lstStyle/>
                    <a:p>
                      <a:pPr algn="l"/>
                      <a:r>
                        <a:rPr lang="en-US" sz="600" b="0" i="0">
                          <a:effectLst/>
                          <a:latin typeface="Arial" panose="020B0604020202020204" pitchFamily="34" charset="0"/>
                          <a:cs typeface="Arial" panose="020B0604020202020204" pitchFamily="34" charset="0"/>
                        </a:rPr>
                        <a:t>A4 (A5)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Form a Key from Encrypted Components</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122410088"/>
                  </a:ext>
                </a:extLst>
              </a:tr>
              <a:tr h="94827">
                <a:tc>
                  <a:txBody>
                    <a:bodyPr/>
                    <a:lstStyle/>
                    <a:p>
                      <a:pPr algn="l"/>
                      <a:r>
                        <a:rPr lang="en-US" sz="600" b="0" i="0">
                          <a:effectLst/>
                          <a:latin typeface="Arial" panose="020B0604020202020204" pitchFamily="34" charset="0"/>
                          <a:cs typeface="Arial" panose="020B0604020202020204" pitchFamily="34" charset="0"/>
                        </a:rPr>
                        <a:t>A6 (A7)</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Import a Key</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24330658"/>
                  </a:ext>
                </a:extLst>
              </a:tr>
              <a:tr h="94827">
                <a:tc>
                  <a:txBody>
                    <a:bodyPr/>
                    <a:lstStyle/>
                    <a:p>
                      <a:pPr algn="l"/>
                      <a:r>
                        <a:rPr lang="en-US" sz="600" b="0" i="0">
                          <a:effectLst/>
                          <a:latin typeface="Arial" panose="020B0604020202020204" pitchFamily="34" charset="0"/>
                          <a:cs typeface="Arial" panose="020B0604020202020204" pitchFamily="34" charset="0"/>
                        </a:rPr>
                        <a:t>A8 (A9)</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Export a Key</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627896641"/>
                  </a:ext>
                </a:extLst>
              </a:tr>
              <a:tr h="94827">
                <a:tc>
                  <a:txBody>
                    <a:bodyPr/>
                    <a:lstStyle/>
                    <a:p>
                      <a:pPr algn="l"/>
                      <a:r>
                        <a:rPr lang="en-US" sz="600" b="0" i="0">
                          <a:effectLst/>
                          <a:latin typeface="Arial" panose="020B0604020202020204" pitchFamily="34" charset="0"/>
                          <a:cs typeface="Arial" panose="020B0604020202020204" pitchFamily="34" charset="0"/>
                        </a:rPr>
                        <a:t>AA (AB)</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TMK, TPK or PVK</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173341686"/>
                  </a:ext>
                </a:extLst>
              </a:tr>
              <a:tr h="94827">
                <a:tc>
                  <a:txBody>
                    <a:bodyPr/>
                    <a:lstStyle/>
                    <a:p>
                      <a:pPr algn="l"/>
                      <a:r>
                        <a:rPr lang="en-US" sz="600" b="0" i="0">
                          <a:effectLst/>
                          <a:latin typeface="Arial" panose="020B0604020202020204" pitchFamily="34" charset="0"/>
                          <a:cs typeface="Arial" panose="020B0604020202020204" pitchFamily="34" charset="0"/>
                        </a:rPr>
                        <a:t>AC (AD)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TAK</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388936364"/>
                  </a:ext>
                </a:extLst>
              </a:tr>
              <a:tr h="135684">
                <a:tc>
                  <a:txBody>
                    <a:bodyPr/>
                    <a:lstStyle/>
                    <a:p>
                      <a:pPr algn="l"/>
                      <a:r>
                        <a:rPr lang="en-US" sz="600" b="0" i="0">
                          <a:effectLst/>
                          <a:latin typeface="Arial" panose="020B0604020202020204" pitchFamily="34" charset="0"/>
                          <a:cs typeface="Arial" panose="020B0604020202020204" pitchFamily="34" charset="0"/>
                        </a:rPr>
                        <a:t>AE (AF)</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TMK, TPK or PVK from LMK to Another TMK, TPK or PVK</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667401228"/>
                  </a:ext>
                </a:extLst>
              </a:tr>
              <a:tr h="94827">
                <a:tc>
                  <a:txBody>
                    <a:bodyPr/>
                    <a:lstStyle/>
                    <a:p>
                      <a:pPr algn="l"/>
                      <a:r>
                        <a:rPr lang="en-US" sz="600" b="0" i="0">
                          <a:effectLst/>
                          <a:latin typeface="Arial" panose="020B0604020202020204" pitchFamily="34" charset="0"/>
                          <a:cs typeface="Arial" panose="020B0604020202020204" pitchFamily="34" charset="0"/>
                        </a:rPr>
                        <a:t>AG (AH)</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TAK from LMK to TMK Encryption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954253407"/>
                  </a:ext>
                </a:extLst>
              </a:tr>
              <a:tr h="94827">
                <a:tc>
                  <a:txBody>
                    <a:bodyPr/>
                    <a:lstStyle/>
                    <a:p>
                      <a:pPr algn="l"/>
                      <a:r>
                        <a:rPr lang="en-US" sz="600" b="0" i="0">
                          <a:effectLst/>
                          <a:latin typeface="Arial" panose="020B0604020202020204" pitchFamily="34" charset="0"/>
                          <a:cs typeface="Arial" panose="020B0604020202020204" pitchFamily="34" charset="0"/>
                        </a:rPr>
                        <a:t>AQ (AR)</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an RSA-encrypted PIN to a ZPK or TPK-encrypted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741259656"/>
                  </a:ext>
                </a:extLst>
              </a:tr>
              <a:tr h="94827">
                <a:tc>
                  <a:txBody>
                    <a:bodyPr/>
                    <a:lstStyle/>
                    <a:p>
                      <a:pPr algn="l"/>
                      <a:r>
                        <a:rPr lang="en-US" sz="600" b="0" i="0">
                          <a:effectLst/>
                          <a:latin typeface="Arial" panose="020B0604020202020204" pitchFamily="34" charset="0"/>
                          <a:cs typeface="Arial" panose="020B0604020202020204" pitchFamily="34" charset="0"/>
                        </a:rPr>
                        <a:t>AS (AT)</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CVK Pair</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355419644"/>
                  </a:ext>
                </a:extLst>
              </a:tr>
              <a:tr h="94827">
                <a:tc>
                  <a:txBody>
                    <a:bodyPr/>
                    <a:lstStyle/>
                    <a:p>
                      <a:pPr algn="l"/>
                      <a:r>
                        <a:rPr lang="en-US" sz="600" b="0" i="0">
                          <a:effectLst/>
                          <a:latin typeface="Arial" panose="020B0604020202020204" pitchFamily="34" charset="0"/>
                          <a:cs typeface="Arial" panose="020B0604020202020204" pitchFamily="34" charset="0"/>
                        </a:rPr>
                        <a:t>AU (AV)</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CVK Pair from LMK to ZMK Encryption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997940916"/>
                  </a:ext>
                </a:extLst>
              </a:tr>
              <a:tr h="135684">
                <a:tc>
                  <a:txBody>
                    <a:bodyPr/>
                    <a:lstStyle/>
                    <a:p>
                      <a:pPr algn="l"/>
                      <a:r>
                        <a:rPr lang="en-US" sz="600" b="0" i="0">
                          <a:effectLst/>
                          <a:latin typeface="Arial" panose="020B0604020202020204" pitchFamily="34" charset="0"/>
                          <a:cs typeface="Arial" panose="020B0604020202020204" pitchFamily="34" charset="0"/>
                        </a:rPr>
                        <a:t>AW (AX)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CVK Pair from ZMK to LMK Encryption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812858672"/>
                  </a:ext>
                </a:extLst>
              </a:tr>
              <a:tr h="94827">
                <a:tc>
                  <a:txBody>
                    <a:bodyPr/>
                    <a:lstStyle/>
                    <a:p>
                      <a:pPr algn="l"/>
                      <a:r>
                        <a:rPr lang="en-US" sz="600" b="0" i="0">
                          <a:effectLst/>
                          <a:latin typeface="Arial" panose="020B0604020202020204" pitchFamily="34" charset="0"/>
                          <a:cs typeface="Arial" panose="020B0604020202020204" pitchFamily="34" charset="0"/>
                        </a:rPr>
                        <a:t>AY (AZ)</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CVK Pair from Old LMK to New LMK Encryption</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635800375"/>
                  </a:ext>
                </a:extLst>
              </a:tr>
              <a:tr h="94827">
                <a:tc>
                  <a:txBody>
                    <a:bodyPr/>
                    <a:lstStyle/>
                    <a:p>
                      <a:pPr algn="l"/>
                      <a:r>
                        <a:rPr lang="en-US" sz="600" b="0" i="0">
                          <a:effectLst/>
                          <a:latin typeface="Arial" panose="020B0604020202020204" pitchFamily="34" charset="0"/>
                          <a:cs typeface="Arial" panose="020B0604020202020204" pitchFamily="34" charset="0"/>
                        </a:rPr>
                        <a:t>B0 (B1)</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Key Scheme</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670282601"/>
                  </a:ext>
                </a:extLst>
              </a:tr>
              <a:tr h="94827">
                <a:tc>
                  <a:txBody>
                    <a:bodyPr/>
                    <a:lstStyle/>
                    <a:p>
                      <a:pPr algn="l"/>
                      <a:r>
                        <a:rPr lang="en-US" sz="600" b="0" i="0">
                          <a:effectLst/>
                          <a:latin typeface="Arial" panose="020B0604020202020204" pitchFamily="34" charset="0"/>
                          <a:cs typeface="Arial" panose="020B0604020202020204" pitchFamily="34" charset="0"/>
                        </a:rPr>
                        <a:t>B2 (B3)</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Echo Command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060958254"/>
                  </a:ext>
                </a:extLst>
              </a:tr>
              <a:tr h="94827">
                <a:tc>
                  <a:txBody>
                    <a:bodyPr/>
                    <a:lstStyle/>
                    <a:p>
                      <a:pPr algn="l"/>
                      <a:r>
                        <a:rPr lang="en-US" sz="600" b="0" i="0">
                          <a:effectLst/>
                          <a:latin typeface="Arial" panose="020B0604020202020204" pitchFamily="34" charset="0"/>
                          <a:cs typeface="Arial" panose="020B0604020202020204" pitchFamily="34" charset="0"/>
                        </a:rPr>
                        <a:t>BA (BB)</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Encrypt a Clear PIN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463301626"/>
                  </a:ext>
                </a:extLst>
              </a:tr>
              <a:tr h="94827">
                <a:tc>
                  <a:txBody>
                    <a:bodyPr/>
                    <a:lstStyle/>
                    <a:p>
                      <a:pPr algn="l"/>
                      <a:r>
                        <a:rPr lang="en-US" sz="600" b="0" i="0">
                          <a:effectLst/>
                          <a:latin typeface="Arial" panose="020B0604020202020204" pitchFamily="34" charset="0"/>
                          <a:cs typeface="Arial" panose="020B0604020202020204" pitchFamily="34" charset="0"/>
                        </a:rPr>
                        <a:t>BC (BD)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Terminal PIN Using the Comparison Method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87675850"/>
                  </a:ext>
                </a:extLst>
              </a:tr>
              <a:tr h="94827">
                <a:tc>
                  <a:txBody>
                    <a:bodyPr/>
                    <a:lstStyle/>
                    <a:p>
                      <a:pPr algn="l"/>
                      <a:r>
                        <a:rPr lang="en-US" sz="600" b="0" i="0">
                          <a:effectLst/>
                          <a:latin typeface="Arial" panose="020B0604020202020204" pitchFamily="34" charset="0"/>
                          <a:cs typeface="Arial" panose="020B0604020202020204" pitchFamily="34" charset="0"/>
                        </a:rPr>
                        <a:t>BE (BF)</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an Interchange PIN Using the Comparison Method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351814267"/>
                  </a:ext>
                </a:extLst>
              </a:tr>
              <a:tr h="182651">
                <a:tc>
                  <a:txBody>
                    <a:bodyPr/>
                    <a:lstStyle/>
                    <a:p>
                      <a:pPr algn="l"/>
                      <a:r>
                        <a:rPr lang="en-US" sz="600" b="0" i="0">
                          <a:effectLst/>
                          <a:latin typeface="Arial" panose="020B0604020202020204" pitchFamily="34" charset="0"/>
                          <a:cs typeface="Arial" panose="020B0604020202020204" pitchFamily="34" charset="0"/>
                        </a:rPr>
                        <a:t>BG (BH)</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PIN and PIN Length</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Missing KEY CHANGE STORAGE</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792688220"/>
                  </a:ext>
                </a:extLst>
              </a:tr>
              <a:tr h="94827">
                <a:tc>
                  <a:txBody>
                    <a:bodyPr/>
                    <a:lstStyle/>
                    <a:p>
                      <a:pPr algn="l"/>
                      <a:r>
                        <a:rPr lang="en-US" sz="600" b="0" i="0">
                          <a:effectLst/>
                          <a:latin typeface="Arial" panose="020B0604020202020204" pitchFamily="34" charset="0"/>
                          <a:cs typeface="Arial" panose="020B0604020202020204" pitchFamily="34" charset="0"/>
                        </a:rPr>
                        <a:t>BI (BJ)</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BDK</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405367421"/>
                  </a:ext>
                </a:extLst>
              </a:tr>
              <a:tr h="94827">
                <a:tc>
                  <a:txBody>
                    <a:bodyPr/>
                    <a:lstStyle/>
                    <a:p>
                      <a:pPr algn="l"/>
                      <a:r>
                        <a:rPr lang="en-US" sz="600" b="0" i="0">
                          <a:effectLst/>
                          <a:latin typeface="Arial" panose="020B0604020202020204" pitchFamily="34" charset="0"/>
                          <a:cs typeface="Arial" panose="020B0604020202020204" pitchFamily="34" charset="0"/>
                        </a:rPr>
                        <a:t>BK (BL)</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an IBM PIN Offset (of a customer selected PIN)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526403091"/>
                  </a:ext>
                </a:extLst>
              </a:tr>
              <a:tr h="135684">
                <a:tc>
                  <a:txBody>
                    <a:bodyPr/>
                    <a:lstStyle/>
                    <a:p>
                      <a:pPr algn="l"/>
                      <a:r>
                        <a:rPr lang="en-US" sz="600" b="0" i="0">
                          <a:effectLst/>
                          <a:latin typeface="Arial" panose="020B0604020202020204" pitchFamily="34" charset="0"/>
                          <a:cs typeface="Arial" panose="020B0604020202020204" pitchFamily="34" charset="0"/>
                        </a:rPr>
                        <a:t>BM (BN)</a:t>
                      </a:r>
                    </a:p>
                  </a:txBody>
                  <a:tcPr marL="17981" marR="17981" marT="17981" marB="17981" anchor="ctr">
                    <a:lnL>
                      <a:noFill/>
                    </a:lnL>
                    <a:lnR>
                      <a:noFill/>
                    </a:lnR>
                    <a:lnT>
                      <a:noFill/>
                    </a:lnT>
                    <a:lnB>
                      <a:noFill/>
                    </a:lnB>
                    <a:solidFill>
                      <a:srgbClr val="FFFFFF"/>
                    </a:solidFill>
                  </a:tcPr>
                </a:tc>
                <a:tc>
                  <a:txBody>
                    <a:bodyPr/>
                    <a:lstStyle/>
                    <a:p>
                      <a:pPr algn="l"/>
                      <a:r>
                        <a:rPr lang="en-US" sz="600" b="0" i="0" dirty="0">
                          <a:effectLst/>
                          <a:latin typeface="Arial" panose="020B0604020202020204" pitchFamily="34" charset="0"/>
                          <a:cs typeface="Arial" panose="020B0604020202020204" pitchFamily="34" charset="0"/>
                        </a:rPr>
                        <a:t>Load the Excluded PIN Table</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155929146"/>
                  </a:ext>
                </a:extLst>
              </a:tr>
              <a:tr h="94827">
                <a:tc>
                  <a:txBody>
                    <a:bodyPr/>
                    <a:lstStyle/>
                    <a:p>
                      <a:pPr algn="l"/>
                      <a:r>
                        <a:rPr lang="en-US" sz="600" b="0" i="0">
                          <a:effectLst/>
                          <a:latin typeface="Arial" panose="020B0604020202020204" pitchFamily="34" charset="0"/>
                          <a:cs typeface="Arial" panose="020B0604020202020204" pitchFamily="34" charset="0"/>
                        </a:rPr>
                        <a:t>BQ (BR)</a:t>
                      </a:r>
                    </a:p>
                  </a:txBody>
                  <a:tcPr marL="17981" marR="17981" marT="17981" marB="17981" anchor="ctr">
                    <a:lnL>
                      <a:noFill/>
                    </a:lnL>
                    <a:lnR>
                      <a:noFill/>
                    </a:lnR>
                    <a:lnT>
                      <a:noFill/>
                    </a:lnT>
                    <a:lnB>
                      <a:noFill/>
                    </a:lnB>
                    <a:solidFill>
                      <a:srgbClr val="FFFFFF"/>
                    </a:solidFill>
                  </a:tcPr>
                </a:tc>
                <a:tc>
                  <a:txBody>
                    <a:bodyPr/>
                    <a:lstStyle/>
                    <a:p>
                      <a:pPr algn="l"/>
                      <a:r>
                        <a:rPr lang="en-US" sz="600" b="0" i="0" dirty="0">
                          <a:effectLst/>
                          <a:latin typeface="Arial" panose="020B0604020202020204" pitchFamily="34" charset="0"/>
                          <a:cs typeface="Arial" panose="020B0604020202020204" pitchFamily="34" charset="0"/>
                        </a:rPr>
                        <a:t>Translate PIN Algorithm</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246825294"/>
                  </a:ext>
                </a:extLst>
              </a:tr>
              <a:tr h="94827">
                <a:tc>
                  <a:txBody>
                    <a:bodyPr/>
                    <a:lstStyle/>
                    <a:p>
                      <a:pPr algn="l"/>
                      <a:r>
                        <a:rPr lang="en-US" sz="600" b="0" i="0">
                          <a:effectLst/>
                          <a:latin typeface="Arial" panose="020B0604020202020204" pitchFamily="34" charset="0"/>
                          <a:cs typeface="Arial" panose="020B0604020202020204" pitchFamily="34" charset="0"/>
                        </a:rPr>
                        <a:t>BS (BT)</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Erase the Key Change Storage</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882310156"/>
                  </a:ext>
                </a:extLst>
              </a:tr>
              <a:tr h="94827">
                <a:tc>
                  <a:txBody>
                    <a:bodyPr/>
                    <a:lstStyle/>
                    <a:p>
                      <a:pPr algn="l"/>
                      <a:r>
                        <a:rPr lang="en-US" sz="600" b="0" i="0">
                          <a:effectLst/>
                          <a:latin typeface="Arial" panose="020B0604020202020204" pitchFamily="34" charset="0"/>
                          <a:cs typeface="Arial" panose="020B0604020202020204" pitchFamily="34" charset="0"/>
                        </a:rPr>
                        <a:t>BU (BV)</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Key Check Value</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246351136"/>
                  </a:ext>
                </a:extLst>
              </a:tr>
              <a:tr h="135684">
                <a:tc>
                  <a:txBody>
                    <a:bodyPr/>
                    <a:lstStyle/>
                    <a:p>
                      <a:pPr algn="l"/>
                      <a:r>
                        <a:rPr lang="en-US" sz="600" b="0" i="0">
                          <a:effectLst/>
                          <a:latin typeface="Arial" panose="020B0604020202020204" pitchFamily="34" charset="0"/>
                          <a:cs typeface="Arial" panose="020B0604020202020204" pitchFamily="34" charset="0"/>
                        </a:rPr>
                        <a:t>BW (BX)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Keys from Old LMK to New LMK</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251890917"/>
                  </a:ext>
                </a:extLst>
              </a:tr>
              <a:tr h="94827">
                <a:tc>
                  <a:txBody>
                    <a:bodyPr/>
                    <a:lstStyle/>
                    <a:p>
                      <a:pPr algn="l"/>
                      <a:r>
                        <a:rPr lang="en-US" sz="600" b="0" i="0">
                          <a:effectLst/>
                          <a:latin typeface="Arial" panose="020B0604020202020204" pitchFamily="34" charset="0"/>
                          <a:cs typeface="Arial" panose="020B0604020202020204" pitchFamily="34" charset="0"/>
                        </a:rPr>
                        <a:t>BY (BZ)</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ZMK from ZMK to LMK encryption</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324586763"/>
                  </a:ext>
                </a:extLst>
              </a:tr>
              <a:tr h="94827">
                <a:tc>
                  <a:txBody>
                    <a:bodyPr/>
                    <a:lstStyle/>
                    <a:p>
                      <a:pPr algn="l"/>
                      <a:r>
                        <a:rPr lang="en-US" sz="600" b="0" i="0">
                          <a:effectLst/>
                          <a:latin typeface="Arial" panose="020B0604020202020204" pitchFamily="34" charset="0"/>
                          <a:cs typeface="Arial" panose="020B0604020202020204" pitchFamily="34" charset="0"/>
                        </a:rPr>
                        <a:t>C0 (C1)</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Initial Terminal Master Keys (AS2805)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Term</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439707330"/>
                  </a:ext>
                </a:extLst>
              </a:tr>
              <a:tr h="135684">
                <a:tc>
                  <a:txBody>
                    <a:bodyPr/>
                    <a:lstStyle/>
                    <a:p>
                      <a:pPr algn="l"/>
                      <a:r>
                        <a:rPr lang="en-US" sz="600" b="0" i="0">
                          <a:effectLst/>
                          <a:latin typeface="Arial" panose="020B0604020202020204" pitchFamily="34" charset="0"/>
                          <a:cs typeface="Arial" panose="020B0604020202020204" pitchFamily="34" charset="0"/>
                        </a:rPr>
                        <a:t>C2 (C3)</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MAC (Message Authentication Code, large messages) (AS2805)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050657000"/>
                  </a:ext>
                </a:extLst>
              </a:tr>
              <a:tr h="135684">
                <a:tc>
                  <a:txBody>
                    <a:bodyPr/>
                    <a:lstStyle/>
                    <a:p>
                      <a:pPr algn="l"/>
                      <a:r>
                        <a:rPr lang="en-US" sz="600" b="0" i="0">
                          <a:effectLst/>
                          <a:latin typeface="Arial" panose="020B0604020202020204" pitchFamily="34" charset="0"/>
                          <a:cs typeface="Arial" panose="020B0604020202020204" pitchFamily="34" charset="0"/>
                        </a:rPr>
                        <a:t>C4 (C5)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MAC (Message Authentication Code, large messages) (AS2805)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612730125"/>
                  </a:ext>
                </a:extLst>
              </a:tr>
              <a:tr h="94827">
                <a:tc>
                  <a:txBody>
                    <a:bodyPr/>
                    <a:lstStyle/>
                    <a:p>
                      <a:pPr algn="l"/>
                      <a:r>
                        <a:rPr lang="en-US" sz="600" b="0" i="0">
                          <a:effectLst/>
                          <a:latin typeface="Arial" panose="020B0604020202020204" pitchFamily="34" charset="0"/>
                          <a:cs typeface="Arial" panose="020B0604020202020204" pitchFamily="34" charset="0"/>
                        </a:rPr>
                        <a:t>C6 (C7)</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Random Number (AS2805)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Term</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605055917"/>
                  </a:ext>
                </a:extLst>
              </a:tr>
              <a:tr h="94827">
                <a:tc>
                  <a:txBody>
                    <a:bodyPr/>
                    <a:lstStyle/>
                    <a:p>
                      <a:pPr algn="l"/>
                      <a:r>
                        <a:rPr lang="en-US" sz="600" b="0" i="0">
                          <a:effectLst/>
                          <a:latin typeface="Arial" panose="020B0604020202020204" pitchFamily="34" charset="0"/>
                          <a:cs typeface="Arial" panose="020B0604020202020204" pitchFamily="34" charset="0"/>
                        </a:rPr>
                        <a:t>C8 (C9)</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an Acquirer Master Key Encrypting Key (AS2805)</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Term</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378903423"/>
                  </a:ext>
                </a:extLst>
              </a:tr>
              <a:tr h="94827">
                <a:tc>
                  <a:txBody>
                    <a:bodyPr/>
                    <a:lstStyle/>
                    <a:p>
                      <a:pPr algn="l"/>
                      <a:r>
                        <a:rPr lang="en-US" sz="600" b="0" i="0">
                          <a:effectLst/>
                          <a:latin typeface="Arial" panose="020B0604020202020204" pitchFamily="34" charset="0"/>
                          <a:cs typeface="Arial" panose="020B0604020202020204" pitchFamily="34" charset="0"/>
                        </a:rPr>
                        <a:t>CA (CB)</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PIN from TPK to ZPK Encryption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040742309"/>
                  </a:ext>
                </a:extLst>
              </a:tr>
              <a:tr h="94827">
                <a:tc>
                  <a:txBody>
                    <a:bodyPr/>
                    <a:lstStyle/>
                    <a:p>
                      <a:pPr algn="l"/>
                      <a:r>
                        <a:rPr lang="en-US" sz="600" b="0" i="0">
                          <a:effectLst/>
                          <a:latin typeface="Arial" panose="020B0604020202020204" pitchFamily="34" charset="0"/>
                          <a:cs typeface="Arial" panose="020B0604020202020204" pitchFamily="34" charset="0"/>
                        </a:rPr>
                        <a:t>CC (CD)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PIN from One ZPK to Another</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490679681"/>
                  </a:ext>
                </a:extLst>
              </a:tr>
              <a:tr h="94827">
                <a:tc>
                  <a:txBody>
                    <a:bodyPr/>
                    <a:lstStyle/>
                    <a:p>
                      <a:pPr algn="l"/>
                      <a:r>
                        <a:rPr lang="en-US" sz="600" b="0" i="0">
                          <a:effectLst/>
                          <a:latin typeface="Arial" panose="020B0604020202020204" pitchFamily="34" charset="0"/>
                          <a:cs typeface="Arial" panose="020B0604020202020204" pitchFamily="34" charset="0"/>
                        </a:rPr>
                        <a:t>CE (CF)</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Diebold PIN Offset</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582785156"/>
                  </a:ext>
                </a:extLst>
              </a:tr>
              <a:tr h="94827">
                <a:tc>
                  <a:txBody>
                    <a:bodyPr/>
                    <a:lstStyle/>
                    <a:p>
                      <a:pPr algn="l"/>
                      <a:r>
                        <a:rPr lang="en-US" sz="600" b="0" i="0">
                          <a:effectLst/>
                          <a:latin typeface="Arial" panose="020B0604020202020204" pitchFamily="34" charset="0"/>
                          <a:cs typeface="Arial" panose="020B0604020202020204" pitchFamily="34" charset="0"/>
                        </a:rPr>
                        <a:t>CG (CH)</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Terminal PIN Using the Diebold Method</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Custom Code</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135618023"/>
                  </a:ext>
                </a:extLst>
              </a:tr>
              <a:tr h="94827">
                <a:tc>
                  <a:txBody>
                    <a:bodyPr/>
                    <a:lstStyle/>
                    <a:p>
                      <a:pPr algn="l"/>
                      <a:r>
                        <a:rPr lang="en-US" sz="600" b="0" i="0">
                          <a:effectLst/>
                          <a:latin typeface="Arial" panose="020B0604020202020204" pitchFamily="34" charset="0"/>
                          <a:cs typeface="Arial" panose="020B0604020202020204" pitchFamily="34" charset="0"/>
                        </a:rPr>
                        <a:t>CI (CJ)</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Translate a PIN from BDK to ZPK Encryption (DUKPT)</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653735418"/>
                  </a:ext>
                </a:extLst>
              </a:tr>
              <a:tr h="94827">
                <a:tc>
                  <a:txBody>
                    <a:bodyPr/>
                    <a:lstStyle/>
                    <a:p>
                      <a:pPr algn="l"/>
                      <a:r>
                        <a:rPr lang="en-US" sz="600" b="0" i="0">
                          <a:effectLst/>
                          <a:latin typeface="Arial" panose="020B0604020202020204" pitchFamily="34" charset="0"/>
                          <a:cs typeface="Arial" panose="020B0604020202020204" pitchFamily="34" charset="0"/>
                        </a:rPr>
                        <a:t>CK (CL)</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PIN Using the IBM Method (DUKPT)</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951880833"/>
                  </a:ext>
                </a:extLst>
              </a:tr>
              <a:tr h="135684">
                <a:tc>
                  <a:txBody>
                    <a:bodyPr/>
                    <a:lstStyle/>
                    <a:p>
                      <a:pPr algn="l"/>
                      <a:r>
                        <a:rPr lang="en-US" sz="600" b="0" i="0">
                          <a:effectLst/>
                          <a:latin typeface="Arial" panose="020B0604020202020204" pitchFamily="34" charset="0"/>
                          <a:cs typeface="Arial" panose="020B0604020202020204" pitchFamily="34" charset="0"/>
                        </a:rPr>
                        <a:t>CM (CN)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PIN Using the VISA PVV Method (DUKPT)</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420714154"/>
                  </a:ext>
                </a:extLst>
              </a:tr>
              <a:tr h="94827">
                <a:tc>
                  <a:txBody>
                    <a:bodyPr/>
                    <a:lstStyle/>
                    <a:p>
                      <a:pPr algn="l"/>
                      <a:r>
                        <a:rPr lang="en-US" sz="600" b="0" i="0">
                          <a:effectLst/>
                          <a:latin typeface="Arial" panose="020B0604020202020204" pitchFamily="34" charset="0"/>
                          <a:cs typeface="Arial" panose="020B0604020202020204" pitchFamily="34" charset="0"/>
                        </a:rPr>
                        <a:t>CO (CP)</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PIN Using the Diebold Method (DUKPT)</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520564720"/>
                  </a:ext>
                </a:extLst>
              </a:tr>
              <a:tr h="94827">
                <a:tc>
                  <a:txBody>
                    <a:bodyPr/>
                    <a:lstStyle/>
                    <a:p>
                      <a:pPr algn="l"/>
                      <a:r>
                        <a:rPr lang="en-US" sz="600" b="0" i="0">
                          <a:effectLst/>
                          <a:latin typeface="Arial" panose="020B0604020202020204" pitchFamily="34" charset="0"/>
                          <a:cs typeface="Arial" panose="020B0604020202020204" pitchFamily="34" charset="0"/>
                        </a:rPr>
                        <a:t>CQ (CR)</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PIN Using the Encrypted PIN Method (DUKPT)</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546762771"/>
                  </a:ext>
                </a:extLst>
              </a:tr>
              <a:tr h="94827">
                <a:tc>
                  <a:txBody>
                    <a:bodyPr/>
                    <a:lstStyle/>
                    <a:p>
                      <a:pPr algn="l"/>
                      <a:r>
                        <a:rPr lang="en-US" sz="600" b="0" i="0">
                          <a:effectLst/>
                          <a:latin typeface="Arial" panose="020B0604020202020204" pitchFamily="34" charset="0"/>
                          <a:cs typeface="Arial" panose="020B0604020202020204" pitchFamily="34" charset="0"/>
                        </a:rPr>
                        <a:t>CS (CT)</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Modify Key Block Header</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450631020"/>
                  </a:ext>
                </a:extLst>
              </a:tr>
              <a:tr h="94827">
                <a:tc>
                  <a:txBody>
                    <a:bodyPr/>
                    <a:lstStyle/>
                    <a:p>
                      <a:pPr algn="l"/>
                      <a:r>
                        <a:rPr lang="en-US" sz="600" b="0" i="0">
                          <a:effectLst/>
                          <a:latin typeface="Arial" panose="020B0604020202020204" pitchFamily="34" charset="0"/>
                          <a:cs typeface="Arial" panose="020B0604020202020204" pitchFamily="34" charset="0"/>
                        </a:rPr>
                        <a:t>CU (CV)</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&amp; Generate a VISA PVV (of a customer selected PIN)</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534370021"/>
                  </a:ext>
                </a:extLst>
              </a:tr>
              <a:tr h="135684">
                <a:tc>
                  <a:txBody>
                    <a:bodyPr/>
                    <a:lstStyle/>
                    <a:p>
                      <a:pPr algn="l"/>
                      <a:r>
                        <a:rPr lang="en-US" sz="600" b="0" i="0">
                          <a:effectLst/>
                          <a:latin typeface="Arial" panose="020B0604020202020204" pitchFamily="34" charset="0"/>
                          <a:cs typeface="Arial" panose="020B0604020202020204" pitchFamily="34" charset="0"/>
                        </a:rPr>
                        <a:t>CW (CX)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Card Verification Code/Value</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847313566"/>
                  </a:ext>
                </a:extLst>
              </a:tr>
              <a:tr h="94827">
                <a:tc>
                  <a:txBody>
                    <a:bodyPr/>
                    <a:lstStyle/>
                    <a:p>
                      <a:pPr algn="l"/>
                      <a:r>
                        <a:rPr lang="en-US" sz="600" b="0" i="0">
                          <a:effectLst/>
                          <a:latin typeface="Arial" panose="020B0604020202020204" pitchFamily="34" charset="0"/>
                          <a:cs typeface="Arial" panose="020B0604020202020204" pitchFamily="34" charset="0"/>
                        </a:rPr>
                        <a:t>CY (CZ)</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Card Verification Code/Value</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endParaRPr lang="en-US" sz="600" b="0" i="0">
                        <a:effectLst/>
                        <a:latin typeface="Arial" panose="020B0604020202020204" pitchFamily="34" charset="0"/>
                        <a:cs typeface="Arial" panose="020B0604020202020204" pitchFamily="34" charset="0"/>
                      </a:endParaRP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1997874187"/>
                  </a:ext>
                </a:extLst>
              </a:tr>
              <a:tr h="94827">
                <a:tc>
                  <a:txBody>
                    <a:bodyPr/>
                    <a:lstStyle/>
                    <a:p>
                      <a:pPr algn="l"/>
                      <a:r>
                        <a:rPr lang="en-US" sz="600" b="0" i="0">
                          <a:effectLst/>
                          <a:latin typeface="Arial" panose="020B0604020202020204" pitchFamily="34" charset="0"/>
                          <a:cs typeface="Arial" panose="020B0604020202020204" pitchFamily="34" charset="0"/>
                        </a:rPr>
                        <a:t>D0 (D1)</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Generate a PIN Pad Authentication Code (AS2805)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Term</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216560280"/>
                  </a:ext>
                </a:extLst>
              </a:tr>
              <a:tr h="94827">
                <a:tc>
                  <a:txBody>
                    <a:bodyPr/>
                    <a:lstStyle/>
                    <a:p>
                      <a:pPr algn="l"/>
                      <a:r>
                        <a:rPr lang="en-US" sz="600" b="0" i="0">
                          <a:effectLst/>
                          <a:latin typeface="Arial" panose="020B0604020202020204" pitchFamily="34" charset="0"/>
                          <a:cs typeface="Arial" panose="020B0604020202020204" pitchFamily="34" charset="0"/>
                        </a:rPr>
                        <a:t>D2 (D3)</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Verify a PIN pad Authentication code (AS2805)</a:t>
                      </a:r>
                    </a:p>
                  </a:txBody>
                  <a:tcPr marL="17981" marR="17981" marT="17981" marB="17981" anchor="ctr">
                    <a:lnL>
                      <a:noFill/>
                    </a:lnL>
                    <a:lnR>
                      <a:noFill/>
                    </a:lnR>
                    <a:lnT>
                      <a:noFill/>
                    </a:lnT>
                    <a:lnB>
                      <a:noFill/>
                    </a:lnB>
                    <a:solidFill>
                      <a:srgbClr val="FFFFFF"/>
                    </a:solidFill>
                  </a:tcPr>
                </a:tc>
                <a:tc>
                  <a:txBody>
                    <a:bodyPr/>
                    <a:lstStyle/>
                    <a:p>
                      <a:pPr algn="l"/>
                      <a:r>
                        <a:rPr lang="en-US" sz="600" b="0" i="0">
                          <a:effectLst/>
                          <a:latin typeface="Arial" panose="020B0604020202020204" pitchFamily="34" charset="0"/>
                          <a:cs typeface="Arial" panose="020B0604020202020204" pitchFamily="34" charset="0"/>
                        </a:rPr>
                        <a:t>X</a:t>
                      </a:r>
                    </a:p>
                  </a:txBody>
                  <a:tcPr marL="17981" marR="17981" marT="17981" marB="17981" anchor="ctr">
                    <a:lnL>
                      <a:noFill/>
                    </a:lnL>
                    <a:lnR>
                      <a:noFill/>
                    </a:lnR>
                    <a:lnT>
                      <a:noFill/>
                    </a:lnT>
                    <a:lnB>
                      <a:noFill/>
                    </a:lnB>
                    <a:solidFill>
                      <a:srgbClr val="FFFFFF"/>
                    </a:solidFill>
                  </a:tcPr>
                </a:tc>
                <a:tc>
                  <a:txBody>
                    <a:bodyPr/>
                    <a:lstStyle/>
                    <a:p>
                      <a:pPr algn="l"/>
                      <a:r>
                        <a:rPr lang="en-US" sz="600" b="0" i="0" dirty="0">
                          <a:effectLst/>
                          <a:latin typeface="Arial" panose="020B0604020202020204" pitchFamily="34" charset="0"/>
                          <a:cs typeface="Arial" panose="020B0604020202020204" pitchFamily="34" charset="0"/>
                        </a:rPr>
                        <a:t>Term</a:t>
                      </a:r>
                    </a:p>
                  </a:txBody>
                  <a:tcPr marL="17981" marR="17981" marT="17981" marB="17981" anchor="ctr">
                    <a:lnL>
                      <a:noFill/>
                    </a:lnL>
                    <a:lnR>
                      <a:noFill/>
                    </a:lnR>
                    <a:lnT>
                      <a:noFill/>
                    </a:lnT>
                    <a:lnB>
                      <a:noFill/>
                    </a:lnB>
                    <a:solidFill>
                      <a:srgbClr val="FFFFFF"/>
                    </a:solidFill>
                  </a:tcPr>
                </a:tc>
                <a:extLst>
                  <a:ext uri="{0D108BD9-81ED-4DB2-BD59-A6C34878D82A}">
                    <a16:rowId xmlns:a16="http://schemas.microsoft.com/office/drawing/2014/main" val="3483028090"/>
                  </a:ext>
                </a:extLst>
              </a:tr>
            </a:tbl>
          </a:graphicData>
        </a:graphic>
      </p:graphicFrame>
    </p:spTree>
    <p:extLst>
      <p:ext uri="{BB962C8B-B14F-4D97-AF65-F5344CB8AC3E}">
        <p14:creationId xmlns:p14="http://schemas.microsoft.com/office/powerpoint/2010/main" val="184112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BA6B7D-8AC2-E840-3F50-2C56F2AEF6A1}"/>
              </a:ext>
            </a:extLst>
          </p:cNvPr>
          <p:cNvGraphicFramePr>
            <a:graphicFrameLocks noGrp="1"/>
          </p:cNvGraphicFramePr>
          <p:nvPr/>
        </p:nvGraphicFramePr>
        <p:xfrm>
          <a:off x="255640" y="0"/>
          <a:ext cx="11680720" cy="6858012"/>
        </p:xfrm>
        <a:graphic>
          <a:graphicData uri="http://schemas.openxmlformats.org/drawingml/2006/table">
            <a:tbl>
              <a:tblPr/>
              <a:tblGrid>
                <a:gridCol w="1168071">
                  <a:extLst>
                    <a:ext uri="{9D8B030D-6E8A-4147-A177-3AD203B41FA5}">
                      <a16:colId xmlns:a16="http://schemas.microsoft.com/office/drawing/2014/main" val="2424226031"/>
                    </a:ext>
                  </a:extLst>
                </a:gridCol>
                <a:gridCol w="7592467">
                  <a:extLst>
                    <a:ext uri="{9D8B030D-6E8A-4147-A177-3AD203B41FA5}">
                      <a16:colId xmlns:a16="http://schemas.microsoft.com/office/drawing/2014/main" val="1076565061"/>
                    </a:ext>
                  </a:extLst>
                </a:gridCol>
                <a:gridCol w="1168071">
                  <a:extLst>
                    <a:ext uri="{9D8B030D-6E8A-4147-A177-3AD203B41FA5}">
                      <a16:colId xmlns:a16="http://schemas.microsoft.com/office/drawing/2014/main" val="1314184652"/>
                    </a:ext>
                  </a:extLst>
                </a:gridCol>
                <a:gridCol w="1752111">
                  <a:extLst>
                    <a:ext uri="{9D8B030D-6E8A-4147-A177-3AD203B41FA5}">
                      <a16:colId xmlns:a16="http://schemas.microsoft.com/office/drawing/2014/main" val="3616134143"/>
                    </a:ext>
                  </a:extLst>
                </a:gridCol>
              </a:tblGrid>
              <a:tr h="143561">
                <a:tc>
                  <a:txBody>
                    <a:bodyPr/>
                    <a:lstStyle/>
                    <a:p>
                      <a:pPr algn="l"/>
                      <a:r>
                        <a:rPr lang="en-US" sz="600" b="0" i="0">
                          <a:effectLst/>
                          <a:latin typeface="Arial" panose="020B0604020202020204" pitchFamily="34" charset="0"/>
                          <a:cs typeface="Arial" panose="020B0604020202020204" pitchFamily="34" charset="0"/>
                        </a:rPr>
                        <a:t>D4 (D5)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PIN Block to Encryption under a PIN Encryption Key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1259387034"/>
                  </a:ext>
                </a:extLst>
              </a:tr>
              <a:tr h="129441">
                <a:tc>
                  <a:txBody>
                    <a:bodyPr/>
                    <a:lstStyle/>
                    <a:p>
                      <a:pPr algn="l"/>
                      <a:r>
                        <a:rPr lang="en-US" sz="600" b="0" i="0">
                          <a:effectLst/>
                          <a:latin typeface="Arial" panose="020B0604020202020204" pitchFamily="34" charset="0"/>
                          <a:cs typeface="Arial" panose="020B0604020202020204" pitchFamily="34" charset="0"/>
                        </a:rPr>
                        <a:t>D6 (D7)</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an Acquirer Master Key Encrypting Key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1619909056"/>
                  </a:ext>
                </a:extLst>
              </a:tr>
              <a:tr h="129441">
                <a:tc>
                  <a:txBody>
                    <a:bodyPr/>
                    <a:lstStyle/>
                    <a:p>
                      <a:pPr algn="l"/>
                      <a:r>
                        <a:rPr lang="en-US" sz="600" b="0" i="0">
                          <a:effectLst/>
                          <a:latin typeface="Arial" panose="020B0604020202020204" pitchFamily="34" charset="0"/>
                          <a:cs typeface="Arial" panose="020B0604020202020204" pitchFamily="34" charset="0"/>
                        </a:rPr>
                        <a:t>D8 (D9)</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Encrypt a CPAT Authentication Value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1821091334"/>
                  </a:ext>
                </a:extLst>
              </a:tr>
              <a:tr h="129441">
                <a:tc>
                  <a:txBody>
                    <a:bodyPr/>
                    <a:lstStyle/>
                    <a:p>
                      <a:pPr algn="l"/>
                      <a:r>
                        <a:rPr lang="en-US" sz="600" b="0" i="0">
                          <a:effectLst/>
                          <a:latin typeface="Arial" panose="020B0604020202020204" pitchFamily="34" charset="0"/>
                          <a:cs typeface="Arial" panose="020B0604020202020204" pitchFamily="34" charset="0"/>
                        </a:rPr>
                        <a:t>DA (DB)</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 Terminal PIN Using the IBM Method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98020742"/>
                  </a:ext>
                </a:extLst>
              </a:tr>
              <a:tr h="143561">
                <a:tc>
                  <a:txBody>
                    <a:bodyPr/>
                    <a:lstStyle/>
                    <a:p>
                      <a:pPr algn="l"/>
                      <a:r>
                        <a:rPr lang="en-US" sz="600" b="0" i="0">
                          <a:effectLst/>
                          <a:latin typeface="Arial" panose="020B0604020202020204" pitchFamily="34" charset="0"/>
                          <a:cs typeface="Arial" panose="020B0604020202020204" pitchFamily="34" charset="0"/>
                        </a:rPr>
                        <a:t>DC (DD)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 Terminal PIN Using the VISA Method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963957470"/>
                  </a:ext>
                </a:extLst>
              </a:tr>
              <a:tr h="129441">
                <a:tc>
                  <a:txBody>
                    <a:bodyPr/>
                    <a:lstStyle/>
                    <a:p>
                      <a:pPr algn="l"/>
                      <a:r>
                        <a:rPr lang="en-US" sz="600" b="0" i="0">
                          <a:effectLst/>
                          <a:latin typeface="Arial" panose="020B0604020202020204" pitchFamily="34" charset="0"/>
                          <a:cs typeface="Arial" panose="020B0604020202020204" pitchFamily="34" charset="0"/>
                        </a:rPr>
                        <a:t>DE (DF)</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an IBM PIN Offset (of an LMK encrypted PIN)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738717710"/>
                  </a:ext>
                </a:extLst>
              </a:tr>
              <a:tr h="143561">
                <a:tc>
                  <a:txBody>
                    <a:bodyPr/>
                    <a:lstStyle/>
                    <a:p>
                      <a:pPr algn="l"/>
                      <a:r>
                        <a:rPr lang="en-US" sz="600" b="0" i="0">
                          <a:effectLst/>
                          <a:latin typeface="Arial" panose="020B0604020202020204" pitchFamily="34" charset="0"/>
                          <a:cs typeface="Arial" panose="020B0604020202020204" pitchFamily="34" charset="0"/>
                        </a:rPr>
                        <a:t>DG (DH)</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VISA PIN Verification Value (of an LMK encrypted PIN)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777125587"/>
                  </a:ext>
                </a:extLst>
              </a:tr>
              <a:tr h="129441">
                <a:tc>
                  <a:txBody>
                    <a:bodyPr/>
                    <a:lstStyle/>
                    <a:p>
                      <a:pPr algn="l"/>
                      <a:r>
                        <a:rPr lang="en-US" sz="600" b="0" i="0">
                          <a:effectLst/>
                          <a:latin typeface="Arial" panose="020B0604020202020204" pitchFamily="34" charset="0"/>
                          <a:cs typeface="Arial" panose="020B0604020202020204" pitchFamily="34" charset="0"/>
                        </a:rPr>
                        <a:t>DI (DJ)</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and Export a KML</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14167784"/>
                  </a:ext>
                </a:extLst>
              </a:tr>
              <a:tr h="129441">
                <a:tc>
                  <a:txBody>
                    <a:bodyPr/>
                    <a:lstStyle/>
                    <a:p>
                      <a:pPr algn="l"/>
                      <a:r>
                        <a:rPr lang="en-US" sz="600" b="0" i="0">
                          <a:effectLst/>
                          <a:latin typeface="Arial" panose="020B0604020202020204" pitchFamily="34" charset="0"/>
                          <a:cs typeface="Arial" panose="020B0604020202020204" pitchFamily="34" charset="0"/>
                        </a:rPr>
                        <a:t>DK (DL)</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Import a KML</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449641725"/>
                  </a:ext>
                </a:extLst>
              </a:tr>
              <a:tr h="143561">
                <a:tc>
                  <a:txBody>
                    <a:bodyPr/>
                    <a:lstStyle/>
                    <a:p>
                      <a:pPr algn="l"/>
                      <a:r>
                        <a:rPr lang="en-US" sz="600" b="0" i="0">
                          <a:effectLst/>
                          <a:latin typeface="Arial" panose="020B0604020202020204" pitchFamily="34" charset="0"/>
                          <a:cs typeface="Arial" panose="020B0604020202020204" pitchFamily="34" charset="0"/>
                        </a:rPr>
                        <a:t>DM (DN)</a:t>
                      </a:r>
                    </a:p>
                  </a:txBody>
                  <a:tcPr marL="18037" marR="18037" marT="18037" marB="18037" anchor="ctr">
                    <a:lnL>
                      <a:noFill/>
                    </a:lnL>
                    <a:lnR>
                      <a:noFill/>
                    </a:lnR>
                    <a:lnT>
                      <a:noFill/>
                    </a:lnT>
                    <a:lnB>
                      <a:noFill/>
                    </a:lnB>
                  </a:tcPr>
                </a:tc>
                <a:tc>
                  <a:txBody>
                    <a:bodyPr/>
                    <a:lstStyle/>
                    <a:p>
                      <a:pPr algn="l"/>
                      <a:r>
                        <a:rPr lang="en-US" sz="600" b="0" i="0" dirty="0">
                          <a:effectLst/>
                          <a:latin typeface="Arial" panose="020B0604020202020204" pitchFamily="34" charset="0"/>
                          <a:cs typeface="Arial" panose="020B0604020202020204" pitchFamily="34" charset="0"/>
                        </a:rPr>
                        <a:t>Verify Load Signature S1 and Generate Load Signature S2</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584091523"/>
                  </a:ext>
                </a:extLst>
              </a:tr>
              <a:tr h="143561">
                <a:tc>
                  <a:txBody>
                    <a:bodyPr/>
                    <a:lstStyle/>
                    <a:p>
                      <a:pPr algn="l"/>
                      <a:r>
                        <a:rPr lang="en-US" sz="600" b="0" i="0">
                          <a:effectLst/>
                          <a:latin typeface="Arial" panose="020B0604020202020204" pitchFamily="34" charset="0"/>
                          <a:cs typeface="Arial" panose="020B0604020202020204" pitchFamily="34" charset="0"/>
                        </a:rPr>
                        <a:t>DO (DP)</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Load Completion Signature S3</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958016443"/>
                  </a:ext>
                </a:extLst>
              </a:tr>
              <a:tr h="143561">
                <a:tc>
                  <a:txBody>
                    <a:bodyPr/>
                    <a:lstStyle/>
                    <a:p>
                      <a:pPr algn="l"/>
                      <a:r>
                        <a:rPr lang="en-US" sz="600" b="0" i="0">
                          <a:effectLst/>
                          <a:latin typeface="Arial" panose="020B0604020202020204" pitchFamily="34" charset="0"/>
                          <a:cs typeface="Arial" panose="020B0604020202020204" pitchFamily="34" charset="0"/>
                        </a:rPr>
                        <a:t>DQ (DR)</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Unload Signature S1 and Generate Unload Signature S2</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126375524"/>
                  </a:ext>
                </a:extLst>
              </a:tr>
              <a:tr h="129441">
                <a:tc>
                  <a:txBody>
                    <a:bodyPr/>
                    <a:lstStyle/>
                    <a:p>
                      <a:pPr algn="l"/>
                      <a:r>
                        <a:rPr lang="en-US" sz="600" b="0" i="0">
                          <a:effectLst/>
                          <a:latin typeface="Arial" panose="020B0604020202020204" pitchFamily="34" charset="0"/>
                          <a:cs typeface="Arial" panose="020B0604020202020204" pitchFamily="34" charset="0"/>
                        </a:rPr>
                        <a:t>DS (DT)</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Unload Completion Signature S3</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515313574"/>
                  </a:ext>
                </a:extLst>
              </a:tr>
              <a:tr h="143561">
                <a:tc>
                  <a:txBody>
                    <a:bodyPr/>
                    <a:lstStyle/>
                    <a:p>
                      <a:pPr algn="l"/>
                      <a:r>
                        <a:rPr lang="en-US" sz="600" b="0" i="0">
                          <a:effectLst/>
                          <a:latin typeface="Arial" panose="020B0604020202020204" pitchFamily="34" charset="0"/>
                          <a:cs typeface="Arial" panose="020B0604020202020204" pitchFamily="34" charset="0"/>
                        </a:rPr>
                        <a:t>DU (DV)</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&amp; Generate an IBM PIN Offset (of customer selected new PIN)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dirty="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249053826"/>
                  </a:ext>
                </a:extLst>
              </a:tr>
              <a:tr h="143561">
                <a:tc>
                  <a:txBody>
                    <a:bodyPr/>
                    <a:lstStyle/>
                    <a:p>
                      <a:pPr algn="l"/>
                      <a:r>
                        <a:rPr lang="en-US" sz="600" b="0" i="0">
                          <a:effectLst/>
                          <a:latin typeface="Arial" panose="020B0604020202020204" pitchFamily="34" charset="0"/>
                          <a:cs typeface="Arial" panose="020B0604020202020204" pitchFamily="34" charset="0"/>
                        </a:rPr>
                        <a:t>DW (DX)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BDK from ZMK to LMK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763485571"/>
                  </a:ext>
                </a:extLst>
              </a:tr>
              <a:tr h="129441">
                <a:tc>
                  <a:txBody>
                    <a:bodyPr/>
                    <a:lstStyle/>
                    <a:p>
                      <a:pPr algn="l"/>
                      <a:r>
                        <a:rPr lang="en-US" sz="600" b="0" i="0">
                          <a:effectLst/>
                          <a:latin typeface="Arial" panose="020B0604020202020204" pitchFamily="34" charset="0"/>
                          <a:cs typeface="Arial" panose="020B0604020202020204" pitchFamily="34" charset="0"/>
                        </a:rPr>
                        <a:t>DY (DZ)</a:t>
                      </a:r>
                    </a:p>
                  </a:txBody>
                  <a:tcPr marL="18037" marR="18037" marT="18037" marB="18037" anchor="ctr">
                    <a:lnL>
                      <a:noFill/>
                    </a:lnL>
                    <a:lnR>
                      <a:noFill/>
                    </a:lnR>
                    <a:lnT>
                      <a:noFill/>
                    </a:lnT>
                    <a:lnB>
                      <a:noFill/>
                    </a:lnB>
                  </a:tcPr>
                </a:tc>
                <a:tc>
                  <a:txBody>
                    <a:bodyPr/>
                    <a:lstStyle/>
                    <a:p>
                      <a:pPr algn="l"/>
                      <a:r>
                        <a:rPr lang="en-US" sz="600" b="0" i="0" dirty="0">
                          <a:effectLst/>
                          <a:latin typeface="Arial" panose="020B0604020202020204" pitchFamily="34" charset="0"/>
                          <a:cs typeface="Arial" panose="020B0604020202020204" pitchFamily="34" charset="0"/>
                        </a:rPr>
                        <a:t>Translate a BDK from LMK to ZMK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421631747"/>
                  </a:ext>
                </a:extLst>
              </a:tr>
              <a:tr h="129441">
                <a:tc>
                  <a:txBody>
                    <a:bodyPr/>
                    <a:lstStyle/>
                    <a:p>
                      <a:pPr algn="l"/>
                      <a:r>
                        <a:rPr lang="en-US" sz="600" b="0" i="0">
                          <a:effectLst/>
                          <a:latin typeface="Arial" panose="020B0604020202020204" pitchFamily="34" charset="0"/>
                          <a:cs typeface="Arial" panose="020B0604020202020204" pitchFamily="34" charset="0"/>
                        </a:rPr>
                        <a:t>E0 (E1)</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KEKs Validation Request (AS2805)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671153733"/>
                  </a:ext>
                </a:extLst>
              </a:tr>
              <a:tr h="129441">
                <a:tc>
                  <a:txBody>
                    <a:bodyPr/>
                    <a:lstStyle/>
                    <a:p>
                      <a:pPr algn="l"/>
                      <a:r>
                        <a:rPr lang="en-US" sz="600" b="0" i="0">
                          <a:effectLst/>
                          <a:latin typeface="Arial" panose="020B0604020202020204" pitchFamily="34" charset="0"/>
                          <a:cs typeface="Arial" panose="020B0604020202020204" pitchFamily="34" charset="0"/>
                        </a:rPr>
                        <a:t>E2 (E3)</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KEKr Validation Response (AS2805)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499947864"/>
                  </a:ext>
                </a:extLst>
              </a:tr>
              <a:tr h="129441">
                <a:tc>
                  <a:txBody>
                    <a:bodyPr/>
                    <a:lstStyle/>
                    <a:p>
                      <a:pPr algn="l"/>
                      <a:r>
                        <a:rPr lang="en-US" sz="600" b="0" i="0">
                          <a:effectLst/>
                          <a:latin typeface="Arial" panose="020B0604020202020204" pitchFamily="34" charset="0"/>
                          <a:cs typeface="Arial" panose="020B0604020202020204" pitchFamily="34" charset="0"/>
                        </a:rPr>
                        <a:t>E4 (E5)</a:t>
                      </a:r>
                    </a:p>
                  </a:txBody>
                  <a:tcPr marL="18037" marR="18037" marT="18037" marB="18037" anchor="ctr">
                    <a:lnL>
                      <a:noFill/>
                    </a:lnL>
                    <a:lnR>
                      <a:noFill/>
                    </a:lnR>
                    <a:lnT>
                      <a:noFill/>
                    </a:lnT>
                    <a:lnB>
                      <a:noFill/>
                    </a:lnB>
                  </a:tcPr>
                </a:tc>
                <a:tc>
                  <a:txBody>
                    <a:bodyPr/>
                    <a:lstStyle/>
                    <a:p>
                      <a:pPr algn="l"/>
                      <a:r>
                        <a:rPr lang="en-US" sz="600" b="0" i="0" dirty="0">
                          <a:effectLst/>
                          <a:latin typeface="Arial" panose="020B0604020202020204" pitchFamily="34" charset="0"/>
                          <a:cs typeface="Arial" panose="020B0604020202020204" pitchFamily="34" charset="0"/>
                        </a:rPr>
                        <a:t>Verify a PIN Pad Proof of End Point (POEP) (AS2805)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764175494"/>
                  </a:ext>
                </a:extLst>
              </a:tr>
              <a:tr h="129441">
                <a:tc>
                  <a:txBody>
                    <a:bodyPr/>
                    <a:lstStyle/>
                    <a:p>
                      <a:pPr algn="l"/>
                      <a:r>
                        <a:rPr lang="en-US" sz="600" b="0" i="0">
                          <a:effectLst/>
                          <a:latin typeface="Arial" panose="020B0604020202020204" pitchFamily="34" charset="0"/>
                          <a:cs typeface="Arial" panose="020B0604020202020204" pitchFamily="34" charset="0"/>
                        </a:rPr>
                        <a:t>E6 (E7)</a:t>
                      </a:r>
                    </a:p>
                  </a:txBody>
                  <a:tcPr marL="18037" marR="18037" marT="18037" marB="18037" anchor="ctr">
                    <a:lnL>
                      <a:noFill/>
                    </a:lnL>
                    <a:lnR>
                      <a:noFill/>
                    </a:lnR>
                    <a:lnT>
                      <a:noFill/>
                    </a:lnT>
                    <a:lnB>
                      <a:noFill/>
                    </a:lnB>
                  </a:tcPr>
                </a:tc>
                <a:tc>
                  <a:txBody>
                    <a:bodyPr/>
                    <a:lstStyle/>
                    <a:p>
                      <a:pPr algn="l"/>
                      <a:r>
                        <a:rPr lang="en-US" sz="600" b="0" i="0" dirty="0">
                          <a:effectLst/>
                          <a:latin typeface="Arial" panose="020B0604020202020204" pitchFamily="34" charset="0"/>
                          <a:cs typeface="Arial" panose="020B0604020202020204" pitchFamily="34" charset="0"/>
                        </a:rPr>
                        <a:t>Generate a PIN Pad Proof of Endpoint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1985159556"/>
                  </a:ext>
                </a:extLst>
              </a:tr>
              <a:tr h="129441">
                <a:tc>
                  <a:txBody>
                    <a:bodyPr/>
                    <a:lstStyle/>
                    <a:p>
                      <a:pPr algn="l"/>
                      <a:r>
                        <a:rPr lang="en-US" sz="600" b="0" i="0">
                          <a:effectLst/>
                          <a:latin typeface="Arial" panose="020B0604020202020204" pitchFamily="34" charset="0"/>
                          <a:cs typeface="Arial" panose="020B0604020202020204" pitchFamily="34" charset="0"/>
                        </a:rPr>
                        <a:t>E8 (E9)</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KCA and KMACH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4095126686"/>
                  </a:ext>
                </a:extLst>
              </a:tr>
              <a:tr h="129441">
                <a:tc>
                  <a:txBody>
                    <a:bodyPr/>
                    <a:lstStyle/>
                    <a:p>
                      <a:pPr algn="l"/>
                      <a:r>
                        <a:rPr lang="en-US" sz="600" b="0" i="0">
                          <a:effectLst/>
                          <a:latin typeface="Arial" panose="020B0604020202020204" pitchFamily="34" charset="0"/>
                          <a:cs typeface="Arial" panose="020B0604020202020204" pitchFamily="34" charset="0"/>
                        </a:rPr>
                        <a:t>EA (EB)</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an Interchange PIN Using the IBM Method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711549999"/>
                  </a:ext>
                </a:extLst>
              </a:tr>
              <a:tr h="129441">
                <a:tc>
                  <a:txBody>
                    <a:bodyPr/>
                    <a:lstStyle/>
                    <a:p>
                      <a:pPr algn="l"/>
                      <a:r>
                        <a:rPr lang="en-US" sz="600" b="0" i="0">
                          <a:effectLst/>
                          <a:latin typeface="Arial" panose="020B0604020202020204" pitchFamily="34" charset="0"/>
                          <a:cs typeface="Arial" panose="020B0604020202020204" pitchFamily="34" charset="0"/>
                        </a:rPr>
                        <a:t>EC (ED)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an Interchange PIN Using the VISA Method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350390792"/>
                  </a:ext>
                </a:extLst>
              </a:tr>
              <a:tr h="129441">
                <a:tc>
                  <a:txBody>
                    <a:bodyPr/>
                    <a:lstStyle/>
                    <a:p>
                      <a:pPr algn="l"/>
                      <a:r>
                        <a:rPr lang="en-US" sz="600" b="0" i="0">
                          <a:effectLst/>
                          <a:latin typeface="Arial" panose="020B0604020202020204" pitchFamily="34" charset="0"/>
                          <a:cs typeface="Arial" panose="020B0604020202020204" pitchFamily="34" charset="0"/>
                        </a:rPr>
                        <a:t>EE (EF)</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Derive a PIN Using the IBM Method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982693165"/>
                  </a:ext>
                </a:extLst>
              </a:tr>
              <a:tr h="129441">
                <a:tc>
                  <a:txBody>
                    <a:bodyPr/>
                    <a:lstStyle/>
                    <a:p>
                      <a:pPr algn="l"/>
                      <a:r>
                        <a:rPr lang="en-US" sz="600" b="0" i="0">
                          <a:effectLst/>
                          <a:latin typeface="Arial" panose="020B0604020202020204" pitchFamily="34" charset="0"/>
                          <a:cs typeface="Arial" panose="020B0604020202020204" pitchFamily="34" charset="0"/>
                        </a:rPr>
                        <a:t>EG (EH)</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an Interchange PIN Using the Diebold Method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Custom Code</a:t>
                      </a:r>
                    </a:p>
                  </a:txBody>
                  <a:tcPr marL="18037" marR="18037" marT="18037" marB="18037" anchor="ctr">
                    <a:lnL>
                      <a:noFill/>
                    </a:lnL>
                    <a:lnR>
                      <a:noFill/>
                    </a:lnR>
                    <a:lnT>
                      <a:noFill/>
                    </a:lnT>
                    <a:lnB>
                      <a:noFill/>
                    </a:lnB>
                  </a:tcPr>
                </a:tc>
                <a:extLst>
                  <a:ext uri="{0D108BD9-81ED-4DB2-BD59-A6C34878D82A}">
                    <a16:rowId xmlns:a16="http://schemas.microsoft.com/office/drawing/2014/main" val="1579086135"/>
                  </a:ext>
                </a:extLst>
              </a:tr>
              <a:tr h="129441">
                <a:tc>
                  <a:txBody>
                    <a:bodyPr/>
                    <a:lstStyle/>
                    <a:p>
                      <a:pPr algn="l"/>
                      <a:r>
                        <a:rPr lang="en-US" sz="600" b="0" i="0">
                          <a:effectLst/>
                          <a:latin typeface="Arial" panose="020B0604020202020204" pitchFamily="34" charset="0"/>
                          <a:cs typeface="Arial" panose="020B0604020202020204" pitchFamily="34" charset="0"/>
                        </a:rPr>
                        <a:t>EI (EJ)</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an RSA Key Set</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324900710"/>
                  </a:ext>
                </a:extLst>
              </a:tr>
              <a:tr h="129441">
                <a:tc>
                  <a:txBody>
                    <a:bodyPr/>
                    <a:lstStyle/>
                    <a:p>
                      <a:pPr algn="l"/>
                      <a:r>
                        <a:rPr lang="en-US" sz="600" b="0" i="0">
                          <a:effectLst/>
                          <a:latin typeface="Arial" panose="020B0604020202020204" pitchFamily="34" charset="0"/>
                          <a:cs typeface="Arial" panose="020B0604020202020204" pitchFamily="34" charset="0"/>
                        </a:rPr>
                        <a:t>EK (EL)</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Load an RSA Secret Key</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91361038"/>
                  </a:ext>
                </a:extLst>
              </a:tr>
              <a:tr h="129441">
                <a:tc>
                  <a:txBody>
                    <a:bodyPr/>
                    <a:lstStyle/>
                    <a:p>
                      <a:pPr algn="l"/>
                      <a:r>
                        <a:rPr lang="en-US" sz="600" b="0" i="0">
                          <a:effectLst/>
                          <a:latin typeface="Arial" panose="020B0604020202020204" pitchFamily="34" charset="0"/>
                          <a:cs typeface="Arial" panose="020B0604020202020204" pitchFamily="34" charset="0"/>
                        </a:rPr>
                        <a:t>EM (EN)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an RSA Secret Key</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937215751"/>
                  </a:ext>
                </a:extLst>
              </a:tr>
              <a:tr h="129441">
                <a:tc>
                  <a:txBody>
                    <a:bodyPr/>
                    <a:lstStyle/>
                    <a:p>
                      <a:pPr algn="l"/>
                      <a:r>
                        <a:rPr lang="en-US" sz="600" b="0" i="0">
                          <a:effectLst/>
                          <a:latin typeface="Arial" panose="020B0604020202020204" pitchFamily="34" charset="0"/>
                          <a:cs typeface="Arial" panose="020B0604020202020204" pitchFamily="34" charset="0"/>
                        </a:rPr>
                        <a:t>EO (EP)</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Import a Public Key (Generate a MAC on an RSA Public Key)</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617523239"/>
                  </a:ext>
                </a:extLst>
              </a:tr>
              <a:tr h="129441">
                <a:tc>
                  <a:txBody>
                    <a:bodyPr/>
                    <a:lstStyle/>
                    <a:p>
                      <a:pPr algn="l"/>
                      <a:r>
                        <a:rPr lang="en-US" sz="600" b="0" i="0">
                          <a:effectLst/>
                          <a:latin typeface="Arial" panose="020B0604020202020204" pitchFamily="34" charset="0"/>
                          <a:cs typeface="Arial" panose="020B0604020202020204" pitchFamily="34" charset="0"/>
                        </a:rPr>
                        <a:t>EQ (ER)</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Validate a Public Key (Verify a MAC on an RSA Public Key)</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806306775"/>
                  </a:ext>
                </a:extLst>
              </a:tr>
              <a:tr h="129441">
                <a:tc>
                  <a:txBody>
                    <a:bodyPr/>
                    <a:lstStyle/>
                    <a:p>
                      <a:pPr algn="l"/>
                      <a:r>
                        <a:rPr lang="en-US" sz="600" b="0" i="0">
                          <a:effectLst/>
                          <a:latin typeface="Arial" panose="020B0604020202020204" pitchFamily="34" charset="0"/>
                          <a:cs typeface="Arial" panose="020B0604020202020204" pitchFamily="34" charset="0"/>
                        </a:rPr>
                        <a:t>ES (ET)</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Validate a Certificate and Generate a MAC on its RSA Public Key</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166318411"/>
                  </a:ext>
                </a:extLst>
              </a:tr>
              <a:tr h="129441">
                <a:tc>
                  <a:txBody>
                    <a:bodyPr/>
                    <a:lstStyle/>
                    <a:p>
                      <a:pPr algn="l"/>
                      <a:r>
                        <a:rPr lang="en-US" sz="600" b="0" i="0">
                          <a:effectLst/>
                          <a:latin typeface="Arial" panose="020B0604020202020204" pitchFamily="34" charset="0"/>
                          <a:cs typeface="Arial" panose="020B0604020202020204" pitchFamily="34" charset="0"/>
                        </a:rPr>
                        <a:t>EU (EV)</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MAC on an RSA Public Key</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398234600"/>
                  </a:ext>
                </a:extLst>
              </a:tr>
              <a:tr h="129441">
                <a:tc>
                  <a:txBody>
                    <a:bodyPr/>
                    <a:lstStyle/>
                    <a:p>
                      <a:pPr algn="l"/>
                      <a:r>
                        <a:rPr lang="en-US" sz="600" b="0" i="0">
                          <a:effectLst/>
                          <a:latin typeface="Arial" panose="020B0604020202020204" pitchFamily="34" charset="0"/>
                          <a:cs typeface="Arial" panose="020B0604020202020204" pitchFamily="34" charset="0"/>
                        </a:rPr>
                        <a:t>EW (EX)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an RSA Signature</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536748822"/>
                  </a:ext>
                </a:extLst>
              </a:tr>
              <a:tr h="129441">
                <a:tc>
                  <a:txBody>
                    <a:bodyPr/>
                    <a:lstStyle/>
                    <a:p>
                      <a:pPr algn="l"/>
                      <a:r>
                        <a:rPr lang="en-US" sz="600" b="0" i="0">
                          <a:effectLst/>
                          <a:latin typeface="Arial" panose="020B0604020202020204" pitchFamily="34" charset="0"/>
                          <a:cs typeface="Arial" panose="020B0604020202020204" pitchFamily="34" charset="0"/>
                        </a:rPr>
                        <a:t>EY (EZ)</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Validate an RSA Signature</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789748767"/>
                  </a:ext>
                </a:extLst>
              </a:tr>
              <a:tr h="129441">
                <a:tc>
                  <a:txBody>
                    <a:bodyPr/>
                    <a:lstStyle/>
                    <a:p>
                      <a:pPr algn="l"/>
                      <a:r>
                        <a:rPr lang="en-US" sz="600" b="0" i="0">
                          <a:effectLst/>
                          <a:latin typeface="Arial" panose="020B0604020202020204" pitchFamily="34" charset="0"/>
                          <a:cs typeface="Arial" panose="020B0604020202020204" pitchFamily="34" charset="0"/>
                        </a:rPr>
                        <a:t>F0 (F1)</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 Terminal PIN using the IBM Method (AS2805)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3735570472"/>
                  </a:ext>
                </a:extLst>
              </a:tr>
              <a:tr h="129441">
                <a:tc>
                  <a:txBody>
                    <a:bodyPr/>
                    <a:lstStyle/>
                    <a:p>
                      <a:pPr algn="l"/>
                      <a:r>
                        <a:rPr lang="en-US" sz="600" b="0" i="0">
                          <a:effectLst/>
                          <a:latin typeface="Arial" panose="020B0604020202020204" pitchFamily="34" charset="0"/>
                          <a:cs typeface="Arial" panose="020B0604020202020204" pitchFamily="34" charset="0"/>
                        </a:rPr>
                        <a:t>F2 (F3)</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 Terminal PIN using the VISA Method (AS2805)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2971815645"/>
                  </a:ext>
                </a:extLst>
              </a:tr>
              <a:tr h="129441">
                <a:tc>
                  <a:txBody>
                    <a:bodyPr/>
                    <a:lstStyle/>
                    <a:p>
                      <a:pPr algn="l"/>
                      <a:r>
                        <a:rPr lang="en-US" sz="600" b="0" i="0">
                          <a:effectLst/>
                          <a:latin typeface="Arial" panose="020B0604020202020204" pitchFamily="34" charset="0"/>
                          <a:cs typeface="Arial" panose="020B0604020202020204" pitchFamily="34" charset="0"/>
                        </a:rPr>
                        <a:t>F4 (F5)</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Calculate KMACI</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Term</a:t>
                      </a:r>
                    </a:p>
                  </a:txBody>
                  <a:tcPr marL="18037" marR="18037" marT="18037" marB="18037" anchor="ctr">
                    <a:lnL>
                      <a:noFill/>
                    </a:lnL>
                    <a:lnR>
                      <a:noFill/>
                    </a:lnR>
                    <a:lnT>
                      <a:noFill/>
                    </a:lnT>
                    <a:lnB>
                      <a:noFill/>
                    </a:lnB>
                  </a:tcPr>
                </a:tc>
                <a:extLst>
                  <a:ext uri="{0D108BD9-81ED-4DB2-BD59-A6C34878D82A}">
                    <a16:rowId xmlns:a16="http://schemas.microsoft.com/office/drawing/2014/main" val="1370690403"/>
                  </a:ext>
                </a:extLst>
              </a:tr>
              <a:tr h="129441">
                <a:tc>
                  <a:txBody>
                    <a:bodyPr/>
                    <a:lstStyle/>
                    <a:p>
                      <a:pPr algn="l"/>
                      <a:r>
                        <a:rPr lang="en-US" sz="600" b="0" i="0">
                          <a:effectLst/>
                          <a:latin typeface="Arial" panose="020B0604020202020204" pitchFamily="34" charset="0"/>
                          <a:cs typeface="Arial" panose="020B0604020202020204" pitchFamily="34" charset="0"/>
                        </a:rPr>
                        <a:t>F6 (F7)</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KEKGEN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235535037"/>
                  </a:ext>
                </a:extLst>
              </a:tr>
              <a:tr h="129441">
                <a:tc>
                  <a:txBody>
                    <a:bodyPr/>
                    <a:lstStyle/>
                    <a:p>
                      <a:pPr algn="l"/>
                      <a:r>
                        <a:rPr lang="en-US" sz="600" b="0" i="0">
                          <a:effectLst/>
                          <a:latin typeface="Arial" panose="020B0604020202020204" pitchFamily="34" charset="0"/>
                          <a:cs typeface="Arial" panose="020B0604020202020204" pitchFamily="34" charset="0"/>
                        </a:rPr>
                        <a:t>F8 (F9)</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KEKREC (AS2805)</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405788387"/>
                  </a:ext>
                </a:extLst>
              </a:tr>
              <a:tr h="129441">
                <a:tc>
                  <a:txBody>
                    <a:bodyPr/>
                    <a:lstStyle/>
                    <a:p>
                      <a:pPr algn="l"/>
                      <a:r>
                        <a:rPr lang="en-US" sz="600" b="0" i="0">
                          <a:effectLst/>
                          <a:latin typeface="Arial" panose="020B0604020202020204" pitchFamily="34" charset="0"/>
                          <a:cs typeface="Arial" panose="020B0604020202020204" pitchFamily="34" charset="0"/>
                        </a:rPr>
                        <a:t>FA (FB)</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ZPK from ZMK to LMK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595816060"/>
                  </a:ext>
                </a:extLst>
              </a:tr>
              <a:tr h="129441">
                <a:tc>
                  <a:txBody>
                    <a:bodyPr/>
                    <a:lstStyle/>
                    <a:p>
                      <a:pPr algn="l"/>
                      <a:r>
                        <a:rPr lang="en-US" sz="600" b="0" i="0">
                          <a:effectLst/>
                          <a:latin typeface="Arial" panose="020B0604020202020204" pitchFamily="34" charset="0"/>
                          <a:cs typeface="Arial" panose="020B0604020202020204" pitchFamily="34" charset="0"/>
                        </a:rPr>
                        <a:t>FC (FD)</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TMK, TPK or PVK from ZMK to LMK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228171069"/>
                  </a:ext>
                </a:extLst>
              </a:tr>
              <a:tr h="129441">
                <a:tc>
                  <a:txBody>
                    <a:bodyPr/>
                    <a:lstStyle/>
                    <a:p>
                      <a:pPr algn="l"/>
                      <a:r>
                        <a:rPr lang="en-US" sz="600" b="0" i="0">
                          <a:effectLst/>
                          <a:latin typeface="Arial" panose="020B0604020202020204" pitchFamily="34" charset="0"/>
                          <a:cs typeface="Arial" panose="020B0604020202020204" pitchFamily="34" charset="0"/>
                        </a:rPr>
                        <a:t>FE (FF)</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TMK, TPK or PVK from LMK to ZMK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316649544"/>
                  </a:ext>
                </a:extLst>
              </a:tr>
              <a:tr h="129441">
                <a:tc>
                  <a:txBody>
                    <a:bodyPr/>
                    <a:lstStyle/>
                    <a:p>
                      <a:pPr algn="l"/>
                      <a:r>
                        <a:rPr lang="en-US" sz="600" b="0" i="0">
                          <a:effectLst/>
                          <a:latin typeface="Arial" panose="020B0604020202020204" pitchFamily="34" charset="0"/>
                          <a:cs typeface="Arial" panose="020B0604020202020204" pitchFamily="34" charset="0"/>
                        </a:rPr>
                        <a:t>FG (FH)</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Pair of PVKs</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086448253"/>
                  </a:ext>
                </a:extLst>
              </a:tr>
              <a:tr h="129441">
                <a:tc>
                  <a:txBody>
                    <a:bodyPr/>
                    <a:lstStyle/>
                    <a:p>
                      <a:pPr algn="l"/>
                      <a:r>
                        <a:rPr lang="en-US" sz="600" b="0" i="0">
                          <a:effectLst/>
                          <a:latin typeface="Arial" panose="020B0604020202020204" pitchFamily="34" charset="0"/>
                          <a:cs typeface="Arial" panose="020B0604020202020204" pitchFamily="34" charset="0"/>
                        </a:rPr>
                        <a:t>FI (FJ)</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ZEK/ZAK</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535198007"/>
                  </a:ext>
                </a:extLst>
              </a:tr>
              <a:tr h="129441">
                <a:tc>
                  <a:txBody>
                    <a:bodyPr/>
                    <a:lstStyle/>
                    <a:p>
                      <a:pPr algn="l"/>
                      <a:r>
                        <a:rPr lang="en-US" sz="600" b="0" i="0">
                          <a:effectLst/>
                          <a:latin typeface="Arial" panose="020B0604020202020204" pitchFamily="34" charset="0"/>
                          <a:cs typeface="Arial" panose="020B0604020202020204" pitchFamily="34" charset="0"/>
                        </a:rPr>
                        <a:t>FK (FL)</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ZEK/ZAK from ZMK to LMK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916635955"/>
                  </a:ext>
                </a:extLst>
              </a:tr>
              <a:tr h="129441">
                <a:tc>
                  <a:txBody>
                    <a:bodyPr/>
                    <a:lstStyle/>
                    <a:p>
                      <a:pPr algn="l"/>
                      <a:r>
                        <a:rPr lang="en-US" sz="600" b="0" i="0">
                          <a:effectLst/>
                          <a:latin typeface="Arial" panose="020B0604020202020204" pitchFamily="34" charset="0"/>
                          <a:cs typeface="Arial" panose="020B0604020202020204" pitchFamily="34" charset="0"/>
                        </a:rPr>
                        <a:t>FM (FN)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ZEK/ZAK from LMK to ZMK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705289372"/>
                  </a:ext>
                </a:extLst>
              </a:tr>
              <a:tr h="129441">
                <a:tc>
                  <a:txBody>
                    <a:bodyPr/>
                    <a:lstStyle/>
                    <a:p>
                      <a:pPr algn="l"/>
                      <a:r>
                        <a:rPr lang="en-US" sz="600" b="0" i="0">
                          <a:effectLst/>
                          <a:latin typeface="Arial" panose="020B0604020202020204" pitchFamily="34" charset="0"/>
                          <a:cs typeface="Arial" panose="020B0604020202020204" pitchFamily="34" charset="0"/>
                        </a:rPr>
                        <a:t>FO (FP)</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Watchword Key</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601461768"/>
                  </a:ext>
                </a:extLst>
              </a:tr>
              <a:tr h="129441">
                <a:tc>
                  <a:txBody>
                    <a:bodyPr/>
                    <a:lstStyle/>
                    <a:p>
                      <a:pPr algn="l"/>
                      <a:r>
                        <a:rPr lang="en-US" sz="600" b="0" i="0">
                          <a:effectLst/>
                          <a:latin typeface="Arial" panose="020B0604020202020204" pitchFamily="34" charset="0"/>
                          <a:cs typeface="Arial" panose="020B0604020202020204" pitchFamily="34" charset="0"/>
                        </a:rPr>
                        <a:t>FQ (FR)</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Watchword Key from LMK to ZMK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2927026887"/>
                  </a:ext>
                </a:extLst>
              </a:tr>
              <a:tr h="129441">
                <a:tc>
                  <a:txBody>
                    <a:bodyPr/>
                    <a:lstStyle/>
                    <a:p>
                      <a:pPr algn="l"/>
                      <a:r>
                        <a:rPr lang="en-US" sz="600" b="0" i="0">
                          <a:effectLst/>
                          <a:latin typeface="Arial" panose="020B0604020202020204" pitchFamily="34" charset="0"/>
                          <a:cs typeface="Arial" panose="020B0604020202020204" pitchFamily="34" charset="0"/>
                        </a:rPr>
                        <a:t>FS (FT)</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Watchword Key from ZMK to LMK Encryption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556822905"/>
                  </a:ext>
                </a:extLst>
              </a:tr>
              <a:tr h="129441">
                <a:tc>
                  <a:txBody>
                    <a:bodyPr/>
                    <a:lstStyle/>
                    <a:p>
                      <a:pPr algn="l"/>
                      <a:r>
                        <a:rPr lang="en-US" sz="600" b="0" i="0">
                          <a:effectLst/>
                          <a:latin typeface="Arial" panose="020B0604020202020204" pitchFamily="34" charset="0"/>
                          <a:cs typeface="Arial" panose="020B0604020202020204" pitchFamily="34" charset="0"/>
                        </a:rPr>
                        <a:t>FU (FV)</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Verify a Watchword Response</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3196538017"/>
                  </a:ext>
                </a:extLst>
              </a:tr>
              <a:tr h="143561">
                <a:tc>
                  <a:txBody>
                    <a:bodyPr/>
                    <a:lstStyle/>
                    <a:p>
                      <a:pPr algn="l"/>
                      <a:r>
                        <a:rPr lang="en-US" sz="600" b="0" i="0">
                          <a:effectLst/>
                          <a:latin typeface="Arial" panose="020B0604020202020204" pitchFamily="34" charset="0"/>
                          <a:cs typeface="Arial" panose="020B0604020202020204" pitchFamily="34" charset="0"/>
                        </a:rPr>
                        <a:t>FW (FX)</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Generate a VISA PIN Verification Value (of a customer selected PIN)</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190946285"/>
                  </a:ext>
                </a:extLst>
              </a:tr>
              <a:tr h="129441">
                <a:tc>
                  <a:txBody>
                    <a:bodyPr/>
                    <a:lstStyle/>
                    <a:p>
                      <a:pPr algn="l"/>
                      <a:r>
                        <a:rPr lang="en-US" sz="600" b="0" i="0">
                          <a:effectLst/>
                          <a:latin typeface="Arial" panose="020B0604020202020204" pitchFamily="34" charset="0"/>
                          <a:cs typeface="Arial" panose="020B0604020202020204" pitchFamily="34" charset="0"/>
                        </a:rPr>
                        <a:t>G0 (G1)</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Translate a PIN from BDK to ZPK Encryption (3DES DUKPT)</a:t>
                      </a:r>
                    </a:p>
                  </a:txBody>
                  <a:tcPr marL="18037" marR="18037" marT="18037" marB="18037" anchor="ctr">
                    <a:lnL>
                      <a:noFill/>
                    </a:lnL>
                    <a:lnR>
                      <a:noFill/>
                    </a:lnR>
                    <a:lnT>
                      <a:noFill/>
                    </a:lnT>
                    <a:lnB>
                      <a:noFill/>
                    </a:lnB>
                  </a:tcPr>
                </a:tc>
                <a:tc>
                  <a:txBody>
                    <a:bodyPr/>
                    <a:lstStyle/>
                    <a:p>
                      <a:pPr algn="l"/>
                      <a:r>
                        <a:rPr lang="en-US" sz="600" b="0" i="0">
                          <a:effectLst/>
                          <a:latin typeface="Arial" panose="020B0604020202020204" pitchFamily="34" charset="0"/>
                          <a:cs typeface="Arial" panose="020B0604020202020204" pitchFamily="34" charset="0"/>
                        </a:rPr>
                        <a:t>X</a:t>
                      </a:r>
                    </a:p>
                  </a:txBody>
                  <a:tcPr marL="18037" marR="18037" marT="18037" marB="18037" anchor="ctr">
                    <a:lnL>
                      <a:noFill/>
                    </a:lnL>
                    <a:lnR>
                      <a:noFill/>
                    </a:lnR>
                    <a:lnT>
                      <a:noFill/>
                    </a:lnT>
                    <a:lnB>
                      <a:noFill/>
                    </a:lnB>
                  </a:tcPr>
                </a:tc>
                <a:tc>
                  <a:txBody>
                    <a:bodyPr/>
                    <a:lstStyle/>
                    <a:p>
                      <a:pPr algn="l"/>
                      <a:endParaRPr lang="en-US" sz="600" b="0" i="0" dirty="0">
                        <a:effectLst/>
                        <a:latin typeface="Arial" panose="020B0604020202020204" pitchFamily="34" charset="0"/>
                        <a:cs typeface="Arial" panose="020B0604020202020204" pitchFamily="34" charset="0"/>
                      </a:endParaRPr>
                    </a:p>
                  </a:txBody>
                  <a:tcPr marL="18037" marR="18037" marT="18037" marB="18037" anchor="ctr">
                    <a:lnL>
                      <a:noFill/>
                    </a:lnL>
                    <a:lnR>
                      <a:noFill/>
                    </a:lnR>
                    <a:lnT>
                      <a:noFill/>
                    </a:lnT>
                    <a:lnB>
                      <a:noFill/>
                    </a:lnB>
                  </a:tcPr>
                </a:tc>
                <a:extLst>
                  <a:ext uri="{0D108BD9-81ED-4DB2-BD59-A6C34878D82A}">
                    <a16:rowId xmlns:a16="http://schemas.microsoft.com/office/drawing/2014/main" val="1257486497"/>
                  </a:ext>
                </a:extLst>
              </a:tr>
            </a:tbl>
          </a:graphicData>
        </a:graphic>
      </p:graphicFrame>
    </p:spTree>
    <p:extLst>
      <p:ext uri="{BB962C8B-B14F-4D97-AF65-F5344CB8AC3E}">
        <p14:creationId xmlns:p14="http://schemas.microsoft.com/office/powerpoint/2010/main" val="222373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27DFB4-F996-1C22-3397-0A7CC8A50A98}"/>
              </a:ext>
            </a:extLst>
          </p:cNvPr>
          <p:cNvGraphicFramePr>
            <a:graphicFrameLocks noGrp="1"/>
          </p:cNvGraphicFramePr>
          <p:nvPr/>
        </p:nvGraphicFramePr>
        <p:xfrm>
          <a:off x="108155" y="206477"/>
          <a:ext cx="11975691" cy="6445055"/>
        </p:xfrm>
        <a:graphic>
          <a:graphicData uri="http://schemas.openxmlformats.org/drawingml/2006/table">
            <a:tbl>
              <a:tblPr>
                <a:tableStyleId>{8799B23B-EC83-4686-B30A-512413B5E67A}</a:tableStyleId>
              </a:tblPr>
              <a:tblGrid>
                <a:gridCol w="1179823">
                  <a:extLst>
                    <a:ext uri="{9D8B030D-6E8A-4147-A177-3AD203B41FA5}">
                      <a16:colId xmlns:a16="http://schemas.microsoft.com/office/drawing/2014/main" val="791896899"/>
                    </a:ext>
                  </a:extLst>
                </a:gridCol>
                <a:gridCol w="8706229">
                  <a:extLst>
                    <a:ext uri="{9D8B030D-6E8A-4147-A177-3AD203B41FA5}">
                      <a16:colId xmlns:a16="http://schemas.microsoft.com/office/drawing/2014/main" val="1341216007"/>
                    </a:ext>
                  </a:extLst>
                </a:gridCol>
                <a:gridCol w="445745">
                  <a:extLst>
                    <a:ext uri="{9D8B030D-6E8A-4147-A177-3AD203B41FA5}">
                      <a16:colId xmlns:a16="http://schemas.microsoft.com/office/drawing/2014/main" val="3303452396"/>
                    </a:ext>
                  </a:extLst>
                </a:gridCol>
                <a:gridCol w="1643894">
                  <a:extLst>
                    <a:ext uri="{9D8B030D-6E8A-4147-A177-3AD203B41FA5}">
                      <a16:colId xmlns:a16="http://schemas.microsoft.com/office/drawing/2014/main" val="4027312379"/>
                    </a:ext>
                  </a:extLst>
                </a:gridCol>
              </a:tblGrid>
              <a:tr h="149885">
                <a:tc>
                  <a:txBody>
                    <a:bodyPr/>
                    <a:lstStyle/>
                    <a:p>
                      <a:pPr algn="l"/>
                      <a:r>
                        <a:rPr lang="en-US" sz="800" b="0">
                          <a:effectLst/>
                          <a:latin typeface="Arial" panose="020B0604020202020204" pitchFamily="34" charset="0"/>
                          <a:cs typeface="Arial" panose="020B0604020202020204" pitchFamily="34" charset="0"/>
                        </a:rPr>
                        <a:t>GA (GB)</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Derive a PIN Using the Diebold Method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745617533"/>
                  </a:ext>
                </a:extLst>
              </a:tr>
              <a:tr h="149885">
                <a:tc>
                  <a:txBody>
                    <a:bodyPr/>
                    <a:lstStyle/>
                    <a:p>
                      <a:pPr algn="l"/>
                      <a:r>
                        <a:rPr lang="en-US" sz="800" b="0">
                          <a:effectLst/>
                          <a:latin typeface="Arial" panose="020B0604020202020204" pitchFamily="34" charset="0"/>
                          <a:cs typeface="Arial" panose="020B0604020202020204" pitchFamily="34" charset="0"/>
                        </a:rPr>
                        <a:t>GC (GD)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a ZPK from LMK to ZMK Encryption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115951393"/>
                  </a:ext>
                </a:extLst>
              </a:tr>
              <a:tr h="149885">
                <a:tc>
                  <a:txBody>
                    <a:bodyPr/>
                    <a:lstStyle/>
                    <a:p>
                      <a:pPr algn="l"/>
                      <a:r>
                        <a:rPr lang="en-US" sz="800" b="0">
                          <a:effectLst/>
                          <a:latin typeface="Arial" panose="020B0604020202020204" pitchFamily="34" charset="0"/>
                          <a:cs typeface="Arial" panose="020B0604020202020204" pitchFamily="34" charset="0"/>
                        </a:rPr>
                        <a:t>GE (GF)</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a ZMK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624291340"/>
                  </a:ext>
                </a:extLst>
              </a:tr>
              <a:tr h="149885">
                <a:tc>
                  <a:txBody>
                    <a:bodyPr/>
                    <a:lstStyle/>
                    <a:p>
                      <a:pPr algn="l"/>
                      <a:r>
                        <a:rPr lang="en-US" sz="800" b="0">
                          <a:effectLst/>
                          <a:latin typeface="Arial" panose="020B0604020202020204" pitchFamily="34" charset="0"/>
                          <a:cs typeface="Arial" panose="020B0604020202020204" pitchFamily="34" charset="0"/>
                        </a:rPr>
                        <a:t>GG (GH)</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Form a ZMK from Three ZMK Components</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854539600"/>
                  </a:ext>
                </a:extLst>
              </a:tr>
              <a:tr h="149885">
                <a:tc>
                  <a:txBody>
                    <a:bodyPr/>
                    <a:lstStyle/>
                    <a:p>
                      <a:pPr algn="l"/>
                      <a:r>
                        <a:rPr lang="en-US" sz="800" b="0">
                          <a:effectLst/>
                          <a:latin typeface="Arial" panose="020B0604020202020204" pitchFamily="34" charset="0"/>
                          <a:cs typeface="Arial" panose="020B0604020202020204" pitchFamily="34" charset="0"/>
                        </a:rPr>
                        <a:t>GI (GJ)</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Import Key under an RSA Public Key</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947351465"/>
                  </a:ext>
                </a:extLst>
              </a:tr>
              <a:tr h="149885">
                <a:tc>
                  <a:txBody>
                    <a:bodyPr/>
                    <a:lstStyle/>
                    <a:p>
                      <a:pPr algn="l"/>
                      <a:r>
                        <a:rPr lang="en-US" sz="800" b="0">
                          <a:effectLst/>
                          <a:latin typeface="Arial" panose="020B0604020202020204" pitchFamily="34" charset="0"/>
                          <a:cs typeface="Arial" panose="020B0604020202020204" pitchFamily="34" charset="0"/>
                        </a:rPr>
                        <a:t>GK (GL)</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Export Key under an RSA Public Key</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539132290"/>
                  </a:ext>
                </a:extLst>
              </a:tr>
              <a:tr h="149885">
                <a:tc>
                  <a:txBody>
                    <a:bodyPr/>
                    <a:lstStyle/>
                    <a:p>
                      <a:pPr algn="l"/>
                      <a:r>
                        <a:rPr lang="en-US" sz="800" b="0">
                          <a:effectLst/>
                          <a:latin typeface="Arial" panose="020B0604020202020204" pitchFamily="34" charset="0"/>
                          <a:cs typeface="Arial" panose="020B0604020202020204" pitchFamily="34" charset="0"/>
                        </a:rPr>
                        <a:t>GM (GN)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Hash a Block of Data</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842705869"/>
                  </a:ext>
                </a:extLst>
              </a:tr>
              <a:tr h="149885">
                <a:tc>
                  <a:txBody>
                    <a:bodyPr/>
                    <a:lstStyle/>
                    <a:p>
                      <a:pPr algn="l"/>
                      <a:r>
                        <a:rPr lang="en-US" sz="800" b="0">
                          <a:effectLst/>
                          <a:latin typeface="Arial" panose="020B0604020202020204" pitchFamily="34" charset="0"/>
                          <a:cs typeface="Arial" panose="020B0604020202020204" pitchFamily="34" charset="0"/>
                        </a:rPr>
                        <a:t>GO (GP)</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dirty="0">
                          <a:effectLst/>
                          <a:latin typeface="Arial" panose="020B0604020202020204" pitchFamily="34" charset="0"/>
                          <a:cs typeface="Arial" panose="020B0604020202020204" pitchFamily="34" charset="0"/>
                        </a:rPr>
                        <a:t>Verify a PIN Using the IBM Method (3DES DUKPT)</a:t>
                      </a:r>
                      <a:endParaRPr lang="en-US" sz="800" b="0" i="0" dirty="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4288675879"/>
                  </a:ext>
                </a:extLst>
              </a:tr>
              <a:tr h="149885">
                <a:tc>
                  <a:txBody>
                    <a:bodyPr/>
                    <a:lstStyle/>
                    <a:p>
                      <a:pPr algn="l"/>
                      <a:r>
                        <a:rPr lang="en-US" sz="800" b="0">
                          <a:effectLst/>
                          <a:latin typeface="Arial" panose="020B0604020202020204" pitchFamily="34" charset="0"/>
                          <a:cs typeface="Arial" panose="020B0604020202020204" pitchFamily="34" charset="0"/>
                        </a:rPr>
                        <a:t>GQ (GR)</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Verify a PIN Using the VISA PVV Method (3DES DUKPT)</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539096616"/>
                  </a:ext>
                </a:extLst>
              </a:tr>
              <a:tr h="149885">
                <a:tc>
                  <a:txBody>
                    <a:bodyPr/>
                    <a:lstStyle/>
                    <a:p>
                      <a:pPr algn="l"/>
                      <a:r>
                        <a:rPr lang="en-US" sz="800" b="0">
                          <a:effectLst/>
                          <a:latin typeface="Arial" panose="020B0604020202020204" pitchFamily="34" charset="0"/>
                          <a:cs typeface="Arial" panose="020B0604020202020204" pitchFamily="34" charset="0"/>
                        </a:rPr>
                        <a:t>GS (GT)</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Verify a PIN Using the Diebold Method (3DES DUKPT)</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322483885"/>
                  </a:ext>
                </a:extLst>
              </a:tr>
              <a:tr h="149885">
                <a:tc>
                  <a:txBody>
                    <a:bodyPr/>
                    <a:lstStyle/>
                    <a:p>
                      <a:pPr algn="l"/>
                      <a:r>
                        <a:rPr lang="en-US" sz="800" b="0">
                          <a:effectLst/>
                          <a:latin typeface="Arial" panose="020B0604020202020204" pitchFamily="34" charset="0"/>
                          <a:cs typeface="Arial" panose="020B0604020202020204" pitchFamily="34" charset="0"/>
                        </a:rPr>
                        <a:t>GU (GV)</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Verify a PIN Using the Encrypted PIN Method (3DES DUKPT)</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Custom Code</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41649566"/>
                  </a:ext>
                </a:extLst>
              </a:tr>
              <a:tr h="149885">
                <a:tc>
                  <a:txBody>
                    <a:bodyPr/>
                    <a:lstStyle/>
                    <a:p>
                      <a:pPr algn="l"/>
                      <a:r>
                        <a:rPr lang="en-US" sz="800" b="0">
                          <a:effectLst/>
                          <a:latin typeface="Arial" panose="020B0604020202020204" pitchFamily="34" charset="0"/>
                          <a:cs typeface="Arial" panose="020B0604020202020204" pitchFamily="34" charset="0"/>
                        </a:rPr>
                        <a:t>GW (GX)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Generate/Verify a MAC (3DES DUKPT)</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64272245"/>
                  </a:ext>
                </a:extLst>
              </a:tr>
              <a:tr h="149885">
                <a:tc>
                  <a:txBody>
                    <a:bodyPr/>
                    <a:lstStyle/>
                    <a:p>
                      <a:pPr algn="l"/>
                      <a:r>
                        <a:rPr lang="en-US" sz="800" b="0">
                          <a:effectLst/>
                          <a:latin typeface="Arial" panose="020B0604020202020204" pitchFamily="34" charset="0"/>
                          <a:cs typeface="Arial" panose="020B0604020202020204" pitchFamily="34" charset="0"/>
                        </a:rPr>
                        <a:t>GY (GZ)</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dirty="0">
                          <a:effectLst/>
                          <a:latin typeface="Arial" panose="020B0604020202020204" pitchFamily="34" charset="0"/>
                          <a:cs typeface="Arial" panose="020B0604020202020204" pitchFamily="34" charset="0"/>
                        </a:rPr>
                        <a:t>Form a ZMK from 2 to 9 ZMK Components</a:t>
                      </a:r>
                      <a:endParaRPr lang="en-US" sz="800" b="0" i="0" dirty="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333676856"/>
                  </a:ext>
                </a:extLst>
              </a:tr>
              <a:tr h="149885">
                <a:tc>
                  <a:txBody>
                    <a:bodyPr/>
                    <a:lstStyle/>
                    <a:p>
                      <a:pPr algn="l"/>
                      <a:r>
                        <a:rPr lang="en-US" sz="800" b="0">
                          <a:effectLst/>
                          <a:latin typeface="Arial" panose="020B0604020202020204" pitchFamily="34" charset="0"/>
                          <a:cs typeface="Arial" panose="020B0604020202020204" pitchFamily="34" charset="0"/>
                        </a:rPr>
                        <a:t>H0 (H1)</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Decrypt a PIN Pad Public Key (AS2805)</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Term</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465477949"/>
                  </a:ext>
                </a:extLst>
              </a:tr>
              <a:tr h="149885">
                <a:tc>
                  <a:txBody>
                    <a:bodyPr/>
                    <a:lstStyle/>
                    <a:p>
                      <a:pPr algn="l"/>
                      <a:r>
                        <a:rPr lang="en-US" sz="800" b="0">
                          <a:effectLst/>
                          <a:latin typeface="Arial" panose="020B0604020202020204" pitchFamily="34" charset="0"/>
                          <a:cs typeface="Arial" panose="020B0604020202020204" pitchFamily="34" charset="0"/>
                        </a:rPr>
                        <a:t>H2 (H3)</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a RSA Public Key Verification Code (AS2805)</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976091805"/>
                  </a:ext>
                </a:extLst>
              </a:tr>
              <a:tr h="149885">
                <a:tc>
                  <a:txBody>
                    <a:bodyPr/>
                    <a:lstStyle/>
                    <a:p>
                      <a:pPr algn="l"/>
                      <a:r>
                        <a:rPr lang="en-US" sz="800" b="0">
                          <a:effectLst/>
                          <a:latin typeface="Arial" panose="020B0604020202020204" pitchFamily="34" charset="0"/>
                          <a:cs typeface="Arial" panose="020B0604020202020204" pitchFamily="34" charset="0"/>
                        </a:rPr>
                        <a:t>H4 (H5)</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dirty="0">
                          <a:effectLst/>
                          <a:latin typeface="Arial" panose="020B0604020202020204" pitchFamily="34" charset="0"/>
                          <a:cs typeface="Arial" panose="020B0604020202020204" pitchFamily="34" charset="0"/>
                        </a:rPr>
                        <a:t>Generate a KEKs for use in Node to Node interchange using RSA (AS2805)</a:t>
                      </a:r>
                      <a:endParaRPr lang="en-US" sz="800" b="0" i="0" dirty="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621824133"/>
                  </a:ext>
                </a:extLst>
              </a:tr>
              <a:tr h="149885">
                <a:tc>
                  <a:txBody>
                    <a:bodyPr/>
                    <a:lstStyle/>
                    <a:p>
                      <a:pPr algn="l"/>
                      <a:r>
                        <a:rPr lang="en-US" sz="800" b="0">
                          <a:effectLst/>
                          <a:latin typeface="Arial" panose="020B0604020202020204" pitchFamily="34" charset="0"/>
                          <a:cs typeface="Arial" panose="020B0604020202020204" pitchFamily="34" charset="0"/>
                        </a:rPr>
                        <a:t>H6 (H7)</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dirty="0">
                          <a:effectLst/>
                          <a:latin typeface="Arial" panose="020B0604020202020204" pitchFamily="34" charset="0"/>
                          <a:cs typeface="Arial" panose="020B0604020202020204" pitchFamily="34" charset="0"/>
                        </a:rPr>
                        <a:t>Receive a </a:t>
                      </a:r>
                      <a:r>
                        <a:rPr lang="en-US" sz="800" b="0" dirty="0" err="1">
                          <a:effectLst/>
                          <a:latin typeface="Arial" panose="020B0604020202020204" pitchFamily="34" charset="0"/>
                          <a:cs typeface="Arial" panose="020B0604020202020204" pitchFamily="34" charset="0"/>
                        </a:rPr>
                        <a:t>KEKr</a:t>
                      </a:r>
                      <a:r>
                        <a:rPr lang="en-US" sz="800" b="0" dirty="0">
                          <a:effectLst/>
                          <a:latin typeface="Arial" panose="020B0604020202020204" pitchFamily="34" charset="0"/>
                          <a:cs typeface="Arial" panose="020B0604020202020204" pitchFamily="34" charset="0"/>
                        </a:rPr>
                        <a:t> for use in Node to Node interchange using RSA (AS2805)</a:t>
                      </a:r>
                      <a:endParaRPr lang="en-US" sz="800" b="0" i="0" dirty="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03635093"/>
                  </a:ext>
                </a:extLst>
              </a:tr>
              <a:tr h="149885">
                <a:tc>
                  <a:txBody>
                    <a:bodyPr/>
                    <a:lstStyle/>
                    <a:p>
                      <a:pPr algn="l"/>
                      <a:r>
                        <a:rPr lang="en-US" sz="800" b="0">
                          <a:effectLst/>
                          <a:latin typeface="Arial" panose="020B0604020202020204" pitchFamily="34" charset="0"/>
                          <a:cs typeface="Arial" panose="020B0604020202020204" pitchFamily="34" charset="0"/>
                        </a:rPr>
                        <a:t>H8 (H9)</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Encrypt a Cross Acquirer Key Encrypting Key under an Initial Transport Key (AS2805)</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Term</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386838838"/>
                  </a:ext>
                </a:extLst>
              </a:tr>
              <a:tr h="149885">
                <a:tc>
                  <a:txBody>
                    <a:bodyPr/>
                    <a:lstStyle/>
                    <a:p>
                      <a:pPr algn="l"/>
                      <a:r>
                        <a:rPr lang="en-US" sz="800" b="0">
                          <a:effectLst/>
                          <a:latin typeface="Arial" panose="020B0604020202020204" pitchFamily="34" charset="0"/>
                          <a:cs typeface="Arial" panose="020B0604020202020204" pitchFamily="34" charset="0"/>
                        </a:rPr>
                        <a:t>HA (HB)</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a TAK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4091456643"/>
                  </a:ext>
                </a:extLst>
              </a:tr>
              <a:tr h="149885">
                <a:tc>
                  <a:txBody>
                    <a:bodyPr/>
                    <a:lstStyle/>
                    <a:p>
                      <a:pPr algn="l"/>
                      <a:r>
                        <a:rPr lang="en-US" sz="800" b="0">
                          <a:effectLst/>
                          <a:latin typeface="Arial" panose="020B0604020202020204" pitchFamily="34" charset="0"/>
                          <a:cs typeface="Arial" panose="020B0604020202020204" pitchFamily="34" charset="0"/>
                        </a:rPr>
                        <a:t>HC (HD)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a TMK, TPK or PVK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725417903"/>
                  </a:ext>
                </a:extLst>
              </a:tr>
              <a:tr h="149885">
                <a:tc>
                  <a:txBody>
                    <a:bodyPr/>
                    <a:lstStyle/>
                    <a:p>
                      <a:pPr algn="l"/>
                      <a:r>
                        <a:rPr lang="en-US" sz="800" b="0">
                          <a:effectLst/>
                          <a:latin typeface="Arial" panose="020B0604020202020204" pitchFamily="34" charset="0"/>
                          <a:cs typeface="Arial" panose="020B0604020202020204" pitchFamily="34" charset="0"/>
                        </a:rPr>
                        <a:t>I0 (I1)</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Encrypt a Terminal Key under the Local Master Key (AS2805)</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Term</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43340580"/>
                  </a:ext>
                </a:extLst>
              </a:tr>
              <a:tr h="149885">
                <a:tc>
                  <a:txBody>
                    <a:bodyPr/>
                    <a:lstStyle/>
                    <a:p>
                      <a:pPr algn="l"/>
                      <a:r>
                        <a:rPr lang="en-US" sz="800" b="0">
                          <a:effectLst/>
                          <a:latin typeface="Arial" panose="020B0604020202020204" pitchFamily="34" charset="0"/>
                          <a:cs typeface="Arial" panose="020B0604020202020204" pitchFamily="34" charset="0"/>
                        </a:rPr>
                        <a:t>I2 (I3)</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Import MULTOS Transport Key Certifying Key</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717693235"/>
                  </a:ext>
                </a:extLst>
              </a:tr>
              <a:tr h="149885">
                <a:tc>
                  <a:txBody>
                    <a:bodyPr/>
                    <a:lstStyle/>
                    <a:p>
                      <a:pPr algn="l"/>
                      <a:r>
                        <a:rPr lang="en-US" sz="800" b="0">
                          <a:effectLst/>
                          <a:latin typeface="Arial" panose="020B0604020202020204" pitchFamily="34" charset="0"/>
                          <a:cs typeface="Arial" panose="020B0604020202020204" pitchFamily="34" charset="0"/>
                        </a:rPr>
                        <a:t>I4 (I5)</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Import MULTOS Hash Modulus Key</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4017869034"/>
                  </a:ext>
                </a:extLst>
              </a:tr>
              <a:tr h="149885">
                <a:tc>
                  <a:txBody>
                    <a:bodyPr/>
                    <a:lstStyle/>
                    <a:p>
                      <a:pPr algn="l"/>
                      <a:r>
                        <a:rPr lang="en-US" sz="800" b="0">
                          <a:effectLst/>
                          <a:latin typeface="Arial" panose="020B0604020202020204" pitchFamily="34" charset="0"/>
                          <a:cs typeface="Arial" panose="020B0604020202020204" pitchFamily="34" charset="0"/>
                        </a:rPr>
                        <a:t>I6 (I7)</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MULTOS KTU</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698580703"/>
                  </a:ext>
                </a:extLst>
              </a:tr>
              <a:tr h="149885">
                <a:tc>
                  <a:txBody>
                    <a:bodyPr/>
                    <a:lstStyle/>
                    <a:p>
                      <a:pPr algn="l"/>
                      <a:r>
                        <a:rPr lang="en-US" sz="800" b="0">
                          <a:effectLst/>
                          <a:latin typeface="Arial" panose="020B0604020202020204" pitchFamily="34" charset="0"/>
                          <a:cs typeface="Arial" panose="020B0604020202020204" pitchFamily="34" charset="0"/>
                        </a:rPr>
                        <a:t>I8 (I9)</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MULTOS ALU Generator</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898976306"/>
                  </a:ext>
                </a:extLst>
              </a:tr>
              <a:tr h="149885">
                <a:tc>
                  <a:txBody>
                    <a:bodyPr/>
                    <a:lstStyle/>
                    <a:p>
                      <a:pPr algn="l"/>
                      <a:r>
                        <a:rPr lang="en-US" sz="800" b="0">
                          <a:effectLst/>
                          <a:latin typeface="Arial" panose="020B0604020202020204" pitchFamily="34" charset="0"/>
                          <a:cs typeface="Arial" panose="020B0604020202020204" pitchFamily="34" charset="0"/>
                        </a:rPr>
                        <a:t>IA (IB)</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a ZPK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672660595"/>
                  </a:ext>
                </a:extLst>
              </a:tr>
              <a:tr h="149885">
                <a:tc>
                  <a:txBody>
                    <a:bodyPr/>
                    <a:lstStyle/>
                    <a:p>
                      <a:pPr algn="l"/>
                      <a:r>
                        <a:rPr lang="en-US" sz="800" b="0">
                          <a:effectLst/>
                          <a:latin typeface="Arial" panose="020B0604020202020204" pitchFamily="34" charset="0"/>
                          <a:cs typeface="Arial" panose="020B0604020202020204" pitchFamily="34" charset="0"/>
                        </a:rPr>
                        <a:t>IC (ID)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Establish Secure Session with Chip Card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076536987"/>
                  </a:ext>
                </a:extLst>
              </a:tr>
              <a:tr h="149885">
                <a:tc>
                  <a:txBody>
                    <a:bodyPr/>
                    <a:lstStyle/>
                    <a:p>
                      <a:pPr algn="l"/>
                      <a:r>
                        <a:rPr lang="en-US" sz="800" b="0">
                          <a:effectLst/>
                          <a:latin typeface="Arial" panose="020B0604020202020204" pitchFamily="34" charset="0"/>
                          <a:cs typeface="Arial" panose="020B0604020202020204" pitchFamily="34" charset="0"/>
                        </a:rPr>
                        <a:t>IE (IF)</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Prepare Secure Message for Chip Card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110878935"/>
                  </a:ext>
                </a:extLst>
              </a:tr>
              <a:tr h="149885">
                <a:tc>
                  <a:txBody>
                    <a:bodyPr/>
                    <a:lstStyle/>
                    <a:p>
                      <a:pPr algn="l"/>
                      <a:r>
                        <a:rPr lang="en-US" sz="800" b="0">
                          <a:effectLst/>
                          <a:latin typeface="Arial" panose="020B0604020202020204" pitchFamily="34" charset="0"/>
                          <a:cs typeface="Arial" panose="020B0604020202020204" pitchFamily="34" charset="0"/>
                        </a:rPr>
                        <a:t>JA (JB)</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a Random PIN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063275769"/>
                  </a:ext>
                </a:extLst>
              </a:tr>
              <a:tr h="149885">
                <a:tc>
                  <a:txBody>
                    <a:bodyPr/>
                    <a:lstStyle/>
                    <a:p>
                      <a:pPr algn="l"/>
                      <a:r>
                        <a:rPr lang="en-US" sz="800" b="0">
                          <a:effectLst/>
                          <a:latin typeface="Arial" panose="020B0604020202020204" pitchFamily="34" charset="0"/>
                          <a:cs typeface="Arial" panose="020B0604020202020204" pitchFamily="34" charset="0"/>
                        </a:rPr>
                        <a:t>JC (JD)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a PIN from TPK to LMK Encryption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923485638"/>
                  </a:ext>
                </a:extLst>
              </a:tr>
              <a:tr h="149885">
                <a:tc>
                  <a:txBody>
                    <a:bodyPr/>
                    <a:lstStyle/>
                    <a:p>
                      <a:pPr algn="l"/>
                      <a:r>
                        <a:rPr lang="en-US" sz="800" b="0">
                          <a:effectLst/>
                          <a:latin typeface="Arial" panose="020B0604020202020204" pitchFamily="34" charset="0"/>
                          <a:cs typeface="Arial" panose="020B0604020202020204" pitchFamily="34" charset="0"/>
                        </a:rPr>
                        <a:t>JE (JF)</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a PIN from ZPK to LMK Encryption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749964207"/>
                  </a:ext>
                </a:extLst>
              </a:tr>
              <a:tr h="149885">
                <a:tc>
                  <a:txBody>
                    <a:bodyPr/>
                    <a:lstStyle/>
                    <a:p>
                      <a:pPr algn="l"/>
                      <a:r>
                        <a:rPr lang="en-US" sz="800" b="0">
                          <a:effectLst/>
                          <a:latin typeface="Arial" panose="020B0604020202020204" pitchFamily="34" charset="0"/>
                          <a:cs typeface="Arial" panose="020B0604020202020204" pitchFamily="34" charset="0"/>
                        </a:rPr>
                        <a:t>JG (JH)</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a PIN from LMK to ZPK Encryption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74673131"/>
                  </a:ext>
                </a:extLst>
              </a:tr>
              <a:tr h="149885">
                <a:tc>
                  <a:txBody>
                    <a:bodyPr/>
                    <a:lstStyle/>
                    <a:p>
                      <a:pPr algn="l"/>
                      <a:r>
                        <a:rPr lang="en-US" sz="800" b="0">
                          <a:effectLst/>
                          <a:latin typeface="Arial" panose="020B0604020202020204" pitchFamily="34" charset="0"/>
                          <a:cs typeface="Arial" panose="020B0604020202020204" pitchFamily="34" charset="0"/>
                        </a:rPr>
                        <a:t>K0 (K1)</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Verify Encrypted Counters (EMV</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4033874554"/>
                  </a:ext>
                </a:extLst>
              </a:tr>
              <a:tr h="149885">
                <a:tc>
                  <a:txBody>
                    <a:bodyPr/>
                    <a:lstStyle/>
                    <a:p>
                      <a:pPr algn="l"/>
                      <a:r>
                        <a:rPr lang="en-US" sz="800" b="0">
                          <a:effectLst/>
                          <a:latin typeface="Arial" panose="020B0604020202020204" pitchFamily="34" charset="0"/>
                          <a:cs typeface="Arial" panose="020B0604020202020204" pitchFamily="34" charset="0"/>
                        </a:rPr>
                        <a:t>K2 (K3)</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Verify Truncated Application Cryptogram (MasterCard CAP)</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401450640"/>
                  </a:ext>
                </a:extLst>
              </a:tr>
              <a:tr h="149885">
                <a:tc>
                  <a:txBody>
                    <a:bodyPr/>
                    <a:lstStyle/>
                    <a:p>
                      <a:pPr algn="l"/>
                      <a:r>
                        <a:rPr lang="en-US" sz="800" b="0">
                          <a:effectLst/>
                          <a:latin typeface="Arial" panose="020B0604020202020204" pitchFamily="34" charset="0"/>
                          <a:cs typeface="Arial" panose="020B0604020202020204" pitchFamily="34" charset="0"/>
                        </a:rPr>
                        <a:t>K8 (K9)</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Export a Key under a KEK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1264725224"/>
                  </a:ext>
                </a:extLst>
              </a:tr>
              <a:tr h="149885">
                <a:tc>
                  <a:txBody>
                    <a:bodyPr/>
                    <a:lstStyle/>
                    <a:p>
                      <a:pPr algn="l"/>
                      <a:r>
                        <a:rPr lang="en-US" sz="800" b="0">
                          <a:effectLst/>
                          <a:latin typeface="Arial" panose="020B0604020202020204" pitchFamily="34" charset="0"/>
                          <a:cs typeface="Arial" panose="020B0604020202020204" pitchFamily="34" charset="0"/>
                        </a:rPr>
                        <a:t>KA (KB)</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a Key Check Value (Not Double-Length ZMK)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X</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000838655"/>
                  </a:ext>
                </a:extLst>
              </a:tr>
              <a:tr h="149885">
                <a:tc>
                  <a:txBody>
                    <a:bodyPr/>
                    <a:lstStyle/>
                    <a:p>
                      <a:pPr algn="l"/>
                      <a:r>
                        <a:rPr lang="en-US" sz="800" b="0">
                          <a:effectLst/>
                          <a:latin typeface="Arial" panose="020B0604020202020204" pitchFamily="34" charset="0"/>
                          <a:cs typeface="Arial" panose="020B0604020202020204" pitchFamily="34" charset="0"/>
                        </a:rPr>
                        <a:t>KC (KD)</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Translate a ZPK</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661076520"/>
                  </a:ext>
                </a:extLst>
              </a:tr>
              <a:tr h="149885">
                <a:tc>
                  <a:txBody>
                    <a:bodyPr/>
                    <a:lstStyle/>
                    <a:p>
                      <a:pPr algn="l"/>
                      <a:r>
                        <a:rPr lang="en-US" sz="800" b="0">
                          <a:effectLst/>
                          <a:latin typeface="Arial" panose="020B0604020202020204" pitchFamily="34" charset="0"/>
                          <a:cs typeface="Arial" panose="020B0604020202020204" pitchFamily="34" charset="0"/>
                        </a:rPr>
                        <a:t>KE (KF)</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Issuer RSA Key Set and Public Key Certificate</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476628024"/>
                  </a:ext>
                </a:extLst>
              </a:tr>
              <a:tr h="149885">
                <a:tc>
                  <a:txBody>
                    <a:bodyPr/>
                    <a:lstStyle/>
                    <a:p>
                      <a:pPr algn="l"/>
                      <a:r>
                        <a:rPr lang="en-US" sz="800" b="0">
                          <a:effectLst/>
                          <a:latin typeface="Arial" panose="020B0604020202020204" pitchFamily="34" charset="0"/>
                          <a:cs typeface="Arial" panose="020B0604020202020204" pitchFamily="34" charset="0"/>
                        </a:rPr>
                        <a:t>KG (KH)</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Validate an Issuer Public Key Certificate</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364431241"/>
                  </a:ext>
                </a:extLst>
              </a:tr>
              <a:tr h="149885">
                <a:tc>
                  <a:txBody>
                    <a:bodyPr/>
                    <a:lstStyle/>
                    <a:p>
                      <a:pPr algn="l"/>
                      <a:r>
                        <a:rPr lang="en-US" sz="800" b="0">
                          <a:effectLst/>
                          <a:latin typeface="Arial" panose="020B0604020202020204" pitchFamily="34" charset="0"/>
                          <a:cs typeface="Arial" panose="020B0604020202020204" pitchFamily="34" charset="0"/>
                        </a:rPr>
                        <a:t>KI (KJ)</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fr-FR" sz="800" b="0">
                          <a:effectLst/>
                          <a:latin typeface="Arial" panose="020B0604020202020204" pitchFamily="34" charset="0"/>
                          <a:cs typeface="Arial" panose="020B0604020202020204" pitchFamily="34" charset="0"/>
                        </a:rPr>
                        <a:t>Derive Card Unique DES Keys</a:t>
                      </a:r>
                      <a:endParaRPr lang="fr-FR"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886477658"/>
                  </a:ext>
                </a:extLst>
              </a:tr>
              <a:tr h="149885">
                <a:tc>
                  <a:txBody>
                    <a:bodyPr/>
                    <a:lstStyle/>
                    <a:p>
                      <a:pPr algn="l"/>
                      <a:r>
                        <a:rPr lang="en-US" sz="800" b="0">
                          <a:effectLst/>
                          <a:latin typeface="Arial" panose="020B0604020202020204" pitchFamily="34" charset="0"/>
                          <a:cs typeface="Arial" panose="020B0604020202020204" pitchFamily="34" charset="0"/>
                        </a:rPr>
                        <a:t>KK (KL)</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Import a Certification Authority Self-Signed Certificate</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2546847525"/>
                  </a:ext>
                </a:extLst>
              </a:tr>
              <a:tr h="149885">
                <a:tc>
                  <a:txBody>
                    <a:bodyPr/>
                    <a:lstStyle/>
                    <a:p>
                      <a:pPr algn="l"/>
                      <a:r>
                        <a:rPr lang="en-US" sz="800" b="0">
                          <a:effectLst/>
                          <a:latin typeface="Arial" panose="020B0604020202020204" pitchFamily="34" charset="0"/>
                          <a:cs typeface="Arial" panose="020B0604020202020204" pitchFamily="34" charset="0"/>
                        </a:rPr>
                        <a:t>KM (KN)</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Static Data Authentication Signature</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EMV Issuing</a:t>
                      </a:r>
                      <a:endParaRPr lang="en-US" sz="800" b="0" i="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732053660"/>
                  </a:ext>
                </a:extLst>
              </a:tr>
              <a:tr h="149885">
                <a:tc>
                  <a:txBody>
                    <a:bodyPr/>
                    <a:lstStyle/>
                    <a:p>
                      <a:pPr algn="l"/>
                      <a:r>
                        <a:rPr lang="en-US" sz="800" b="0">
                          <a:effectLst/>
                          <a:latin typeface="Arial" panose="020B0604020202020204" pitchFamily="34" charset="0"/>
                          <a:cs typeface="Arial" panose="020B0604020202020204" pitchFamily="34" charset="0"/>
                        </a:rPr>
                        <a:t>KO (KP)</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a:effectLst/>
                          <a:latin typeface="Arial" panose="020B0604020202020204" pitchFamily="34" charset="0"/>
                          <a:cs typeface="Arial" panose="020B0604020202020204" pitchFamily="34" charset="0"/>
                        </a:rPr>
                        <a:t>Generate Card RSA Key Set and Public Key Certificate</a:t>
                      </a:r>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endParaRPr lang="en-US" sz="800" b="0" i="0">
                        <a:effectLst/>
                        <a:latin typeface="Arial" panose="020B0604020202020204" pitchFamily="34" charset="0"/>
                        <a:cs typeface="Arial" panose="020B0604020202020204" pitchFamily="34" charset="0"/>
                      </a:endParaRPr>
                    </a:p>
                  </a:txBody>
                  <a:tcPr marL="11978" marR="11978" marT="11978" marB="11978" anchor="ctr"/>
                </a:tc>
                <a:tc>
                  <a:txBody>
                    <a:bodyPr/>
                    <a:lstStyle/>
                    <a:p>
                      <a:pPr algn="l"/>
                      <a:r>
                        <a:rPr lang="en-US" sz="800" b="0" dirty="0">
                          <a:effectLst/>
                          <a:latin typeface="Arial" panose="020B0604020202020204" pitchFamily="34" charset="0"/>
                          <a:cs typeface="Arial" panose="020B0604020202020204" pitchFamily="34" charset="0"/>
                        </a:rPr>
                        <a:t>EMV Issuing</a:t>
                      </a:r>
                      <a:endParaRPr lang="en-US" sz="800" b="0" i="0" dirty="0">
                        <a:effectLst/>
                        <a:latin typeface="Arial" panose="020B0604020202020204" pitchFamily="34" charset="0"/>
                        <a:cs typeface="Arial" panose="020B0604020202020204" pitchFamily="34" charset="0"/>
                      </a:endParaRPr>
                    </a:p>
                  </a:txBody>
                  <a:tcPr marL="11978" marR="11978" marT="11978" marB="11978" anchor="ctr"/>
                </a:tc>
                <a:extLst>
                  <a:ext uri="{0D108BD9-81ED-4DB2-BD59-A6C34878D82A}">
                    <a16:rowId xmlns:a16="http://schemas.microsoft.com/office/drawing/2014/main" val="3919572130"/>
                  </a:ext>
                </a:extLst>
              </a:tr>
            </a:tbl>
          </a:graphicData>
        </a:graphic>
      </p:graphicFrame>
    </p:spTree>
    <p:extLst>
      <p:ext uri="{BB962C8B-B14F-4D97-AF65-F5344CB8AC3E}">
        <p14:creationId xmlns:p14="http://schemas.microsoft.com/office/powerpoint/2010/main" val="280921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23296C6-6801-4B54-552D-BAAA0063006A}"/>
              </a:ext>
            </a:extLst>
          </p:cNvPr>
          <p:cNvGraphicFramePr>
            <a:graphicFrameLocks noGrp="1"/>
          </p:cNvGraphicFramePr>
          <p:nvPr/>
        </p:nvGraphicFramePr>
        <p:xfrm>
          <a:off x="108156" y="117987"/>
          <a:ext cx="11975692" cy="6622043"/>
        </p:xfrm>
        <a:graphic>
          <a:graphicData uri="http://schemas.openxmlformats.org/drawingml/2006/table">
            <a:tbl>
              <a:tblPr>
                <a:tableStyleId>{5C22544A-7EE6-4342-B048-85BDC9FD1C3A}</a:tableStyleId>
              </a:tblPr>
              <a:tblGrid>
                <a:gridCol w="1255124">
                  <a:extLst>
                    <a:ext uri="{9D8B030D-6E8A-4147-A177-3AD203B41FA5}">
                      <a16:colId xmlns:a16="http://schemas.microsoft.com/office/drawing/2014/main" val="1525279219"/>
                    </a:ext>
                  </a:extLst>
                </a:gridCol>
                <a:gridCol w="6719528">
                  <a:extLst>
                    <a:ext uri="{9D8B030D-6E8A-4147-A177-3AD203B41FA5}">
                      <a16:colId xmlns:a16="http://schemas.microsoft.com/office/drawing/2014/main" val="749990679"/>
                    </a:ext>
                  </a:extLst>
                </a:gridCol>
                <a:gridCol w="343011">
                  <a:extLst>
                    <a:ext uri="{9D8B030D-6E8A-4147-A177-3AD203B41FA5}">
                      <a16:colId xmlns:a16="http://schemas.microsoft.com/office/drawing/2014/main" val="1675087115"/>
                    </a:ext>
                  </a:extLst>
                </a:gridCol>
                <a:gridCol w="3658029">
                  <a:extLst>
                    <a:ext uri="{9D8B030D-6E8A-4147-A177-3AD203B41FA5}">
                      <a16:colId xmlns:a16="http://schemas.microsoft.com/office/drawing/2014/main" val="2455190085"/>
                    </a:ext>
                  </a:extLst>
                </a:gridCol>
              </a:tblGrid>
              <a:tr h="154001">
                <a:tc>
                  <a:txBody>
                    <a:bodyPr/>
                    <a:lstStyle/>
                    <a:p>
                      <a:pPr algn="l"/>
                      <a:r>
                        <a:rPr lang="en-US" sz="600" b="0">
                          <a:effectLst/>
                          <a:latin typeface="Arial" panose="020B0604020202020204" pitchFamily="34" charset="0"/>
                          <a:cs typeface="Arial" panose="020B0604020202020204" pitchFamily="34" charset="0"/>
                        </a:rPr>
                        <a:t>KQ (KR)</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ARQC Verification and/or ARPC Generation (EMV 3.1.1)</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298803114"/>
                  </a:ext>
                </a:extLst>
              </a:tr>
              <a:tr h="154001">
                <a:tc>
                  <a:txBody>
                    <a:bodyPr/>
                    <a:lstStyle/>
                    <a:p>
                      <a:pPr algn="l"/>
                      <a:r>
                        <a:rPr lang="en-US" sz="600" b="0">
                          <a:effectLst/>
                          <a:latin typeface="Arial" panose="020B0604020202020204" pitchFamily="34" charset="0"/>
                          <a:cs typeface="Arial" panose="020B0604020202020204" pitchFamily="34" charset="0"/>
                        </a:rPr>
                        <a:t>KS (KT)</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Data Authentication Code and Dynamic Number Verification (EMV 3.1.1)</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238111022"/>
                  </a:ext>
                </a:extLst>
              </a:tr>
              <a:tr h="154001">
                <a:tc>
                  <a:txBody>
                    <a:bodyPr/>
                    <a:lstStyle/>
                    <a:p>
                      <a:pPr algn="l"/>
                      <a:r>
                        <a:rPr lang="en-US" sz="600" b="0">
                          <a:effectLst/>
                          <a:latin typeface="Arial" panose="020B0604020202020204" pitchFamily="34" charset="0"/>
                          <a:cs typeface="Arial" panose="020B0604020202020204" pitchFamily="34" charset="0"/>
                        </a:rPr>
                        <a:t>KU (KV)</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it-IT" sz="600" b="0">
                          <a:effectLst/>
                          <a:latin typeface="Arial" panose="020B0604020202020204" pitchFamily="34" charset="0"/>
                          <a:cs typeface="Arial" panose="020B0604020202020204" pitchFamily="34" charset="0"/>
                        </a:rPr>
                        <a:t>Generate Secure Message (EMV 3.1.1)</a:t>
                      </a:r>
                      <a:endParaRPr lang="it-IT"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710158844"/>
                  </a:ext>
                </a:extLst>
              </a:tr>
              <a:tr h="154001">
                <a:tc>
                  <a:txBody>
                    <a:bodyPr/>
                    <a:lstStyle/>
                    <a:p>
                      <a:pPr algn="l"/>
                      <a:r>
                        <a:rPr lang="en-US" sz="600" b="0">
                          <a:effectLst/>
                          <a:latin typeface="Arial" panose="020B0604020202020204" pitchFamily="34" charset="0"/>
                          <a:cs typeface="Arial" panose="020B0604020202020204" pitchFamily="34" charset="0"/>
                        </a:rPr>
                        <a:t>KW (KX)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ARQC Verification and/or ARPC Generation (EMV 4.x)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097150274"/>
                  </a:ext>
                </a:extLst>
              </a:tr>
              <a:tr h="154001">
                <a:tc>
                  <a:txBody>
                    <a:bodyPr/>
                    <a:lstStyle/>
                    <a:p>
                      <a:pPr algn="l"/>
                      <a:r>
                        <a:rPr lang="en-US" sz="600" b="0">
                          <a:effectLst/>
                          <a:latin typeface="Arial" panose="020B0604020202020204" pitchFamily="34" charset="0"/>
                          <a:cs typeface="Arial" panose="020B0604020202020204" pitchFamily="34" charset="0"/>
                        </a:rPr>
                        <a:t>KY (KZ)</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it-IT" sz="600" b="0" dirty="0">
                          <a:effectLst/>
                          <a:latin typeface="Arial" panose="020B0604020202020204" pitchFamily="34" charset="0"/>
                          <a:cs typeface="Arial" panose="020B0604020202020204" pitchFamily="34" charset="0"/>
                        </a:rPr>
                        <a:t>Generate Secure Message (EMV 4.x)</a:t>
                      </a:r>
                      <a:endParaRPr lang="it-IT" sz="600" b="0" i="0" dirty="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795992519"/>
                  </a:ext>
                </a:extLst>
              </a:tr>
              <a:tr h="154001">
                <a:tc>
                  <a:txBody>
                    <a:bodyPr/>
                    <a:lstStyle/>
                    <a:p>
                      <a:pPr algn="l"/>
                      <a:r>
                        <a:rPr lang="en-US" sz="600" b="0">
                          <a:effectLst/>
                          <a:latin typeface="Arial" panose="020B0604020202020204" pitchFamily="34" charset="0"/>
                          <a:cs typeface="Arial" panose="020B0604020202020204" pitchFamily="34" charset="0"/>
                        </a:rPr>
                        <a:t>L0 (L1)</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an HMAC Secret Key</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873860065"/>
                  </a:ext>
                </a:extLst>
              </a:tr>
              <a:tr h="154001">
                <a:tc>
                  <a:txBody>
                    <a:bodyPr/>
                    <a:lstStyle/>
                    <a:p>
                      <a:pPr algn="l"/>
                      <a:r>
                        <a:rPr lang="en-US" sz="600" b="0">
                          <a:effectLst/>
                          <a:latin typeface="Arial" panose="020B0604020202020204" pitchFamily="34" charset="0"/>
                          <a:cs typeface="Arial" panose="020B0604020202020204" pitchFamily="34" charset="0"/>
                        </a:rPr>
                        <a:t>LA (LB)</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Load Data to User Storage</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699781815"/>
                  </a:ext>
                </a:extLst>
              </a:tr>
              <a:tr h="154001">
                <a:tc>
                  <a:txBody>
                    <a:bodyPr/>
                    <a:lstStyle/>
                    <a:p>
                      <a:pPr algn="l"/>
                      <a:r>
                        <a:rPr lang="en-US" sz="600" b="0">
                          <a:effectLst/>
                          <a:latin typeface="Arial" panose="020B0604020202020204" pitchFamily="34" charset="0"/>
                          <a:cs typeface="Arial" panose="020B0604020202020204" pitchFamily="34" charset="0"/>
                        </a:rPr>
                        <a:t>LC (LD)</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the Diebold Table in User Storage</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748213384"/>
                  </a:ext>
                </a:extLst>
              </a:tr>
              <a:tr h="154001">
                <a:tc>
                  <a:txBody>
                    <a:bodyPr/>
                    <a:lstStyle/>
                    <a:p>
                      <a:pPr algn="l"/>
                      <a:r>
                        <a:rPr lang="en-US" sz="600" b="0">
                          <a:effectLst/>
                          <a:latin typeface="Arial" panose="020B0604020202020204" pitchFamily="34" charset="0"/>
                          <a:cs typeface="Arial" panose="020B0604020202020204" pitchFamily="34" charset="0"/>
                        </a:rPr>
                        <a:t>LE (LF)</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Read Data from User Storage</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559555419"/>
                  </a:ext>
                </a:extLst>
              </a:tr>
              <a:tr h="154001">
                <a:tc>
                  <a:txBody>
                    <a:bodyPr/>
                    <a:lstStyle/>
                    <a:p>
                      <a:pPr algn="l"/>
                      <a:r>
                        <a:rPr lang="en-US" sz="600" b="0">
                          <a:effectLst/>
                          <a:latin typeface="Arial" panose="020B0604020202020204" pitchFamily="34" charset="0"/>
                          <a:cs typeface="Arial" panose="020B0604020202020204" pitchFamily="34" charset="0"/>
                        </a:rPr>
                        <a:t>LG (LH)</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Set HSM Response Delay</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Custom Code, no real functionality yet</a:t>
                      </a:r>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443376496"/>
                  </a:ext>
                </a:extLst>
              </a:tr>
              <a:tr h="154001">
                <a:tc>
                  <a:txBody>
                    <a:bodyPr/>
                    <a:lstStyle/>
                    <a:p>
                      <a:pPr algn="l"/>
                      <a:r>
                        <a:rPr lang="en-US" sz="600" b="0">
                          <a:effectLst/>
                          <a:latin typeface="Arial" panose="020B0604020202020204" pitchFamily="34" charset="0"/>
                          <a:cs typeface="Arial" panose="020B0604020202020204" pitchFamily="34" charset="0"/>
                        </a:rPr>
                        <a:t>LI (LJ)</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Load a PIN Text String</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779388959"/>
                  </a:ext>
                </a:extLst>
              </a:tr>
              <a:tr h="154001">
                <a:tc>
                  <a:txBody>
                    <a:bodyPr/>
                    <a:lstStyle/>
                    <a:p>
                      <a:pPr algn="l"/>
                      <a:r>
                        <a:rPr lang="en-US" sz="600" b="0">
                          <a:effectLst/>
                          <a:latin typeface="Arial" panose="020B0604020202020204" pitchFamily="34" charset="0"/>
                          <a:cs typeface="Arial" panose="020B0604020202020204" pitchFamily="34" charset="0"/>
                        </a:rPr>
                        <a:t>LK (LL)</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a Decimal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890784094"/>
                  </a:ext>
                </a:extLst>
              </a:tr>
              <a:tr h="154001">
                <a:tc>
                  <a:txBody>
                    <a:bodyPr/>
                    <a:lstStyle/>
                    <a:p>
                      <a:pPr algn="l"/>
                      <a:r>
                        <a:rPr lang="en-US" sz="600" b="0">
                          <a:effectLst/>
                          <a:latin typeface="Arial" panose="020B0604020202020204" pitchFamily="34" charset="0"/>
                          <a:cs typeface="Arial" panose="020B0604020202020204" pitchFamily="34" charset="0"/>
                        </a:rPr>
                        <a:t>LM (LN)</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 Decimal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91521489"/>
                  </a:ext>
                </a:extLst>
              </a:tr>
              <a:tr h="154001">
                <a:tc>
                  <a:txBody>
                    <a:bodyPr/>
                    <a:lstStyle/>
                    <a:p>
                      <a:pPr algn="l"/>
                      <a:r>
                        <a:rPr lang="en-US" sz="600" b="0">
                          <a:effectLst/>
                          <a:latin typeface="Arial" panose="020B0604020202020204" pitchFamily="34" charset="0"/>
                          <a:cs typeface="Arial" panose="020B0604020202020204" pitchFamily="34" charset="0"/>
                        </a:rPr>
                        <a:t>LO (LP)</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dirty="0">
                          <a:effectLst/>
                          <a:latin typeface="Arial" panose="020B0604020202020204" pitchFamily="34" charset="0"/>
                          <a:cs typeface="Arial" panose="020B0604020202020204" pitchFamily="34" charset="0"/>
                        </a:rPr>
                        <a:t>Translate </a:t>
                      </a:r>
                      <a:r>
                        <a:rPr lang="en-US" sz="600" b="0" dirty="0" err="1">
                          <a:effectLst/>
                          <a:latin typeface="Arial" panose="020B0604020202020204" pitchFamily="34" charset="0"/>
                          <a:cs typeface="Arial" panose="020B0604020202020204" pitchFamily="34" charset="0"/>
                        </a:rPr>
                        <a:t>Decimalisation</a:t>
                      </a:r>
                      <a:r>
                        <a:rPr lang="en-US" sz="600" b="0" dirty="0">
                          <a:effectLst/>
                          <a:latin typeface="Arial" panose="020B0604020202020204" pitchFamily="34" charset="0"/>
                          <a:cs typeface="Arial" panose="020B0604020202020204" pitchFamily="34" charset="0"/>
                        </a:rPr>
                        <a:t> Table from Old to New LMK</a:t>
                      </a:r>
                      <a:endParaRPr lang="en-US" sz="600" b="0" i="0" dirty="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920405844"/>
                  </a:ext>
                </a:extLst>
              </a:tr>
              <a:tr h="154001">
                <a:tc>
                  <a:txBody>
                    <a:bodyPr/>
                    <a:lstStyle/>
                    <a:p>
                      <a:pPr algn="l"/>
                      <a:r>
                        <a:rPr lang="en-US" sz="600" b="0">
                          <a:effectLst/>
                          <a:latin typeface="Arial" panose="020B0604020202020204" pitchFamily="34" charset="0"/>
                          <a:cs typeface="Arial" panose="020B0604020202020204" pitchFamily="34" charset="0"/>
                        </a:rPr>
                        <a:t>LQ (LR)</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dirty="0">
                          <a:effectLst/>
                          <a:latin typeface="Arial" panose="020B0604020202020204" pitchFamily="34" charset="0"/>
                          <a:cs typeface="Arial" panose="020B0604020202020204" pitchFamily="34" charset="0"/>
                        </a:rPr>
                        <a:t>Generate an HMAC on a Block of Data</a:t>
                      </a:r>
                      <a:endParaRPr lang="en-US" sz="600" b="0" i="0" dirty="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214673711"/>
                  </a:ext>
                </a:extLst>
              </a:tr>
              <a:tr h="154001">
                <a:tc>
                  <a:txBody>
                    <a:bodyPr/>
                    <a:lstStyle/>
                    <a:p>
                      <a:pPr algn="l"/>
                      <a:r>
                        <a:rPr lang="en-US" sz="600" b="0">
                          <a:effectLst/>
                          <a:latin typeface="Arial" panose="020B0604020202020204" pitchFamily="34" charset="0"/>
                          <a:cs typeface="Arial" panose="020B0604020202020204" pitchFamily="34" charset="0"/>
                        </a:rPr>
                        <a:t>LS (LT)</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an HMAC on a Block of Data</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4143829738"/>
                  </a:ext>
                </a:extLst>
              </a:tr>
              <a:tr h="154001">
                <a:tc>
                  <a:txBody>
                    <a:bodyPr/>
                    <a:lstStyle/>
                    <a:p>
                      <a:pPr algn="l"/>
                      <a:r>
                        <a:rPr lang="en-US" sz="600" b="0">
                          <a:effectLst/>
                          <a:latin typeface="Arial" panose="020B0604020202020204" pitchFamily="34" charset="0"/>
                          <a:cs typeface="Arial" panose="020B0604020202020204" pitchFamily="34" charset="0"/>
                        </a:rPr>
                        <a:t>LU (LV)</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Import an HMAC key under a ZMK</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338232878"/>
                  </a:ext>
                </a:extLst>
              </a:tr>
              <a:tr h="154001">
                <a:tc>
                  <a:txBody>
                    <a:bodyPr/>
                    <a:lstStyle/>
                    <a:p>
                      <a:pPr algn="l"/>
                      <a:r>
                        <a:rPr lang="en-US" sz="600" b="0">
                          <a:effectLst/>
                          <a:latin typeface="Arial" panose="020B0604020202020204" pitchFamily="34" charset="0"/>
                          <a:cs typeface="Arial" panose="020B0604020202020204" pitchFamily="34" charset="0"/>
                        </a:rPr>
                        <a:t>LW (LX)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Export an HMAC key under a ZMK</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627423615"/>
                  </a:ext>
                </a:extLst>
              </a:tr>
              <a:tr h="154001">
                <a:tc>
                  <a:txBody>
                    <a:bodyPr/>
                    <a:lstStyle/>
                    <a:p>
                      <a:pPr algn="l"/>
                      <a:r>
                        <a:rPr lang="en-US" sz="600" b="0">
                          <a:effectLst/>
                          <a:latin typeface="Arial" panose="020B0604020202020204" pitchFamily="34" charset="0"/>
                          <a:cs typeface="Arial" panose="020B0604020202020204" pitchFamily="34" charset="0"/>
                        </a:rPr>
                        <a:t>LY (LZ)</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Translate a HMAC Key from Old LMK to New LMK</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867109290"/>
                  </a:ext>
                </a:extLst>
              </a:tr>
              <a:tr h="154001">
                <a:tc>
                  <a:txBody>
                    <a:bodyPr/>
                    <a:lstStyle/>
                    <a:p>
                      <a:pPr algn="l"/>
                      <a:r>
                        <a:rPr lang="en-US" sz="600" b="0">
                          <a:effectLst/>
                          <a:latin typeface="Arial" panose="020B0604020202020204" pitchFamily="34" charset="0"/>
                          <a:cs typeface="Arial" panose="020B0604020202020204" pitchFamily="34" charset="0"/>
                        </a:rPr>
                        <a:t>M0 (M1)</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Encrypt Data Block</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145717819"/>
                  </a:ext>
                </a:extLst>
              </a:tr>
              <a:tr h="154001">
                <a:tc>
                  <a:txBody>
                    <a:bodyPr/>
                    <a:lstStyle/>
                    <a:p>
                      <a:pPr algn="l"/>
                      <a:r>
                        <a:rPr lang="en-US" sz="600" b="0">
                          <a:effectLst/>
                          <a:latin typeface="Arial" panose="020B0604020202020204" pitchFamily="34" charset="0"/>
                          <a:cs typeface="Arial" panose="020B0604020202020204" pitchFamily="34" charset="0"/>
                        </a:rPr>
                        <a:t>M2 (M3)</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Decrypt Data Block</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676241178"/>
                  </a:ext>
                </a:extLst>
              </a:tr>
              <a:tr h="154001">
                <a:tc>
                  <a:txBody>
                    <a:bodyPr/>
                    <a:lstStyle/>
                    <a:p>
                      <a:pPr algn="l"/>
                      <a:r>
                        <a:rPr lang="en-US" sz="600" b="0">
                          <a:effectLst/>
                          <a:latin typeface="Arial" panose="020B0604020202020204" pitchFamily="34" charset="0"/>
                          <a:cs typeface="Arial" panose="020B0604020202020204" pitchFamily="34" charset="0"/>
                        </a:rPr>
                        <a:t>M4 (M5)</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Translate Data Block</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915948071"/>
                  </a:ext>
                </a:extLst>
              </a:tr>
              <a:tr h="154001">
                <a:tc>
                  <a:txBody>
                    <a:bodyPr/>
                    <a:lstStyle/>
                    <a:p>
                      <a:pPr algn="l"/>
                      <a:r>
                        <a:rPr lang="en-US" sz="600" b="0">
                          <a:effectLst/>
                          <a:latin typeface="Arial" panose="020B0604020202020204" pitchFamily="34" charset="0"/>
                          <a:cs typeface="Arial" panose="020B0604020202020204" pitchFamily="34" charset="0"/>
                        </a:rPr>
                        <a:t>M6 (M7)</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347172847"/>
                  </a:ext>
                </a:extLst>
              </a:tr>
              <a:tr h="154001">
                <a:tc>
                  <a:txBody>
                    <a:bodyPr/>
                    <a:lstStyle/>
                    <a:p>
                      <a:pPr algn="l"/>
                      <a:r>
                        <a:rPr lang="en-US" sz="600" b="0">
                          <a:effectLst/>
                          <a:latin typeface="Arial" panose="020B0604020202020204" pitchFamily="34" charset="0"/>
                          <a:cs typeface="Arial" panose="020B0604020202020204" pitchFamily="34" charset="0"/>
                        </a:rPr>
                        <a:t>M8 (M9)</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698167815"/>
                  </a:ext>
                </a:extLst>
              </a:tr>
              <a:tr h="154001">
                <a:tc>
                  <a:txBody>
                    <a:bodyPr/>
                    <a:lstStyle/>
                    <a:p>
                      <a:pPr algn="l"/>
                      <a:r>
                        <a:rPr lang="en-US" sz="600" b="0">
                          <a:effectLst/>
                          <a:latin typeface="Arial" panose="020B0604020202020204" pitchFamily="34" charset="0"/>
                          <a:cs typeface="Arial" panose="020B0604020202020204" pitchFamily="34" charset="0"/>
                        </a:rPr>
                        <a:t>MA (MB)</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a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689138259"/>
                  </a:ext>
                </a:extLst>
              </a:tr>
              <a:tr h="154001">
                <a:tc>
                  <a:txBody>
                    <a:bodyPr/>
                    <a:lstStyle/>
                    <a:p>
                      <a:pPr algn="l"/>
                      <a:r>
                        <a:rPr lang="en-US" sz="600" b="0">
                          <a:effectLst/>
                          <a:latin typeface="Arial" panose="020B0604020202020204" pitchFamily="34" charset="0"/>
                          <a:cs typeface="Arial" panose="020B0604020202020204" pitchFamily="34" charset="0"/>
                        </a:rPr>
                        <a:t>MC (MD)</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448304204"/>
                  </a:ext>
                </a:extLst>
              </a:tr>
              <a:tr h="154001">
                <a:tc>
                  <a:txBody>
                    <a:bodyPr/>
                    <a:lstStyle/>
                    <a:p>
                      <a:pPr algn="l"/>
                      <a:r>
                        <a:rPr lang="en-US" sz="600" b="0">
                          <a:effectLst/>
                          <a:latin typeface="Arial" panose="020B0604020202020204" pitchFamily="34" charset="0"/>
                          <a:cs typeface="Arial" panose="020B0604020202020204" pitchFamily="34" charset="0"/>
                        </a:rPr>
                        <a:t>ME (MF)</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and Translate a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644786372"/>
                  </a:ext>
                </a:extLst>
              </a:tr>
              <a:tr h="154001">
                <a:tc>
                  <a:txBody>
                    <a:bodyPr/>
                    <a:lstStyle/>
                    <a:p>
                      <a:pPr algn="l"/>
                      <a:r>
                        <a:rPr lang="en-US" sz="600" b="0">
                          <a:effectLst/>
                          <a:latin typeface="Arial" panose="020B0604020202020204" pitchFamily="34" charset="0"/>
                          <a:cs typeface="Arial" panose="020B0604020202020204" pitchFamily="34" charset="0"/>
                        </a:rPr>
                        <a:t>MG (MH)</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Translate a TAK from LMK to ZMK Encryption</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117112432"/>
                  </a:ext>
                </a:extLst>
              </a:tr>
              <a:tr h="154001">
                <a:tc>
                  <a:txBody>
                    <a:bodyPr/>
                    <a:lstStyle/>
                    <a:p>
                      <a:pPr algn="l"/>
                      <a:r>
                        <a:rPr lang="en-US" sz="600" b="0">
                          <a:effectLst/>
                          <a:latin typeface="Arial" panose="020B0604020202020204" pitchFamily="34" charset="0"/>
                          <a:cs typeface="Arial" panose="020B0604020202020204" pitchFamily="34" charset="0"/>
                        </a:rPr>
                        <a:t>MI (MJ)</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Translate a TAK from ZMK to LMK Encryption</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42995397"/>
                  </a:ext>
                </a:extLst>
              </a:tr>
              <a:tr h="154001">
                <a:tc>
                  <a:txBody>
                    <a:bodyPr/>
                    <a:lstStyle/>
                    <a:p>
                      <a:pPr algn="l"/>
                      <a:r>
                        <a:rPr lang="en-US" sz="600" b="0">
                          <a:effectLst/>
                          <a:latin typeface="Arial" panose="020B0604020202020204" pitchFamily="34" charset="0"/>
                          <a:cs typeface="Arial" panose="020B0604020202020204" pitchFamily="34" charset="0"/>
                        </a:rPr>
                        <a:t>MK (ML)</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a Binary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858187286"/>
                  </a:ext>
                </a:extLst>
              </a:tr>
              <a:tr h="154001">
                <a:tc>
                  <a:txBody>
                    <a:bodyPr/>
                    <a:lstStyle/>
                    <a:p>
                      <a:pPr algn="l"/>
                      <a:r>
                        <a:rPr lang="en-US" sz="600" b="0">
                          <a:effectLst/>
                          <a:latin typeface="Arial" panose="020B0604020202020204" pitchFamily="34" charset="0"/>
                          <a:cs typeface="Arial" panose="020B0604020202020204" pitchFamily="34" charset="0"/>
                        </a:rPr>
                        <a:t>MM (MN)</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 Binary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824460719"/>
                  </a:ext>
                </a:extLst>
              </a:tr>
              <a:tr h="154001">
                <a:tc>
                  <a:txBody>
                    <a:bodyPr/>
                    <a:lstStyle/>
                    <a:p>
                      <a:pPr algn="l"/>
                      <a:r>
                        <a:rPr lang="en-US" sz="600" b="0">
                          <a:effectLst/>
                          <a:latin typeface="Arial" panose="020B0604020202020204" pitchFamily="34" charset="0"/>
                          <a:cs typeface="Arial" panose="020B0604020202020204" pitchFamily="34" charset="0"/>
                        </a:rPr>
                        <a:t>MO (MP)</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and Translate a Binary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13527701"/>
                  </a:ext>
                </a:extLst>
              </a:tr>
              <a:tr h="154001">
                <a:tc>
                  <a:txBody>
                    <a:bodyPr/>
                    <a:lstStyle/>
                    <a:p>
                      <a:pPr algn="l"/>
                      <a:r>
                        <a:rPr lang="en-US" sz="600" b="0">
                          <a:effectLst/>
                          <a:latin typeface="Arial" panose="020B0604020202020204" pitchFamily="34" charset="0"/>
                          <a:cs typeface="Arial" panose="020B0604020202020204" pitchFamily="34" charset="0"/>
                        </a:rPr>
                        <a:t>MQ (MR)</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MAC (MAB) for Large Message</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158078318"/>
                  </a:ext>
                </a:extLst>
              </a:tr>
              <a:tr h="154001">
                <a:tc>
                  <a:txBody>
                    <a:bodyPr/>
                    <a:lstStyle/>
                    <a:p>
                      <a:pPr algn="l"/>
                      <a:r>
                        <a:rPr lang="en-US" sz="600" b="0">
                          <a:effectLst/>
                          <a:latin typeface="Arial" panose="020B0604020202020204" pitchFamily="34" charset="0"/>
                          <a:cs typeface="Arial" panose="020B0604020202020204" pitchFamily="34" charset="0"/>
                        </a:rPr>
                        <a:t>MS (MT)</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MAC (MAB) using ANSI X9.19 Method for a Large Message</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870353450"/>
                  </a:ext>
                </a:extLst>
              </a:tr>
              <a:tr h="154001">
                <a:tc>
                  <a:txBody>
                    <a:bodyPr/>
                    <a:lstStyle/>
                    <a:p>
                      <a:pPr algn="l"/>
                      <a:r>
                        <a:rPr lang="en-US" sz="600" b="0">
                          <a:effectLst/>
                          <a:latin typeface="Arial" panose="020B0604020202020204" pitchFamily="34" charset="0"/>
                          <a:cs typeface="Arial" panose="020B0604020202020204" pitchFamily="34" charset="0"/>
                        </a:rPr>
                        <a:t>MY (MZ)</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Verify and Translate MAC</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835848768"/>
                  </a:ext>
                </a:extLst>
              </a:tr>
              <a:tr h="154001">
                <a:tc>
                  <a:txBody>
                    <a:bodyPr/>
                    <a:lstStyle/>
                    <a:p>
                      <a:pPr algn="l"/>
                      <a:r>
                        <a:rPr lang="en-US" sz="600" b="0">
                          <a:effectLst/>
                          <a:latin typeface="Arial" panose="020B0604020202020204" pitchFamily="34" charset="0"/>
                          <a:cs typeface="Arial" panose="020B0604020202020204" pitchFamily="34" charset="0"/>
                        </a:rPr>
                        <a:t>N0 (N1)</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a Random Value</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035774572"/>
                  </a:ext>
                </a:extLst>
              </a:tr>
              <a:tr h="154001">
                <a:tc>
                  <a:txBody>
                    <a:bodyPr/>
                    <a:lstStyle/>
                    <a:p>
                      <a:pPr algn="l"/>
                      <a:r>
                        <a:rPr lang="en-US" sz="600" b="0">
                          <a:effectLst/>
                          <a:latin typeface="Arial" panose="020B0604020202020204" pitchFamily="34" charset="0"/>
                          <a:cs typeface="Arial" panose="020B0604020202020204" pitchFamily="34" charset="0"/>
                        </a:rPr>
                        <a:t>NC (ND)</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Perform Diagnostics</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907285208"/>
                  </a:ext>
                </a:extLst>
              </a:tr>
              <a:tr h="154001">
                <a:tc>
                  <a:txBody>
                    <a:bodyPr/>
                    <a:lstStyle/>
                    <a:p>
                      <a:pPr algn="l"/>
                      <a:r>
                        <a:rPr lang="en-US" sz="600" b="0">
                          <a:effectLst/>
                          <a:latin typeface="Arial" panose="020B0604020202020204" pitchFamily="34" charset="0"/>
                          <a:cs typeface="Arial" panose="020B0604020202020204" pitchFamily="34" charset="0"/>
                        </a:rPr>
                        <a:t>NE (NF, NZ)</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and Print a Key as Split Components</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882553077"/>
                  </a:ext>
                </a:extLst>
              </a:tr>
              <a:tr h="154001">
                <a:tc>
                  <a:txBody>
                    <a:bodyPr/>
                    <a:lstStyle/>
                    <a:p>
                      <a:pPr algn="l"/>
                      <a:r>
                        <a:rPr lang="en-US" sz="600" b="0">
                          <a:effectLst/>
                          <a:latin typeface="Arial" panose="020B0604020202020204" pitchFamily="34" charset="0"/>
                          <a:cs typeface="Arial" panose="020B0604020202020204" pitchFamily="34" charset="0"/>
                        </a:rPr>
                        <a:t>NG (NH)</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Decrypt an Encrypted PIN</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2260731755"/>
                  </a:ext>
                </a:extLst>
              </a:tr>
              <a:tr h="154001">
                <a:tc>
                  <a:txBody>
                    <a:bodyPr/>
                    <a:lstStyle/>
                    <a:p>
                      <a:pPr algn="l"/>
                      <a:r>
                        <a:rPr lang="en-US" sz="600" b="0">
                          <a:effectLst/>
                          <a:latin typeface="Arial" panose="020B0604020202020204" pitchFamily="34" charset="0"/>
                          <a:cs typeface="Arial" panose="020B0604020202020204" pitchFamily="34" charset="0"/>
                        </a:rPr>
                        <a:t>NI (NJ)</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Return Network Information</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3610324099"/>
                  </a:ext>
                </a:extLst>
              </a:tr>
              <a:tr h="154001">
                <a:tc>
                  <a:txBody>
                    <a:bodyPr/>
                    <a:lstStyle/>
                    <a:p>
                      <a:pPr algn="l"/>
                      <a:r>
                        <a:rPr lang="en-US" sz="600" b="0">
                          <a:effectLst/>
                          <a:latin typeface="Arial" panose="020B0604020202020204" pitchFamily="34" charset="0"/>
                          <a:cs typeface="Arial" panose="020B0604020202020204" pitchFamily="34" charset="0"/>
                        </a:rPr>
                        <a:t>NK (NL)</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Command Chaining</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4169395332"/>
                  </a:ext>
                </a:extLst>
              </a:tr>
              <a:tr h="154001">
                <a:tc>
                  <a:txBody>
                    <a:bodyPr/>
                    <a:lstStyle/>
                    <a:p>
                      <a:pPr algn="l"/>
                      <a:r>
                        <a:rPr lang="en-US" sz="600" b="0">
                          <a:effectLst/>
                          <a:latin typeface="Arial" panose="020B0604020202020204" pitchFamily="34" charset="0"/>
                          <a:cs typeface="Arial" panose="020B0604020202020204" pitchFamily="34" charset="0"/>
                        </a:rPr>
                        <a:t>NO (NP)</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HSM Status</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X</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681671047"/>
                  </a:ext>
                </a:extLst>
              </a:tr>
              <a:tr h="154001">
                <a:tc>
                  <a:txBody>
                    <a:bodyPr/>
                    <a:lstStyle/>
                    <a:p>
                      <a:pPr algn="l"/>
                      <a:r>
                        <a:rPr lang="en-US" sz="600" b="0">
                          <a:effectLst/>
                          <a:latin typeface="Arial" panose="020B0604020202020204" pitchFamily="34" charset="0"/>
                          <a:cs typeface="Arial" panose="020B0604020202020204" pitchFamily="34" charset="0"/>
                        </a:rPr>
                        <a:t>NY (NZ)</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a:effectLst/>
                          <a:latin typeface="Arial" panose="020B0604020202020204" pitchFamily="34" charset="0"/>
                          <a:cs typeface="Arial" panose="020B0604020202020204" pitchFamily="34" charset="0"/>
                        </a:rPr>
                        <a:t>Generate IVCVC3 and Static CVC3</a:t>
                      </a:r>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endParaRPr lang="en-US" sz="600" b="0" i="0">
                        <a:effectLst/>
                        <a:latin typeface="Arial" panose="020B0604020202020204" pitchFamily="34" charset="0"/>
                        <a:cs typeface="Arial" panose="020B0604020202020204" pitchFamily="34" charset="0"/>
                      </a:endParaRPr>
                    </a:p>
                  </a:txBody>
                  <a:tcPr marL="6506" marR="6506" marT="6506" marB="6506" anchor="ctr"/>
                </a:tc>
                <a:tc>
                  <a:txBody>
                    <a:bodyPr/>
                    <a:lstStyle/>
                    <a:p>
                      <a:pPr algn="l"/>
                      <a:r>
                        <a:rPr lang="en-US" sz="600" b="0" dirty="0">
                          <a:effectLst/>
                          <a:latin typeface="Arial" panose="020B0604020202020204" pitchFamily="34" charset="0"/>
                          <a:cs typeface="Arial" panose="020B0604020202020204" pitchFamily="34" charset="0"/>
                        </a:rPr>
                        <a:t>EMV Issuing</a:t>
                      </a:r>
                      <a:endParaRPr lang="en-US" sz="600" b="0" i="0" dirty="0">
                        <a:effectLst/>
                        <a:latin typeface="Arial" panose="020B0604020202020204" pitchFamily="34" charset="0"/>
                        <a:cs typeface="Arial" panose="020B0604020202020204" pitchFamily="34" charset="0"/>
                      </a:endParaRPr>
                    </a:p>
                  </a:txBody>
                  <a:tcPr marL="6506" marR="6506" marT="6506" marB="6506" anchor="ctr"/>
                </a:tc>
                <a:extLst>
                  <a:ext uri="{0D108BD9-81ED-4DB2-BD59-A6C34878D82A}">
                    <a16:rowId xmlns:a16="http://schemas.microsoft.com/office/drawing/2014/main" val="1006719136"/>
                  </a:ext>
                </a:extLst>
              </a:tr>
            </a:tbl>
          </a:graphicData>
        </a:graphic>
      </p:graphicFrame>
    </p:spTree>
    <p:extLst>
      <p:ext uri="{BB962C8B-B14F-4D97-AF65-F5344CB8AC3E}">
        <p14:creationId xmlns:p14="http://schemas.microsoft.com/office/powerpoint/2010/main" val="261587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3C61834-3875-5D71-A4F6-884B341A1621}"/>
              </a:ext>
            </a:extLst>
          </p:cNvPr>
          <p:cNvGraphicFramePr>
            <a:graphicFrameLocks noGrp="1"/>
          </p:cNvGraphicFramePr>
          <p:nvPr/>
        </p:nvGraphicFramePr>
        <p:xfrm>
          <a:off x="727549" y="643466"/>
          <a:ext cx="10736904" cy="5571072"/>
        </p:xfrm>
        <a:graphic>
          <a:graphicData uri="http://schemas.openxmlformats.org/drawingml/2006/table">
            <a:tbl>
              <a:tblPr>
                <a:noFill/>
              </a:tblPr>
              <a:tblGrid>
                <a:gridCol w="1800292">
                  <a:extLst>
                    <a:ext uri="{9D8B030D-6E8A-4147-A177-3AD203B41FA5}">
                      <a16:colId xmlns:a16="http://schemas.microsoft.com/office/drawing/2014/main" val="3502284837"/>
                    </a:ext>
                  </a:extLst>
                </a:gridCol>
                <a:gridCol w="7314775">
                  <a:extLst>
                    <a:ext uri="{9D8B030D-6E8A-4147-A177-3AD203B41FA5}">
                      <a16:colId xmlns:a16="http://schemas.microsoft.com/office/drawing/2014/main" val="4054983246"/>
                    </a:ext>
                  </a:extLst>
                </a:gridCol>
                <a:gridCol w="609595">
                  <a:extLst>
                    <a:ext uri="{9D8B030D-6E8A-4147-A177-3AD203B41FA5}">
                      <a16:colId xmlns:a16="http://schemas.microsoft.com/office/drawing/2014/main" val="1205436646"/>
                    </a:ext>
                  </a:extLst>
                </a:gridCol>
                <a:gridCol w="1012242">
                  <a:extLst>
                    <a:ext uri="{9D8B030D-6E8A-4147-A177-3AD203B41FA5}">
                      <a16:colId xmlns:a16="http://schemas.microsoft.com/office/drawing/2014/main" val="1329835527"/>
                    </a:ext>
                  </a:extLst>
                </a:gridCol>
              </a:tblGrid>
              <a:tr h="309504">
                <a:tc>
                  <a:txBody>
                    <a:bodyPr/>
                    <a:lstStyle/>
                    <a:p>
                      <a:pPr algn="l"/>
                      <a:r>
                        <a:rPr lang="en-US" sz="1000" b="0" i="0" cap="none" spc="0">
                          <a:solidFill>
                            <a:schemeClr val="tx1"/>
                          </a:solidFill>
                          <a:effectLst/>
                          <a:latin typeface="Lato" panose="020F0502020204030203" pitchFamily="34" charset="0"/>
                        </a:rPr>
                        <a:t>OA (OB, OZ)</a:t>
                      </a:r>
                    </a:p>
                  </a:txBody>
                  <a:tcPr marL="51542" marR="35394" marT="14727" marB="110448"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Print a PIN Solicitation Mailer</a:t>
                      </a:r>
                    </a:p>
                  </a:txBody>
                  <a:tcPr marL="51542" marR="35394" marT="14727" marB="110448"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820770355"/>
                  </a:ext>
                </a:extLst>
              </a:tr>
              <a:tr h="309504">
                <a:tc>
                  <a:txBody>
                    <a:bodyPr/>
                    <a:lstStyle/>
                    <a:p>
                      <a:pPr algn="l"/>
                      <a:r>
                        <a:rPr lang="en-US" sz="1000" b="0" i="0" cap="none" spc="0">
                          <a:solidFill>
                            <a:schemeClr val="tx1"/>
                          </a:solidFill>
                          <a:effectLst/>
                          <a:latin typeface="Lato" panose="020F0502020204030203" pitchFamily="34" charset="0"/>
                        </a:rPr>
                        <a:t>OC (OD, OZ)</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and Print a ZMK Component</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30893917"/>
                  </a:ext>
                </a:extLst>
              </a:tr>
              <a:tr h="309504">
                <a:tc>
                  <a:txBody>
                    <a:bodyPr/>
                    <a:lstStyle/>
                    <a:p>
                      <a:pPr algn="l"/>
                      <a:r>
                        <a:rPr lang="en-US" sz="1000" b="0" i="0" cap="none" spc="0">
                          <a:solidFill>
                            <a:schemeClr val="tx1"/>
                          </a:solidFill>
                          <a:effectLst/>
                          <a:latin typeface="Lato" panose="020F0502020204030203" pitchFamily="34" charset="0"/>
                        </a:rPr>
                        <a:t>OE (OF, OZ)</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and Print a TMK, TPK or PVK</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11275426"/>
                  </a:ext>
                </a:extLst>
              </a:tr>
              <a:tr h="309504">
                <a:tc>
                  <a:txBody>
                    <a:bodyPr/>
                    <a:lstStyle/>
                    <a:p>
                      <a:pPr algn="l"/>
                      <a:r>
                        <a:rPr lang="en-US" sz="1000" b="0" i="0" cap="none" spc="0">
                          <a:solidFill>
                            <a:schemeClr val="tx1"/>
                          </a:solidFill>
                          <a:effectLst/>
                          <a:latin typeface="Lato" panose="020F0502020204030203" pitchFamily="34" charset="0"/>
                        </a:rPr>
                        <a:t>OI (OJ)</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a Set of Zone Keys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39827422"/>
                  </a:ext>
                </a:extLst>
              </a:tr>
              <a:tr h="309504">
                <a:tc>
                  <a:txBody>
                    <a:bodyPr/>
                    <a:lstStyle/>
                    <a:p>
                      <a:pPr algn="l"/>
                      <a:r>
                        <a:rPr lang="en-US" sz="1000" b="0" i="0" cap="none" spc="0">
                          <a:solidFill>
                            <a:schemeClr val="tx1"/>
                          </a:solidFill>
                          <a:effectLst/>
                          <a:latin typeface="Lato" panose="020F0502020204030203" pitchFamily="34" charset="0"/>
                        </a:rPr>
                        <a:t>OK (OL)</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Translate a Set of Zone Keys to Encryption under the Local Master Key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82980821"/>
                  </a:ext>
                </a:extLst>
              </a:tr>
              <a:tr h="309504">
                <a:tc>
                  <a:txBody>
                    <a:bodyPr/>
                    <a:lstStyle/>
                    <a:p>
                      <a:pPr algn="l"/>
                      <a:r>
                        <a:rPr lang="en-US" sz="1000" b="0" i="0" cap="none" spc="0">
                          <a:solidFill>
                            <a:schemeClr val="tx1"/>
                          </a:solidFill>
                          <a:effectLst/>
                          <a:latin typeface="Lato" panose="020F0502020204030203" pitchFamily="34" charset="0"/>
                        </a:rPr>
                        <a:t>OU (OV)</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Update Terminal Master Key 1 (Roll KEK 1)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10727794"/>
                  </a:ext>
                </a:extLst>
              </a:tr>
              <a:tr h="309504">
                <a:tc>
                  <a:txBody>
                    <a:bodyPr/>
                    <a:lstStyle/>
                    <a:p>
                      <a:pPr algn="l"/>
                      <a:r>
                        <a:rPr lang="en-US" sz="1000" b="0" i="0" cap="none" spc="0">
                          <a:solidFill>
                            <a:schemeClr val="tx1"/>
                          </a:solidFill>
                          <a:effectLst/>
                          <a:latin typeface="Lato" panose="020F0502020204030203" pitchFamily="34" charset="0"/>
                        </a:rPr>
                        <a:t>OW (OX)</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Update Terminal Master Keys (Roll KEK 1 and KEK 2)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4175446"/>
                  </a:ext>
                </a:extLst>
              </a:tr>
              <a:tr h="309504">
                <a:tc>
                  <a:txBody>
                    <a:bodyPr/>
                    <a:lstStyle/>
                    <a:p>
                      <a:pPr algn="l"/>
                      <a:r>
                        <a:rPr lang="en-US" sz="1000" b="0" i="0" cap="none" spc="0">
                          <a:solidFill>
                            <a:schemeClr val="tx1"/>
                          </a:solidFill>
                          <a:effectLst/>
                          <a:latin typeface="Lato" panose="020F0502020204030203" pitchFamily="34" charset="0"/>
                        </a:rPr>
                        <a:t>P2 (P3)</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pt-BR" sz="1000" b="0" i="0" cap="none" spc="0">
                          <a:solidFill>
                            <a:schemeClr val="tx1"/>
                          </a:solidFill>
                          <a:effectLst/>
                          <a:latin typeface="Lato" panose="020F0502020204030203" pitchFamily="34" charset="0"/>
                        </a:rPr>
                        <a:t>Generate a VISA PVV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17396914"/>
                  </a:ext>
                </a:extLst>
              </a:tr>
              <a:tr h="309504">
                <a:tc>
                  <a:txBody>
                    <a:bodyPr/>
                    <a:lstStyle/>
                    <a:p>
                      <a:pPr algn="l"/>
                      <a:r>
                        <a:rPr lang="en-US" sz="1000" b="0" i="0" cap="none" spc="0">
                          <a:solidFill>
                            <a:schemeClr val="tx1"/>
                          </a:solidFill>
                          <a:effectLst/>
                          <a:latin typeface="Lato" panose="020F0502020204030203" pitchFamily="34" charset="0"/>
                        </a:rPr>
                        <a:t>P4 (P5)</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a Proof of Host value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09956756"/>
                  </a:ext>
                </a:extLst>
              </a:tr>
              <a:tr h="309504">
                <a:tc>
                  <a:txBody>
                    <a:bodyPr/>
                    <a:lstStyle/>
                    <a:p>
                      <a:pPr algn="l"/>
                      <a:r>
                        <a:rPr lang="en-US" sz="1000" b="0" i="0" cap="none" spc="0">
                          <a:solidFill>
                            <a:schemeClr val="tx1"/>
                          </a:solidFill>
                          <a:effectLst/>
                          <a:latin typeface="Lato" panose="020F0502020204030203" pitchFamily="34" charset="0"/>
                        </a:rPr>
                        <a:t>PA (PB)</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Load Formatting Data to HSM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55613124"/>
                  </a:ext>
                </a:extLst>
              </a:tr>
              <a:tr h="309504">
                <a:tc>
                  <a:txBody>
                    <a:bodyPr/>
                    <a:lstStyle/>
                    <a:p>
                      <a:pPr algn="l"/>
                      <a:r>
                        <a:rPr lang="en-US" sz="1000" b="0" i="0" cap="none" spc="0">
                          <a:solidFill>
                            <a:schemeClr val="tx1"/>
                          </a:solidFill>
                          <a:effectLst/>
                          <a:latin typeface="Lato" panose="020F0502020204030203" pitchFamily="34" charset="0"/>
                        </a:rPr>
                        <a:t>PC (PD)</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Load Additional Formatting Data to HSM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68784465"/>
                  </a:ext>
                </a:extLst>
              </a:tr>
              <a:tr h="309504">
                <a:tc>
                  <a:txBody>
                    <a:bodyPr/>
                    <a:lstStyle/>
                    <a:p>
                      <a:pPr algn="l"/>
                      <a:r>
                        <a:rPr lang="en-US" sz="1000" b="0" i="0" cap="none" spc="0">
                          <a:solidFill>
                            <a:schemeClr val="tx1"/>
                          </a:solidFill>
                          <a:effectLst/>
                          <a:latin typeface="Lato" panose="020F0502020204030203" pitchFamily="34" charset="0"/>
                        </a:rPr>
                        <a:t>PE (PF, PZ)</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Print PIN/PIN and Solicitation Data</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97610308"/>
                  </a:ext>
                </a:extLst>
              </a:tr>
              <a:tr h="309504">
                <a:tc>
                  <a:txBody>
                    <a:bodyPr/>
                    <a:lstStyle/>
                    <a:p>
                      <a:pPr algn="l"/>
                      <a:r>
                        <a:rPr lang="en-US" sz="1000" b="0" i="0" cap="none" spc="0">
                          <a:solidFill>
                            <a:schemeClr val="tx1"/>
                          </a:solidFill>
                          <a:effectLst/>
                          <a:latin typeface="Lato" panose="020F0502020204030203" pitchFamily="34" charset="0"/>
                        </a:rPr>
                        <a:t>PG (PH)</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Verify PIN/PIN and Solicitation Mailer Cryptography</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33235615"/>
                  </a:ext>
                </a:extLst>
              </a:tr>
              <a:tr h="309504">
                <a:tc>
                  <a:txBody>
                    <a:bodyPr/>
                    <a:lstStyle/>
                    <a:p>
                      <a:pPr algn="l"/>
                      <a:r>
                        <a:rPr lang="en-US" sz="1000" b="0" i="0" cap="none" spc="0">
                          <a:solidFill>
                            <a:schemeClr val="tx1"/>
                          </a:solidFill>
                          <a:effectLst/>
                          <a:latin typeface="Lato" panose="020F0502020204030203" pitchFamily="34" charset="0"/>
                        </a:rPr>
                        <a:t>PI (PJ)</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Terminal Key Set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49356097"/>
                  </a:ext>
                </a:extLst>
              </a:tr>
              <a:tr h="309504">
                <a:tc>
                  <a:txBody>
                    <a:bodyPr/>
                    <a:lstStyle/>
                    <a:p>
                      <a:pPr algn="l"/>
                      <a:r>
                        <a:rPr lang="en-US" sz="1000" b="0" i="0" cap="none" spc="0">
                          <a:solidFill>
                            <a:schemeClr val="tx1"/>
                          </a:solidFill>
                          <a:effectLst/>
                          <a:latin typeface="Lato" panose="020F0502020204030203" pitchFamily="34" charset="0"/>
                        </a:rPr>
                        <a:t>PK (PL)</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a PIN Pad Acquirer Security Number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09463940"/>
                  </a:ext>
                </a:extLst>
              </a:tr>
              <a:tr h="309504">
                <a:tc>
                  <a:txBody>
                    <a:bodyPr/>
                    <a:lstStyle/>
                    <a:p>
                      <a:pPr algn="l"/>
                      <a:r>
                        <a:rPr lang="en-US" sz="1000" b="0" i="0" cap="none" spc="0">
                          <a:solidFill>
                            <a:schemeClr val="tx1"/>
                          </a:solidFill>
                          <a:effectLst/>
                          <a:latin typeface="Lato" panose="020F0502020204030203" pitchFamily="34" charset="0"/>
                        </a:rPr>
                        <a:t>PM (PN)</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Verify a Dynamic CVV (dCVV)</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03771771"/>
                  </a:ext>
                </a:extLst>
              </a:tr>
              <a:tr h="309504">
                <a:tc>
                  <a:txBody>
                    <a:bodyPr/>
                    <a:lstStyle/>
                    <a:p>
                      <a:pPr algn="l"/>
                      <a:r>
                        <a:rPr lang="en-US" sz="1000" b="0" i="0" cap="none" spc="0">
                          <a:solidFill>
                            <a:schemeClr val="tx1"/>
                          </a:solidFill>
                          <a:effectLst/>
                          <a:latin typeface="Lato" panose="020F0502020204030203" pitchFamily="34" charset="0"/>
                        </a:rPr>
                        <a:t>PO (PP)</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Verify and Generate a VISA PVV, translate a PIN Block to Encryption under a Zone PIN Key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X</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Term</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66204321"/>
                  </a:ext>
                </a:extLst>
              </a:tr>
              <a:tr h="309504">
                <a:tc>
                  <a:txBody>
                    <a:bodyPr/>
                    <a:lstStyle/>
                    <a:p>
                      <a:pPr algn="l"/>
                      <a:r>
                        <a:rPr lang="en-US" sz="1000" b="0" i="0" cap="none" spc="0">
                          <a:solidFill>
                            <a:schemeClr val="tx1"/>
                          </a:solidFill>
                          <a:effectLst/>
                          <a:latin typeface="Lato" panose="020F0502020204030203" pitchFamily="34" charset="0"/>
                        </a:rPr>
                        <a:t>PQ (PR)</a:t>
                      </a:r>
                    </a:p>
                  </a:txBody>
                  <a:tcPr marL="51542" marR="35394" marT="14727" marB="11044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a:r>
                        <a:rPr lang="en-US" sz="1000" b="0" i="0" cap="none" spc="0">
                          <a:solidFill>
                            <a:schemeClr val="tx1"/>
                          </a:solidFill>
                          <a:effectLst/>
                          <a:latin typeface="Lato" panose="020F0502020204030203" pitchFamily="34" charset="0"/>
                        </a:rPr>
                        <a:t>Generate a Message Authentication Code AS2805-1988 (AS2805)</a:t>
                      </a: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a:endParaRPr lang="en-US" sz="1000" b="0" i="0" cap="none" spc="0" dirty="0">
                        <a:solidFill>
                          <a:schemeClr val="tx1"/>
                        </a:solidFill>
                        <a:effectLst/>
                        <a:latin typeface="Lato" panose="020F0502020204030203" pitchFamily="34" charset="0"/>
                      </a:endParaRPr>
                    </a:p>
                  </a:txBody>
                  <a:tcPr marL="51542" marR="35394" marT="14727" marB="11044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28992817"/>
                  </a:ext>
                </a:extLst>
              </a:tr>
            </a:tbl>
          </a:graphicData>
        </a:graphic>
      </p:graphicFrame>
    </p:spTree>
    <p:extLst>
      <p:ext uri="{BB962C8B-B14F-4D97-AF65-F5344CB8AC3E}">
        <p14:creationId xmlns:p14="http://schemas.microsoft.com/office/powerpoint/2010/main" val="412046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A863C7A-0F85-9097-F5EF-D92A376FA2A7}"/>
              </a:ext>
            </a:extLst>
          </p:cNvPr>
          <p:cNvGraphicFramePr>
            <a:graphicFrameLocks noGrp="1"/>
          </p:cNvGraphicFramePr>
          <p:nvPr/>
        </p:nvGraphicFramePr>
        <p:xfrm>
          <a:off x="246929" y="643466"/>
          <a:ext cx="11698143" cy="5571074"/>
        </p:xfrm>
        <a:graphic>
          <a:graphicData uri="http://schemas.openxmlformats.org/drawingml/2006/table">
            <a:tbl>
              <a:tblPr/>
              <a:tblGrid>
                <a:gridCol w="1298172">
                  <a:extLst>
                    <a:ext uri="{9D8B030D-6E8A-4147-A177-3AD203B41FA5}">
                      <a16:colId xmlns:a16="http://schemas.microsoft.com/office/drawing/2014/main" val="3163435537"/>
                    </a:ext>
                  </a:extLst>
                </a:gridCol>
                <a:gridCol w="8973568">
                  <a:extLst>
                    <a:ext uri="{9D8B030D-6E8A-4147-A177-3AD203B41FA5}">
                      <a16:colId xmlns:a16="http://schemas.microsoft.com/office/drawing/2014/main" val="899261816"/>
                    </a:ext>
                  </a:extLst>
                </a:gridCol>
                <a:gridCol w="536775">
                  <a:extLst>
                    <a:ext uri="{9D8B030D-6E8A-4147-A177-3AD203B41FA5}">
                      <a16:colId xmlns:a16="http://schemas.microsoft.com/office/drawing/2014/main" val="4108090604"/>
                    </a:ext>
                  </a:extLst>
                </a:gridCol>
                <a:gridCol w="889628">
                  <a:extLst>
                    <a:ext uri="{9D8B030D-6E8A-4147-A177-3AD203B41FA5}">
                      <a16:colId xmlns:a16="http://schemas.microsoft.com/office/drawing/2014/main" val="229791308"/>
                    </a:ext>
                  </a:extLst>
                </a:gridCol>
              </a:tblGrid>
              <a:tr h="192106">
                <a:tc>
                  <a:txBody>
                    <a:bodyPr/>
                    <a:lstStyle/>
                    <a:p>
                      <a:pPr algn="l"/>
                      <a:r>
                        <a:rPr lang="en-US" sz="800" b="0" i="0">
                          <a:effectLst/>
                          <a:latin typeface="Lato" panose="020F0502020204030203" pitchFamily="34" charset="0"/>
                        </a:rPr>
                        <a:t>PS (PT)</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Validate a Message Authentication Code AS2805-1988 (AS2805)</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2759811213"/>
                  </a:ext>
                </a:extLst>
              </a:tr>
              <a:tr h="192106">
                <a:tc>
                  <a:txBody>
                    <a:bodyPr/>
                    <a:lstStyle/>
                    <a:p>
                      <a:pPr algn="l"/>
                      <a:r>
                        <a:rPr lang="en-US" sz="800" b="0" i="0">
                          <a:effectLst/>
                          <a:latin typeface="Lato" panose="020F0502020204030203" pitchFamily="34" charset="0"/>
                        </a:rPr>
                        <a:t>PU (PV)</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Encrypt data (AS2805)</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X</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613483871"/>
                  </a:ext>
                </a:extLst>
              </a:tr>
              <a:tr h="192106">
                <a:tc>
                  <a:txBody>
                    <a:bodyPr/>
                    <a:lstStyle/>
                    <a:p>
                      <a:pPr algn="l"/>
                      <a:r>
                        <a:rPr lang="en-US" sz="800" b="0" i="0">
                          <a:effectLst/>
                          <a:latin typeface="Lato" panose="020F0502020204030203" pitchFamily="34" charset="0"/>
                        </a:rPr>
                        <a:t>PW (PX)</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Decrypt data (AS2805)</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X</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632328334"/>
                  </a:ext>
                </a:extLst>
              </a:tr>
              <a:tr h="192106">
                <a:tc>
                  <a:txBody>
                    <a:bodyPr/>
                    <a:lstStyle/>
                    <a:p>
                      <a:pPr algn="l"/>
                      <a:r>
                        <a:rPr lang="en-US" sz="800" b="0" i="0">
                          <a:effectLst/>
                          <a:latin typeface="Lato" panose="020F0502020204030203" pitchFamily="34" charset="0"/>
                        </a:rPr>
                        <a:t>PY (PZ)</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and Generate an IBM PIN Offset (AS2805)</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325945292"/>
                  </a:ext>
                </a:extLst>
              </a:tr>
              <a:tr h="192106">
                <a:tc>
                  <a:txBody>
                    <a:bodyPr/>
                    <a:lstStyle/>
                    <a:p>
                      <a:pPr algn="l"/>
                      <a:r>
                        <a:rPr lang="en-US" sz="800" b="0" i="0">
                          <a:effectLst/>
                          <a:latin typeface="Lato" panose="020F0502020204030203" pitchFamily="34" charset="0"/>
                        </a:rPr>
                        <a:t>Q0 (Q1)</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Translate Audit Record MAC key</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624805748"/>
                  </a:ext>
                </a:extLst>
              </a:tr>
              <a:tr h="192106">
                <a:tc>
                  <a:txBody>
                    <a:bodyPr/>
                    <a:lstStyle/>
                    <a:p>
                      <a:pPr algn="l"/>
                      <a:r>
                        <a:rPr lang="en-US" sz="800" b="0" i="0">
                          <a:effectLst/>
                          <a:latin typeface="Lato" panose="020F0502020204030203" pitchFamily="34" charset="0"/>
                        </a:rPr>
                        <a:t>Q2 (Q3)</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Retrieve Audit Record</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908763196"/>
                  </a:ext>
                </a:extLst>
              </a:tr>
              <a:tr h="192106">
                <a:tc>
                  <a:txBody>
                    <a:bodyPr/>
                    <a:lstStyle/>
                    <a:p>
                      <a:pPr algn="l"/>
                      <a:r>
                        <a:rPr lang="en-US" sz="800" b="0" i="0">
                          <a:effectLst/>
                          <a:latin typeface="Lato" panose="020F0502020204030203" pitchFamily="34" charset="0"/>
                        </a:rPr>
                        <a:t>Q4 (Q5)</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Archive (Print) Audit Record</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634813344"/>
                  </a:ext>
                </a:extLst>
              </a:tr>
              <a:tr h="192106">
                <a:tc>
                  <a:txBody>
                    <a:bodyPr/>
                    <a:lstStyle/>
                    <a:p>
                      <a:pPr algn="l"/>
                      <a:r>
                        <a:rPr lang="en-US" sz="800" b="0" i="0">
                          <a:effectLst/>
                          <a:latin typeface="Lato" panose="020F0502020204030203" pitchFamily="34" charset="0"/>
                        </a:rPr>
                        <a:t>Q6 (Q7)</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Delete Audit Record</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842641832"/>
                  </a:ext>
                </a:extLst>
              </a:tr>
              <a:tr h="192106">
                <a:tc>
                  <a:txBody>
                    <a:bodyPr/>
                    <a:lstStyle/>
                    <a:p>
                      <a:pPr algn="l"/>
                      <a:r>
                        <a:rPr lang="en-US" sz="800" b="0" i="0">
                          <a:effectLst/>
                          <a:latin typeface="Lato" panose="020F0502020204030203" pitchFamily="34" charset="0"/>
                        </a:rPr>
                        <a:t>Q8 (Q9)</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Audit Record Verification</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4145929405"/>
                  </a:ext>
                </a:extLst>
              </a:tr>
              <a:tr h="192106">
                <a:tc>
                  <a:txBody>
                    <a:bodyPr/>
                    <a:lstStyle/>
                    <a:p>
                      <a:pPr algn="l"/>
                      <a:r>
                        <a:rPr lang="en-US" sz="800" b="0" i="0">
                          <a:effectLst/>
                          <a:latin typeface="Lato" panose="020F0502020204030203" pitchFamily="34" charset="0"/>
                        </a:rPr>
                        <a:t>QA (QB)</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Load Solicitation Data to User Storage</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334059349"/>
                  </a:ext>
                </a:extLst>
              </a:tr>
              <a:tr h="192106">
                <a:tc>
                  <a:txBody>
                    <a:bodyPr/>
                    <a:lstStyle/>
                    <a:p>
                      <a:pPr algn="l"/>
                      <a:r>
                        <a:rPr lang="en-US" sz="800" b="0" i="0">
                          <a:effectLst/>
                          <a:latin typeface="Lato" panose="020F0502020204030203" pitchFamily="34" charset="0"/>
                        </a:rPr>
                        <a:t>QC (QD)</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Final Load of Solicitation Data to User Storage</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241564328"/>
                  </a:ext>
                </a:extLst>
              </a:tr>
              <a:tr h="192106">
                <a:tc>
                  <a:txBody>
                    <a:bodyPr/>
                    <a:lstStyle/>
                    <a:p>
                      <a:pPr algn="l"/>
                      <a:r>
                        <a:rPr lang="en-US" sz="800" b="0" i="0">
                          <a:effectLst/>
                          <a:latin typeface="Lato" panose="020F0502020204030203" pitchFamily="34" charset="0"/>
                        </a:rPr>
                        <a:t>QI (QJ)</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Translate a PPASN from old to new LMK (AS2805)</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996102166"/>
                  </a:ext>
                </a:extLst>
              </a:tr>
              <a:tr h="192106">
                <a:tc>
                  <a:txBody>
                    <a:bodyPr/>
                    <a:lstStyle/>
                    <a:p>
                      <a:pPr algn="l"/>
                      <a:r>
                        <a:rPr lang="en-US" sz="800" b="0" i="0">
                          <a:effectLst/>
                          <a:latin typeface="Lato" panose="020F0502020204030203" pitchFamily="34" charset="0"/>
                        </a:rPr>
                        <a:t>QM (QN)</a:t>
                      </a:r>
                    </a:p>
                  </a:txBody>
                  <a:tcPr marL="22534" marR="22534" marT="22534" marB="22534" anchor="ctr">
                    <a:lnL>
                      <a:noFill/>
                    </a:lnL>
                    <a:lnR>
                      <a:noFill/>
                    </a:lnR>
                    <a:lnT>
                      <a:noFill/>
                    </a:lnT>
                    <a:lnB>
                      <a:noFill/>
                    </a:lnB>
                    <a:solidFill>
                      <a:srgbClr val="FFFFFF"/>
                    </a:solidFill>
                  </a:tcPr>
                </a:tc>
                <a:tc>
                  <a:txBody>
                    <a:bodyPr/>
                    <a:lstStyle/>
                    <a:p>
                      <a:pPr algn="l"/>
                      <a:r>
                        <a:rPr lang="en-US" sz="800" b="0" i="0" dirty="0">
                          <a:effectLst/>
                          <a:latin typeface="Lato" panose="020F0502020204030203" pitchFamily="34" charset="0"/>
                        </a:rPr>
                        <a:t>Data Encryption Using a Derived Privacy Key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626434311"/>
                  </a:ext>
                </a:extLst>
              </a:tr>
              <a:tr h="192106">
                <a:tc>
                  <a:txBody>
                    <a:bodyPr/>
                    <a:lstStyle/>
                    <a:p>
                      <a:pPr algn="l"/>
                      <a:r>
                        <a:rPr lang="en-US" sz="800" b="0" i="0">
                          <a:effectLst/>
                          <a:latin typeface="Lato" panose="020F0502020204030203" pitchFamily="34" charset="0"/>
                        </a:rPr>
                        <a:t>QO (QP)</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Data Decryption Using a Derived Privacy Key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155945528"/>
                  </a:ext>
                </a:extLst>
              </a:tr>
              <a:tr h="192106">
                <a:tc>
                  <a:txBody>
                    <a:bodyPr/>
                    <a:lstStyle/>
                    <a:p>
                      <a:pPr algn="l"/>
                      <a:r>
                        <a:rPr lang="en-US" sz="800" b="0" i="0">
                          <a:effectLst/>
                          <a:latin typeface="Lato" panose="020F0502020204030203" pitchFamily="34" charset="0"/>
                        </a:rPr>
                        <a:t>QQ (QR)</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PIN at Card Issuer using IBM Method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2034768808"/>
                  </a:ext>
                </a:extLst>
              </a:tr>
              <a:tr h="192106">
                <a:tc>
                  <a:txBody>
                    <a:bodyPr/>
                    <a:lstStyle/>
                    <a:p>
                      <a:pPr algn="l"/>
                      <a:r>
                        <a:rPr lang="en-US" sz="800" b="0" i="0">
                          <a:effectLst/>
                          <a:latin typeface="Lato" panose="020F0502020204030203" pitchFamily="34" charset="0"/>
                        </a:rPr>
                        <a:t>QS (QT)</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PIN at Card Issuer using the Diebold Method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942064674"/>
                  </a:ext>
                </a:extLst>
              </a:tr>
              <a:tr h="192106">
                <a:tc>
                  <a:txBody>
                    <a:bodyPr/>
                    <a:lstStyle/>
                    <a:p>
                      <a:pPr algn="l"/>
                      <a:r>
                        <a:rPr lang="en-US" sz="800" b="0" i="0">
                          <a:effectLst/>
                          <a:latin typeface="Lato" panose="020F0502020204030203" pitchFamily="34" charset="0"/>
                        </a:rPr>
                        <a:t>QU (QV)</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PIN at Card Issuer using Visa Method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316128996"/>
                  </a:ext>
                </a:extLst>
              </a:tr>
              <a:tr h="192106">
                <a:tc>
                  <a:txBody>
                    <a:bodyPr/>
                    <a:lstStyle/>
                    <a:p>
                      <a:pPr algn="l"/>
                      <a:r>
                        <a:rPr lang="en-US" sz="800" b="0" i="0">
                          <a:effectLst/>
                          <a:latin typeface="Lato" panose="020F0502020204030203" pitchFamily="34" charset="0"/>
                        </a:rPr>
                        <a:t>QW (QX)</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PIN at Card Issuer using the Comparison Method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962963350"/>
                  </a:ext>
                </a:extLst>
              </a:tr>
              <a:tr h="192106">
                <a:tc>
                  <a:txBody>
                    <a:bodyPr/>
                    <a:lstStyle/>
                    <a:p>
                      <a:pPr algn="l"/>
                      <a:r>
                        <a:rPr lang="en-US" sz="800" b="0" i="0">
                          <a:effectLst/>
                          <a:latin typeface="Lato" panose="020F0502020204030203" pitchFamily="34" charset="0"/>
                        </a:rPr>
                        <a:t>RA (RB)</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Cancel Authorised Activities</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508655209"/>
                  </a:ext>
                </a:extLst>
              </a:tr>
              <a:tr h="192106">
                <a:tc>
                  <a:txBody>
                    <a:bodyPr/>
                    <a:lstStyle/>
                    <a:p>
                      <a:pPr algn="l"/>
                      <a:r>
                        <a:rPr lang="en-US" sz="800" b="0" i="0">
                          <a:effectLst/>
                          <a:latin typeface="Lato" panose="020F0502020204030203" pitchFamily="34" charset="0"/>
                        </a:rPr>
                        <a:t>RC (RD)</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Solicitation Mailer Cryptography</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5359893"/>
                  </a:ext>
                </a:extLst>
              </a:tr>
              <a:tr h="192106">
                <a:tc>
                  <a:txBody>
                    <a:bodyPr/>
                    <a:lstStyle/>
                    <a:p>
                      <a:pPr algn="l"/>
                      <a:r>
                        <a:rPr lang="en-US" sz="800" b="0" i="0">
                          <a:effectLst/>
                          <a:latin typeface="Lato" panose="020F0502020204030203" pitchFamily="34" charset="0"/>
                        </a:rPr>
                        <a:t>RE (RF)</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Transaction Request, without PIN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2145598654"/>
                  </a:ext>
                </a:extLst>
              </a:tr>
              <a:tr h="192106">
                <a:tc>
                  <a:txBody>
                    <a:bodyPr/>
                    <a:lstStyle/>
                    <a:p>
                      <a:pPr algn="l"/>
                      <a:r>
                        <a:rPr lang="en-US" sz="800" b="0" i="0">
                          <a:effectLst/>
                          <a:latin typeface="Lato" panose="020F0502020204030203" pitchFamily="34" charset="0"/>
                        </a:rPr>
                        <a:t>RG (RH)</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Transaction Request, with PIN, when CD Field Available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2813066685"/>
                  </a:ext>
                </a:extLst>
              </a:tr>
              <a:tr h="192106">
                <a:tc>
                  <a:txBody>
                    <a:bodyPr/>
                    <a:lstStyle/>
                    <a:p>
                      <a:pPr algn="l"/>
                      <a:r>
                        <a:rPr lang="en-US" sz="800" b="0" i="0">
                          <a:effectLst/>
                          <a:latin typeface="Lato" panose="020F0502020204030203" pitchFamily="34" charset="0"/>
                        </a:rPr>
                        <a:t>RI (RJ)</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Verify a Transaction Request, with PIN, when CD Field not Available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613838503"/>
                  </a:ext>
                </a:extLst>
              </a:tr>
              <a:tr h="192106">
                <a:tc>
                  <a:txBody>
                    <a:bodyPr/>
                    <a:lstStyle/>
                    <a:p>
                      <a:pPr algn="l"/>
                      <a:r>
                        <a:rPr lang="en-US" sz="800" b="0" i="0">
                          <a:effectLst/>
                          <a:latin typeface="Lato" panose="020F0502020204030203" pitchFamily="34" charset="0"/>
                        </a:rPr>
                        <a:t>RI (RJ)</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Transaction Request With a PIN (T/AQ Key)</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3129969012"/>
                  </a:ext>
                </a:extLst>
              </a:tr>
              <a:tr h="192106">
                <a:tc>
                  <a:txBody>
                    <a:bodyPr/>
                    <a:lstStyle/>
                    <a:p>
                      <a:pPr algn="l"/>
                      <a:r>
                        <a:rPr lang="en-US" sz="800" b="0" i="0">
                          <a:effectLst/>
                          <a:latin typeface="Lato" panose="020F0502020204030203" pitchFamily="34" charset="0"/>
                        </a:rPr>
                        <a:t>RK (RL)</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Generate Transaction Response, with Auth Para Generated by Acquirer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873031851"/>
                  </a:ext>
                </a:extLst>
              </a:tr>
              <a:tr h="192106">
                <a:tc>
                  <a:txBody>
                    <a:bodyPr/>
                    <a:lstStyle/>
                    <a:p>
                      <a:pPr algn="l"/>
                      <a:r>
                        <a:rPr lang="en-US" sz="800" b="0" i="0">
                          <a:effectLst/>
                          <a:latin typeface="Lato" panose="020F0502020204030203" pitchFamily="34" charset="0"/>
                        </a:rPr>
                        <a:t>RK (RL)</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Transaction Request Without a PIN</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217897073"/>
                  </a:ext>
                </a:extLst>
              </a:tr>
              <a:tr h="192106">
                <a:tc>
                  <a:txBody>
                    <a:bodyPr/>
                    <a:lstStyle/>
                    <a:p>
                      <a:pPr algn="l"/>
                      <a:r>
                        <a:rPr lang="en-US" sz="800" b="0" i="0">
                          <a:effectLst/>
                          <a:latin typeface="Lato" panose="020F0502020204030203" pitchFamily="34" charset="0"/>
                        </a:rPr>
                        <a:t>RM (RN)</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Generate Transaction Response with Auth Para Generated by Card Issuer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2974835509"/>
                  </a:ext>
                </a:extLst>
              </a:tr>
              <a:tr h="192106">
                <a:tc>
                  <a:txBody>
                    <a:bodyPr/>
                    <a:lstStyle/>
                    <a:p>
                      <a:pPr algn="l"/>
                      <a:r>
                        <a:rPr lang="en-US" sz="800" b="0" i="0">
                          <a:effectLst/>
                          <a:latin typeface="Lato" panose="020F0502020204030203" pitchFamily="34" charset="0"/>
                        </a:rPr>
                        <a:t>RM (RN)</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Administration Request Message</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1484552"/>
                  </a:ext>
                </a:extLst>
              </a:tr>
              <a:tr h="192106">
                <a:tc>
                  <a:txBody>
                    <a:bodyPr/>
                    <a:lstStyle/>
                    <a:p>
                      <a:pPr algn="l"/>
                      <a:r>
                        <a:rPr lang="en-US" sz="800" b="0" i="0">
                          <a:effectLst/>
                          <a:latin typeface="Lato" panose="020F0502020204030203" pitchFamily="34" charset="0"/>
                        </a:rPr>
                        <a:t>RO (RP)</a:t>
                      </a:r>
                    </a:p>
                  </a:txBody>
                  <a:tcPr marL="22534" marR="22534" marT="22534" marB="22534" anchor="ctr">
                    <a:lnL>
                      <a:noFill/>
                    </a:lnL>
                    <a:lnR>
                      <a:noFill/>
                    </a:lnR>
                    <a:lnT>
                      <a:noFill/>
                    </a:lnT>
                    <a:lnB>
                      <a:noFill/>
                    </a:lnB>
                    <a:solidFill>
                      <a:srgbClr val="FFFFFF"/>
                    </a:solidFill>
                  </a:tcPr>
                </a:tc>
                <a:tc>
                  <a:txBody>
                    <a:bodyPr/>
                    <a:lstStyle/>
                    <a:p>
                      <a:pPr algn="l"/>
                      <a:r>
                        <a:rPr lang="en-US" sz="800" b="0" i="0">
                          <a:effectLst/>
                          <a:latin typeface="Lato" panose="020F0502020204030203" pitchFamily="34" charset="0"/>
                        </a:rPr>
                        <a:t>Translate a PIN from PEK to ZPK Encryption (AS2805.6.2)</a:t>
                      </a:r>
                    </a:p>
                  </a:txBody>
                  <a:tcPr marL="22534" marR="22534" marT="22534" marB="22534" anchor="ctr">
                    <a:lnL>
                      <a:noFill/>
                    </a:lnL>
                    <a:lnR>
                      <a:noFill/>
                    </a:lnR>
                    <a:lnT>
                      <a:noFill/>
                    </a:lnT>
                    <a:lnB>
                      <a:noFill/>
                    </a:lnB>
                    <a:solidFill>
                      <a:srgbClr val="FFFFFF"/>
                    </a:solidFill>
                  </a:tcPr>
                </a:tc>
                <a:tc>
                  <a:txBody>
                    <a:bodyPr/>
                    <a:lstStyle/>
                    <a:p>
                      <a:pPr algn="l"/>
                      <a:endParaRPr lang="en-US" sz="800" b="0" i="0">
                        <a:effectLst/>
                        <a:latin typeface="Lato" panose="020F0502020204030203" pitchFamily="34" charset="0"/>
                      </a:endParaRPr>
                    </a:p>
                  </a:txBody>
                  <a:tcPr marL="22534" marR="22534" marT="22534" marB="22534" anchor="ctr">
                    <a:lnL>
                      <a:noFill/>
                    </a:lnL>
                    <a:lnR>
                      <a:noFill/>
                    </a:lnR>
                    <a:lnT>
                      <a:noFill/>
                    </a:lnT>
                    <a:lnB>
                      <a:noFill/>
                    </a:lnB>
                    <a:solidFill>
                      <a:srgbClr val="FFFFFF"/>
                    </a:solidFill>
                  </a:tcPr>
                </a:tc>
                <a:tc>
                  <a:txBody>
                    <a:bodyPr/>
                    <a:lstStyle/>
                    <a:p>
                      <a:pPr algn="l"/>
                      <a:r>
                        <a:rPr lang="en-US" sz="800" b="0" i="0" dirty="0">
                          <a:effectLst/>
                          <a:latin typeface="Lato" panose="020F0502020204030203" pitchFamily="34" charset="0"/>
                        </a:rPr>
                        <a:t>Term</a:t>
                      </a:r>
                    </a:p>
                  </a:txBody>
                  <a:tcPr marL="22534" marR="22534" marT="22534" marB="22534" anchor="ctr">
                    <a:lnL>
                      <a:noFill/>
                    </a:lnL>
                    <a:lnR>
                      <a:noFill/>
                    </a:lnR>
                    <a:lnT>
                      <a:noFill/>
                    </a:lnT>
                    <a:lnB>
                      <a:noFill/>
                    </a:lnB>
                    <a:solidFill>
                      <a:srgbClr val="FFFFFF"/>
                    </a:solidFill>
                  </a:tcPr>
                </a:tc>
                <a:extLst>
                  <a:ext uri="{0D108BD9-81ED-4DB2-BD59-A6C34878D82A}">
                    <a16:rowId xmlns:a16="http://schemas.microsoft.com/office/drawing/2014/main" val="4044930546"/>
                  </a:ext>
                </a:extLst>
              </a:tr>
            </a:tbl>
          </a:graphicData>
        </a:graphic>
      </p:graphicFrame>
    </p:spTree>
    <p:extLst>
      <p:ext uri="{BB962C8B-B14F-4D97-AF65-F5344CB8AC3E}">
        <p14:creationId xmlns:p14="http://schemas.microsoft.com/office/powerpoint/2010/main" val="344701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415300-F3D7-520E-83A1-92CB4CE33E94}"/>
              </a:ext>
            </a:extLst>
          </p:cNvPr>
          <p:cNvGraphicFramePr>
            <a:graphicFrameLocks noGrp="1"/>
          </p:cNvGraphicFramePr>
          <p:nvPr/>
        </p:nvGraphicFramePr>
        <p:xfrm>
          <a:off x="489997" y="643466"/>
          <a:ext cx="11212009" cy="5571085"/>
        </p:xfrm>
        <a:graphic>
          <a:graphicData uri="http://schemas.openxmlformats.org/drawingml/2006/table">
            <a:tbl>
              <a:tblPr/>
              <a:tblGrid>
                <a:gridCol w="1644910">
                  <a:extLst>
                    <a:ext uri="{9D8B030D-6E8A-4147-A177-3AD203B41FA5}">
                      <a16:colId xmlns:a16="http://schemas.microsoft.com/office/drawing/2014/main" val="2436165805"/>
                    </a:ext>
                  </a:extLst>
                </a:gridCol>
                <a:gridCol w="7811934">
                  <a:extLst>
                    <a:ext uri="{9D8B030D-6E8A-4147-A177-3AD203B41FA5}">
                      <a16:colId xmlns:a16="http://schemas.microsoft.com/office/drawing/2014/main" val="2954744465"/>
                    </a:ext>
                  </a:extLst>
                </a:gridCol>
                <a:gridCol w="466576">
                  <a:extLst>
                    <a:ext uri="{9D8B030D-6E8A-4147-A177-3AD203B41FA5}">
                      <a16:colId xmlns:a16="http://schemas.microsoft.com/office/drawing/2014/main" val="2409975108"/>
                    </a:ext>
                  </a:extLst>
                </a:gridCol>
                <a:gridCol w="1288589">
                  <a:extLst>
                    <a:ext uri="{9D8B030D-6E8A-4147-A177-3AD203B41FA5}">
                      <a16:colId xmlns:a16="http://schemas.microsoft.com/office/drawing/2014/main" val="3015991630"/>
                    </a:ext>
                  </a:extLst>
                </a:gridCol>
              </a:tblGrid>
              <a:tr h="293215">
                <a:tc>
                  <a:txBody>
                    <a:bodyPr/>
                    <a:lstStyle/>
                    <a:p>
                      <a:pPr algn="l"/>
                      <a:r>
                        <a:rPr lang="en-US" sz="1000" b="0" i="0">
                          <a:effectLst/>
                          <a:latin typeface="Lato" panose="020F0502020204030203" pitchFamily="34" charset="0"/>
                        </a:rPr>
                        <a:t>RO (RP)</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Transaction Response with Auth Para from Card Issuer</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4059798970"/>
                  </a:ext>
                </a:extLst>
              </a:tr>
              <a:tr h="293215">
                <a:tc>
                  <a:txBody>
                    <a:bodyPr/>
                    <a:lstStyle/>
                    <a:p>
                      <a:pPr algn="l"/>
                      <a:r>
                        <a:rPr lang="en-US" sz="1000" b="0" i="0">
                          <a:effectLst/>
                          <a:latin typeface="Lato" panose="020F0502020204030203" pitchFamily="34" charset="0"/>
                        </a:rPr>
                        <a:t>RQ (RR)</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Verify a Transaction Completion Confirmation Request (AS2805.6.2)</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Term</a:t>
                      </a: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4090333953"/>
                  </a:ext>
                </a:extLst>
              </a:tr>
              <a:tr h="293215">
                <a:tc>
                  <a:txBody>
                    <a:bodyPr/>
                    <a:lstStyle/>
                    <a:p>
                      <a:pPr algn="l"/>
                      <a:r>
                        <a:rPr lang="en-US" sz="1000" b="0" i="0">
                          <a:effectLst/>
                          <a:latin typeface="Lato" panose="020F0502020204030203" pitchFamily="34" charset="0"/>
                        </a:rPr>
                        <a:t>RQ (RR)</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Generate Auth Para and Transaction Response</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500634043"/>
                  </a:ext>
                </a:extLst>
              </a:tr>
              <a:tr h="293215">
                <a:tc>
                  <a:txBody>
                    <a:bodyPr/>
                    <a:lstStyle/>
                    <a:p>
                      <a:pPr algn="l"/>
                      <a:r>
                        <a:rPr lang="en-US" sz="1000" b="0" i="0">
                          <a:effectLst/>
                          <a:latin typeface="Lato" panose="020F0502020204030203" pitchFamily="34" charset="0"/>
                        </a:rPr>
                        <a:t>RS (RT)</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Generate a Transaction Completion Response (AS2805.6.2)</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Term</a:t>
                      </a: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1903386403"/>
                  </a:ext>
                </a:extLst>
              </a:tr>
              <a:tr h="293215">
                <a:tc>
                  <a:txBody>
                    <a:bodyPr/>
                    <a:lstStyle/>
                    <a:p>
                      <a:pPr algn="l"/>
                      <a:r>
                        <a:rPr lang="en-US" sz="1000" b="0" i="0">
                          <a:effectLst/>
                          <a:latin typeface="Lato" panose="020F0502020204030203" pitchFamily="34" charset="0"/>
                        </a:rPr>
                        <a:t>RS (RT)</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Confirmation</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3328823713"/>
                  </a:ext>
                </a:extLst>
              </a:tr>
              <a:tr h="293215">
                <a:tc>
                  <a:txBody>
                    <a:bodyPr/>
                    <a:lstStyle/>
                    <a:p>
                      <a:pPr algn="l"/>
                      <a:r>
                        <a:rPr lang="en-US" sz="1000" b="0" i="0">
                          <a:effectLst/>
                          <a:latin typeface="Lato" panose="020F0502020204030203" pitchFamily="34" charset="0"/>
                        </a:rPr>
                        <a:t>RU (RV)</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Generate Auth Para at the Card Issuer (AS2805.6.2)</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Term</a:t>
                      </a: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3843938519"/>
                  </a:ext>
                </a:extLst>
              </a:tr>
              <a:tr h="293215">
                <a:tc>
                  <a:txBody>
                    <a:bodyPr/>
                    <a:lstStyle/>
                    <a:p>
                      <a:pPr algn="l"/>
                      <a:r>
                        <a:rPr lang="en-US" sz="1000" b="0" i="0">
                          <a:effectLst/>
                          <a:latin typeface="Lato" panose="020F0502020204030203" pitchFamily="34" charset="0"/>
                        </a:rPr>
                        <a:t>RU (RV)</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Transaction Request With a PIN (T/CI Key)</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3003479427"/>
                  </a:ext>
                </a:extLst>
              </a:tr>
              <a:tr h="293215">
                <a:tc>
                  <a:txBody>
                    <a:bodyPr/>
                    <a:lstStyle/>
                    <a:p>
                      <a:pPr algn="l"/>
                      <a:r>
                        <a:rPr lang="en-US" sz="1000" b="0" i="0">
                          <a:effectLst/>
                          <a:latin typeface="Lato" panose="020F0502020204030203" pitchFamily="34" charset="0"/>
                        </a:rPr>
                        <a:t>RW (RX)</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Generate an Initial Terminal Key (AS2805.6.2)</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Term</a:t>
                      </a: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830778637"/>
                  </a:ext>
                </a:extLst>
              </a:tr>
              <a:tr h="293215">
                <a:tc>
                  <a:txBody>
                    <a:bodyPr/>
                    <a:lstStyle/>
                    <a:p>
                      <a:pPr algn="l"/>
                      <a:r>
                        <a:rPr lang="en-US" sz="1000" b="0" i="0">
                          <a:effectLst/>
                          <a:latin typeface="Lato" panose="020F0502020204030203" pitchFamily="34" charset="0"/>
                        </a:rPr>
                        <a:t>RW (RX)</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Translate KEYVAL</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926299583"/>
                  </a:ext>
                </a:extLst>
              </a:tr>
              <a:tr h="293215">
                <a:tc>
                  <a:txBody>
                    <a:bodyPr/>
                    <a:lstStyle/>
                    <a:p>
                      <a:pPr algn="l"/>
                      <a:r>
                        <a:rPr lang="en-US" sz="1000" b="0" i="0">
                          <a:effectLst/>
                          <a:latin typeface="Lato" panose="020F0502020204030203" pitchFamily="34" charset="0"/>
                        </a:rPr>
                        <a:t>RY (RZ)</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Calculate Card Security Codes</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1040471672"/>
                  </a:ext>
                </a:extLst>
              </a:tr>
              <a:tr h="293215">
                <a:tc>
                  <a:txBody>
                    <a:bodyPr/>
                    <a:lstStyle/>
                    <a:p>
                      <a:pPr algn="l"/>
                      <a:r>
                        <a:rPr lang="en-US" sz="1000" b="0" i="0">
                          <a:effectLst/>
                          <a:latin typeface="Lato" panose="020F0502020204030203" pitchFamily="34" charset="0"/>
                        </a:rPr>
                        <a:t>RY (RZ)</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Verify Card Security Codes</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4132300602"/>
                  </a:ext>
                </a:extLst>
              </a:tr>
              <a:tr h="293215">
                <a:tc>
                  <a:txBody>
                    <a:bodyPr/>
                    <a:lstStyle/>
                    <a:p>
                      <a:pPr algn="l"/>
                      <a:r>
                        <a:rPr lang="en-US" sz="1000" b="0" i="0">
                          <a:effectLst/>
                          <a:latin typeface="Lato" panose="020F0502020204030203" pitchFamily="34" charset="0"/>
                        </a:rPr>
                        <a:t>RY (RZ)</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Generate a CSCK</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915778048"/>
                  </a:ext>
                </a:extLst>
              </a:tr>
              <a:tr h="293215">
                <a:tc>
                  <a:txBody>
                    <a:bodyPr/>
                    <a:lstStyle/>
                    <a:p>
                      <a:pPr algn="l"/>
                      <a:r>
                        <a:rPr lang="en-US" sz="1000" b="0" i="0">
                          <a:effectLst/>
                          <a:latin typeface="Lato" panose="020F0502020204030203" pitchFamily="34" charset="0"/>
                        </a:rPr>
                        <a:t>RY (RZ)</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Export a CSCK</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890208530"/>
                  </a:ext>
                </a:extLst>
              </a:tr>
              <a:tr h="293215">
                <a:tc>
                  <a:txBody>
                    <a:bodyPr/>
                    <a:lstStyle/>
                    <a:p>
                      <a:pPr algn="l"/>
                      <a:r>
                        <a:rPr lang="en-US" sz="1000" b="0" i="0">
                          <a:effectLst/>
                          <a:latin typeface="Lato" panose="020F0502020204030203" pitchFamily="34" charset="0"/>
                        </a:rPr>
                        <a:t>RY (RZ)</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Import a CSCK</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2636204314"/>
                  </a:ext>
                </a:extLst>
              </a:tr>
              <a:tr h="293215">
                <a:tc>
                  <a:txBody>
                    <a:bodyPr/>
                    <a:lstStyle/>
                    <a:p>
                      <a:pPr algn="l"/>
                      <a:r>
                        <a:rPr lang="en-US" sz="1000" b="0" i="0">
                          <a:effectLst/>
                          <a:latin typeface="Lato" panose="020F0502020204030203" pitchFamily="34" charset="0"/>
                        </a:rPr>
                        <a:t>SC (SD)</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3588757090"/>
                  </a:ext>
                </a:extLst>
              </a:tr>
              <a:tr h="293215">
                <a:tc>
                  <a:txBody>
                    <a:bodyPr/>
                    <a:lstStyle/>
                    <a:p>
                      <a:pPr algn="l"/>
                      <a:r>
                        <a:rPr lang="en-US" sz="1000" b="0" i="0">
                          <a:effectLst/>
                          <a:latin typeface="Lato" panose="020F0502020204030203" pitchFamily="34" charset="0"/>
                        </a:rPr>
                        <a:t>SE (SF)</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2352977350"/>
                  </a:ext>
                </a:extLst>
              </a:tr>
              <a:tr h="293215">
                <a:tc>
                  <a:txBody>
                    <a:bodyPr/>
                    <a:lstStyle/>
                    <a:p>
                      <a:pPr algn="l"/>
                      <a:r>
                        <a:rPr lang="en-US" sz="1000" b="0" i="0">
                          <a:effectLst/>
                          <a:latin typeface="Lato" panose="020F0502020204030203" pitchFamily="34" charset="0"/>
                        </a:rPr>
                        <a:t>SI (SJ)</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3870856587"/>
                  </a:ext>
                </a:extLst>
              </a:tr>
              <a:tr h="293215">
                <a:tc>
                  <a:txBody>
                    <a:bodyPr/>
                    <a:lstStyle/>
                    <a:p>
                      <a:pPr algn="l"/>
                      <a:r>
                        <a:rPr lang="en-US" sz="1000" b="0" i="0">
                          <a:effectLst/>
                          <a:latin typeface="Lato" panose="020F0502020204030203" pitchFamily="34" charset="0"/>
                        </a:rPr>
                        <a:t>SK (SL)</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Generate ZAK, ZPK under BDK and MAC, PAC random numbers (Shell)</a:t>
                      </a: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tc>
                  <a:txBody>
                    <a:bodyPr/>
                    <a:lstStyle/>
                    <a:p>
                      <a:pPr algn="l"/>
                      <a:endParaRPr lang="en-US" sz="1000" b="0" i="0">
                        <a:effectLst/>
                        <a:latin typeface="Lato" panose="020F0502020204030203" pitchFamily="34" charset="0"/>
                      </a:endParaRPr>
                    </a:p>
                  </a:txBody>
                  <a:tcPr marL="48906" marR="48906" marT="48906" marB="48906" anchor="ctr">
                    <a:lnL>
                      <a:noFill/>
                    </a:lnL>
                    <a:lnR>
                      <a:noFill/>
                    </a:lnR>
                    <a:lnT>
                      <a:noFill/>
                    </a:lnT>
                    <a:lnB>
                      <a:noFill/>
                    </a:lnB>
                    <a:solidFill>
                      <a:srgbClr val="FFFFFF"/>
                    </a:solidFill>
                  </a:tcPr>
                </a:tc>
                <a:extLst>
                  <a:ext uri="{0D108BD9-81ED-4DB2-BD59-A6C34878D82A}">
                    <a16:rowId xmlns:a16="http://schemas.microsoft.com/office/drawing/2014/main" val="2136177947"/>
                  </a:ext>
                </a:extLst>
              </a:tr>
              <a:tr h="293215">
                <a:tc>
                  <a:txBody>
                    <a:bodyPr/>
                    <a:lstStyle/>
                    <a:p>
                      <a:pPr algn="l"/>
                      <a:r>
                        <a:rPr lang="en-US" sz="1000" b="0" i="0">
                          <a:effectLst/>
                          <a:latin typeface="Lato" panose="020F0502020204030203" pitchFamily="34" charset="0"/>
                        </a:rPr>
                        <a:t>TA (TB, TZ)</a:t>
                      </a:r>
                    </a:p>
                  </a:txBody>
                  <a:tcPr marL="48906" marR="48906" marT="48906" marB="48906" anchor="ctr">
                    <a:lnL>
                      <a:noFill/>
                    </a:lnL>
                    <a:lnR>
                      <a:noFill/>
                    </a:lnR>
                    <a:lnT>
                      <a:noFill/>
                    </a:lnT>
                    <a:lnB>
                      <a:noFill/>
                    </a:lnB>
                    <a:solidFill>
                      <a:srgbClr val="FFFFFF"/>
                    </a:solidFill>
                  </a:tcPr>
                </a:tc>
                <a:tc>
                  <a:txBody>
                    <a:bodyPr/>
                    <a:lstStyle/>
                    <a:p>
                      <a:pPr algn="l"/>
                      <a:r>
                        <a:rPr lang="en-US" sz="1000" b="0" i="0">
                          <a:effectLst/>
                          <a:latin typeface="Lato" panose="020F0502020204030203" pitchFamily="34" charset="0"/>
                        </a:rPr>
                        <a:t>Print TMK Mailer</a:t>
                      </a:r>
                    </a:p>
                  </a:txBody>
                  <a:tcPr marL="48906" marR="48906" marT="48906" marB="48906" anchor="ctr">
                    <a:lnL>
                      <a:noFill/>
                    </a:lnL>
                    <a:lnR>
                      <a:noFill/>
                    </a:lnR>
                    <a:lnT>
                      <a:noFill/>
                    </a:lnT>
                    <a:lnB>
                      <a:noFill/>
                    </a:lnB>
                    <a:solidFill>
                      <a:srgbClr val="FFFFFF"/>
                    </a:solidFill>
                  </a:tcPr>
                </a:tc>
                <a:tc>
                  <a:txBody>
                    <a:bodyPr/>
                    <a:lstStyle/>
                    <a:p>
                      <a:endParaRPr lang="en-US" sz="1000"/>
                    </a:p>
                  </a:txBody>
                  <a:tcPr marL="36679" marR="36679" marT="18339" marB="18339">
                    <a:lnL>
                      <a:noFill/>
                    </a:lnL>
                    <a:lnT>
                      <a:noFill/>
                    </a:lnT>
                  </a:tcPr>
                </a:tc>
                <a:tc>
                  <a:txBody>
                    <a:bodyPr/>
                    <a:lstStyle/>
                    <a:p>
                      <a:endParaRPr lang="en-US" sz="1000" dirty="0"/>
                    </a:p>
                  </a:txBody>
                  <a:tcPr marL="36679" marR="36679" marT="18339" marB="18339">
                    <a:lnT>
                      <a:noFill/>
                    </a:lnT>
                  </a:tcPr>
                </a:tc>
                <a:extLst>
                  <a:ext uri="{0D108BD9-81ED-4DB2-BD59-A6C34878D82A}">
                    <a16:rowId xmlns:a16="http://schemas.microsoft.com/office/drawing/2014/main" val="2071619357"/>
                  </a:ext>
                </a:extLst>
              </a:tr>
            </a:tbl>
          </a:graphicData>
        </a:graphic>
      </p:graphicFrame>
    </p:spTree>
    <p:extLst>
      <p:ext uri="{BB962C8B-B14F-4D97-AF65-F5344CB8AC3E}">
        <p14:creationId xmlns:p14="http://schemas.microsoft.com/office/powerpoint/2010/main" val="137386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b="1" i="0" dirty="0">
                <a:effectLst/>
                <a:latin typeface="Arial" panose="020B0604020202020204" pitchFamily="34" charset="0"/>
                <a:cs typeface="Arial" panose="020B0604020202020204" pitchFamily="34" charset="0"/>
              </a:rPr>
              <a:t>Important Cryptographic Keys</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15840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kern="1200" dirty="0">
                <a:solidFill>
                  <a:schemeClr val="tx1"/>
                </a:solidFill>
                <a:effectLst/>
                <a:latin typeface="+mj-lt"/>
                <a:ea typeface="+mj-ea"/>
                <a:cs typeface="+mj-cs"/>
              </a:rPr>
              <a:t>Introduction To HSM</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74702" y="1704513"/>
            <a:ext cx="10892901" cy="3754874"/>
          </a:xfrm>
          <a:prstGeom prst="rect">
            <a:avLst/>
          </a:prstGeom>
          <a:noFill/>
        </p:spPr>
        <p:txBody>
          <a:bodyPr wrap="square" rtlCol="0">
            <a:spAutoFit/>
          </a:bodyPr>
          <a:lstStyle/>
          <a:p>
            <a:r>
              <a:rPr lang="en-US" sz="2000" b="1" i="0" dirty="0">
                <a:effectLst/>
                <a:latin typeface="Arial" panose="020B0604020202020204" pitchFamily="34" charset="0"/>
              </a:rPr>
              <a:t>What is a hardware security module (HSM)?</a:t>
            </a:r>
          </a:p>
          <a:p>
            <a:pPr marL="0" indent="0">
              <a:buNone/>
            </a:pPr>
            <a:br>
              <a:rPr lang="en-US" sz="1800" b="0" i="0" dirty="0">
                <a:effectLst/>
                <a:latin typeface="Arial" panose="020B0604020202020204" pitchFamily="34" charset="0"/>
              </a:rPr>
            </a:br>
            <a:r>
              <a:rPr lang="en-US" sz="1800" b="0" i="0" dirty="0">
                <a:effectLst/>
                <a:latin typeface="Arial" panose="020B0604020202020204" pitchFamily="34" charset="0"/>
              </a:rPr>
              <a:t>A hardware security module (HSM) is a physical device that provides extra security for sensitive data. This type of device is used to provision </a:t>
            </a:r>
            <a:r>
              <a:rPr lang="en-US" sz="1800" dirty="0">
                <a:latin typeface="Arial" panose="020B0604020202020204" pitchFamily="34" charset="0"/>
              </a:rPr>
              <a:t>cryptographic keys</a:t>
            </a:r>
            <a:r>
              <a:rPr lang="en-US" sz="1800" b="0" i="0" dirty="0">
                <a:effectLst/>
                <a:latin typeface="Arial" panose="020B0604020202020204" pitchFamily="34" charset="0"/>
              </a:rPr>
              <a:t> for critical functions such as encryption, decryption and authentication for the use of applications, identities and databases.</a:t>
            </a:r>
          </a:p>
          <a:p>
            <a:pPr marL="0" indent="0">
              <a:buNone/>
            </a:pPr>
            <a:endParaRPr lang="en-US" dirty="0">
              <a:latin typeface="Arial" panose="020B0604020202020204" pitchFamily="34" charset="0"/>
            </a:endParaRPr>
          </a:p>
          <a:p>
            <a:pPr marL="0" indent="0">
              <a:buNone/>
            </a:pPr>
            <a:endParaRPr lang="en-US" sz="1800" b="0" i="0" dirty="0">
              <a:effectLst/>
              <a:latin typeface="Arial" panose="020B0604020202020204" pitchFamily="34" charset="0"/>
            </a:endParaRPr>
          </a:p>
          <a:p>
            <a:pPr marL="0" indent="0">
              <a:buNone/>
            </a:pPr>
            <a:endParaRPr lang="en-US" dirty="0">
              <a:latin typeface="Arial" panose="020B0604020202020204" pitchFamily="34" charset="0"/>
            </a:endParaRPr>
          </a:p>
          <a:p>
            <a:pPr marL="0" indent="0">
              <a:buNone/>
            </a:pPr>
            <a:r>
              <a:rPr lang="en-US" sz="2000" b="1" i="0" dirty="0">
                <a:effectLst/>
                <a:latin typeface="Arial" panose="020B0604020202020204" pitchFamily="34" charset="0"/>
                <a:cs typeface="Arial" panose="020B0604020202020204" pitchFamily="34" charset="0"/>
              </a:rPr>
              <a:t>What is HSM in finance?</a:t>
            </a:r>
          </a:p>
          <a:p>
            <a:pPr marL="0" indent="0">
              <a:buNone/>
            </a:pPr>
            <a:br>
              <a:rPr lang="en-US" sz="1800" b="0" i="0" dirty="0">
                <a:effectLst/>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To protect sensitive data, organizations rely on Hardware Security Modules (HSMs) that provide encryption, key management, and digital signature services. This article will explore the HSM use cases in the finance industry and how HSMs contribute to securing the financial sector.</a:t>
            </a:r>
            <a:endParaRPr lang="en-US" sz="1800" dirty="0"/>
          </a:p>
        </p:txBody>
      </p:sp>
    </p:spTree>
    <p:extLst>
      <p:ext uri="{BB962C8B-B14F-4D97-AF65-F5344CB8AC3E}">
        <p14:creationId xmlns:p14="http://schemas.microsoft.com/office/powerpoint/2010/main" val="2747693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0"/>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rPr>
              <a:t>Cryptographic Keys</a:t>
            </a:r>
          </a:p>
        </p:txBody>
      </p:sp>
      <p:sp>
        <p:nvSpPr>
          <p:cNvPr id="6" name="TextBox 5">
            <a:extLst>
              <a:ext uri="{FF2B5EF4-FFF2-40B4-BE49-F238E27FC236}">
                <a16:creationId xmlns:a16="http://schemas.microsoft.com/office/drawing/2014/main" id="{7EE1CEA7-8EC8-0CEF-A352-AE07F773080E}"/>
              </a:ext>
            </a:extLst>
          </p:cNvPr>
          <p:cNvSpPr txBox="1"/>
          <p:nvPr/>
        </p:nvSpPr>
        <p:spPr>
          <a:xfrm>
            <a:off x="551894" y="976544"/>
            <a:ext cx="10892901" cy="5011628"/>
          </a:xfrm>
          <a:prstGeom prst="rect">
            <a:avLst/>
          </a:prstGeom>
          <a:noFill/>
        </p:spPr>
        <p:txBody>
          <a:bodyPr wrap="square" rtlCol="0">
            <a:spAutoFit/>
          </a:bodyPr>
          <a:lstStyle/>
          <a:p>
            <a:pPr>
              <a:lnSpc>
                <a:spcPct val="150000"/>
              </a:lnSpc>
              <a:spcBef>
                <a:spcPct val="0"/>
              </a:spcBef>
              <a:spcAft>
                <a:spcPts val="600"/>
              </a:spcAft>
            </a:pPr>
            <a:r>
              <a:rPr lang="en-US" sz="2400" b="1" kern="1200" dirty="0">
                <a:solidFill>
                  <a:schemeClr val="tx1"/>
                </a:solidFill>
                <a:latin typeface="Arial" panose="020B0604020202020204" pitchFamily="34" charset="0"/>
                <a:ea typeface="+mj-ea"/>
                <a:cs typeface="Arial" panose="020B0604020202020204" pitchFamily="34" charset="0"/>
              </a:rPr>
              <a:t>Local Master Key (LMK)</a:t>
            </a:r>
          </a:p>
          <a:p>
            <a:pPr>
              <a:lnSpc>
                <a:spcPct val="150000"/>
              </a:lnSpc>
              <a:spcBef>
                <a:spcPct val="0"/>
              </a:spcBef>
              <a:spcAft>
                <a:spcPts val="600"/>
              </a:spcAft>
            </a:pPr>
            <a:r>
              <a:rPr lang="en-US" kern="1200" dirty="0">
                <a:solidFill>
                  <a:schemeClr val="tx1"/>
                </a:solidFill>
                <a:latin typeface="Arial" panose="020B0604020202020204" pitchFamily="34" charset="0"/>
                <a:ea typeface="+mj-ea"/>
                <a:cs typeface="Arial" panose="020B0604020202020204" pitchFamily="34" charset="0"/>
              </a:rPr>
              <a:t>The LMK is a high-level cryptographic key used to encrypt and protect other keys within a local system or environment. It's essentially the top-level key in a key hierarchy.</a:t>
            </a:r>
          </a:p>
          <a:p>
            <a:pPr>
              <a:lnSpc>
                <a:spcPct val="150000"/>
              </a:lnSpc>
              <a:spcBef>
                <a:spcPct val="0"/>
              </a:spcBef>
              <a:spcAft>
                <a:spcPts val="600"/>
              </a:spcAft>
            </a:pPr>
            <a:endParaRPr lang="en-US" kern="1200" dirty="0">
              <a:solidFill>
                <a:schemeClr val="tx1"/>
              </a:solidFill>
              <a:latin typeface="Arial" panose="020B0604020202020204" pitchFamily="34" charset="0"/>
              <a:ea typeface="+mj-ea"/>
              <a:cs typeface="Arial" panose="020B0604020202020204" pitchFamily="34" charset="0"/>
            </a:endParaRPr>
          </a:p>
          <a:p>
            <a:pPr>
              <a:lnSpc>
                <a:spcPct val="150000"/>
              </a:lnSpc>
              <a:spcBef>
                <a:spcPct val="0"/>
              </a:spcBef>
              <a:spcAft>
                <a:spcPts val="600"/>
              </a:spcAft>
            </a:pPr>
            <a:r>
              <a:rPr lang="en-US" sz="2400" b="1" kern="1200" dirty="0">
                <a:solidFill>
                  <a:schemeClr val="tx1"/>
                </a:solidFill>
                <a:latin typeface="Arial" panose="020B0604020202020204" pitchFamily="34" charset="0"/>
                <a:ea typeface="+mj-ea"/>
                <a:cs typeface="Arial" panose="020B0604020202020204" pitchFamily="34" charset="0"/>
              </a:rPr>
              <a:t>Data Encryption Keys (DEKs)</a:t>
            </a:r>
          </a:p>
          <a:p>
            <a:pPr>
              <a:lnSpc>
                <a:spcPct val="150000"/>
              </a:lnSpc>
              <a:spcBef>
                <a:spcPct val="0"/>
              </a:spcBef>
              <a:spcAft>
                <a:spcPts val="600"/>
              </a:spcAft>
            </a:pPr>
            <a:r>
              <a:rPr lang="en-US" kern="1200" dirty="0">
                <a:solidFill>
                  <a:schemeClr val="tx1"/>
                </a:solidFill>
                <a:latin typeface="Arial" panose="020B0604020202020204" pitchFamily="34" charset="0"/>
                <a:ea typeface="+mj-ea"/>
                <a:cs typeface="Arial" panose="020B0604020202020204" pitchFamily="34" charset="0"/>
              </a:rPr>
              <a:t>Under the LMK, you have Data Encryption Keys (DEKs). DEKs are used for encrypting actual data, such as files, messages, or database records.</a:t>
            </a:r>
          </a:p>
          <a:p>
            <a:pPr>
              <a:lnSpc>
                <a:spcPct val="150000"/>
              </a:lnSpc>
              <a:spcBef>
                <a:spcPct val="0"/>
              </a:spcBef>
              <a:spcAft>
                <a:spcPts val="600"/>
              </a:spcAft>
            </a:pPr>
            <a:endParaRPr lang="en-US" kern="1200" dirty="0">
              <a:solidFill>
                <a:schemeClr val="tx1"/>
              </a:solidFill>
              <a:latin typeface="Arial" panose="020B0604020202020204" pitchFamily="34" charset="0"/>
              <a:ea typeface="+mj-ea"/>
              <a:cs typeface="Arial" panose="020B0604020202020204" pitchFamily="34" charset="0"/>
            </a:endParaRPr>
          </a:p>
          <a:p>
            <a:pPr>
              <a:lnSpc>
                <a:spcPct val="150000"/>
              </a:lnSpc>
              <a:spcBef>
                <a:spcPct val="0"/>
              </a:spcBef>
              <a:spcAft>
                <a:spcPts val="600"/>
              </a:spcAft>
            </a:pPr>
            <a:endParaRPr lang="en-US" kern="1200" dirty="0">
              <a:solidFill>
                <a:schemeClr val="tx1"/>
              </a:solidFill>
              <a:latin typeface="Arial" panose="020B0604020202020204" pitchFamily="34" charset="0"/>
              <a:ea typeface="+mj-ea"/>
              <a:cs typeface="Arial" panose="020B0604020202020204" pitchFamily="34" charset="0"/>
            </a:endParaRPr>
          </a:p>
          <a:p>
            <a:pPr>
              <a:lnSpc>
                <a:spcPct val="150000"/>
              </a:lnSpc>
              <a:spcBef>
                <a:spcPct val="0"/>
              </a:spcBef>
              <a:spcAft>
                <a:spcPts val="600"/>
              </a:spcAft>
            </a:pPr>
            <a:endParaRPr lang="en-US" kern="1200" dirty="0">
              <a:solidFill>
                <a:schemeClr val="tx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89127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5952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rPr>
              <a:t>Cryptographic Keys</a:t>
            </a:r>
          </a:p>
        </p:txBody>
      </p:sp>
      <p:sp>
        <p:nvSpPr>
          <p:cNvPr id="6" name="TextBox 5">
            <a:extLst>
              <a:ext uri="{FF2B5EF4-FFF2-40B4-BE49-F238E27FC236}">
                <a16:creationId xmlns:a16="http://schemas.microsoft.com/office/drawing/2014/main" id="{7EE1CEA7-8EC8-0CEF-A352-AE07F773080E}"/>
              </a:ext>
            </a:extLst>
          </p:cNvPr>
          <p:cNvSpPr txBox="1"/>
          <p:nvPr/>
        </p:nvSpPr>
        <p:spPr>
          <a:xfrm>
            <a:off x="543016" y="861134"/>
            <a:ext cx="10892901" cy="5411738"/>
          </a:xfrm>
          <a:prstGeom prst="rect">
            <a:avLst/>
          </a:prstGeom>
          <a:noFill/>
        </p:spPr>
        <p:txBody>
          <a:bodyPr wrap="square" rtlCol="0">
            <a:spAutoFit/>
          </a:bodyPr>
          <a:lstStyle/>
          <a:p>
            <a:pPr>
              <a:lnSpc>
                <a:spcPct val="150000"/>
              </a:lnSpc>
              <a:spcBef>
                <a:spcPct val="0"/>
              </a:spcBef>
              <a:spcAft>
                <a:spcPts val="600"/>
              </a:spcAft>
            </a:pPr>
            <a:r>
              <a:rPr lang="en-US" sz="2400" b="1" kern="1200" dirty="0">
                <a:solidFill>
                  <a:schemeClr val="tx1"/>
                </a:solidFill>
                <a:latin typeface="Arial" panose="020B0604020202020204" pitchFamily="34" charset="0"/>
                <a:ea typeface="+mj-ea"/>
                <a:cs typeface="Arial" panose="020B0604020202020204" pitchFamily="34" charset="0"/>
              </a:rPr>
              <a:t>Zone Master Key (ZMK)</a:t>
            </a:r>
          </a:p>
          <a:p>
            <a:pPr>
              <a:lnSpc>
                <a:spcPct val="150000"/>
              </a:lnSpc>
              <a:spcBef>
                <a:spcPct val="0"/>
              </a:spcBef>
              <a:spcAft>
                <a:spcPts val="600"/>
              </a:spcAft>
            </a:pPr>
            <a:r>
              <a:rPr lang="en-US" kern="1200" dirty="0">
                <a:solidFill>
                  <a:schemeClr val="tx1"/>
                </a:solidFill>
                <a:latin typeface="Arial" panose="020B0604020202020204" pitchFamily="34" charset="0"/>
                <a:ea typeface="+mj-ea"/>
                <a:cs typeface="Arial" panose="020B0604020202020204" pitchFamily="34" charset="0"/>
              </a:rPr>
              <a:t>A Zone Master Key (ZMK) is a critical cryptographic key. It's used for encrypting and decrypting other keys, such as the Data Encryption Keys (DEKs) or PIN Encryption Keys (PEKs), which are then used for securing sensitive data like cardholder information or personal identification numbers (PINs).</a:t>
            </a:r>
            <a:endParaRPr lang="en-US" sz="2400" b="1" dirty="0">
              <a:latin typeface="Arial" panose="020B0604020202020204" pitchFamily="34" charset="0"/>
              <a:ea typeface="+mj-ea"/>
              <a:cs typeface="Arial" panose="020B0604020202020204" pitchFamily="34" charset="0"/>
            </a:endParaRPr>
          </a:p>
          <a:p>
            <a:pPr>
              <a:lnSpc>
                <a:spcPct val="150000"/>
              </a:lnSpc>
              <a:spcBef>
                <a:spcPct val="0"/>
              </a:spcBef>
              <a:spcAft>
                <a:spcPts val="600"/>
              </a:spcAft>
            </a:pPr>
            <a:endParaRPr lang="en-US" sz="2400" b="1" dirty="0">
              <a:latin typeface="Arial" panose="020B0604020202020204" pitchFamily="34" charset="0"/>
              <a:ea typeface="+mj-ea"/>
              <a:cs typeface="Arial" panose="020B0604020202020204" pitchFamily="34" charset="0"/>
            </a:endParaRPr>
          </a:p>
          <a:p>
            <a:pPr>
              <a:lnSpc>
                <a:spcPct val="150000"/>
              </a:lnSpc>
              <a:spcBef>
                <a:spcPct val="0"/>
              </a:spcBef>
              <a:spcAft>
                <a:spcPts val="600"/>
              </a:spcAft>
            </a:pPr>
            <a:r>
              <a:rPr lang="en-US" sz="2400" b="1" kern="1200" dirty="0">
                <a:solidFill>
                  <a:schemeClr val="tx1"/>
                </a:solidFill>
                <a:latin typeface="Arial" panose="020B0604020202020204" pitchFamily="34" charset="0"/>
                <a:ea typeface="+mj-ea"/>
                <a:cs typeface="Arial" panose="020B0604020202020204" pitchFamily="34" charset="0"/>
              </a:rPr>
              <a:t>Key Encryption Keys (KEKs)</a:t>
            </a:r>
          </a:p>
          <a:p>
            <a:pPr>
              <a:lnSpc>
                <a:spcPct val="150000"/>
              </a:lnSpc>
              <a:spcBef>
                <a:spcPct val="0"/>
              </a:spcBef>
              <a:spcAft>
                <a:spcPts val="600"/>
              </a:spcAft>
            </a:pPr>
            <a:r>
              <a:rPr lang="en-US" kern="1200" dirty="0">
                <a:solidFill>
                  <a:schemeClr val="tx1"/>
                </a:solidFill>
                <a:latin typeface="Arial" panose="020B0604020202020204" pitchFamily="34" charset="0"/>
                <a:ea typeface="+mj-ea"/>
                <a:cs typeface="Arial" panose="020B0604020202020204" pitchFamily="34" charset="0"/>
              </a:rPr>
              <a:t>To add another layer of security, there might be Key Encryption Keys (KEKs). KEKs are used to encrypt DEKs, making it more secure to manage and transport DEKs.</a:t>
            </a:r>
            <a:endParaRPr lang="en-US" sz="2400" b="1" kern="1200" dirty="0">
              <a:solidFill>
                <a:schemeClr val="tx1"/>
              </a:solidFill>
              <a:latin typeface="Arial" panose="020B0604020202020204" pitchFamily="34" charset="0"/>
              <a:ea typeface="+mj-ea"/>
              <a:cs typeface="Arial" panose="020B0604020202020204" pitchFamily="34" charset="0"/>
            </a:endParaRPr>
          </a:p>
          <a:p>
            <a:pPr>
              <a:lnSpc>
                <a:spcPct val="150000"/>
              </a:lnSpc>
              <a:spcBef>
                <a:spcPct val="0"/>
              </a:spcBef>
              <a:spcAft>
                <a:spcPts val="600"/>
              </a:spcAft>
            </a:pPr>
            <a:r>
              <a:rPr lang="en-US" kern="1200" dirty="0">
                <a:solidFill>
                  <a:schemeClr val="tx1"/>
                </a:solidFill>
                <a:latin typeface="Arial" panose="020B0604020202020204" pitchFamily="34" charset="0"/>
                <a:ea typeface="+mj-ea"/>
                <a:cs typeface="Arial" panose="020B0604020202020204" pitchFamily="34" charset="0"/>
              </a:rPr>
              <a:t>This hierarchical structure adds an extra layer of security because compromising the DEKs doesn't immediately reveal the actual data. An attacker would also need access to the KEKs and ultimately the LMK to decrypt the DEKs and access the data.</a:t>
            </a:r>
          </a:p>
        </p:txBody>
      </p:sp>
    </p:spTree>
    <p:extLst>
      <p:ext uri="{BB962C8B-B14F-4D97-AF65-F5344CB8AC3E}">
        <p14:creationId xmlns:p14="http://schemas.microsoft.com/office/powerpoint/2010/main" val="792131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5952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Arial" panose="020B0604020202020204" pitchFamily="34" charset="0"/>
              </a:rPr>
              <a:t>Cryptographic Keys(Contd.)</a:t>
            </a:r>
            <a:endParaRPr lang="en-US" sz="4000" b="1" i="0" dirty="0">
              <a:effectLst/>
              <a:latin typeface="Arial" panose="020B0604020202020204" pitchFamily="34" charset="0"/>
            </a:endParaRPr>
          </a:p>
        </p:txBody>
      </p:sp>
      <p:sp>
        <p:nvSpPr>
          <p:cNvPr id="3" name="Content Placeholder 3">
            <a:extLst>
              <a:ext uri="{FF2B5EF4-FFF2-40B4-BE49-F238E27FC236}">
                <a16:creationId xmlns:a16="http://schemas.microsoft.com/office/drawing/2014/main" id="{1674BC24-D207-8C9E-FDC2-777ACDA77A1D}"/>
              </a:ext>
            </a:extLst>
          </p:cNvPr>
          <p:cNvSpPr txBox="1">
            <a:spLocks/>
          </p:cNvSpPr>
          <p:nvPr/>
        </p:nvSpPr>
        <p:spPr>
          <a:xfrm>
            <a:off x="618991" y="1253005"/>
            <a:ext cx="6600034" cy="10677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None/>
            </a:pPr>
            <a:r>
              <a:rPr lang="en-US" sz="1800" b="1" dirty="0"/>
              <a:t>Master File Key (MFK) is a symmetric key used to encrypt other cryptographic keys which are to be stored outside of the hardware security module (HSM). </a:t>
            </a:r>
          </a:p>
        </p:txBody>
      </p:sp>
      <p:pic>
        <p:nvPicPr>
          <p:cNvPr id="4" name="Picture 2">
            <a:extLst>
              <a:ext uri="{FF2B5EF4-FFF2-40B4-BE49-F238E27FC236}">
                <a16:creationId xmlns:a16="http://schemas.microsoft.com/office/drawing/2014/main" id="{F260DDD1-2AF6-DB5D-8B6C-30B5B74BD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772" y="3518345"/>
            <a:ext cx="1691603" cy="1691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A1A291-2AB5-9BDE-73B6-DFB4445ED0DB}"/>
              </a:ext>
            </a:extLst>
          </p:cNvPr>
          <p:cNvSpPr txBox="1"/>
          <p:nvPr/>
        </p:nvSpPr>
        <p:spPr>
          <a:xfrm>
            <a:off x="3559378" y="3093801"/>
            <a:ext cx="7968257" cy="25406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16191F"/>
                </a:solidFill>
                <a:effectLst/>
                <a:latin typeface="Amazon Ember"/>
              </a:rPr>
              <a:t>This key exists only in HSM and secure backups. </a:t>
            </a:r>
          </a:p>
          <a:p>
            <a:pPr marL="285750" indent="-285750">
              <a:lnSpc>
                <a:spcPct val="150000"/>
              </a:lnSpc>
              <a:buFont typeface="Arial" panose="020B0604020202020204" pitchFamily="34" charset="0"/>
              <a:buChar char="•"/>
            </a:pPr>
            <a:r>
              <a:rPr lang="en-US" b="0" i="0" dirty="0">
                <a:solidFill>
                  <a:srgbClr val="16191F"/>
                </a:solidFill>
                <a:effectLst/>
                <a:latin typeface="Amazon Ember"/>
              </a:rPr>
              <a:t>Profiles define distinct HSM configurations as required by security standards for payments use cases.</a:t>
            </a:r>
          </a:p>
          <a:p>
            <a:pPr marL="285750" indent="-285750">
              <a:lnSpc>
                <a:spcPct val="150000"/>
              </a:lnSpc>
              <a:buFont typeface="Arial" panose="020B0604020202020204" pitchFamily="34" charset="0"/>
              <a:buChar char="•"/>
            </a:pPr>
            <a:r>
              <a:rPr lang="en-US" b="0" i="0" dirty="0">
                <a:solidFill>
                  <a:srgbClr val="404041"/>
                </a:solidFill>
                <a:effectLst/>
                <a:latin typeface="Source Sans Pro" panose="020F0502020204030204" pitchFamily="34" charset="0"/>
              </a:rPr>
              <a:t> it sits at the top of the chart and is present in each HSM. </a:t>
            </a:r>
          </a:p>
          <a:p>
            <a:pPr marL="285750" indent="-285750">
              <a:lnSpc>
                <a:spcPct val="150000"/>
              </a:lnSpc>
              <a:buFont typeface="Arial" panose="020B0604020202020204" pitchFamily="34" charset="0"/>
              <a:buChar char="•"/>
            </a:pPr>
            <a:r>
              <a:rPr lang="en-US" b="0" i="0" dirty="0">
                <a:solidFill>
                  <a:srgbClr val="404041"/>
                </a:solidFill>
                <a:effectLst/>
                <a:latin typeface="Source Sans Pro" panose="020F0502020204030204" pitchFamily="34" charset="0"/>
              </a:rPr>
              <a:t>This key is used to encrypt the next tier in this hierarchy. </a:t>
            </a:r>
          </a:p>
          <a:p>
            <a:pPr marL="285750" indent="-285750">
              <a:lnSpc>
                <a:spcPct val="150000"/>
              </a:lnSpc>
              <a:buFont typeface="Arial" panose="020B0604020202020204" pitchFamily="34" charset="0"/>
              <a:buChar char="•"/>
            </a:pPr>
            <a:r>
              <a:rPr lang="en-US" b="0" i="0" dirty="0">
                <a:solidFill>
                  <a:srgbClr val="404041"/>
                </a:solidFill>
                <a:effectLst/>
                <a:latin typeface="Source Sans Pro" panose="020F0502020204030204" pitchFamily="34" charset="0"/>
              </a:rPr>
              <a:t>This key is not shared outside of the HSM.</a:t>
            </a:r>
            <a:endParaRPr lang="en-US" dirty="0"/>
          </a:p>
        </p:txBody>
      </p:sp>
      <p:pic>
        <p:nvPicPr>
          <p:cNvPr id="8" name="Picture 4" descr="HSM">
            <a:extLst>
              <a:ext uri="{FF2B5EF4-FFF2-40B4-BE49-F238E27FC236}">
                <a16:creationId xmlns:a16="http://schemas.microsoft.com/office/drawing/2014/main" id="{3AAFD988-C34A-362D-740E-329C56844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507" y="1285939"/>
            <a:ext cx="3656162" cy="100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9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7004-5A56-A456-BFE6-50B7BB839422}"/>
              </a:ext>
            </a:extLst>
          </p:cNvPr>
          <p:cNvSpPr>
            <a:spLocks noGrp="1"/>
          </p:cNvSpPr>
          <p:nvPr>
            <p:ph type="ctrTitle"/>
          </p:nvPr>
        </p:nvSpPr>
        <p:spPr>
          <a:xfrm>
            <a:off x="477981" y="625684"/>
            <a:ext cx="4795355" cy="3204134"/>
          </a:xfrm>
        </p:spPr>
        <p:txBody>
          <a:bodyPr anchor="b">
            <a:normAutofit/>
          </a:bodyPr>
          <a:lstStyle/>
          <a:p>
            <a:pPr algn="l"/>
            <a:r>
              <a:rPr lang="en-US" sz="4800" b="1" i="0" dirty="0">
                <a:effectLst/>
                <a:latin typeface="Arial" panose="020B0604020202020204" pitchFamily="34" charset="0"/>
                <a:cs typeface="Arial" panose="020B0604020202020204" pitchFamily="34" charset="0"/>
              </a:rPr>
              <a:t>HSM Specifications</a:t>
            </a:r>
            <a:br>
              <a:rPr lang="en-US" sz="4800" b="1" i="0" dirty="0">
                <a:effectLst/>
                <a:latin typeface="Arial" panose="020B0604020202020204" pitchFamily="34" charset="0"/>
                <a:cs typeface="Arial" panose="020B0604020202020204" pitchFamily="34" charset="0"/>
              </a:rPr>
            </a:br>
            <a:r>
              <a:rPr lang="en-US" sz="4800" b="1" i="0" dirty="0">
                <a:effectLst/>
                <a:latin typeface="Arial" panose="020B0604020202020204" pitchFamily="34" charset="0"/>
                <a:cs typeface="Arial" panose="020B0604020202020204" pitchFamily="34" charset="0"/>
              </a:rPr>
              <a:t>&amp; Requirements</a:t>
            </a:r>
            <a:endParaRPr lang="en-US" sz="4800" dirty="0"/>
          </a:p>
        </p:txBody>
      </p:sp>
      <p:pic>
        <p:nvPicPr>
          <p:cNvPr id="5" name="Picture 4">
            <a:extLst>
              <a:ext uri="{FF2B5EF4-FFF2-40B4-BE49-F238E27FC236}">
                <a16:creationId xmlns:a16="http://schemas.microsoft.com/office/drawing/2014/main" id="{1BABE91F-0F3C-59A0-E4DE-40E4B93024D1}"/>
              </a:ext>
            </a:extLst>
          </p:cNvPr>
          <p:cNvPicPr>
            <a:picLocks noChangeAspect="1"/>
          </p:cNvPicPr>
          <p:nvPr/>
        </p:nvPicPr>
        <p:blipFill rotWithShape="1">
          <a:blip r:embed="rId2"/>
          <a:srcRect l="32888" r="13031" b="-1"/>
          <a:stretch/>
        </p:blipFill>
        <p:spPr>
          <a:xfrm>
            <a:off x="6774840" y="625684"/>
            <a:ext cx="3687868" cy="5455380"/>
          </a:xfrm>
          <a:prstGeom prst="rect">
            <a:avLst/>
          </a:prstGeom>
        </p:spPr>
      </p:pic>
    </p:spTree>
    <p:extLst>
      <p:ext uri="{BB962C8B-B14F-4D97-AF65-F5344CB8AC3E}">
        <p14:creationId xmlns:p14="http://schemas.microsoft.com/office/powerpoint/2010/main" val="465218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rPr>
              <a:t>HSM Requirements</a:t>
            </a:r>
          </a:p>
        </p:txBody>
      </p:sp>
      <p:sp>
        <p:nvSpPr>
          <p:cNvPr id="6" name="TextBox 5">
            <a:extLst>
              <a:ext uri="{FF2B5EF4-FFF2-40B4-BE49-F238E27FC236}">
                <a16:creationId xmlns:a16="http://schemas.microsoft.com/office/drawing/2014/main" id="{7EE1CEA7-8EC8-0CEF-A352-AE07F773080E}"/>
              </a:ext>
            </a:extLst>
          </p:cNvPr>
          <p:cNvSpPr txBox="1"/>
          <p:nvPr/>
        </p:nvSpPr>
        <p:spPr>
          <a:xfrm>
            <a:off x="551894" y="1189608"/>
            <a:ext cx="10892901" cy="6063711"/>
          </a:xfrm>
          <a:prstGeom prst="rect">
            <a:avLst/>
          </a:prstGeom>
          <a:noFill/>
        </p:spPr>
        <p:txBody>
          <a:bodyPr wrap="square" rtlCol="0">
            <a:spAutoFit/>
          </a:bodyPr>
          <a:lstStyle/>
          <a:p>
            <a:pPr>
              <a:lnSpc>
                <a:spcPct val="150000"/>
              </a:lnSpc>
              <a:spcBef>
                <a:spcPct val="0"/>
              </a:spcBef>
              <a:spcAft>
                <a:spcPts val="600"/>
              </a:spcAft>
            </a:pPr>
            <a:r>
              <a:rPr lang="en-US" sz="1600" kern="1200" dirty="0">
                <a:solidFill>
                  <a:schemeClr val="tx1"/>
                </a:solidFill>
                <a:latin typeface="Arial" panose="020B0604020202020204" pitchFamily="34" charset="0"/>
                <a:ea typeface="+mj-ea"/>
                <a:cs typeface="Arial" panose="020B0604020202020204" pitchFamily="34" charset="0"/>
              </a:rPr>
              <a:t>MOSIP(</a:t>
            </a:r>
            <a:r>
              <a:rPr lang="en-US" sz="1600" b="0" i="0" dirty="0">
                <a:solidFill>
                  <a:srgbClr val="202124"/>
                </a:solidFill>
                <a:effectLst/>
                <a:latin typeface="Google Sans"/>
              </a:rPr>
              <a:t>Modular Open-Source Identity Platform</a:t>
            </a:r>
            <a:r>
              <a:rPr lang="en-US" sz="1600" kern="1200" dirty="0">
                <a:solidFill>
                  <a:schemeClr val="tx1"/>
                </a:solidFill>
                <a:latin typeface="Arial" panose="020B0604020202020204" pitchFamily="34" charset="0"/>
                <a:ea typeface="+mj-ea"/>
                <a:cs typeface="Arial" panose="020B0604020202020204" pitchFamily="34" charset="0"/>
              </a:rPr>
              <a:t>)  highly recommends the following specifications for HSM:</a:t>
            </a:r>
            <a:endParaRPr lang="en-US" sz="1600" dirty="0">
              <a:latin typeface="Arial" panose="020B0604020202020204" pitchFamily="34" charset="0"/>
              <a:ea typeface="+mj-ea"/>
              <a:cs typeface="Arial" panose="020B0604020202020204" pitchFamily="34" charset="0"/>
            </a:endParaRP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1.Must support cryptographic offloading and acceleration.</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2.Should provide Authenticated multi-role access control.</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3.Must have strong separation of administration and operator roles.</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4.Capability to support client authentication.</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5.Must have secure key wrapping, backup, replication and recovery.</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6.Must support 2048, 4096-bit RSA Private Keys, 256-bit AES keys on FIPS 140-2 Level 3 Certified Memory of Cryptographic Module.</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7.Must support at least 10000+ 2048 RSA Private Keys on FIPS 140-2 Level 3 Certified Memory of Cryptographic Module.</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8.Must support clustering and load balancing.</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9.Should support cryptographic separation of application keys using logical Partitions.</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10.Must support M of N multi-factor authentication.</a:t>
            </a:r>
          </a:p>
          <a:p>
            <a:pPr>
              <a:lnSpc>
                <a:spcPct val="150000"/>
              </a:lnSpc>
              <a:spcBef>
                <a:spcPct val="0"/>
              </a:spcBef>
              <a:spcAft>
                <a:spcPts val="600"/>
              </a:spcAft>
            </a:pPr>
            <a:endParaRPr lang="en-US" sz="1600" kern="1200" dirty="0">
              <a:solidFill>
                <a:schemeClr val="tx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70267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rPr>
              <a:t>HSM Requirements</a:t>
            </a:r>
          </a:p>
        </p:txBody>
      </p:sp>
      <p:sp>
        <p:nvSpPr>
          <p:cNvPr id="6" name="TextBox 5">
            <a:extLst>
              <a:ext uri="{FF2B5EF4-FFF2-40B4-BE49-F238E27FC236}">
                <a16:creationId xmlns:a16="http://schemas.microsoft.com/office/drawing/2014/main" id="{7EE1CEA7-8EC8-0CEF-A352-AE07F773080E}"/>
              </a:ext>
            </a:extLst>
          </p:cNvPr>
          <p:cNvSpPr txBox="1"/>
          <p:nvPr/>
        </p:nvSpPr>
        <p:spPr>
          <a:xfrm>
            <a:off x="551894" y="1189608"/>
            <a:ext cx="10892901" cy="5248103"/>
          </a:xfrm>
          <a:prstGeom prst="rect">
            <a:avLst/>
          </a:prstGeom>
          <a:noFill/>
        </p:spPr>
        <p:txBody>
          <a:bodyPr wrap="square" rtlCol="0">
            <a:spAutoFit/>
          </a:bodyPr>
          <a:lstStyle/>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11.PKCS#11, OpenSSL, Java (JCE), Microsoft CAPI and CNG.</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12.Minimum Dual Gigabit Ethernet ports (to service two network segments) and 10G </a:t>
            </a:r>
            <a:r>
              <a:rPr kumimoji="0" lang="en-US" altLang="en-US" sz="1600" b="0" i="0" u="none" strike="noStrike" cap="none" normalizeH="0" baseline="0" dirty="0" err="1">
                <a:ln>
                  <a:noFill/>
                </a:ln>
                <a:effectLst/>
                <a:latin typeface="Arial" panose="020B0604020202020204" pitchFamily="34" charset="0"/>
                <a:cs typeface="Arial" panose="020B0604020202020204" pitchFamily="34" charset="0"/>
              </a:rPr>
              <a:t>Fibre</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 port should be available.</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13.Asymmetric public key algorithms: RSA, </a:t>
            </a:r>
            <a:r>
              <a:rPr kumimoji="0" lang="en-US" altLang="en-US" sz="1600" b="0" i="0" u="none" strike="noStrike" cap="none" normalizeH="0" baseline="0" dirty="0" err="1">
                <a:ln>
                  <a:noFill/>
                </a:ln>
                <a:effectLst/>
                <a:latin typeface="Arial" panose="020B0604020202020204" pitchFamily="34" charset="0"/>
                <a:cs typeface="Arial" panose="020B0604020202020204" pitchFamily="34" charset="0"/>
              </a:rPr>
              <a:t>DiffieHellman</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 DSA, KCDSA, ECDSA, ECDH, ECIES.</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14.Symmetric algorithms: AES, ARIA, CAST, HMAC, SEED, Triple DES, DUKPT, BIP32.</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15.Hash/message digest: SHA-1, SHA-2 (224, 256, 384, 512 bit).</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16.Full Suite B implementation with fully licensed ECC including </a:t>
            </a:r>
            <a:r>
              <a:rPr kumimoji="0" lang="en-US" altLang="en-US" sz="1600" b="0" i="0" u="none" strike="noStrike" cap="none" normalizeH="0" baseline="0" dirty="0" err="1">
                <a:ln>
                  <a:noFill/>
                </a:ln>
                <a:effectLst/>
                <a:latin typeface="Arial" panose="020B0604020202020204" pitchFamily="34" charset="0"/>
                <a:cs typeface="Arial" panose="020B0604020202020204" pitchFamily="34" charset="0"/>
              </a:rPr>
              <a:t>Brainpool</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 custom curves and safe curves.</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17.Safety and environmental compliance </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18.Compliance to UL, CE, FCC part 15 class B.</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19.Compliance to RoHS2, WEEE.</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20.Management and monitoring</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21.Support Remote Administration —including adding applications, updating firmware, and checking the status— from </a:t>
            </a:r>
            <a:r>
              <a:rPr kumimoji="0" lang="en-US" altLang="en-US" sz="1600" b="0" i="0" u="none" strike="noStrike" cap="none" normalizeH="0" baseline="0" dirty="0" err="1">
                <a:ln>
                  <a:noFill/>
                </a:ln>
                <a:effectLst/>
                <a:latin typeface="Arial" panose="020B0604020202020204" pitchFamily="34" charset="0"/>
                <a:cs typeface="Arial" panose="020B0604020202020204" pitchFamily="34" charset="0"/>
              </a:rPr>
              <a:t>NoC</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45086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rPr>
              <a:t>HSM Requirements</a:t>
            </a:r>
          </a:p>
        </p:txBody>
      </p:sp>
      <p:sp>
        <p:nvSpPr>
          <p:cNvPr id="6" name="TextBox 5">
            <a:extLst>
              <a:ext uri="{FF2B5EF4-FFF2-40B4-BE49-F238E27FC236}">
                <a16:creationId xmlns:a16="http://schemas.microsoft.com/office/drawing/2014/main" id="{7EE1CEA7-8EC8-0CEF-A352-AE07F773080E}"/>
              </a:ext>
            </a:extLst>
          </p:cNvPr>
          <p:cNvSpPr txBox="1"/>
          <p:nvPr/>
        </p:nvSpPr>
        <p:spPr>
          <a:xfrm>
            <a:off x="551894" y="1189608"/>
            <a:ext cx="10892901" cy="4432495"/>
          </a:xfrm>
          <a:prstGeom prst="rect">
            <a:avLst/>
          </a:prstGeom>
          <a:noFill/>
        </p:spPr>
        <p:txBody>
          <a:bodyPr wrap="square" rtlCol="0">
            <a:spAutoFit/>
          </a:bodyPr>
          <a:lstStyle/>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22.Syslog diagnostics support.</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23.Command line interface (CLI)/graphical user interface (GUI).</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24.Support SNMP monitoring agent.</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25.Physical characteristics</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26.Standard 1U 19in. rack mount with integrated PIN ENTRY Device.</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27.Performance</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28.RSA 2048 Signing performance – 10000 per second.</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29.RSA 2048 Key generation performance – 10+ per second.</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30.RSA 2048 encryption/decryption performance - 20000+.</a:t>
            </a:r>
          </a:p>
          <a:p>
            <a:pPr marR="0" lvl="0" fontAlgn="base">
              <a:lnSpc>
                <a:spcPct val="150000"/>
              </a:lnSpc>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31.RSA 4096 Signing performance - 5000 per second.</a:t>
            </a:r>
          </a:p>
        </p:txBody>
      </p:sp>
    </p:spTree>
    <p:extLst>
      <p:ext uri="{BB962C8B-B14F-4D97-AF65-F5344CB8AC3E}">
        <p14:creationId xmlns:p14="http://schemas.microsoft.com/office/powerpoint/2010/main" val="191792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a:effectLst/>
                <a:latin typeface="Arial" panose="020B0604020202020204" pitchFamily="34" charset="0"/>
              </a:rPr>
              <a:t>HSM Requirements</a:t>
            </a:r>
            <a:endParaRPr lang="en-US" sz="4000" b="1" i="0" dirty="0">
              <a:effectLst/>
              <a:latin typeface="Arial" panose="020B0604020202020204" pitchFamily="34" charset="0"/>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551894" y="1189608"/>
            <a:ext cx="10892901" cy="3016723"/>
          </a:xfrm>
          <a:prstGeom prst="rect">
            <a:avLst/>
          </a:prstGeom>
          <a:noFill/>
        </p:spPr>
        <p:txBody>
          <a:bodyPr wrap="square" rtlCol="0">
            <a:spAutoFit/>
          </a:bodyPr>
          <a:lstStyle/>
          <a:p>
            <a:pPr marR="0" lvl="0" fontAlgn="base">
              <a:lnSpc>
                <a:spcPct val="150000"/>
              </a:lnSpc>
              <a:spcBef>
                <a:spcPct val="0"/>
              </a:spcBef>
              <a:spcAft>
                <a:spcPts val="600"/>
              </a:spcAft>
              <a:buClrTx/>
              <a:buSzTx/>
              <a:tabLst/>
            </a:pPr>
            <a:r>
              <a:rPr kumimoji="0" lang="en-US" altLang="en-US" sz="1600" b="0" i="0" u="none" strike="noStrike" cap="none" normalizeH="0" baseline="0">
                <a:ln>
                  <a:noFill/>
                </a:ln>
                <a:effectLst/>
                <a:latin typeface="Arial" panose="020B0604020202020204" pitchFamily="34" charset="0"/>
                <a:cs typeface="Arial" panose="020B0604020202020204" pitchFamily="34" charset="0"/>
              </a:rPr>
              <a:t>32.RSA 4096 Key generation performance - 2+ per second.</a:t>
            </a:r>
          </a:p>
          <a:p>
            <a:pPr marR="0" lvl="0" fontAlgn="base">
              <a:lnSpc>
                <a:spcPct val="150000"/>
              </a:lnSpc>
              <a:spcBef>
                <a:spcPct val="0"/>
              </a:spcBef>
              <a:spcAft>
                <a:spcPts val="600"/>
              </a:spcAft>
              <a:buClrTx/>
              <a:buSzTx/>
              <a:tabLst/>
            </a:pPr>
            <a:r>
              <a:rPr kumimoji="0" lang="en-US" altLang="en-US" sz="1600" b="0" i="0" u="none" strike="noStrike" cap="none" normalizeH="0" baseline="0">
                <a:ln>
                  <a:noFill/>
                </a:ln>
                <a:effectLst/>
                <a:latin typeface="Arial" panose="020B0604020202020204" pitchFamily="34" charset="0"/>
                <a:cs typeface="Arial" panose="020B0604020202020204" pitchFamily="34" charset="0"/>
              </a:rPr>
              <a:t>33.RSA 4096 encryption/decryption performance - 20000+.</a:t>
            </a:r>
          </a:p>
          <a:p>
            <a:pPr marR="0" lvl="0" fontAlgn="base">
              <a:lnSpc>
                <a:spcPct val="150000"/>
              </a:lnSpc>
              <a:spcBef>
                <a:spcPct val="0"/>
              </a:spcBef>
              <a:spcAft>
                <a:spcPts val="600"/>
              </a:spcAft>
              <a:buClrTx/>
              <a:buSzTx/>
              <a:tabLst/>
            </a:pPr>
            <a:r>
              <a:rPr kumimoji="0" lang="en-US" altLang="en-US" sz="1600" b="0" i="0" u="none" strike="noStrike" cap="none" normalizeH="0" baseline="0">
                <a:ln>
                  <a:noFill/>
                </a:ln>
                <a:effectLst/>
                <a:latin typeface="Arial" panose="020B0604020202020204" pitchFamily="34" charset="0"/>
                <a:cs typeface="Arial" panose="020B0604020202020204" pitchFamily="34" charset="0"/>
              </a:rPr>
              <a:t>34.Should have the ability to backup keys, replicate keys, store keys in offline locker facilities for DR. The total capacity is inline with the total number of keys prescribed.</a:t>
            </a:r>
          </a:p>
          <a:p>
            <a:pPr marR="0" lvl="0" fontAlgn="base">
              <a:lnSpc>
                <a:spcPct val="150000"/>
              </a:lnSpc>
              <a:spcBef>
                <a:spcPct val="0"/>
              </a:spcBef>
              <a:spcAft>
                <a:spcPts val="600"/>
              </a:spcAft>
              <a:buClrTx/>
              <a:buSzTx/>
              <a:tabLst/>
            </a:pPr>
            <a:r>
              <a:rPr lang="en-US" altLang="en-US" sz="1600">
                <a:latin typeface="Arial" panose="020B0604020202020204" pitchFamily="34" charset="0"/>
                <a:cs typeface="Arial" panose="020B0604020202020204" pitchFamily="34" charset="0"/>
              </a:rPr>
              <a:t>3</a:t>
            </a:r>
            <a:r>
              <a:rPr kumimoji="0" lang="en-US" altLang="en-US" sz="1600" b="0" i="0" u="none" strike="noStrike" cap="none" normalizeH="0" baseline="0">
                <a:ln>
                  <a:noFill/>
                </a:ln>
                <a:effectLst/>
                <a:latin typeface="Arial" panose="020B0604020202020204" pitchFamily="34" charset="0"/>
                <a:cs typeface="Arial" panose="020B0604020202020204" pitchFamily="34" charset="0"/>
              </a:rPr>
              <a:t>5.Clustering minimum of 20 HSMs.</a:t>
            </a:r>
          </a:p>
          <a:p>
            <a:pPr marR="0" lvl="0" fontAlgn="base">
              <a:lnSpc>
                <a:spcPct val="150000"/>
              </a:lnSpc>
              <a:spcBef>
                <a:spcPct val="0"/>
              </a:spcBef>
              <a:spcAft>
                <a:spcPts val="600"/>
              </a:spcAft>
              <a:buClrTx/>
              <a:buSzTx/>
              <a:tabLst/>
            </a:pPr>
            <a:r>
              <a:rPr kumimoji="0" lang="en-US" altLang="en-US" sz="1600" b="0" i="0" u="none" strike="noStrike" cap="none" normalizeH="0" baseline="0">
                <a:ln>
                  <a:noFill/>
                </a:ln>
                <a:effectLst/>
                <a:latin typeface="Arial" panose="020B0604020202020204" pitchFamily="34" charset="0"/>
                <a:cs typeface="Arial" panose="020B0604020202020204" pitchFamily="34" charset="0"/>
              </a:rPr>
              <a:t>36.Less than 30 seconds for key replication across the cluster.</a:t>
            </a:r>
          </a:p>
          <a:p>
            <a:pPr marR="0" lvl="0" fontAlgn="base">
              <a:lnSpc>
                <a:spcPct val="150000"/>
              </a:lnSpc>
              <a:spcBef>
                <a:spcPct val="0"/>
              </a:spcBef>
              <a:spcAft>
                <a:spcPts val="600"/>
              </a:spcAft>
              <a:buClrTx/>
              <a:buSzTx/>
              <a:tabLst/>
            </a:pPr>
            <a:r>
              <a:rPr kumimoji="0" lang="en-US" altLang="en-US" sz="1600" b="0" i="0" u="none" strike="noStrike" cap="none" normalizeH="0" baseline="0">
                <a:ln>
                  <a:noFill/>
                </a:ln>
                <a:effectLst/>
                <a:latin typeface="Arial" panose="020B0604020202020204" pitchFamily="34" charset="0"/>
                <a:cs typeface="Arial" panose="020B0604020202020204" pitchFamily="34" charset="0"/>
              </a:rPr>
              <a:t>37.A minimum of 30 logical partitions and their license should be included in the cost.</a:t>
            </a:r>
            <a:endParaRPr kumimoji="0" lang="en-US" altLang="en-US" sz="16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18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cs typeface="Arial" panose="020B0604020202020204" pitchFamily="34" charset="0"/>
              </a:rPr>
              <a:t>How do HSMs work?</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4939814"/>
          </a:xfrm>
          <a:prstGeom prst="rect">
            <a:avLst/>
          </a:prstGeom>
          <a:noFill/>
        </p:spPr>
        <p:txBody>
          <a:bodyPr wrap="square" rtlCol="0">
            <a:spAutoFit/>
          </a:bodyPr>
          <a:lstStyle/>
          <a:p>
            <a:pPr algn="l">
              <a:lnSpc>
                <a:spcPct val="150000"/>
              </a:lnSpc>
            </a:pPr>
            <a:r>
              <a:rPr lang="en-US" sz="1800" b="0" i="0" dirty="0">
                <a:effectLst/>
                <a:latin typeface="Arial" panose="020B0604020202020204" pitchFamily="34" charset="0"/>
                <a:cs typeface="Arial" panose="020B0604020202020204" pitchFamily="34" charset="0"/>
              </a:rPr>
              <a:t>Securing the keys in a cryptographic system is critical to maintaining a secure system. However, managing the lifecycle of those keys is a challenge. And that's where HSMs come in. </a:t>
            </a:r>
          </a:p>
          <a:p>
            <a:pPr algn="l">
              <a:lnSpc>
                <a:spcPct val="150000"/>
              </a:lnSpc>
            </a:pPr>
            <a:endParaRPr lang="en-US" dirty="0">
              <a:latin typeface="Arial" panose="020B0604020202020204" pitchFamily="34" charset="0"/>
              <a:cs typeface="Arial" panose="020B0604020202020204" pitchFamily="34" charset="0"/>
            </a:endParaRPr>
          </a:p>
          <a:p>
            <a:pPr algn="l">
              <a:lnSpc>
                <a:spcPct val="150000"/>
              </a:lnSpc>
            </a:pPr>
            <a:r>
              <a:rPr lang="en-US" sz="1800" b="0" i="0" dirty="0">
                <a:effectLst/>
                <a:latin typeface="Arial" panose="020B0604020202020204" pitchFamily="34" charset="0"/>
                <a:cs typeface="Arial" panose="020B0604020202020204" pitchFamily="34" charset="0"/>
              </a:rPr>
              <a:t>They manage all aspects of a cryptography key's lifecycle, including the following six steps:</a:t>
            </a:r>
          </a:p>
          <a:p>
            <a:pPr algn="l">
              <a:lnSpc>
                <a:spcPct val="150000"/>
              </a:lnSpc>
            </a:pPr>
            <a:endParaRPr lang="en-US" dirty="0">
              <a:latin typeface="Arial" panose="020B0604020202020204" pitchFamily="34" charset="0"/>
              <a:cs typeface="Arial" panose="020B0604020202020204" pitchFamily="34" charset="0"/>
            </a:endParaRPr>
          </a:p>
          <a:p>
            <a:pPr>
              <a:buFont typeface="+mj-lt"/>
              <a:buAutoNum type="arabicPeriod"/>
            </a:pPr>
            <a:r>
              <a:rPr lang="en-US" sz="1800" b="1" dirty="0">
                <a:latin typeface="Arial" panose="020B0604020202020204" pitchFamily="34" charset="0"/>
                <a:cs typeface="Arial" panose="020B0604020202020204" pitchFamily="34" charset="0"/>
              </a:rPr>
              <a:t>Provisioning</a:t>
            </a:r>
          </a:p>
          <a:p>
            <a:r>
              <a:rPr lang="en-US" sz="1800" b="0" i="0" dirty="0">
                <a:effectLst/>
                <a:latin typeface="Arial" panose="020B0604020202020204" pitchFamily="34" charset="0"/>
                <a:cs typeface="Arial" panose="020B0604020202020204" pitchFamily="34" charset="0"/>
              </a:rPr>
              <a:t>Keys are created by an HSM, another type of key management system or a third-party organization that does this. A true random number generator should be used to create keys.</a:t>
            </a:r>
          </a:p>
          <a:p>
            <a:endParaRPr lang="en-US" dirty="0">
              <a:latin typeface="Arial" panose="020B0604020202020204" pitchFamily="34" charset="0"/>
              <a:cs typeface="Arial" panose="020B0604020202020204" pitchFamily="34" charset="0"/>
            </a:endParaRPr>
          </a:p>
          <a:p>
            <a:r>
              <a:rPr lang="en-US" sz="1800" b="1" i="0" dirty="0">
                <a:effectLst/>
                <a:latin typeface="Arial" panose="020B0604020202020204" pitchFamily="34" charset="0"/>
                <a:cs typeface="Arial" panose="020B0604020202020204" pitchFamily="34" charset="0"/>
              </a:rPr>
              <a:t>Backup and storage</a:t>
            </a:r>
          </a:p>
          <a:p>
            <a:r>
              <a:rPr lang="en-US" sz="1800" b="0" i="0" dirty="0">
                <a:effectLst/>
                <a:latin typeface="Arial" panose="020B0604020202020204" pitchFamily="34" charset="0"/>
                <a:cs typeface="Arial" panose="020B0604020202020204" pitchFamily="34" charset="0"/>
              </a:rPr>
              <a:t>A copy of a keys should be made and securely stored, in case the key is compromised or lost. They can be stored in the HSM or on external media. Private keys must be encrypted before being stored.</a:t>
            </a:r>
          </a:p>
          <a:p>
            <a:endParaRPr lang="en-US" dirty="0">
              <a:latin typeface="Arial" panose="020B0604020202020204" pitchFamily="34" charset="0"/>
              <a:cs typeface="Arial" panose="020B0604020202020204" pitchFamily="34" charset="0"/>
            </a:endParaRPr>
          </a:p>
          <a:p>
            <a:r>
              <a:rPr lang="en-US" sz="1800" b="1" i="0" dirty="0">
                <a:effectLst/>
                <a:latin typeface="Arial" panose="020B0604020202020204" pitchFamily="34" charset="0"/>
                <a:cs typeface="Arial" panose="020B0604020202020204" pitchFamily="34" charset="0"/>
              </a:rPr>
              <a:t>Deployment</a:t>
            </a:r>
          </a:p>
          <a:p>
            <a:r>
              <a:rPr lang="en-US" sz="1800" b="0" i="0" dirty="0">
                <a:effectLst/>
                <a:latin typeface="Arial" panose="020B0604020202020204" pitchFamily="34" charset="0"/>
                <a:cs typeface="Arial" panose="020B0604020202020204" pitchFamily="34" charset="0"/>
              </a:rPr>
              <a:t>This involves installing the key in a cryptographic device such as an HSM.</a:t>
            </a:r>
          </a:p>
        </p:txBody>
      </p:sp>
    </p:spTree>
    <p:extLst>
      <p:ext uri="{BB962C8B-B14F-4D97-AF65-F5344CB8AC3E}">
        <p14:creationId xmlns:p14="http://schemas.microsoft.com/office/powerpoint/2010/main" val="410410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cs typeface="Arial" panose="020B0604020202020204" pitchFamily="34" charset="0"/>
              </a:rPr>
              <a:t>How do HSMs work?(Contd.)</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269507"/>
            <a:ext cx="10892901" cy="3970318"/>
          </a:xfrm>
          <a:prstGeom prst="rect">
            <a:avLst/>
          </a:prstGeom>
          <a:noFill/>
        </p:spPr>
        <p:txBody>
          <a:bodyPr wrap="square" rtlCol="0">
            <a:spAutoFit/>
          </a:bodyPr>
          <a:lstStyle/>
          <a:p>
            <a:r>
              <a:rPr lang="en-US" sz="1800" b="1" i="0" dirty="0">
                <a:effectLst/>
                <a:latin typeface="Arial" panose="020B0604020202020204" pitchFamily="34" charset="0"/>
                <a:cs typeface="Arial" panose="020B0604020202020204" pitchFamily="34" charset="0"/>
              </a:rPr>
              <a:t>Management</a:t>
            </a:r>
          </a:p>
          <a:p>
            <a:r>
              <a:rPr lang="en-US" sz="1800" b="0" i="0" dirty="0">
                <a:effectLst/>
                <a:latin typeface="Arial" panose="020B0604020202020204" pitchFamily="34" charset="0"/>
                <a:cs typeface="Arial" panose="020B0604020202020204" pitchFamily="34" charset="0"/>
              </a:rPr>
              <a:t>Keys are controlled and monitored based on industry standards and an organization's own internal policies. The </a:t>
            </a:r>
            <a:r>
              <a:rPr lang="en-US" sz="1800" dirty="0">
                <a:latin typeface="Arial" panose="020B0604020202020204" pitchFamily="34" charset="0"/>
                <a:cs typeface="Arial" panose="020B0604020202020204" pitchFamily="34" charset="0"/>
              </a:rPr>
              <a:t>encryption key management</a:t>
            </a:r>
            <a:r>
              <a:rPr lang="en-US" sz="1800" b="0" i="0" dirty="0">
                <a:effectLst/>
                <a:latin typeface="Arial" panose="020B0604020202020204" pitchFamily="34" charset="0"/>
                <a:cs typeface="Arial" panose="020B0604020202020204" pitchFamily="34" charset="0"/>
              </a:rPr>
              <a:t> system handles key rotation where new keys are deployed as existing keys expire.</a:t>
            </a:r>
          </a:p>
          <a:p>
            <a:endParaRPr lang="en-US" dirty="0">
              <a:latin typeface="Arial" panose="020B0604020202020204" pitchFamily="34" charset="0"/>
              <a:cs typeface="Arial" panose="020B0604020202020204" pitchFamily="34" charset="0"/>
            </a:endParaRPr>
          </a:p>
          <a:p>
            <a:r>
              <a:rPr lang="en-US" sz="1800" b="1" i="0" dirty="0">
                <a:effectLst/>
                <a:latin typeface="Arial" panose="020B0604020202020204" pitchFamily="34" charset="0"/>
                <a:cs typeface="Arial" panose="020B0604020202020204" pitchFamily="34" charset="0"/>
              </a:rPr>
              <a:t>Archiving</a:t>
            </a:r>
          </a:p>
          <a:p>
            <a:r>
              <a:rPr lang="en-US" sz="1800" b="0" i="0" dirty="0">
                <a:effectLst/>
                <a:latin typeface="Arial" panose="020B0604020202020204" pitchFamily="34" charset="0"/>
                <a:cs typeface="Arial" panose="020B0604020202020204" pitchFamily="34" charset="0"/>
              </a:rPr>
              <a:t>Decommissioned keys are put in offline, long-term storage for when they may be needed to access existing data that was encrypted with that key.</a:t>
            </a:r>
          </a:p>
          <a:p>
            <a:endParaRPr lang="en-US" dirty="0">
              <a:latin typeface="Arial" panose="020B0604020202020204" pitchFamily="34" charset="0"/>
              <a:cs typeface="Arial" panose="020B0604020202020204" pitchFamily="34" charset="0"/>
            </a:endParaRPr>
          </a:p>
          <a:p>
            <a:r>
              <a:rPr lang="en-US" sz="1800" b="1" i="0" dirty="0">
                <a:effectLst/>
                <a:latin typeface="Arial" panose="020B0604020202020204" pitchFamily="34" charset="0"/>
                <a:cs typeface="Arial" panose="020B0604020202020204" pitchFamily="34" charset="0"/>
              </a:rPr>
              <a:t>Disposal</a:t>
            </a:r>
          </a:p>
          <a:p>
            <a:r>
              <a:rPr lang="en-US" sz="1800" i="0" dirty="0">
                <a:effectLst/>
                <a:latin typeface="Arial" panose="020B0604020202020204" pitchFamily="34" charset="0"/>
                <a:cs typeface="Arial" panose="020B0604020202020204" pitchFamily="34" charset="0"/>
              </a:rPr>
              <a:t>Keys</a:t>
            </a:r>
            <a:r>
              <a:rPr lang="en-US" sz="1800" b="0" i="0" dirty="0">
                <a:effectLst/>
                <a:latin typeface="Arial" panose="020B0604020202020204" pitchFamily="34" charset="0"/>
                <a:cs typeface="Arial" panose="020B0604020202020204" pitchFamily="34" charset="0"/>
              </a:rPr>
              <a:t> should be securely and permanently destroyed only after it is determined that they are no longer needed.</a:t>
            </a:r>
          </a:p>
          <a:p>
            <a:pPr marL="0" indent="0">
              <a:buNone/>
            </a:pPr>
            <a:r>
              <a:rPr lang="en-US" sz="1800" b="0" i="0" dirty="0">
                <a:effectLst/>
                <a:latin typeface="Arial" panose="020B0604020202020204" pitchFamily="34" charset="0"/>
                <a:cs typeface="Arial" panose="020B0604020202020204" pitchFamily="34" charset="0"/>
              </a:rPr>
              <a:t>The hardware security module protects cryptographic keys and handles the encryption and decryption processes.</a:t>
            </a:r>
          </a:p>
        </p:txBody>
      </p:sp>
    </p:spTree>
    <p:extLst>
      <p:ext uri="{BB962C8B-B14F-4D97-AF65-F5344CB8AC3E}">
        <p14:creationId xmlns:p14="http://schemas.microsoft.com/office/powerpoint/2010/main" val="25678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9BE45-B8C8-AC72-6EEE-2608E953408D}"/>
              </a:ext>
            </a:extLst>
          </p:cNvPr>
          <p:cNvPicPr>
            <a:picLocks noChangeAspect="1"/>
          </p:cNvPicPr>
          <p:nvPr/>
        </p:nvPicPr>
        <p:blipFill>
          <a:blip r:embed="rId2"/>
          <a:stretch>
            <a:fillRect/>
          </a:stretch>
        </p:blipFill>
        <p:spPr>
          <a:xfrm>
            <a:off x="2640030" y="437298"/>
            <a:ext cx="6911939" cy="5311600"/>
          </a:xfrm>
          <a:prstGeom prst="rect">
            <a:avLst/>
          </a:prstGeom>
        </p:spPr>
      </p:pic>
      <p:sp>
        <p:nvSpPr>
          <p:cNvPr id="3" name="TextBox 2">
            <a:extLst>
              <a:ext uri="{FF2B5EF4-FFF2-40B4-BE49-F238E27FC236}">
                <a16:creationId xmlns:a16="http://schemas.microsoft.com/office/drawing/2014/main" id="{63CFFBCB-0C95-9FDE-7AEE-688855998863}"/>
              </a:ext>
            </a:extLst>
          </p:cNvPr>
          <p:cNvSpPr txBox="1"/>
          <p:nvPr/>
        </p:nvSpPr>
        <p:spPr>
          <a:xfrm>
            <a:off x="3047222" y="6016986"/>
            <a:ext cx="6097554" cy="461665"/>
          </a:xfrm>
          <a:prstGeom prst="rect">
            <a:avLst/>
          </a:prstGeom>
          <a:noFill/>
        </p:spPr>
        <p:txBody>
          <a:bodyPr wrap="square">
            <a:spAutoFit/>
          </a:bodyPr>
          <a:lstStyle/>
          <a:p>
            <a:pPr algn="ctr"/>
            <a:r>
              <a:rPr lang="en-US" sz="1200" b="1" dirty="0">
                <a:latin typeface="Arial" panose="020B0604020202020204" pitchFamily="34" charset="0"/>
                <a:cs typeface="Arial" panose="020B0604020202020204" pitchFamily="34" charset="0"/>
              </a:rPr>
              <a:t>HSMs manage the entire lifecycle of cryptographic keys.</a:t>
            </a:r>
            <a:br>
              <a:rPr lang="en-US" sz="1200" b="1" dirty="0">
                <a:latin typeface="Arial" panose="020B0604020202020204" pitchFamily="34" charset="0"/>
                <a:cs typeface="Arial" panose="020B0604020202020204" pitchFamily="34" charset="0"/>
              </a:rPr>
            </a:b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96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A81B7-9989-B23A-5133-F2825EDC3160}"/>
              </a:ext>
            </a:extLst>
          </p:cNvPr>
          <p:cNvSpPr txBox="1"/>
          <p:nvPr/>
        </p:nvSpPr>
        <p:spPr>
          <a:xfrm>
            <a:off x="1994072" y="219867"/>
            <a:ext cx="8203855" cy="123607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0" dirty="0">
                <a:effectLst/>
                <a:latin typeface="Arial" panose="020B0604020202020204" pitchFamily="34" charset="0"/>
              </a:rPr>
              <a:t>How are HSMs used?</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7EE1CEA7-8EC8-0CEF-A352-AE07F773080E}"/>
              </a:ext>
            </a:extLst>
          </p:cNvPr>
          <p:cNvSpPr txBox="1"/>
          <p:nvPr/>
        </p:nvSpPr>
        <p:spPr>
          <a:xfrm>
            <a:off x="649548" y="1455938"/>
            <a:ext cx="10892901" cy="4638386"/>
          </a:xfrm>
          <a:prstGeom prst="rect">
            <a:avLst/>
          </a:prstGeom>
          <a:noFill/>
        </p:spPr>
        <p:txBody>
          <a:bodyPr wrap="square" rtlCol="0">
            <a:spAutoFit/>
          </a:bodyPr>
          <a:lstStyle/>
          <a:p>
            <a:pPr>
              <a:lnSpc>
                <a:spcPct val="150000"/>
              </a:lnSpc>
              <a:spcAft>
                <a:spcPts val="600"/>
              </a:spcAft>
            </a:pPr>
            <a:r>
              <a:rPr lang="en-US" sz="1600" b="0" i="0" dirty="0">
                <a:effectLst/>
                <a:latin typeface="Arial" panose="020B0604020202020204" pitchFamily="34" charset="0"/>
              </a:rPr>
              <a:t>Any business that handles valuable or sensitive information should consider using a hardware security module. That type of information includes credit or debit card data, intellectual property, customer data and employee information.</a:t>
            </a:r>
            <a:br>
              <a:rPr lang="en-US" sz="1600" b="0" i="0" dirty="0">
                <a:effectLst/>
                <a:latin typeface="Arial" panose="020B0604020202020204" pitchFamily="34" charset="0"/>
              </a:rPr>
            </a:br>
            <a:r>
              <a:rPr lang="en-US" sz="1600" b="0" i="0" dirty="0">
                <a:effectLst/>
                <a:latin typeface="Arial" panose="020B0604020202020204" pitchFamily="34" charset="0"/>
              </a:rPr>
              <a:t>HSMs secure data generated by a range of applications, including the following:</a:t>
            </a:r>
          </a:p>
          <a:p>
            <a:pPr>
              <a:lnSpc>
                <a:spcPct val="150000"/>
              </a:lnSpc>
              <a:spcAft>
                <a:spcPts val="600"/>
              </a:spcAft>
            </a:pPr>
            <a:endParaRPr lang="en-US" sz="1600" dirty="0">
              <a:latin typeface="Arial" panose="020B0604020202020204" pitchFamily="34" charset="0"/>
            </a:endParaRPr>
          </a:p>
          <a:p>
            <a:pPr>
              <a:lnSpc>
                <a:spcPct val="150000"/>
              </a:lnSpc>
              <a:buFont typeface="Arial" panose="020B0604020202020204" pitchFamily="34" charset="0"/>
              <a:buChar char="•"/>
            </a:pPr>
            <a:r>
              <a:rPr lang="en-US" sz="1600" dirty="0">
                <a:latin typeface="Arial" panose="020B0604020202020204" pitchFamily="34" charset="0"/>
              </a:rPr>
              <a:t>W</a:t>
            </a:r>
            <a:r>
              <a:rPr lang="en-US" sz="1600" b="0" i="0" dirty="0">
                <a:effectLst/>
                <a:latin typeface="Arial" panose="020B0604020202020204" pitchFamily="34" charset="0"/>
              </a:rPr>
              <a:t>ebsites</a:t>
            </a:r>
          </a:p>
          <a:p>
            <a:pPr>
              <a:lnSpc>
                <a:spcPct val="150000"/>
              </a:lnSpc>
              <a:buFont typeface="Arial" panose="020B0604020202020204" pitchFamily="34" charset="0"/>
              <a:buChar char="•"/>
            </a:pPr>
            <a:r>
              <a:rPr lang="en-US" sz="1600" dirty="0">
                <a:latin typeface="Arial" panose="020B0604020202020204" pitchFamily="34" charset="0"/>
              </a:rPr>
              <a:t>B</a:t>
            </a:r>
            <a:r>
              <a:rPr lang="en-US" sz="1600" b="0" i="0" dirty="0">
                <a:effectLst/>
                <a:latin typeface="Arial" panose="020B0604020202020204" pitchFamily="34" charset="0"/>
              </a:rPr>
              <a:t>anking</a:t>
            </a:r>
          </a:p>
          <a:p>
            <a:pPr>
              <a:lnSpc>
                <a:spcPct val="150000"/>
              </a:lnSpc>
              <a:buFont typeface="Arial" panose="020B0604020202020204" pitchFamily="34" charset="0"/>
              <a:buChar char="•"/>
            </a:pPr>
            <a:r>
              <a:rPr lang="en-US" sz="1600" dirty="0">
                <a:latin typeface="Arial" panose="020B0604020202020204" pitchFamily="34" charset="0"/>
              </a:rPr>
              <a:t>M</a:t>
            </a:r>
            <a:r>
              <a:rPr lang="en-US" sz="1600" b="0" i="0" dirty="0">
                <a:effectLst/>
                <a:latin typeface="Arial" panose="020B0604020202020204" pitchFamily="34" charset="0"/>
              </a:rPr>
              <a:t>obile payments</a:t>
            </a:r>
          </a:p>
          <a:p>
            <a:pPr>
              <a:lnSpc>
                <a:spcPct val="150000"/>
              </a:lnSpc>
              <a:buFont typeface="Arial" panose="020B0604020202020204" pitchFamily="34" charset="0"/>
              <a:buChar char="•"/>
            </a:pPr>
            <a:r>
              <a:rPr lang="en-US" sz="1600" dirty="0">
                <a:latin typeface="Arial" panose="020B0604020202020204" pitchFamily="34" charset="0"/>
              </a:rPr>
              <a:t>C</a:t>
            </a:r>
            <a:r>
              <a:rPr lang="en-US" sz="1600" b="0" i="0" dirty="0">
                <a:effectLst/>
                <a:latin typeface="Arial" panose="020B0604020202020204" pitchFamily="34" charset="0"/>
              </a:rPr>
              <a:t>ryptocurrencies</a:t>
            </a:r>
          </a:p>
          <a:p>
            <a:pPr>
              <a:lnSpc>
                <a:spcPct val="150000"/>
              </a:lnSpc>
              <a:buFont typeface="Arial" panose="020B0604020202020204" pitchFamily="34" charset="0"/>
              <a:buChar char="•"/>
            </a:pPr>
            <a:r>
              <a:rPr lang="en-US" sz="1600" dirty="0">
                <a:latin typeface="Arial" panose="020B0604020202020204" pitchFamily="34" charset="0"/>
              </a:rPr>
              <a:t>S</a:t>
            </a:r>
            <a:r>
              <a:rPr lang="en-US" sz="1600" b="0" i="0" dirty="0">
                <a:effectLst/>
                <a:latin typeface="Arial" panose="020B0604020202020204" pitchFamily="34" charset="0"/>
              </a:rPr>
              <a:t>mart meters</a:t>
            </a:r>
          </a:p>
          <a:p>
            <a:pPr>
              <a:lnSpc>
                <a:spcPct val="150000"/>
              </a:lnSpc>
              <a:buFont typeface="Arial" panose="020B0604020202020204" pitchFamily="34" charset="0"/>
              <a:buChar char="•"/>
            </a:pPr>
            <a:r>
              <a:rPr lang="en-US" sz="1600" dirty="0">
                <a:latin typeface="Arial" panose="020B0604020202020204" pitchFamily="34" charset="0"/>
              </a:rPr>
              <a:t>M</a:t>
            </a:r>
            <a:r>
              <a:rPr lang="en-US" sz="1600" b="0" i="0" dirty="0">
                <a:effectLst/>
                <a:latin typeface="Arial" panose="020B0604020202020204" pitchFamily="34" charset="0"/>
              </a:rPr>
              <a:t>edical devices</a:t>
            </a:r>
          </a:p>
          <a:p>
            <a:pPr>
              <a:lnSpc>
                <a:spcPct val="150000"/>
              </a:lnSpc>
              <a:buFont typeface="Arial" panose="020B0604020202020204" pitchFamily="34" charset="0"/>
              <a:buChar char="•"/>
            </a:pPr>
            <a:r>
              <a:rPr lang="en-US" sz="1600" dirty="0">
                <a:latin typeface="Arial" panose="020B0604020202020204" pitchFamily="34" charset="0"/>
              </a:rPr>
              <a:t>I</a:t>
            </a:r>
            <a:r>
              <a:rPr lang="en-US" sz="1600" b="0" i="0" dirty="0">
                <a:effectLst/>
                <a:latin typeface="Arial" panose="020B0604020202020204" pitchFamily="34" charset="0"/>
              </a:rPr>
              <a:t>dentity cards and personal identification numbers (PINs)</a:t>
            </a:r>
          </a:p>
          <a:p>
            <a:pPr>
              <a:lnSpc>
                <a:spcPct val="150000"/>
              </a:lnSpc>
              <a:buFont typeface="Arial" panose="020B0604020202020204" pitchFamily="34" charset="0"/>
              <a:buChar char="•"/>
            </a:pPr>
            <a:r>
              <a:rPr lang="en-US" sz="1600" dirty="0">
                <a:latin typeface="Arial" panose="020B0604020202020204" pitchFamily="34" charset="0"/>
              </a:rPr>
              <a:t>D</a:t>
            </a:r>
            <a:r>
              <a:rPr lang="en-US" sz="1600" b="0" i="0" dirty="0">
                <a:effectLst/>
                <a:latin typeface="Arial" panose="020B0604020202020204" pitchFamily="34" charset="0"/>
              </a:rPr>
              <a:t>igital documents</a:t>
            </a:r>
            <a:endParaRPr lang="en-US" sz="1600" dirty="0"/>
          </a:p>
        </p:txBody>
      </p:sp>
    </p:spTree>
    <p:extLst>
      <p:ext uri="{BB962C8B-B14F-4D97-AF65-F5344CB8AC3E}">
        <p14:creationId xmlns:p14="http://schemas.microsoft.com/office/powerpoint/2010/main" val="84358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64547-B126-50D3-0F38-5FE1F2F1F940}"/>
              </a:ext>
            </a:extLst>
          </p:cNvPr>
          <p:cNvPicPr>
            <a:picLocks noChangeAspect="1"/>
          </p:cNvPicPr>
          <p:nvPr/>
        </p:nvPicPr>
        <p:blipFill>
          <a:blip r:embed="rId2"/>
          <a:stretch>
            <a:fillRect/>
          </a:stretch>
        </p:blipFill>
        <p:spPr>
          <a:xfrm>
            <a:off x="1154001" y="1276163"/>
            <a:ext cx="9883997" cy="4305673"/>
          </a:xfrm>
          <a:prstGeom prst="rect">
            <a:avLst/>
          </a:prstGeom>
        </p:spPr>
      </p:pic>
      <p:sp>
        <p:nvSpPr>
          <p:cNvPr id="5" name="TextBox 4">
            <a:extLst>
              <a:ext uri="{FF2B5EF4-FFF2-40B4-BE49-F238E27FC236}">
                <a16:creationId xmlns:a16="http://schemas.microsoft.com/office/drawing/2014/main" id="{9000BA67-C959-0EC8-5D89-4B6834CC73B8}"/>
              </a:ext>
            </a:extLst>
          </p:cNvPr>
          <p:cNvSpPr txBox="1"/>
          <p:nvPr/>
        </p:nvSpPr>
        <p:spPr>
          <a:xfrm>
            <a:off x="970384" y="5581836"/>
            <a:ext cx="10459616" cy="276999"/>
          </a:xfrm>
          <a:prstGeom prst="rect">
            <a:avLst/>
          </a:prstGeom>
          <a:noFill/>
        </p:spPr>
        <p:txBody>
          <a:bodyPr wrap="square">
            <a:spAutoFit/>
          </a:bodyPr>
          <a:lstStyle/>
          <a:p>
            <a:pPr algn="ctr"/>
            <a:r>
              <a:rPr lang="en-US" sz="1200" b="0" i="0" dirty="0">
                <a:effectLst/>
                <a:latin typeface="Arial" panose="020B0604020202020204" pitchFamily="34" charset="0"/>
                <a:cs typeface="Arial" panose="020B0604020202020204" pitchFamily="34" charset="0"/>
              </a:rPr>
              <a:t>Digital signatures are created using a private key to encrypt the signature. The recipient uses the signer's public key to decrypt the signature.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096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DE250-8919-FD7D-F509-8DB2A3B5DE97}"/>
              </a:ext>
            </a:extLst>
          </p:cNvPr>
          <p:cNvPicPr>
            <a:picLocks noChangeAspect="1"/>
          </p:cNvPicPr>
          <p:nvPr/>
        </p:nvPicPr>
        <p:blipFill>
          <a:blip r:embed="rId2"/>
          <a:stretch>
            <a:fillRect/>
          </a:stretch>
        </p:blipFill>
        <p:spPr>
          <a:xfrm>
            <a:off x="457202" y="641482"/>
            <a:ext cx="5426764" cy="2265673"/>
          </a:xfrm>
          <a:prstGeom prst="rect">
            <a:avLst/>
          </a:prstGeom>
        </p:spPr>
      </p:pic>
      <p:pic>
        <p:nvPicPr>
          <p:cNvPr id="3" name="Picture 2">
            <a:extLst>
              <a:ext uri="{FF2B5EF4-FFF2-40B4-BE49-F238E27FC236}">
                <a16:creationId xmlns:a16="http://schemas.microsoft.com/office/drawing/2014/main" id="{33BA49A7-F350-4FA5-1B20-52AA7B022F9F}"/>
              </a:ext>
            </a:extLst>
          </p:cNvPr>
          <p:cNvPicPr>
            <a:picLocks noChangeAspect="1"/>
          </p:cNvPicPr>
          <p:nvPr/>
        </p:nvPicPr>
        <p:blipFill>
          <a:blip r:embed="rId3"/>
          <a:stretch>
            <a:fillRect/>
          </a:stretch>
        </p:blipFill>
        <p:spPr>
          <a:xfrm>
            <a:off x="457201" y="3898890"/>
            <a:ext cx="5426764" cy="2224972"/>
          </a:xfrm>
          <a:prstGeom prst="rect">
            <a:avLst/>
          </a:prstGeom>
        </p:spPr>
      </p:pic>
      <p:sp>
        <p:nvSpPr>
          <p:cNvPr id="6" name="Rectangle 5">
            <a:extLst>
              <a:ext uri="{FF2B5EF4-FFF2-40B4-BE49-F238E27FC236}">
                <a16:creationId xmlns:a16="http://schemas.microsoft.com/office/drawing/2014/main" id="{4FF61A96-14DE-6E91-5FE6-4CFB61940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5">
            <a:extLst>
              <a:ext uri="{FF2B5EF4-FFF2-40B4-BE49-F238E27FC236}">
                <a16:creationId xmlns:a16="http://schemas.microsoft.com/office/drawing/2014/main" id="{B7CD8856-210E-CFF6-BAA8-CFC638738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04EB5BC-4E6B-28A6-DDB0-833C39662A0F}"/>
              </a:ext>
            </a:extLst>
          </p:cNvPr>
          <p:cNvPicPr>
            <a:picLocks noChangeAspect="1"/>
          </p:cNvPicPr>
          <p:nvPr/>
        </p:nvPicPr>
        <p:blipFill>
          <a:blip r:embed="rId4"/>
          <a:stretch>
            <a:fillRect/>
          </a:stretch>
        </p:blipFill>
        <p:spPr>
          <a:xfrm>
            <a:off x="6308034" y="2217074"/>
            <a:ext cx="5426764" cy="2279241"/>
          </a:xfrm>
          <a:prstGeom prst="rect">
            <a:avLst/>
          </a:prstGeom>
        </p:spPr>
      </p:pic>
    </p:spTree>
    <p:extLst>
      <p:ext uri="{BB962C8B-B14F-4D97-AF65-F5344CB8AC3E}">
        <p14:creationId xmlns:p14="http://schemas.microsoft.com/office/powerpoint/2010/main" val="12842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diagram&#10;&#10;Description automatically generated">
            <a:extLst>
              <a:ext uri="{FF2B5EF4-FFF2-40B4-BE49-F238E27FC236}">
                <a16:creationId xmlns:a16="http://schemas.microsoft.com/office/drawing/2014/main" id="{F1CF6B67-778E-656B-3052-15770BDE4DCF}"/>
              </a:ext>
            </a:extLst>
          </p:cNvPr>
          <p:cNvPicPr>
            <a:picLocks noChangeAspect="1"/>
          </p:cNvPicPr>
          <p:nvPr/>
        </p:nvPicPr>
        <p:blipFill>
          <a:blip r:embed="rId2"/>
          <a:stretch>
            <a:fillRect/>
          </a:stretch>
        </p:blipFill>
        <p:spPr>
          <a:xfrm>
            <a:off x="643467" y="1417007"/>
            <a:ext cx="5294716" cy="4023984"/>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B49A2150-C12C-551D-0F3F-3EDB8FE998D9}"/>
              </a:ext>
            </a:extLst>
          </p:cNvPr>
          <p:cNvPicPr>
            <a:picLocks noChangeAspect="1"/>
          </p:cNvPicPr>
          <p:nvPr/>
        </p:nvPicPr>
        <p:blipFill>
          <a:blip r:embed="rId3"/>
          <a:stretch>
            <a:fillRect/>
          </a:stretch>
        </p:blipFill>
        <p:spPr>
          <a:xfrm>
            <a:off x="6253817" y="1953097"/>
            <a:ext cx="5294716" cy="2951803"/>
          </a:xfrm>
          <a:prstGeom prst="rect">
            <a:avLst/>
          </a:prstGeom>
        </p:spPr>
      </p:pic>
    </p:spTree>
    <p:extLst>
      <p:ext uri="{BB962C8B-B14F-4D97-AF65-F5344CB8AC3E}">
        <p14:creationId xmlns:p14="http://schemas.microsoft.com/office/powerpoint/2010/main" val="31408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4453</Words>
  <Application>Microsoft Office PowerPoint</Application>
  <PresentationFormat>Widescreen</PresentationFormat>
  <Paragraphs>792</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Amazon Ember</vt:lpstr>
      <vt:lpstr>Arial</vt:lpstr>
      <vt:lpstr>Calibri</vt:lpstr>
      <vt:lpstr>Calibri Light</vt:lpstr>
      <vt:lpstr>Google Sans</vt:lpstr>
      <vt:lpstr>Lato</vt:lpstr>
      <vt:lpstr>Source Sans Pro</vt:lpstr>
      <vt:lpstr>Urbanerounded</vt:lpstr>
      <vt:lpstr>Office Theme</vt:lpstr>
      <vt:lpstr>HSM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Complete list of Thales HSM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Cryptographic Keys</vt:lpstr>
      <vt:lpstr>PowerPoint Presentation</vt:lpstr>
      <vt:lpstr>PowerPoint Presentation</vt:lpstr>
      <vt:lpstr>PowerPoint Presentation</vt:lpstr>
      <vt:lpstr>HSM Specifications &amp; Requirements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application interchange profile [AIP]?</dc:title>
  <dc:creator>Jahirul Islam</dc:creator>
  <cp:lastModifiedBy>Jahirul Islam</cp:lastModifiedBy>
  <cp:revision>9</cp:revision>
  <dcterms:created xsi:type="dcterms:W3CDTF">2023-08-31T05:02:42Z</dcterms:created>
  <dcterms:modified xsi:type="dcterms:W3CDTF">2023-08-31T12:34:38Z</dcterms:modified>
</cp:coreProperties>
</file>