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6" r:id="rId11"/>
    <p:sldId id="274" r:id="rId12"/>
    <p:sldId id="267" r:id="rId13"/>
    <p:sldId id="276" r:id="rId14"/>
    <p:sldId id="268" r:id="rId15"/>
    <p:sldId id="277" r:id="rId16"/>
    <p:sldId id="269" r:id="rId17"/>
    <p:sldId id="270" r:id="rId18"/>
    <p:sldId id="271" r:id="rId19"/>
    <p:sldId id="273" r:id="rId20"/>
  </p:sldIdLst>
  <p:sldSz cx="9144000" cy="5143500" type="screen16x9"/>
  <p:notesSz cx="6858000" cy="9144000"/>
  <p:embeddedFontLst>
    <p:embeddedFont>
      <p:font typeface="Lora" panose="020B0604020202020204" pitchFamily="2"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F945D-CFF2-4D45-BA09-76439C454F6B}" v="8" dt="2022-11-19T16:05:27.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Chalotra" userId="2cdc3483d7e3aad3" providerId="LiveId" clId="{9F1F945D-CFF2-4D45-BA09-76439C454F6B}"/>
    <pc:docChg chg="undo custSel addSld delSld modSld sldOrd">
      <pc:chgData name="Pradeep Chalotra" userId="2cdc3483d7e3aad3" providerId="LiveId" clId="{9F1F945D-CFF2-4D45-BA09-76439C454F6B}" dt="2022-11-19T16:16:18.079" v="226" actId="14100"/>
      <pc:docMkLst>
        <pc:docMk/>
      </pc:docMkLst>
      <pc:sldChg chg="del">
        <pc:chgData name="Pradeep Chalotra" userId="2cdc3483d7e3aad3" providerId="LiveId" clId="{9F1F945D-CFF2-4D45-BA09-76439C454F6B}" dt="2022-11-19T15:56:46.533" v="0" actId="47"/>
        <pc:sldMkLst>
          <pc:docMk/>
          <pc:sldMk cId="0" sldId="264"/>
        </pc:sldMkLst>
      </pc:sldChg>
      <pc:sldChg chg="del">
        <pc:chgData name="Pradeep Chalotra" userId="2cdc3483d7e3aad3" providerId="LiveId" clId="{9F1F945D-CFF2-4D45-BA09-76439C454F6B}" dt="2022-11-19T16:11:59.314" v="186" actId="47"/>
        <pc:sldMkLst>
          <pc:docMk/>
          <pc:sldMk cId="0" sldId="272"/>
        </pc:sldMkLst>
      </pc:sldChg>
      <pc:sldChg chg="new del">
        <pc:chgData name="Pradeep Chalotra" userId="2cdc3483d7e3aad3" providerId="LiveId" clId="{9F1F945D-CFF2-4D45-BA09-76439C454F6B}" dt="2022-11-19T15:58:17.270" v="2" actId="680"/>
        <pc:sldMkLst>
          <pc:docMk/>
          <pc:sldMk cId="368680356" sldId="274"/>
        </pc:sldMkLst>
      </pc:sldChg>
      <pc:sldChg chg="addSp delSp modSp new mod">
        <pc:chgData name="Pradeep Chalotra" userId="2cdc3483d7e3aad3" providerId="LiveId" clId="{9F1F945D-CFF2-4D45-BA09-76439C454F6B}" dt="2022-11-19T16:05:57.832" v="185" actId="1076"/>
        <pc:sldMkLst>
          <pc:docMk/>
          <pc:sldMk cId="2233882666" sldId="274"/>
        </pc:sldMkLst>
        <pc:spChg chg="add mod">
          <ac:chgData name="Pradeep Chalotra" userId="2cdc3483d7e3aad3" providerId="LiveId" clId="{9F1F945D-CFF2-4D45-BA09-76439C454F6B}" dt="2022-11-19T16:05:57.832" v="185" actId="1076"/>
          <ac:spMkLst>
            <pc:docMk/>
            <pc:sldMk cId="2233882666" sldId="274"/>
            <ac:spMk id="7" creationId="{B29D6FB1-6633-E8C4-EC70-9DE496C3C2FF}"/>
          </ac:spMkLst>
        </pc:spChg>
        <pc:spChg chg="add mod">
          <ac:chgData name="Pradeep Chalotra" userId="2cdc3483d7e3aad3" providerId="LiveId" clId="{9F1F945D-CFF2-4D45-BA09-76439C454F6B}" dt="2022-11-19T16:04:34.737" v="128" actId="20577"/>
          <ac:spMkLst>
            <pc:docMk/>
            <pc:sldMk cId="2233882666" sldId="274"/>
            <ac:spMk id="8" creationId="{CC279DA2-F3D6-D98D-0973-F18677B0E2E0}"/>
          </ac:spMkLst>
        </pc:spChg>
        <pc:picChg chg="add del mod">
          <ac:chgData name="Pradeep Chalotra" userId="2cdc3483d7e3aad3" providerId="LiveId" clId="{9F1F945D-CFF2-4D45-BA09-76439C454F6B}" dt="2022-11-19T15:59:39.485" v="16"/>
          <ac:picMkLst>
            <pc:docMk/>
            <pc:sldMk cId="2233882666" sldId="274"/>
            <ac:picMk id="4" creationId="{7DEFC8E3-8D1A-5571-8083-3BA4239DDBFC}"/>
          </ac:picMkLst>
        </pc:picChg>
        <pc:picChg chg="add mod">
          <ac:chgData name="Pradeep Chalotra" userId="2cdc3483d7e3aad3" providerId="LiveId" clId="{9F1F945D-CFF2-4D45-BA09-76439C454F6B}" dt="2022-11-19T16:01:33.581" v="67" actId="1076"/>
          <ac:picMkLst>
            <pc:docMk/>
            <pc:sldMk cId="2233882666" sldId="274"/>
            <ac:picMk id="6" creationId="{939BD30F-8439-E7A5-070E-288D06642E76}"/>
          </ac:picMkLst>
        </pc:picChg>
      </pc:sldChg>
      <pc:sldChg chg="new del">
        <pc:chgData name="Pradeep Chalotra" userId="2cdc3483d7e3aad3" providerId="LiveId" clId="{9F1F945D-CFF2-4D45-BA09-76439C454F6B}" dt="2022-11-19T15:58:25.062" v="4" actId="680"/>
        <pc:sldMkLst>
          <pc:docMk/>
          <pc:sldMk cId="2855310146" sldId="274"/>
        </pc:sldMkLst>
      </pc:sldChg>
      <pc:sldChg chg="delSp new del mod">
        <pc:chgData name="Pradeep Chalotra" userId="2cdc3483d7e3aad3" providerId="LiveId" clId="{9F1F945D-CFF2-4D45-BA09-76439C454F6B}" dt="2022-11-19T16:04:16.795" v="110" actId="47"/>
        <pc:sldMkLst>
          <pc:docMk/>
          <pc:sldMk cId="2115697813" sldId="275"/>
        </pc:sldMkLst>
        <pc:spChg chg="del">
          <ac:chgData name="Pradeep Chalotra" userId="2cdc3483d7e3aad3" providerId="LiveId" clId="{9F1F945D-CFF2-4D45-BA09-76439C454F6B}" dt="2022-11-19T16:04:03.564" v="104" actId="478"/>
          <ac:spMkLst>
            <pc:docMk/>
            <pc:sldMk cId="2115697813" sldId="275"/>
            <ac:spMk id="2" creationId="{C69FD9DC-FF15-E540-72D7-E73BB2FDEA09}"/>
          </ac:spMkLst>
        </pc:spChg>
        <pc:spChg chg="del">
          <ac:chgData name="Pradeep Chalotra" userId="2cdc3483d7e3aad3" providerId="LiveId" clId="{9F1F945D-CFF2-4D45-BA09-76439C454F6B}" dt="2022-11-19T16:03:58.392" v="102" actId="478"/>
          <ac:spMkLst>
            <pc:docMk/>
            <pc:sldMk cId="2115697813" sldId="275"/>
            <ac:spMk id="3" creationId="{5160B764-572A-070C-366B-8C1109C9C17D}"/>
          </ac:spMkLst>
        </pc:spChg>
        <pc:spChg chg="del">
          <ac:chgData name="Pradeep Chalotra" userId="2cdc3483d7e3aad3" providerId="LiveId" clId="{9F1F945D-CFF2-4D45-BA09-76439C454F6B}" dt="2022-11-19T16:04:00.852" v="103" actId="478"/>
          <ac:spMkLst>
            <pc:docMk/>
            <pc:sldMk cId="2115697813" sldId="275"/>
            <ac:spMk id="4" creationId="{DD56AED9-7C09-8FA3-B9F0-7B5FCF0E9F86}"/>
          </ac:spMkLst>
        </pc:spChg>
      </pc:sldChg>
      <pc:sldChg chg="new del">
        <pc:chgData name="Pradeep Chalotra" userId="2cdc3483d7e3aad3" providerId="LiveId" clId="{9F1F945D-CFF2-4D45-BA09-76439C454F6B}" dt="2022-11-19T16:03:53.643" v="100" actId="680"/>
        <pc:sldMkLst>
          <pc:docMk/>
          <pc:sldMk cId="4223076943" sldId="275"/>
        </pc:sldMkLst>
      </pc:sldChg>
      <pc:sldChg chg="addSp modSp new mod ord">
        <pc:chgData name="Pradeep Chalotra" userId="2cdc3483d7e3aad3" providerId="LiveId" clId="{9F1F945D-CFF2-4D45-BA09-76439C454F6B}" dt="2022-11-19T16:16:18.079" v="226" actId="14100"/>
        <pc:sldMkLst>
          <pc:docMk/>
          <pc:sldMk cId="84221685" sldId="276"/>
        </pc:sldMkLst>
        <pc:spChg chg="add mod">
          <ac:chgData name="Pradeep Chalotra" userId="2cdc3483d7e3aad3" providerId="LiveId" clId="{9F1F945D-CFF2-4D45-BA09-76439C454F6B}" dt="2022-11-19T16:04:52.846" v="139" actId="255"/>
          <ac:spMkLst>
            <pc:docMk/>
            <pc:sldMk cId="84221685" sldId="276"/>
            <ac:spMk id="3" creationId="{DC970759-1836-3CF4-00AD-6C22609112E7}"/>
          </ac:spMkLst>
        </pc:spChg>
        <pc:spChg chg="add mod">
          <ac:chgData name="Pradeep Chalotra" userId="2cdc3483d7e3aad3" providerId="LiveId" clId="{9F1F945D-CFF2-4D45-BA09-76439C454F6B}" dt="2022-11-19T16:16:18.079" v="226" actId="14100"/>
          <ac:spMkLst>
            <pc:docMk/>
            <pc:sldMk cId="84221685" sldId="276"/>
            <ac:spMk id="6" creationId="{3632AE2C-4B30-0232-B8E4-D7EB17C17F07}"/>
          </ac:spMkLst>
        </pc:spChg>
        <pc:picChg chg="add mod">
          <ac:chgData name="Pradeep Chalotra" userId="2cdc3483d7e3aad3" providerId="LiveId" clId="{9F1F945D-CFF2-4D45-BA09-76439C454F6B}" dt="2022-11-19T16:05:17.055" v="145" actId="14100"/>
          <ac:picMkLst>
            <pc:docMk/>
            <pc:sldMk cId="84221685" sldId="276"/>
            <ac:picMk id="5" creationId="{218CE915-F97B-C609-653D-CF7D053AE138}"/>
          </ac:picMkLst>
        </pc:picChg>
      </pc:sldChg>
      <pc:sldChg chg="new del">
        <pc:chgData name="Pradeep Chalotra" userId="2cdc3483d7e3aad3" providerId="LiveId" clId="{9F1F945D-CFF2-4D45-BA09-76439C454F6B}" dt="2022-11-19T16:04:07.590" v="106" actId="680"/>
        <pc:sldMkLst>
          <pc:docMk/>
          <pc:sldMk cId="128917230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934248187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934248187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934248187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934248187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934248187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934248187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934248187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934248187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3424818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3424818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34248187f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3424818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934248187f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934248187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34248187f_0_1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34248187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34248187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34248187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839580" y="14443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Virtual </a:t>
            </a:r>
            <a:r>
              <a:rPr lang="en">
                <a:highlight>
                  <a:schemeClr val="accent1"/>
                </a:highlight>
              </a:rPr>
              <a:t>Guide</a:t>
            </a:r>
            <a:endParaRPr>
              <a:highlight>
                <a:schemeClr val="accent1"/>
              </a:highlight>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2"/>
          <p:cNvSpPr txBox="1"/>
          <p:nvPr/>
        </p:nvSpPr>
        <p:spPr>
          <a:xfrm>
            <a:off x="1226975" y="2719000"/>
            <a:ext cx="4574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Quattrocento Sans"/>
              <a:buChar char="➢"/>
            </a:pPr>
            <a:r>
              <a:rPr lang="en" dirty="0">
                <a:latin typeface="Quattrocento Sans"/>
                <a:ea typeface="Quattrocento Sans"/>
                <a:cs typeface="Quattrocento Sans"/>
                <a:sym typeface="Quattrocento Sans"/>
              </a:rPr>
              <a:t>Virtual Guide For Visually Impaired People</a:t>
            </a:r>
            <a:endParaRPr dirty="0">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 dirty="0">
                <a:latin typeface="Quattrocento Sans"/>
                <a:ea typeface="Quattrocento Sans"/>
                <a:cs typeface="Quattrocento Sans"/>
                <a:sym typeface="Quattrocento Sans"/>
              </a:rPr>
              <a:t>A Machine-Learning and Sensing based project</a:t>
            </a:r>
            <a:endParaRPr dirty="0">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highlight>
                  <a:schemeClr val="lt1"/>
                </a:highlight>
              </a:rPr>
              <a:t>Working Modules </a:t>
            </a:r>
            <a:endParaRPr sz="2100">
              <a:highlight>
                <a:schemeClr val="lt1"/>
              </a:highlight>
            </a:endParaRPr>
          </a:p>
        </p:txBody>
      </p:sp>
      <p:grpSp>
        <p:nvGrpSpPr>
          <p:cNvPr id="206" name="Google Shape;206;p22"/>
          <p:cNvGrpSpPr/>
          <p:nvPr/>
        </p:nvGrpSpPr>
        <p:grpSpPr>
          <a:xfrm>
            <a:off x="916458" y="1019750"/>
            <a:ext cx="214625" cy="214625"/>
            <a:chOff x="2594050" y="1631825"/>
            <a:chExt cx="439625" cy="439625"/>
          </a:xfrm>
        </p:grpSpPr>
        <p:sp>
          <p:nvSpPr>
            <p:cNvPr id="207" name="Google Shape;207;p22"/>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p:nvPr/>
        </p:nvSpPr>
        <p:spPr>
          <a:xfrm>
            <a:off x="1131075" y="1512113"/>
            <a:ext cx="3367500" cy="232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b="1">
                <a:solidFill>
                  <a:schemeClr val="dk1"/>
                </a:solidFill>
                <a:highlight>
                  <a:schemeClr val="lt1"/>
                </a:highlight>
                <a:latin typeface="Quattrocento Sans"/>
                <a:ea typeface="Quattrocento Sans"/>
                <a:cs typeface="Quattrocento Sans"/>
                <a:sym typeface="Quattrocento Sans"/>
              </a:rPr>
              <a:t>Obstacle Detection:</a:t>
            </a:r>
            <a:endParaRPr b="1">
              <a:solidFill>
                <a:schemeClr val="dk1"/>
              </a:solidFill>
              <a:highlight>
                <a:schemeClr val="lt1"/>
              </a:highlight>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Quattrocento Sans"/>
                <a:ea typeface="Quattrocento Sans"/>
                <a:cs typeface="Quattrocento Sans"/>
                <a:sym typeface="Quattrocento Sans"/>
              </a:rPr>
              <a:t>In the proposed method, an ultrasonic sensor is used for obstacle detection in front of the users. Another ultrasonic </a:t>
            </a:r>
            <a:endParaRPr>
              <a:solidFill>
                <a:schemeClr val="dk1"/>
              </a:solidFill>
              <a:highlight>
                <a:schemeClr val="lt1"/>
              </a:highlight>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Quattrocento Sans"/>
                <a:ea typeface="Quattrocento Sans"/>
                <a:cs typeface="Quattrocento Sans"/>
                <a:sym typeface="Quattrocento Sans"/>
              </a:rPr>
              <a:t>sensor is used to detect humps on the ground or on the road. A PIR motion sensor is used for detecting the moving </a:t>
            </a:r>
            <a:endParaRPr>
              <a:solidFill>
                <a:schemeClr val="dk1"/>
              </a:solidFill>
              <a:highlight>
                <a:schemeClr val="lt1"/>
              </a:highlight>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Quattrocento Sans"/>
                <a:ea typeface="Quattrocento Sans"/>
                <a:cs typeface="Quattrocento Sans"/>
                <a:sym typeface="Quattrocento Sans"/>
              </a:rPr>
              <a:t>objects in front of the user. </a:t>
            </a:r>
            <a:endParaRPr>
              <a:solidFill>
                <a:schemeClr val="dk1"/>
              </a:solidFill>
              <a:highlight>
                <a:schemeClr val="lt1"/>
              </a:highlight>
              <a:latin typeface="Quattrocento Sans"/>
              <a:ea typeface="Quattrocento Sans"/>
              <a:cs typeface="Quattrocento Sans"/>
              <a:sym typeface="Quattrocento Sans"/>
            </a:endParaRPr>
          </a:p>
          <a:p>
            <a:pPr marL="0" lvl="0" indent="0" algn="just" rtl="0">
              <a:spcBef>
                <a:spcPts val="0"/>
              </a:spcBef>
              <a:spcAft>
                <a:spcPts val="0"/>
              </a:spcAft>
              <a:buNone/>
            </a:pPr>
            <a:endParaRPr>
              <a:solidFill>
                <a:schemeClr val="dk1"/>
              </a:solidFill>
              <a:highlight>
                <a:schemeClr val="lt1"/>
              </a:highlight>
              <a:latin typeface="Quattrocento Sans"/>
              <a:ea typeface="Quattrocento Sans"/>
              <a:cs typeface="Quattrocento Sans"/>
              <a:sym typeface="Quattrocento Sans"/>
            </a:endParaRPr>
          </a:p>
          <a:p>
            <a:pPr marL="0" lvl="0" indent="0" algn="just" rtl="0">
              <a:spcBef>
                <a:spcPts val="0"/>
              </a:spcBef>
              <a:spcAft>
                <a:spcPts val="0"/>
              </a:spcAft>
              <a:buNone/>
            </a:pPr>
            <a:endParaRPr>
              <a:solidFill>
                <a:schemeClr val="dk1"/>
              </a:solidFill>
              <a:highlight>
                <a:schemeClr val="lt1"/>
              </a:highlight>
              <a:latin typeface="Quattrocento Sans"/>
              <a:ea typeface="Quattrocento Sans"/>
              <a:cs typeface="Quattrocento Sans"/>
              <a:sym typeface="Quattrocento Sans"/>
            </a:endParaRPr>
          </a:p>
        </p:txBody>
      </p:sp>
      <p:sp>
        <p:nvSpPr>
          <p:cNvPr id="212" name="Google Shape;212;p22"/>
          <p:cNvSpPr txBox="1"/>
          <p:nvPr/>
        </p:nvSpPr>
        <p:spPr>
          <a:xfrm>
            <a:off x="5024975" y="1409400"/>
            <a:ext cx="3720900" cy="232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highlight>
                  <a:schemeClr val="lt1"/>
                </a:highlight>
                <a:latin typeface="Quattrocento Sans"/>
                <a:ea typeface="Quattrocento Sans"/>
                <a:cs typeface="Quattrocento Sans"/>
                <a:sym typeface="Quattrocento Sans"/>
              </a:rPr>
              <a:t>The user will be notified if there is an obstacle or a hump or a moving object in front of him/her by speech instructions from buzzer. If the user falls down, the guardian will be instantly notified by the smartphone module</a:t>
            </a:r>
            <a:endParaRPr dirty="0">
              <a:highlight>
                <a:schemeClr val="lt1"/>
              </a:highlight>
              <a:latin typeface="Quattrocento Sans"/>
              <a:ea typeface="Quattrocento Sans"/>
              <a:cs typeface="Quattrocento Sans"/>
              <a:sym typeface="Quattrocento Sans"/>
            </a:endParaRPr>
          </a:p>
        </p:txBody>
      </p:sp>
      <p:sp>
        <p:nvSpPr>
          <p:cNvPr id="213" name="Google Shape;213;p22"/>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214" name="Google Shape;21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8B86F1-A0DB-2D78-9F5A-AF191BD365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6" name="Picture 5" descr="Diagram, schematic&#10;&#10;Description automatically generated">
            <a:extLst>
              <a:ext uri="{FF2B5EF4-FFF2-40B4-BE49-F238E27FC236}">
                <a16:creationId xmlns:a16="http://schemas.microsoft.com/office/drawing/2014/main" id="{939BD30F-8439-E7A5-070E-288D06642E76}"/>
              </a:ext>
            </a:extLst>
          </p:cNvPr>
          <p:cNvPicPr>
            <a:picLocks noChangeAspect="1"/>
          </p:cNvPicPr>
          <p:nvPr/>
        </p:nvPicPr>
        <p:blipFill>
          <a:blip r:embed="rId2"/>
          <a:stretch>
            <a:fillRect/>
          </a:stretch>
        </p:blipFill>
        <p:spPr>
          <a:xfrm>
            <a:off x="1674442" y="944138"/>
            <a:ext cx="6703509" cy="2988526"/>
          </a:xfrm>
          <a:prstGeom prst="rect">
            <a:avLst/>
          </a:prstGeom>
        </p:spPr>
      </p:pic>
      <p:sp>
        <p:nvSpPr>
          <p:cNvPr id="7" name="TextBox 6">
            <a:extLst>
              <a:ext uri="{FF2B5EF4-FFF2-40B4-BE49-F238E27FC236}">
                <a16:creationId xmlns:a16="http://schemas.microsoft.com/office/drawing/2014/main" id="{B29D6FB1-6633-E8C4-EC70-9DE496C3C2FF}"/>
              </a:ext>
            </a:extLst>
          </p:cNvPr>
          <p:cNvSpPr txBox="1"/>
          <p:nvPr/>
        </p:nvSpPr>
        <p:spPr>
          <a:xfrm>
            <a:off x="3398118" y="3932664"/>
            <a:ext cx="3523785" cy="307777"/>
          </a:xfrm>
          <a:prstGeom prst="rect">
            <a:avLst/>
          </a:prstGeom>
          <a:noFill/>
        </p:spPr>
        <p:txBody>
          <a:bodyPr wrap="square" rtlCol="0">
            <a:spAutoFit/>
          </a:bodyPr>
          <a:lstStyle/>
          <a:p>
            <a:r>
              <a:rPr lang="en-IN" dirty="0"/>
              <a:t>Obstacle detection with sensor</a:t>
            </a:r>
          </a:p>
        </p:txBody>
      </p:sp>
      <p:sp>
        <p:nvSpPr>
          <p:cNvPr id="8" name="TextBox 7">
            <a:extLst>
              <a:ext uri="{FF2B5EF4-FFF2-40B4-BE49-F238E27FC236}">
                <a16:creationId xmlns:a16="http://schemas.microsoft.com/office/drawing/2014/main" id="{CC279DA2-F3D6-D98D-0973-F18677B0E2E0}"/>
              </a:ext>
            </a:extLst>
          </p:cNvPr>
          <p:cNvSpPr txBox="1"/>
          <p:nvPr/>
        </p:nvSpPr>
        <p:spPr>
          <a:xfrm>
            <a:off x="854927" y="341971"/>
            <a:ext cx="2155903" cy="369332"/>
          </a:xfrm>
          <a:prstGeom prst="rect">
            <a:avLst/>
          </a:prstGeom>
          <a:noFill/>
        </p:spPr>
        <p:txBody>
          <a:bodyPr wrap="square" rtlCol="0">
            <a:spAutoFit/>
          </a:bodyPr>
          <a:lstStyle/>
          <a:p>
            <a:r>
              <a:rPr lang="en-IN" sz="1800" b="1" i="1" u="sng" dirty="0"/>
              <a:t>Circuit Diagram</a:t>
            </a:r>
          </a:p>
        </p:txBody>
      </p:sp>
    </p:spTree>
    <p:extLst>
      <p:ext uri="{BB962C8B-B14F-4D97-AF65-F5344CB8AC3E}">
        <p14:creationId xmlns:p14="http://schemas.microsoft.com/office/powerpoint/2010/main" val="223388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dirty="0">
                <a:highlight>
                  <a:schemeClr val="lt1"/>
                </a:highlight>
              </a:rPr>
              <a:t>Working Modules </a:t>
            </a:r>
            <a:endParaRPr sz="2100" dirty="0">
              <a:highlight>
                <a:schemeClr val="lt1"/>
              </a:highlight>
            </a:endParaRPr>
          </a:p>
        </p:txBody>
      </p:sp>
      <p:grpSp>
        <p:nvGrpSpPr>
          <p:cNvPr id="221" name="Google Shape;221;p23"/>
          <p:cNvGrpSpPr/>
          <p:nvPr/>
        </p:nvGrpSpPr>
        <p:grpSpPr>
          <a:xfrm>
            <a:off x="916458" y="1019750"/>
            <a:ext cx="214625" cy="214625"/>
            <a:chOff x="2594050" y="1631825"/>
            <a:chExt cx="439625" cy="439625"/>
          </a:xfrm>
        </p:grpSpPr>
        <p:sp>
          <p:nvSpPr>
            <p:cNvPr id="222" name="Google Shape;222;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3"/>
          <p:cNvSpPr txBox="1"/>
          <p:nvPr/>
        </p:nvSpPr>
        <p:spPr>
          <a:xfrm>
            <a:off x="781092" y="1499607"/>
            <a:ext cx="4709400" cy="232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solidFill>
                  <a:schemeClr val="dk1"/>
                </a:solidFill>
                <a:highlight>
                  <a:schemeClr val="lt1"/>
                </a:highlight>
                <a:latin typeface="Quattrocento Sans"/>
                <a:ea typeface="Quattrocento Sans"/>
                <a:cs typeface="Quattrocento Sans"/>
                <a:sym typeface="Quattrocento Sans"/>
              </a:rPr>
              <a:t>Sending emergency message:</a:t>
            </a:r>
            <a:endParaRPr b="1" dirty="0">
              <a:solidFill>
                <a:schemeClr val="dk1"/>
              </a:solidFill>
              <a:highlight>
                <a:schemeClr val="lt1"/>
              </a:highlight>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chemeClr val="lt1"/>
                </a:highlight>
                <a:latin typeface="Quattrocento Sans"/>
                <a:ea typeface="Quattrocento Sans"/>
                <a:cs typeface="Quattrocento Sans"/>
                <a:sym typeface="Quattrocento Sans"/>
              </a:rPr>
              <a:t>Virtual guide sends an emergency message in the form of mail with the help of arduino</a:t>
            </a:r>
            <a:endParaRPr dirty="0">
              <a:solidFill>
                <a:schemeClr val="dk1"/>
              </a:solidFill>
              <a:highlight>
                <a:schemeClr val="lt1"/>
              </a:highlight>
              <a:latin typeface="Quattrocento Sans"/>
              <a:ea typeface="Quattrocento Sans"/>
              <a:cs typeface="Quattrocento Sans"/>
              <a:sym typeface="Quattrocento Sans"/>
            </a:endParaRPr>
          </a:p>
          <a:p>
            <a:pPr marL="0" lvl="0" indent="0" algn="just" rtl="0">
              <a:spcBef>
                <a:spcPts val="0"/>
              </a:spcBef>
              <a:spcAft>
                <a:spcPts val="0"/>
              </a:spcAft>
              <a:buNone/>
            </a:pPr>
            <a:endParaRPr b="1" dirty="0">
              <a:solidFill>
                <a:schemeClr val="dk1"/>
              </a:solidFill>
              <a:highlight>
                <a:schemeClr val="lt1"/>
              </a:highlight>
              <a:latin typeface="Quattrocento Sans"/>
              <a:ea typeface="Quattrocento Sans"/>
              <a:cs typeface="Quattrocento Sans"/>
              <a:sym typeface="Quattrocento Sans"/>
            </a:endParaRPr>
          </a:p>
        </p:txBody>
      </p:sp>
      <p:sp>
        <p:nvSpPr>
          <p:cNvPr id="227" name="Google Shape;227;p23"/>
          <p:cNvSpPr txBox="1"/>
          <p:nvPr/>
        </p:nvSpPr>
        <p:spPr>
          <a:xfrm>
            <a:off x="5024975" y="1409400"/>
            <a:ext cx="3720900" cy="232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highlight>
                <a:schemeClr val="lt1"/>
              </a:highlight>
              <a:latin typeface="Quattrocento Sans"/>
              <a:ea typeface="Quattrocento Sans"/>
              <a:cs typeface="Quattrocento Sans"/>
              <a:sym typeface="Quattrocento Sans"/>
            </a:endParaRPr>
          </a:p>
        </p:txBody>
      </p:sp>
      <p:sp>
        <p:nvSpPr>
          <p:cNvPr id="228" name="Google Shape;228;p2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229" name="Google Shape;229;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TextBox 4">
            <a:extLst>
              <a:ext uri="{FF2B5EF4-FFF2-40B4-BE49-F238E27FC236}">
                <a16:creationId xmlns:a16="http://schemas.microsoft.com/office/drawing/2014/main" id="{18B6455D-B162-8F15-33D0-79F5DDD5CA02}"/>
              </a:ext>
            </a:extLst>
          </p:cNvPr>
          <p:cNvSpPr txBox="1"/>
          <p:nvPr/>
        </p:nvSpPr>
        <p:spPr>
          <a:xfrm>
            <a:off x="781092" y="2564549"/>
            <a:ext cx="4157547" cy="1169551"/>
          </a:xfrm>
          <a:prstGeom prst="rect">
            <a:avLst/>
          </a:prstGeom>
          <a:noFill/>
        </p:spPr>
        <p:txBody>
          <a:bodyPr wrap="square">
            <a:spAutoFit/>
          </a:bodyPr>
          <a:lstStyle/>
          <a:p>
            <a:r>
              <a:rPr lang="en-US" b="0" i="0" dirty="0">
                <a:solidFill>
                  <a:schemeClr val="tx2">
                    <a:lumMod val="10000"/>
                  </a:schemeClr>
                </a:solidFill>
                <a:effectLst/>
                <a:latin typeface="Quattrocento Sans" panose="020B0502050000020003" pitchFamily="34" charset="0"/>
              </a:rPr>
              <a:t>The GPS receiver obtains the data as a whole NMEA format text. Only the latitude and longitude coordinates are </a:t>
            </a:r>
            <a:r>
              <a:rPr lang="en-US" i="0" dirty="0">
                <a:solidFill>
                  <a:schemeClr val="tx2">
                    <a:lumMod val="10000"/>
                  </a:schemeClr>
                </a:solidFill>
                <a:effectLst/>
                <a:latin typeface="Quattrocento Sans" panose="020B0502050000020003" pitchFamily="34" charset="0"/>
              </a:rPr>
              <a:t>taken</a:t>
            </a:r>
            <a:r>
              <a:rPr lang="en-US" b="0" i="0" dirty="0">
                <a:solidFill>
                  <a:schemeClr val="tx2">
                    <a:lumMod val="10000"/>
                  </a:schemeClr>
                </a:solidFill>
                <a:effectLst/>
                <a:latin typeface="Quattrocento Sans" panose="020B0502050000020003" pitchFamily="34" charset="0"/>
              </a:rPr>
              <a:t> from it; using the Arduino </a:t>
            </a:r>
            <a:r>
              <a:rPr lang="en-US" b="0" i="0" dirty="0" err="1">
                <a:solidFill>
                  <a:schemeClr val="tx2">
                    <a:lumMod val="10000"/>
                  </a:schemeClr>
                </a:solidFill>
                <a:effectLst/>
                <a:latin typeface="Quattrocento Sans" panose="020B0502050000020003" pitchFamily="34" charset="0"/>
              </a:rPr>
              <a:t>TinyGPS</a:t>
            </a:r>
            <a:r>
              <a:rPr lang="en-US" b="0" i="0" dirty="0">
                <a:solidFill>
                  <a:schemeClr val="tx2">
                    <a:lumMod val="10000"/>
                  </a:schemeClr>
                </a:solidFill>
                <a:effectLst/>
                <a:latin typeface="Quattrocento Sans" panose="020B0502050000020003" pitchFamily="34" charset="0"/>
              </a:rPr>
              <a:t> library. Then the GSM module sends </a:t>
            </a:r>
            <a:r>
              <a:rPr lang="en-US" dirty="0">
                <a:solidFill>
                  <a:schemeClr val="tx2">
                    <a:lumMod val="10000"/>
                  </a:schemeClr>
                </a:solidFill>
                <a:latin typeface="Quattrocento Sans" panose="020B0502050000020003" pitchFamily="34" charset="0"/>
              </a:rPr>
              <a:t>Mail</a:t>
            </a:r>
            <a:r>
              <a:rPr lang="en-US" b="0" i="0" dirty="0">
                <a:solidFill>
                  <a:schemeClr val="tx2">
                    <a:lumMod val="10000"/>
                  </a:schemeClr>
                </a:solidFill>
                <a:effectLst/>
                <a:latin typeface="Quattrocento Sans" panose="020B0502050000020003" pitchFamily="34" charset="0"/>
              </a:rPr>
              <a:t> to the </a:t>
            </a:r>
            <a:r>
              <a:rPr lang="en-US" dirty="0" err="1">
                <a:solidFill>
                  <a:schemeClr val="tx2">
                    <a:lumMod val="10000"/>
                  </a:schemeClr>
                </a:solidFill>
                <a:latin typeface="Quattrocento Sans" panose="020B0502050000020003" pitchFamily="34" charset="0"/>
              </a:rPr>
              <a:t>mailid</a:t>
            </a:r>
            <a:r>
              <a:rPr lang="en-US" b="0" i="0" dirty="0">
                <a:solidFill>
                  <a:schemeClr val="tx2">
                    <a:lumMod val="10000"/>
                  </a:schemeClr>
                </a:solidFill>
                <a:effectLst/>
                <a:latin typeface="Quattrocento Sans" panose="020B0502050000020003" pitchFamily="34" charset="0"/>
              </a:rPr>
              <a:t> specified in the code</a:t>
            </a:r>
            <a:endParaRPr lang="en-IN" dirty="0">
              <a:solidFill>
                <a:schemeClr val="tx2">
                  <a:lumMod val="10000"/>
                </a:schemeClr>
              </a:solidFill>
              <a:latin typeface="Quattrocento Sans" panose="020B05020500000200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0DEDB-EA36-9DCD-BD97-33A14A548A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DC970759-1836-3CF4-00AD-6C22609112E7}"/>
              </a:ext>
            </a:extLst>
          </p:cNvPr>
          <p:cNvSpPr txBox="1"/>
          <p:nvPr/>
        </p:nvSpPr>
        <p:spPr>
          <a:xfrm>
            <a:off x="572429" y="349404"/>
            <a:ext cx="1903085" cy="646331"/>
          </a:xfrm>
          <a:prstGeom prst="rect">
            <a:avLst/>
          </a:prstGeom>
          <a:noFill/>
        </p:spPr>
        <p:txBody>
          <a:bodyPr wrap="none" rtlCol="0">
            <a:spAutoFit/>
          </a:bodyPr>
          <a:lstStyle/>
          <a:p>
            <a:r>
              <a:rPr lang="en-IN" sz="1800" b="1" i="1" u="sng" dirty="0"/>
              <a:t>Circuit Diagram</a:t>
            </a:r>
          </a:p>
          <a:p>
            <a:r>
              <a:rPr lang="en-IN" sz="1800" dirty="0"/>
              <a:t> </a:t>
            </a:r>
          </a:p>
        </p:txBody>
      </p:sp>
      <p:pic>
        <p:nvPicPr>
          <p:cNvPr id="5" name="Picture 4" descr="A picture containing text, electronics, circuit&#10;&#10;Description automatically generated">
            <a:extLst>
              <a:ext uri="{FF2B5EF4-FFF2-40B4-BE49-F238E27FC236}">
                <a16:creationId xmlns:a16="http://schemas.microsoft.com/office/drawing/2014/main" id="{218CE915-F97B-C609-653D-CF7D053AE138}"/>
              </a:ext>
            </a:extLst>
          </p:cNvPr>
          <p:cNvPicPr>
            <a:picLocks noChangeAspect="1"/>
          </p:cNvPicPr>
          <p:nvPr/>
        </p:nvPicPr>
        <p:blipFill>
          <a:blip r:embed="rId2"/>
          <a:stretch>
            <a:fillRect/>
          </a:stretch>
        </p:blipFill>
        <p:spPr>
          <a:xfrm>
            <a:off x="1214437" y="794757"/>
            <a:ext cx="4770051" cy="2840542"/>
          </a:xfrm>
          <a:prstGeom prst="rect">
            <a:avLst/>
          </a:prstGeom>
        </p:spPr>
      </p:pic>
      <p:sp>
        <p:nvSpPr>
          <p:cNvPr id="6" name="TextBox 5">
            <a:extLst>
              <a:ext uri="{FF2B5EF4-FFF2-40B4-BE49-F238E27FC236}">
                <a16:creationId xmlns:a16="http://schemas.microsoft.com/office/drawing/2014/main" id="{3632AE2C-4B30-0232-B8E4-D7EB17C17F07}"/>
              </a:ext>
            </a:extLst>
          </p:cNvPr>
          <p:cNvSpPr txBox="1"/>
          <p:nvPr/>
        </p:nvSpPr>
        <p:spPr>
          <a:xfrm>
            <a:off x="2535044" y="3772875"/>
            <a:ext cx="3635297" cy="307777"/>
          </a:xfrm>
          <a:prstGeom prst="rect">
            <a:avLst/>
          </a:prstGeom>
          <a:noFill/>
        </p:spPr>
        <p:txBody>
          <a:bodyPr wrap="square" rtlCol="0">
            <a:spAutoFit/>
          </a:bodyPr>
          <a:lstStyle/>
          <a:p>
            <a:r>
              <a:rPr lang="en-IN" dirty="0" err="1"/>
              <a:t>Gps</a:t>
            </a:r>
            <a:r>
              <a:rPr lang="en-IN" dirty="0"/>
              <a:t> module for detecting current location</a:t>
            </a:r>
          </a:p>
        </p:txBody>
      </p:sp>
    </p:spTree>
    <p:extLst>
      <p:ext uri="{BB962C8B-B14F-4D97-AF65-F5344CB8AC3E}">
        <p14:creationId xmlns:p14="http://schemas.microsoft.com/office/powerpoint/2010/main" val="8422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txBox="1">
            <a:spLocks noGrp="1"/>
          </p:cNvSpPr>
          <p:nvPr>
            <p:ph type="title"/>
          </p:nvPr>
        </p:nvSpPr>
        <p:spPr>
          <a:xfrm>
            <a:off x="1381250" y="896100"/>
            <a:ext cx="43020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OpenCv </a:t>
            </a:r>
            <a:endParaRPr dirty="0"/>
          </a:p>
        </p:txBody>
      </p:sp>
      <p:grpSp>
        <p:nvGrpSpPr>
          <p:cNvPr id="236" name="Google Shape;236;p24"/>
          <p:cNvGrpSpPr/>
          <p:nvPr/>
        </p:nvGrpSpPr>
        <p:grpSpPr>
          <a:xfrm>
            <a:off x="916458" y="1019750"/>
            <a:ext cx="214625" cy="214625"/>
            <a:chOff x="2594050" y="1631825"/>
            <a:chExt cx="439625" cy="439625"/>
          </a:xfrm>
        </p:grpSpPr>
        <p:sp>
          <p:nvSpPr>
            <p:cNvPr id="237" name="Google Shape;237;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4"/>
          <p:cNvSpPr txBox="1"/>
          <p:nvPr/>
        </p:nvSpPr>
        <p:spPr>
          <a:xfrm>
            <a:off x="916458" y="1459399"/>
            <a:ext cx="7933074" cy="3050608"/>
          </a:xfrm>
          <a:prstGeom prst="rect">
            <a:avLst/>
          </a:prstGeom>
          <a:noFill/>
          <a:ln>
            <a:noFill/>
          </a:ln>
        </p:spPr>
        <p:txBody>
          <a:bodyPr spcFirstLastPara="1" wrap="square" lIns="91425" tIns="91425" rIns="91425" bIns="91425" anchor="t" anchorCtr="0">
            <a:noAutofit/>
          </a:bodyPr>
          <a:lstStyle/>
          <a:p>
            <a:pPr marL="285750" lvl="0" indent="-285750" algn="just" rtl="0">
              <a:spcBef>
                <a:spcPts val="600"/>
              </a:spcBef>
              <a:spcAft>
                <a:spcPts val="0"/>
              </a:spcAft>
              <a:buFont typeface="Arial" panose="020B0604020202020204" pitchFamily="34" charset="0"/>
              <a:buChar char="•"/>
            </a:pPr>
            <a:r>
              <a:rPr lang="en-US" sz="1500" dirty="0">
                <a:solidFill>
                  <a:srgbClr val="222222"/>
                </a:solidFill>
                <a:latin typeface="Quattrocento Sans" panose="020B0502050000020003" pitchFamily="34" charset="0"/>
              </a:rPr>
              <a:t>T</a:t>
            </a:r>
            <a:r>
              <a:rPr lang="en-US" sz="1500" b="0" i="0" dirty="0">
                <a:solidFill>
                  <a:srgbClr val="222222"/>
                </a:solidFill>
                <a:effectLst/>
                <a:latin typeface="Quattrocento Sans" panose="020B0502050000020003" pitchFamily="34" charset="0"/>
              </a:rPr>
              <a:t>ool for image processing and performing computer vision tasks. It is an open-source library that can be used to perform tasks like face detection, objection tracking, landmark detection, and much more. </a:t>
            </a:r>
          </a:p>
          <a:p>
            <a:pPr marL="285750" lvl="0" indent="-285750" algn="just" rtl="0">
              <a:spcBef>
                <a:spcPts val="600"/>
              </a:spcBef>
              <a:spcAft>
                <a:spcPts val="0"/>
              </a:spcAft>
              <a:buFont typeface="Arial" panose="020B0604020202020204" pitchFamily="34" charset="0"/>
              <a:buChar char="•"/>
            </a:pPr>
            <a:r>
              <a:rPr lang="en-US" sz="1500" dirty="0">
                <a:solidFill>
                  <a:srgbClr val="222222"/>
                </a:solidFill>
                <a:latin typeface="Quattrocento Sans" panose="020B0502050000020003" pitchFamily="34" charset="0"/>
              </a:rPr>
              <a:t>S</a:t>
            </a:r>
            <a:r>
              <a:rPr lang="en-US" sz="1500" b="0" i="0" dirty="0">
                <a:solidFill>
                  <a:srgbClr val="222222"/>
                </a:solidFill>
                <a:effectLst/>
                <a:latin typeface="Quattrocento Sans" panose="020B0502050000020003" pitchFamily="34" charset="0"/>
              </a:rPr>
              <a:t>upports multiple languages including python, java C++. </a:t>
            </a:r>
          </a:p>
          <a:p>
            <a:pPr marL="285750" indent="-285750" algn="just">
              <a:buFont typeface="Arial" panose="020B0604020202020204" pitchFamily="34" charset="0"/>
              <a:buChar char="•"/>
            </a:pPr>
            <a:r>
              <a:rPr lang="en-US" sz="1500" b="0" i="0" dirty="0">
                <a:solidFill>
                  <a:srgbClr val="333333"/>
                </a:solidFill>
                <a:effectLst/>
                <a:latin typeface="Quattrocento Sans" panose="020B0502050000020003" pitchFamily="34" charset="0"/>
              </a:rPr>
              <a:t>First, we imported the OpenCV (as cv2) library into the program to use their functions in the code. After that, we have opened the image file using the imread() function of cv2.</a:t>
            </a:r>
          </a:p>
          <a:p>
            <a:pPr marL="285750" indent="-285750" algn="just">
              <a:buFont typeface="Arial" panose="020B0604020202020204" pitchFamily="34" charset="0"/>
              <a:buChar char="•"/>
            </a:pPr>
            <a:r>
              <a:rPr lang="en-US" sz="1500" b="0" i="0" dirty="0">
                <a:solidFill>
                  <a:srgbClr val="333333"/>
                </a:solidFill>
                <a:effectLst/>
                <a:latin typeface="Quattrocento Sans" panose="020B0502050000020003" pitchFamily="34" charset="0"/>
              </a:rPr>
              <a:t>Then, defined the properties for the image we opened in the program using the cv2 functions. Then, we subplot the image using the subplot() function of plt and giving parameters in it. In last, we have used the imshow() and show() function of the plt module to show the image in the output.</a:t>
            </a:r>
          </a:p>
          <a:p>
            <a:pPr marL="285750" lvl="0" indent="-285750" algn="just" rtl="0">
              <a:spcBef>
                <a:spcPts val="600"/>
              </a:spcBef>
              <a:spcAft>
                <a:spcPts val="0"/>
              </a:spcAft>
              <a:buFont typeface="Arial" panose="020B0604020202020204" pitchFamily="34" charset="0"/>
              <a:buChar char="•"/>
            </a:pPr>
            <a:endParaRPr sz="1500" dirty="0">
              <a:highlight>
                <a:schemeClr val="lt1"/>
              </a:highlight>
              <a:latin typeface="Quattrocento Sans" panose="020B0502050000020003" pitchFamily="34" charset="0"/>
              <a:ea typeface="Quattrocento Sans"/>
              <a:cs typeface="Quattrocento Sans"/>
              <a:sym typeface="Quattrocento Sans"/>
            </a:endParaRPr>
          </a:p>
        </p:txBody>
      </p:sp>
      <p:sp>
        <p:nvSpPr>
          <p:cNvPr id="244" name="Google Shape;244;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625F-8AEE-7B7A-A23C-DBC0E75CB8F0}"/>
              </a:ext>
            </a:extLst>
          </p:cNvPr>
          <p:cNvSpPr>
            <a:spLocks noGrp="1"/>
          </p:cNvSpPr>
          <p:nvPr>
            <p:ph type="title"/>
          </p:nvPr>
        </p:nvSpPr>
        <p:spPr/>
        <p:txBody>
          <a:bodyPr/>
          <a:lstStyle/>
          <a:p>
            <a:r>
              <a:rPr lang="en-IN" dirty="0"/>
              <a:t>pyttsx</a:t>
            </a:r>
          </a:p>
        </p:txBody>
      </p:sp>
      <p:sp>
        <p:nvSpPr>
          <p:cNvPr id="3" name="Text Placeholder 2">
            <a:extLst>
              <a:ext uri="{FF2B5EF4-FFF2-40B4-BE49-F238E27FC236}">
                <a16:creationId xmlns:a16="http://schemas.microsoft.com/office/drawing/2014/main" id="{69D06341-9104-B7A8-4E26-CE675D8C701D}"/>
              </a:ext>
            </a:extLst>
          </p:cNvPr>
          <p:cNvSpPr>
            <a:spLocks noGrp="1"/>
          </p:cNvSpPr>
          <p:nvPr>
            <p:ph type="body" idx="1"/>
          </p:nvPr>
        </p:nvSpPr>
        <p:spPr>
          <a:xfrm>
            <a:off x="1381249" y="1618700"/>
            <a:ext cx="6732113" cy="3231000"/>
          </a:xfrm>
        </p:spPr>
        <p:txBody>
          <a:bodyPr/>
          <a:lstStyle/>
          <a:p>
            <a:r>
              <a:rPr lang="en-US" sz="1600" b="1" i="0" dirty="0">
                <a:solidFill>
                  <a:schemeClr val="tx1"/>
                </a:solidFill>
                <a:effectLst/>
                <a:latin typeface="Quattrocento Sans" panose="020B0502050000020003" pitchFamily="34" charset="0"/>
              </a:rPr>
              <a:t>pyttsx</a:t>
            </a:r>
            <a:r>
              <a:rPr lang="en-US" sz="1600" b="0" i="0" dirty="0">
                <a:solidFill>
                  <a:schemeClr val="tx1"/>
                </a:solidFill>
                <a:effectLst/>
                <a:latin typeface="Quattrocento Sans" panose="020B0502050000020003" pitchFamily="34" charset="0"/>
              </a:rPr>
              <a:t> is a cross-platform text to speech library which is platform independent. The major advantage of using this library for text-to-speech conversion is that it works offline.  </a:t>
            </a:r>
          </a:p>
          <a:p>
            <a:r>
              <a:rPr lang="en-US" sz="1600" b="0" i="0" dirty="0">
                <a:solidFill>
                  <a:schemeClr val="tx1"/>
                </a:solidFill>
                <a:effectLst/>
                <a:latin typeface="Quattrocento Sans" panose="020B0502050000020003" pitchFamily="34" charset="0"/>
              </a:rPr>
              <a:t>Rather than saving the text as audio file, </a:t>
            </a:r>
            <a:r>
              <a:rPr lang="en-US" sz="1600" b="0" i="1" dirty="0">
                <a:solidFill>
                  <a:schemeClr val="tx1"/>
                </a:solidFill>
                <a:effectLst/>
                <a:latin typeface="Quattrocento Sans" panose="020B0502050000020003" pitchFamily="34" charset="0"/>
              </a:rPr>
              <a:t>pyttsx </a:t>
            </a:r>
            <a:r>
              <a:rPr lang="en-US" sz="1600" b="0" i="0" dirty="0">
                <a:solidFill>
                  <a:schemeClr val="tx1"/>
                </a:solidFill>
                <a:effectLst/>
                <a:latin typeface="Quattrocento Sans" panose="020B0502050000020003" pitchFamily="34" charset="0"/>
              </a:rPr>
              <a:t>actually speaks it there. This makes it more reliable to use for voice-based projects.</a:t>
            </a:r>
            <a:endParaRPr lang="en-IN" sz="1600" dirty="0">
              <a:solidFill>
                <a:schemeClr val="tx1"/>
              </a:solidFill>
              <a:latin typeface="Quattrocento Sans" panose="020B0502050000020003" pitchFamily="34" charset="0"/>
            </a:endParaRPr>
          </a:p>
        </p:txBody>
      </p:sp>
      <p:sp>
        <p:nvSpPr>
          <p:cNvPr id="5" name="Slide Number Placeholder 4">
            <a:extLst>
              <a:ext uri="{FF2B5EF4-FFF2-40B4-BE49-F238E27FC236}">
                <a16:creationId xmlns:a16="http://schemas.microsoft.com/office/drawing/2014/main" id="{E8300785-1823-1562-B7CF-CBF795BF76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35938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   </a:t>
            </a:r>
            <a:endParaRPr/>
          </a:p>
        </p:txBody>
      </p:sp>
      <p:sp>
        <p:nvSpPr>
          <p:cNvPr id="251" name="Google Shape;251;p2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 &amp; Evaluation</a:t>
            </a:r>
            <a:endParaRPr/>
          </a:p>
        </p:txBody>
      </p:sp>
      <p:sp>
        <p:nvSpPr>
          <p:cNvPr id="252" name="Google Shape;252;p25"/>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   </a:t>
            </a:r>
            <a:endParaRPr/>
          </a:p>
        </p:txBody>
      </p:sp>
      <p:grpSp>
        <p:nvGrpSpPr>
          <p:cNvPr id="253" name="Google Shape;253;p25"/>
          <p:cNvGrpSpPr/>
          <p:nvPr/>
        </p:nvGrpSpPr>
        <p:grpSpPr>
          <a:xfrm>
            <a:off x="916458" y="1019750"/>
            <a:ext cx="214625" cy="214625"/>
            <a:chOff x="2594050" y="1631825"/>
            <a:chExt cx="439625" cy="439625"/>
          </a:xfrm>
        </p:grpSpPr>
        <p:sp>
          <p:nvSpPr>
            <p:cNvPr id="254" name="Google Shape;254;p2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59" name="Google Shape;259;p25"/>
          <p:cNvPicPr preferRelativeResize="0"/>
          <p:nvPr/>
        </p:nvPicPr>
        <p:blipFill rotWithShape="1">
          <a:blip r:embed="rId3">
            <a:alphaModFix/>
          </a:blip>
          <a:srcRect/>
          <a:stretch/>
        </p:blipFill>
        <p:spPr>
          <a:xfrm>
            <a:off x="729726" y="1462899"/>
            <a:ext cx="3634275" cy="2875700"/>
          </a:xfrm>
          <a:prstGeom prst="rect">
            <a:avLst/>
          </a:prstGeom>
          <a:noFill/>
          <a:ln>
            <a:noFill/>
          </a:ln>
        </p:spPr>
      </p:pic>
      <p:pic>
        <p:nvPicPr>
          <p:cNvPr id="260" name="Google Shape;260;p25"/>
          <p:cNvPicPr preferRelativeResize="0"/>
          <p:nvPr/>
        </p:nvPicPr>
        <p:blipFill rotWithShape="1">
          <a:blip r:embed="rId4">
            <a:alphaModFix/>
          </a:blip>
          <a:srcRect/>
          <a:stretch/>
        </p:blipFill>
        <p:spPr>
          <a:xfrm>
            <a:off x="4643576" y="1427800"/>
            <a:ext cx="3582100" cy="283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66" name="Google Shape;266;p26"/>
          <p:cNvSpPr/>
          <p:nvPr/>
        </p:nvSpPr>
        <p:spPr>
          <a:xfrm>
            <a:off x="0" y="0"/>
            <a:ext cx="2778000" cy="51435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7" name="Google Shape;267;p26"/>
          <p:cNvSpPr txBox="1"/>
          <p:nvPr/>
        </p:nvSpPr>
        <p:spPr>
          <a:xfrm>
            <a:off x="402450" y="1747225"/>
            <a:ext cx="21105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dk1"/>
                </a:solidFill>
                <a:latin typeface="Lora"/>
                <a:ea typeface="Lora"/>
                <a:cs typeface="Lora"/>
                <a:sym typeface="Lora"/>
              </a:rPr>
              <a:t>Advantages of system</a:t>
            </a:r>
            <a:endParaRPr sz="2300" b="1">
              <a:solidFill>
                <a:schemeClr val="dk1"/>
              </a:solidFill>
              <a:latin typeface="Lora"/>
              <a:ea typeface="Lora"/>
              <a:cs typeface="Lora"/>
              <a:sym typeface="Lora"/>
            </a:endParaRPr>
          </a:p>
        </p:txBody>
      </p:sp>
      <p:sp>
        <p:nvSpPr>
          <p:cNvPr id="268" name="Google Shape;268;p26"/>
          <p:cNvSpPr txBox="1"/>
          <p:nvPr/>
        </p:nvSpPr>
        <p:spPr>
          <a:xfrm>
            <a:off x="3425725" y="1707950"/>
            <a:ext cx="4956900" cy="184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600">
                <a:latin typeface="Quattrocento Sans"/>
                <a:ea typeface="Quattrocento Sans"/>
                <a:cs typeface="Quattrocento Sans"/>
                <a:sym typeface="Quattrocento Sans"/>
              </a:rPr>
              <a:t>The system is used in the real time object detection.</a:t>
            </a:r>
            <a:endParaRPr sz="1600">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endParaRPr sz="1600">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r>
              <a:rPr lang="en" sz="1600">
                <a:latin typeface="Quattrocento Sans"/>
                <a:ea typeface="Quattrocento Sans"/>
                <a:cs typeface="Quattrocento Sans"/>
                <a:sym typeface="Quattrocento Sans"/>
              </a:rPr>
              <a:t>It helps Blind person away from dangerous location.</a:t>
            </a:r>
            <a:endParaRPr sz="1600">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endParaRPr sz="1600">
              <a:latin typeface="Quattrocento Sans"/>
              <a:ea typeface="Quattrocento Sans"/>
              <a:cs typeface="Quattrocento Sans"/>
              <a:sym typeface="Quattrocento Sans"/>
            </a:endParaRPr>
          </a:p>
          <a:p>
            <a:pPr marL="0" lvl="0" indent="0" algn="l" rtl="0">
              <a:lnSpc>
                <a:spcPct val="115000"/>
              </a:lnSpc>
              <a:spcBef>
                <a:spcPts val="0"/>
              </a:spcBef>
              <a:spcAft>
                <a:spcPts val="0"/>
              </a:spcAft>
              <a:buClr>
                <a:schemeClr val="dk1"/>
              </a:buClr>
              <a:buSzPts val="1100"/>
              <a:buFont typeface="Arial"/>
              <a:buNone/>
            </a:pPr>
            <a:r>
              <a:rPr lang="en" sz="1600">
                <a:latin typeface="Quattrocento Sans"/>
                <a:ea typeface="Quattrocento Sans"/>
                <a:cs typeface="Quattrocento Sans"/>
                <a:sym typeface="Quattrocento Sans"/>
              </a:rPr>
              <a:t>This project is to provide cost effective way to allow path planning for blind people.</a:t>
            </a:r>
            <a:endParaRPr sz="1600">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74" name="Google Shape;274;p2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a:t>In this project we present a visual system for blind people based on </a:t>
            </a:r>
            <a:endParaRPr sz="1400"/>
          </a:p>
          <a:p>
            <a:pPr marL="0" lvl="0" indent="0" algn="just" rtl="0">
              <a:lnSpc>
                <a:spcPct val="115000"/>
              </a:lnSpc>
              <a:spcBef>
                <a:spcPts val="0"/>
              </a:spcBef>
              <a:spcAft>
                <a:spcPts val="0"/>
              </a:spcAft>
              <a:buClr>
                <a:schemeClr val="dk1"/>
              </a:buClr>
              <a:buSzPts val="1100"/>
              <a:buFont typeface="Arial"/>
              <a:buNone/>
            </a:pPr>
            <a:r>
              <a:rPr lang="en" sz="1400"/>
              <a:t>object like images and video scene. This system uses Deep Learning</a:t>
            </a:r>
            <a:endParaRPr sz="1400"/>
          </a:p>
          <a:p>
            <a:pPr marL="0" lvl="0" indent="0" algn="just" rtl="0">
              <a:lnSpc>
                <a:spcPct val="115000"/>
              </a:lnSpc>
              <a:spcBef>
                <a:spcPts val="0"/>
              </a:spcBef>
              <a:spcAft>
                <a:spcPts val="0"/>
              </a:spcAft>
              <a:buClr>
                <a:schemeClr val="dk1"/>
              </a:buClr>
              <a:buSzPts val="1100"/>
              <a:buFont typeface="Arial"/>
              <a:buNone/>
            </a:pPr>
            <a:r>
              <a:rPr lang="en" sz="1400"/>
              <a:t>for object identification. In order to detect some objects with</a:t>
            </a:r>
            <a:endParaRPr sz="1400"/>
          </a:p>
          <a:p>
            <a:pPr marL="0" lvl="0" indent="0" algn="just" rtl="0">
              <a:lnSpc>
                <a:spcPct val="115000"/>
              </a:lnSpc>
              <a:spcBef>
                <a:spcPts val="0"/>
              </a:spcBef>
              <a:spcAft>
                <a:spcPts val="0"/>
              </a:spcAft>
              <a:buClr>
                <a:schemeClr val="dk1"/>
              </a:buClr>
              <a:buSzPts val="1100"/>
              <a:buFont typeface="Arial"/>
              <a:buNone/>
            </a:pPr>
            <a:r>
              <a:rPr lang="en" sz="1400"/>
              <a:t>different conditions. Object detection deals with detecting objects of</a:t>
            </a:r>
            <a:endParaRPr sz="1400"/>
          </a:p>
          <a:p>
            <a:pPr marL="0" lvl="0" indent="0" algn="just" rtl="0">
              <a:lnSpc>
                <a:spcPct val="115000"/>
              </a:lnSpc>
              <a:spcBef>
                <a:spcPts val="0"/>
              </a:spcBef>
              <a:spcAft>
                <a:spcPts val="0"/>
              </a:spcAft>
              <a:buClr>
                <a:schemeClr val="dk1"/>
              </a:buClr>
              <a:buSzPts val="1100"/>
              <a:buFont typeface="Arial"/>
              <a:buNone/>
            </a:pPr>
            <a:r>
              <a:rPr lang="en" sz="1400"/>
              <a:t>inside a certain image or video.</a:t>
            </a:r>
            <a:endParaRPr sz="1400"/>
          </a:p>
          <a:p>
            <a:pPr marL="0" lvl="0" indent="0" algn="just" rtl="0">
              <a:lnSpc>
                <a:spcPct val="115000"/>
              </a:lnSpc>
              <a:spcBef>
                <a:spcPts val="0"/>
              </a:spcBef>
              <a:spcAft>
                <a:spcPts val="0"/>
              </a:spcAft>
              <a:buClr>
                <a:schemeClr val="dk1"/>
              </a:buClr>
              <a:buSzPts val="1100"/>
              <a:buFont typeface="Arial"/>
              <a:buNone/>
            </a:pPr>
            <a:endParaRPr sz="1400"/>
          </a:p>
          <a:p>
            <a:pPr marL="0" lvl="0" indent="0" algn="just" rtl="0">
              <a:lnSpc>
                <a:spcPct val="115000"/>
              </a:lnSpc>
              <a:spcBef>
                <a:spcPts val="0"/>
              </a:spcBef>
              <a:spcAft>
                <a:spcPts val="0"/>
              </a:spcAft>
              <a:buClr>
                <a:schemeClr val="dk1"/>
              </a:buClr>
              <a:buSzPts val="1100"/>
              <a:buFont typeface="Arial"/>
              <a:buNone/>
            </a:pPr>
            <a:r>
              <a:rPr lang="en" sz="1400"/>
              <a:t>The TensorFlow Object Detection API easily create or use an object</a:t>
            </a:r>
            <a:endParaRPr sz="1400"/>
          </a:p>
          <a:p>
            <a:pPr marL="0" lvl="0" indent="0" algn="just" rtl="0">
              <a:lnSpc>
                <a:spcPct val="115000"/>
              </a:lnSpc>
              <a:spcBef>
                <a:spcPts val="0"/>
              </a:spcBef>
              <a:spcAft>
                <a:spcPts val="0"/>
              </a:spcAft>
              <a:buClr>
                <a:schemeClr val="dk1"/>
              </a:buClr>
              <a:buSzPts val="1100"/>
              <a:buFont typeface="Arial"/>
              <a:buNone/>
            </a:pPr>
            <a:r>
              <a:rPr lang="en" sz="1400"/>
              <a:t>detection model Blind peoples they have a very little information on</a:t>
            </a:r>
            <a:endParaRPr sz="1400"/>
          </a:p>
          <a:p>
            <a:pPr marL="0" lvl="0" indent="0" algn="just" rtl="0">
              <a:lnSpc>
                <a:spcPct val="115000"/>
              </a:lnSpc>
              <a:spcBef>
                <a:spcPts val="0"/>
              </a:spcBef>
              <a:spcAft>
                <a:spcPts val="0"/>
              </a:spcAft>
              <a:buClr>
                <a:schemeClr val="dk1"/>
              </a:buClr>
              <a:buSzPts val="1100"/>
              <a:buFont typeface="Arial"/>
              <a:buNone/>
            </a:pPr>
            <a:r>
              <a:rPr lang="en" sz="1400"/>
              <a:t>self-velocity objects, direction which is essential for travel. The</a:t>
            </a:r>
            <a:endParaRPr sz="1400"/>
          </a:p>
          <a:p>
            <a:pPr marL="0" lvl="0" indent="0" algn="just" rtl="0">
              <a:lnSpc>
                <a:spcPct val="115000"/>
              </a:lnSpc>
              <a:spcBef>
                <a:spcPts val="0"/>
              </a:spcBef>
              <a:spcAft>
                <a:spcPts val="0"/>
              </a:spcAft>
              <a:buClr>
                <a:schemeClr val="dk1"/>
              </a:buClr>
              <a:buSzPts val="1100"/>
              <a:buFont typeface="Arial"/>
              <a:buNone/>
            </a:pPr>
            <a:r>
              <a:rPr lang="en" sz="1400"/>
              <a:t>navigation systems is costly which is not affordable by the common</a:t>
            </a:r>
            <a:endParaRPr sz="1400"/>
          </a:p>
          <a:p>
            <a:pPr marL="0" lvl="0" indent="0" algn="just" rtl="0">
              <a:lnSpc>
                <a:spcPct val="115000"/>
              </a:lnSpc>
              <a:spcBef>
                <a:spcPts val="0"/>
              </a:spcBef>
              <a:spcAft>
                <a:spcPts val="0"/>
              </a:spcAft>
              <a:buClr>
                <a:schemeClr val="dk1"/>
              </a:buClr>
              <a:buSzPts val="1100"/>
              <a:buFont typeface="Arial"/>
              <a:buNone/>
            </a:pPr>
            <a:r>
              <a:rPr lang="en" sz="1400"/>
              <a:t>blind people. So this project main aim is to the help of blind people.</a:t>
            </a:r>
            <a:endParaRPr sz="1400"/>
          </a:p>
          <a:p>
            <a:pPr marL="0" lvl="0" indent="0" algn="just" rtl="0">
              <a:spcBef>
                <a:spcPts val="600"/>
              </a:spcBef>
              <a:spcAft>
                <a:spcPts val="0"/>
              </a:spcAft>
              <a:buNone/>
            </a:pPr>
            <a:endParaRPr sz="1400"/>
          </a:p>
        </p:txBody>
      </p:sp>
      <p:grpSp>
        <p:nvGrpSpPr>
          <p:cNvPr id="275" name="Google Shape;275;p27"/>
          <p:cNvGrpSpPr/>
          <p:nvPr/>
        </p:nvGrpSpPr>
        <p:grpSpPr>
          <a:xfrm>
            <a:off x="916458" y="1019750"/>
            <a:ext cx="214625" cy="214625"/>
            <a:chOff x="2594050" y="1631825"/>
            <a:chExt cx="439625" cy="439625"/>
          </a:xfrm>
        </p:grpSpPr>
        <p:sp>
          <p:nvSpPr>
            <p:cNvPr id="276" name="Google Shape;276;p2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Any </a:t>
            </a:r>
            <a:r>
              <a:rPr lang="en" sz="3600" b="1" i="1">
                <a:highlight>
                  <a:schemeClr val="accent1"/>
                </a:highlight>
                <a:latin typeface="Lora"/>
                <a:ea typeface="Lora"/>
                <a:cs typeface="Lora"/>
                <a:sym typeface="Lora"/>
              </a:rPr>
              <a:t>questions</a:t>
            </a:r>
            <a:r>
              <a:rPr lang="en"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a:p>
            <a:pPr marL="457200" lvl="0" indent="0" algn="l" rtl="0">
              <a:spcBef>
                <a:spcPts val="600"/>
              </a:spcBef>
              <a:spcAft>
                <a:spcPts val="0"/>
              </a:spcAft>
              <a:buNone/>
            </a:pPr>
            <a:endParaRPr b="1"/>
          </a:p>
        </p:txBody>
      </p:sp>
      <p:cxnSp>
        <p:nvCxnSpPr>
          <p:cNvPr id="299" name="Google Shape;299;p29"/>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00" name="Google Shape;300;p29"/>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01" name="Google Shape;301;p29"/>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02" name="Google Shape;302;p2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9"/>
          <p:cNvGrpSpPr/>
          <p:nvPr/>
        </p:nvGrpSpPr>
        <p:grpSpPr>
          <a:xfrm>
            <a:off x="1148888" y="1190759"/>
            <a:ext cx="505722" cy="475767"/>
            <a:chOff x="5972700" y="2330200"/>
            <a:chExt cx="411625" cy="387275"/>
          </a:xfrm>
        </p:grpSpPr>
        <p:sp>
          <p:nvSpPr>
            <p:cNvPr id="304" name="Google Shape;304;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subTitle" idx="4294967295"/>
          </p:nvPr>
        </p:nvSpPr>
        <p:spPr>
          <a:xfrm>
            <a:off x="1423300" y="2093775"/>
            <a:ext cx="6763200" cy="2392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i="1" dirty="0">
                <a:latin typeface="Lora"/>
                <a:ea typeface="Lora"/>
                <a:cs typeface="Lora"/>
                <a:sym typeface="Lora"/>
              </a:rPr>
              <a:t>This project is associated with the development of system to provide an aid to visually impaired people. It is a visual based project consisting of few main components such as camera, arduino and earphones mounted together and additional working technologies of the internet interlinked. The input of the project will be an image/video (multiple frames), the image captured and analyzed with the help of the camera interfaced to the arduino/ IOT technology.</a:t>
            </a:r>
            <a:endParaRPr sz="1300" i="1" dirty="0">
              <a:latin typeface="Lora"/>
              <a:ea typeface="Lora"/>
              <a:cs typeface="Lora"/>
              <a:sym typeface="Lora"/>
            </a:endParaRPr>
          </a:p>
          <a:p>
            <a:pPr marL="0" lvl="0" indent="0" algn="just" rtl="0">
              <a:lnSpc>
                <a:spcPct val="115000"/>
              </a:lnSpc>
              <a:spcBef>
                <a:spcPts val="0"/>
              </a:spcBef>
              <a:spcAft>
                <a:spcPts val="0"/>
              </a:spcAft>
              <a:buClr>
                <a:schemeClr val="dk1"/>
              </a:buClr>
              <a:buSzPts val="1100"/>
              <a:buFont typeface="Arial"/>
              <a:buNone/>
            </a:pPr>
            <a:endParaRPr sz="1300" i="1" dirty="0">
              <a:latin typeface="Lora"/>
              <a:ea typeface="Lora"/>
              <a:cs typeface="Lora"/>
              <a:sym typeface="Lora"/>
            </a:endParaRPr>
          </a:p>
          <a:p>
            <a:pPr marL="0" lvl="0" indent="0" algn="just" rtl="0">
              <a:lnSpc>
                <a:spcPct val="115000"/>
              </a:lnSpc>
              <a:spcBef>
                <a:spcPts val="0"/>
              </a:spcBef>
              <a:spcAft>
                <a:spcPts val="0"/>
              </a:spcAft>
              <a:buClr>
                <a:schemeClr val="dk1"/>
              </a:buClr>
              <a:buSzPts val="1100"/>
              <a:buFont typeface="Arial"/>
              <a:buNone/>
            </a:pPr>
            <a:r>
              <a:rPr lang="en" sz="1300" i="1" dirty="0">
                <a:latin typeface="Lora"/>
                <a:ea typeface="Lora"/>
                <a:cs typeface="Lora"/>
                <a:sym typeface="Lora"/>
              </a:rPr>
              <a:t>Hence the object is detected and audio information is conveyed to the blind person through earphones.</a:t>
            </a:r>
            <a:endParaRPr sz="1300" i="1" dirty="0">
              <a:latin typeface="Lora"/>
              <a:ea typeface="Lora"/>
              <a:cs typeface="Lora"/>
              <a:sym typeface="Lora"/>
            </a:endParaRPr>
          </a:p>
          <a:p>
            <a:pPr marL="0" lvl="0" indent="0" algn="l" rtl="0">
              <a:spcBef>
                <a:spcPts val="600"/>
              </a:spcBef>
              <a:spcAft>
                <a:spcPts val="0"/>
              </a:spcAft>
              <a:buNone/>
            </a:pPr>
            <a:endParaRPr sz="3700" b="1" i="1" dirty="0">
              <a:latin typeface="Lora"/>
              <a:ea typeface="Lora"/>
              <a:cs typeface="Lora"/>
              <a:sym typeface="Lora"/>
            </a:endParaRPr>
          </a:p>
        </p:txBody>
      </p:sp>
      <p:cxnSp>
        <p:nvCxnSpPr>
          <p:cNvPr id="87" name="Google Shape;87;p13"/>
          <p:cNvCxnSpPr/>
          <p:nvPr/>
        </p:nvCxnSpPr>
        <p:spPr>
          <a:xfrm>
            <a:off x="0" y="1396450"/>
            <a:ext cx="2397300" cy="0"/>
          </a:xfrm>
          <a:prstGeom prst="straightConnector1">
            <a:avLst/>
          </a:prstGeom>
          <a:noFill/>
          <a:ln w="9525" cap="flat" cmpd="sng">
            <a:solidFill>
              <a:srgbClr val="CCCCCC"/>
            </a:solidFill>
            <a:prstDash val="solid"/>
            <a:round/>
            <a:headEnd type="none" w="med" len="med"/>
            <a:tailEnd type="none" w="med" len="med"/>
          </a:ln>
        </p:spPr>
      </p:cxnSp>
      <p:sp>
        <p:nvSpPr>
          <p:cNvPr id="88" name="Google Shape;88;p13"/>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Problem Statement</a:t>
            </a:r>
            <a:endParaRPr sz="4000"/>
          </a:p>
        </p:txBody>
      </p:sp>
      <p:cxnSp>
        <p:nvCxnSpPr>
          <p:cNvPr id="89" name="Google Shape;89;p13"/>
          <p:cNvCxnSpPr>
            <a:stCxn id="88" idx="3"/>
          </p:cNvCxnSpPr>
          <p:nvPr/>
        </p:nvCxnSpPr>
        <p:spPr>
          <a:xfrm>
            <a:off x="7279625" y="1396450"/>
            <a:ext cx="1864200" cy="32400"/>
          </a:xfrm>
          <a:prstGeom prst="straightConnector1">
            <a:avLst/>
          </a:prstGeom>
          <a:noFill/>
          <a:ln w="9525" cap="flat" cmpd="sng">
            <a:solidFill>
              <a:srgbClr val="CCCCCC"/>
            </a:solidFill>
            <a:prstDash val="solid"/>
            <a:round/>
            <a:headEnd type="none" w="med" len="med"/>
            <a:tailEnd type="none" w="med" len="med"/>
          </a:ln>
        </p:spPr>
      </p:cxnSp>
      <p:sp>
        <p:nvSpPr>
          <p:cNvPr id="90" name="Google Shape;90;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91" name="Google Shape;91;p13"/>
          <p:cNvGrpSpPr/>
          <p:nvPr/>
        </p:nvGrpSpPr>
        <p:grpSpPr>
          <a:xfrm>
            <a:off x="1237813" y="1099266"/>
            <a:ext cx="636833" cy="594370"/>
            <a:chOff x="5233525" y="4954450"/>
            <a:chExt cx="538275" cy="516350"/>
          </a:xfrm>
        </p:grpSpPr>
        <p:sp>
          <p:nvSpPr>
            <p:cNvPr id="92" name="Google Shape;92;p1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3" name="Google Shape;93;p1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4" name="Google Shape;94;p1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5" name="Google Shape;95;p1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6" name="Google Shape;96;p1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7" name="Google Shape;97;p1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8" name="Google Shape;98;p1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99" name="Google Shape;99;p1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100" name="Google Shape;100;p1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101" name="Google Shape;101;p1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sp>
          <p:nvSpPr>
            <p:cNvPr id="102" name="Google Shape;102;p1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highlight>
                  <a:schemeClr val="accent1"/>
                </a:high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grpSp>
        <p:nvGrpSpPr>
          <p:cNvPr id="109" name="Google Shape;109;p14"/>
          <p:cNvGrpSpPr/>
          <p:nvPr/>
        </p:nvGrpSpPr>
        <p:grpSpPr>
          <a:xfrm>
            <a:off x="916458" y="1019750"/>
            <a:ext cx="214625" cy="214625"/>
            <a:chOff x="2594050" y="1631825"/>
            <a:chExt cx="439625" cy="439625"/>
          </a:xfrm>
        </p:grpSpPr>
        <p:sp>
          <p:nvSpPr>
            <p:cNvPr id="110" name="Google Shape;110;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300">
                <a:highlight>
                  <a:schemeClr val="lt1"/>
                </a:highlight>
                <a:latin typeface="Quattrocento Sans"/>
                <a:ea typeface="Quattrocento Sans"/>
                <a:cs typeface="Quattrocento Sans"/>
                <a:sym typeface="Quattrocento Sans"/>
              </a:rPr>
              <a:t>Visually impaired people face difficulties in everydays' traffic. A white rod can detect certain obstacles on the ground level in</a:t>
            </a:r>
            <a:endParaRPr sz="1300">
              <a:highlight>
                <a:schemeClr val="lt1"/>
              </a:highlight>
              <a:latin typeface="Quattrocento Sans"/>
              <a:ea typeface="Quattrocento Sans"/>
              <a:cs typeface="Quattrocento Sans"/>
              <a:sym typeface="Quattrocento Sans"/>
            </a:endParaRPr>
          </a:p>
          <a:p>
            <a:pPr marL="0" lvl="0" indent="0" algn="just" rtl="0">
              <a:lnSpc>
                <a:spcPct val="115000"/>
              </a:lnSpc>
              <a:spcBef>
                <a:spcPts val="0"/>
              </a:spcBef>
              <a:spcAft>
                <a:spcPts val="0"/>
              </a:spcAft>
              <a:buClr>
                <a:schemeClr val="dk1"/>
              </a:buClr>
              <a:buSzPts val="1100"/>
              <a:buFont typeface="Arial"/>
              <a:buNone/>
            </a:pPr>
            <a:r>
              <a:rPr lang="en" sz="1300">
                <a:highlight>
                  <a:schemeClr val="lt1"/>
                </a:highlight>
                <a:latin typeface="Quattrocento Sans"/>
                <a:ea typeface="Quattrocento Sans"/>
                <a:cs typeface="Quattrocento Sans"/>
                <a:sym typeface="Quattrocento Sans"/>
              </a:rPr>
              <a:t>a close proximity, however there are a lot more traffic situations its user should be aware of: quickly moving objects, public transportation, hanging objects, traffic lamps without audio aid, or the speed of other passerbys.</a:t>
            </a:r>
            <a:endParaRPr sz="1300">
              <a:highlight>
                <a:schemeClr val="lt1"/>
              </a:highlight>
              <a:latin typeface="Quattrocento Sans"/>
              <a:ea typeface="Quattrocento Sans"/>
              <a:cs typeface="Quattrocento Sans"/>
              <a:sym typeface="Quattrocento Sans"/>
            </a:endParaRPr>
          </a:p>
          <a:p>
            <a:pPr marL="0" lvl="0" indent="0" algn="l" rtl="0">
              <a:spcBef>
                <a:spcPts val="600"/>
              </a:spcBef>
              <a:spcAft>
                <a:spcPts val="0"/>
              </a:spcAft>
              <a:buNone/>
            </a:pPr>
            <a:endParaRPr sz="1200" b="1">
              <a:highlight>
                <a:schemeClr val="accent1"/>
              </a:highlight>
              <a:latin typeface="Quattrocento Sans"/>
              <a:ea typeface="Quattrocento Sans"/>
              <a:cs typeface="Quattrocento Sans"/>
              <a:sym typeface="Quattrocento Sans"/>
            </a:endParaRPr>
          </a:p>
        </p:txBody>
      </p:sp>
      <p:sp>
        <p:nvSpPr>
          <p:cNvPr id="115" name="Google Shape;115;p14"/>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300">
                <a:highlight>
                  <a:schemeClr val="lt1"/>
                </a:highlight>
                <a:latin typeface="Quattrocento Sans"/>
                <a:ea typeface="Quattrocento Sans"/>
                <a:cs typeface="Quattrocento Sans"/>
                <a:sym typeface="Quattrocento Sans"/>
              </a:rPr>
              <a:t>Guide dogs are trained for these purposes, but that is not the ideal solution as the training is expensive and time consuming, hence there is a need for a simple, quickly deployable and language independent tool. According to WHO there are about 39 million blind people and another 246 million visually impaired, so the potential market for such a tool is about 3% of the population of the world.</a:t>
            </a:r>
            <a:endParaRPr sz="1300">
              <a:highlight>
                <a:schemeClr val="lt1"/>
              </a:highlight>
              <a:latin typeface="Quattrocento Sans"/>
              <a:ea typeface="Quattrocento Sans"/>
              <a:cs typeface="Quattrocento Sans"/>
              <a:sym typeface="Quattrocento Sans"/>
            </a:endParaRPr>
          </a:p>
          <a:p>
            <a:pPr marL="0" lvl="0" indent="0" algn="just" rtl="0">
              <a:spcBef>
                <a:spcPts val="600"/>
              </a:spcBef>
              <a:spcAft>
                <a:spcPts val="0"/>
              </a:spcAft>
              <a:buNone/>
            </a:pPr>
            <a:endParaRPr sz="1300">
              <a:highlight>
                <a:schemeClr val="lt1"/>
              </a:highlight>
              <a:latin typeface="Quattrocento Sans"/>
              <a:ea typeface="Quattrocento Sans"/>
              <a:cs typeface="Quattrocento Sans"/>
              <a:sym typeface="Quattrocento Sans"/>
            </a:endParaRPr>
          </a:p>
        </p:txBody>
      </p:sp>
      <p:sp>
        <p:nvSpPr>
          <p:cNvPr id="116" name="Google Shape;116;p1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117" name="Google Shape;117;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Aims </a:t>
            </a:r>
            <a:r>
              <a:rPr lang="en">
                <a:highlight>
                  <a:schemeClr val="accent1"/>
                </a:highlight>
              </a:rPr>
              <a:t>and</a:t>
            </a:r>
            <a:r>
              <a:rPr lang="en"/>
              <a:t> Objectives</a:t>
            </a:r>
            <a:endParaRPr>
              <a:highlight>
                <a:schemeClr val="accent1"/>
              </a:highlight>
            </a:endParaRPr>
          </a:p>
        </p:txBody>
      </p:sp>
      <p:sp>
        <p:nvSpPr>
          <p:cNvPr id="123" name="Google Shape;123;p15"/>
          <p:cNvSpPr txBox="1">
            <a:spLocks noGrp="1"/>
          </p:cNvSpPr>
          <p:nvPr>
            <p:ph type="body" idx="1"/>
          </p:nvPr>
        </p:nvSpPr>
        <p:spPr>
          <a:xfrm>
            <a:off x="1381250" y="1616475"/>
            <a:ext cx="7001400" cy="3112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accent1"/>
              </a:buClr>
              <a:buSzPts val="2400"/>
              <a:buChar char="◉"/>
            </a:pPr>
            <a:r>
              <a:rPr lang="en"/>
              <a:t>OBJECT DETECTION: First step is to detect the obstacles in the frame.</a:t>
            </a:r>
            <a:endParaRPr/>
          </a:p>
          <a:p>
            <a:pPr marL="457200" lvl="0" indent="-381000" algn="l" rtl="0">
              <a:lnSpc>
                <a:spcPct val="115000"/>
              </a:lnSpc>
              <a:spcBef>
                <a:spcPts val="0"/>
              </a:spcBef>
              <a:spcAft>
                <a:spcPts val="0"/>
              </a:spcAft>
              <a:buClr>
                <a:schemeClr val="accent1"/>
              </a:buClr>
              <a:buSzPts val="2400"/>
              <a:buChar char="◉"/>
            </a:pPr>
            <a:r>
              <a:rPr lang="en"/>
              <a:t>RECOGNIZATION: Second step is recognising the object.</a:t>
            </a:r>
            <a:endParaRPr/>
          </a:p>
          <a:p>
            <a:pPr marL="457200" lvl="0" indent="-381000" algn="l" rtl="0">
              <a:lnSpc>
                <a:spcPct val="115000"/>
              </a:lnSpc>
              <a:spcBef>
                <a:spcPts val="0"/>
              </a:spcBef>
              <a:spcAft>
                <a:spcPts val="0"/>
              </a:spcAft>
              <a:buClr>
                <a:schemeClr val="accent1"/>
              </a:buClr>
              <a:buSzPts val="2400"/>
              <a:buChar char="◉"/>
            </a:pPr>
            <a:r>
              <a:rPr lang="en"/>
              <a:t>CONVERSION: Convert the data into audio.</a:t>
            </a:r>
            <a:endParaRPr/>
          </a:p>
        </p:txBody>
      </p:sp>
      <p:grpSp>
        <p:nvGrpSpPr>
          <p:cNvPr id="124" name="Google Shape;124;p15"/>
          <p:cNvGrpSpPr/>
          <p:nvPr/>
        </p:nvGrpSpPr>
        <p:grpSpPr>
          <a:xfrm>
            <a:off x="916458" y="1019750"/>
            <a:ext cx="214625" cy="214625"/>
            <a:chOff x="2594050" y="1631825"/>
            <a:chExt cx="439625" cy="439625"/>
          </a:xfrm>
        </p:grpSpPr>
        <p:sp>
          <p:nvSpPr>
            <p:cNvPr id="125" name="Google Shape;125;p1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Work details </a:t>
            </a:r>
            <a:endParaRPr/>
          </a:p>
        </p:txBody>
      </p:sp>
      <p:grpSp>
        <p:nvGrpSpPr>
          <p:cNvPr id="136" name="Google Shape;136;p16"/>
          <p:cNvGrpSpPr/>
          <p:nvPr/>
        </p:nvGrpSpPr>
        <p:grpSpPr>
          <a:xfrm>
            <a:off x="916458" y="1019750"/>
            <a:ext cx="214625" cy="214625"/>
            <a:chOff x="2594050" y="1631825"/>
            <a:chExt cx="439625" cy="439625"/>
          </a:xfrm>
        </p:grpSpPr>
        <p:sp>
          <p:nvSpPr>
            <p:cNvPr id="137" name="Google Shape;137;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6"/>
          <p:cNvSpPr txBox="1"/>
          <p:nvPr/>
        </p:nvSpPr>
        <p:spPr>
          <a:xfrm>
            <a:off x="1283100" y="1331700"/>
            <a:ext cx="3367500" cy="2207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a:solidFill>
                  <a:schemeClr val="dk1"/>
                </a:solidFill>
                <a:highlight>
                  <a:schemeClr val="lt1"/>
                </a:highlight>
                <a:latin typeface="Quattrocento Sans"/>
                <a:ea typeface="Quattrocento Sans"/>
                <a:cs typeface="Quattrocento Sans"/>
                <a:sym typeface="Quattrocento Sans"/>
              </a:rPr>
              <a:t>We propose a virtual eye tool for the practical requirement of blind people. Our prototype tool consists of a camera mounted on a helmet, its image is processed with a portable computer carried by the user in real time. Earlier research prototypes were limited to 32*32 images and depth maps of similar size which results in heavy information loss making for instance traffic lamp detection impossible.</a:t>
            </a:r>
            <a:endParaRPr sz="1300">
              <a:solidFill>
                <a:schemeClr val="dk1"/>
              </a:solidFill>
              <a:highlight>
                <a:schemeClr val="lt1"/>
              </a:highlight>
              <a:latin typeface="Quattrocento Sans"/>
              <a:ea typeface="Quattrocento Sans"/>
              <a:cs typeface="Quattrocento Sans"/>
              <a:sym typeface="Quattrocento Sans"/>
            </a:endParaRPr>
          </a:p>
          <a:p>
            <a:pPr marL="0" lvl="0" indent="0" algn="just" rtl="0">
              <a:lnSpc>
                <a:spcPct val="115000"/>
              </a:lnSpc>
              <a:spcBef>
                <a:spcPts val="0"/>
              </a:spcBef>
              <a:spcAft>
                <a:spcPts val="0"/>
              </a:spcAft>
              <a:buNone/>
            </a:pPr>
            <a:endParaRPr sz="1300">
              <a:solidFill>
                <a:schemeClr val="dk1"/>
              </a:solidFill>
              <a:highlight>
                <a:schemeClr val="lt1"/>
              </a:highlight>
              <a:latin typeface="Quattrocento Sans"/>
              <a:ea typeface="Quattrocento Sans"/>
              <a:cs typeface="Quattrocento Sans"/>
              <a:sym typeface="Quattrocento Sans"/>
            </a:endParaRPr>
          </a:p>
        </p:txBody>
      </p:sp>
      <p:sp>
        <p:nvSpPr>
          <p:cNvPr id="142" name="Google Shape;142;p16"/>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300" dirty="0">
                <a:highlight>
                  <a:schemeClr val="lt1"/>
                </a:highlight>
                <a:latin typeface="Quattrocento Sans"/>
                <a:ea typeface="Quattrocento Sans"/>
                <a:cs typeface="Quattrocento Sans"/>
                <a:sym typeface="Quattrocento Sans"/>
              </a:rPr>
              <a:t>In our work, we use full scale images, and yet process them automatically in real time. Our image processing algorithms cover the</a:t>
            </a:r>
            <a:endParaRPr sz="1300" dirty="0">
              <a:highlight>
                <a:schemeClr val="lt1"/>
              </a:highlight>
              <a:latin typeface="Quattrocento Sans"/>
              <a:ea typeface="Quattrocento Sans"/>
              <a:cs typeface="Quattrocento Sans"/>
              <a:sym typeface="Quattrocento Sans"/>
            </a:endParaRPr>
          </a:p>
          <a:p>
            <a:pPr marL="0" lvl="0" indent="0" algn="just" rtl="0">
              <a:lnSpc>
                <a:spcPct val="115000"/>
              </a:lnSpc>
              <a:spcBef>
                <a:spcPts val="0"/>
              </a:spcBef>
              <a:spcAft>
                <a:spcPts val="0"/>
              </a:spcAft>
              <a:buClr>
                <a:schemeClr val="dk1"/>
              </a:buClr>
              <a:buSzPts val="1100"/>
              <a:buFont typeface="Arial"/>
              <a:buNone/>
            </a:pPr>
            <a:r>
              <a:rPr lang="en" sz="1300" dirty="0">
                <a:highlight>
                  <a:schemeClr val="lt1"/>
                </a:highlight>
                <a:latin typeface="Quattrocento Sans"/>
                <a:ea typeface="Quattrocento Sans"/>
                <a:cs typeface="Quattrocento Sans"/>
                <a:sym typeface="Quattrocento Sans"/>
              </a:rPr>
              <a:t>classification of hanging obstacles, road crossings, stairs, traffic lamps, which is much a broader spectrum than in previous virtual eye solutions could provide.</a:t>
            </a:r>
            <a:endParaRPr sz="1300" dirty="0">
              <a:highlight>
                <a:schemeClr val="lt1"/>
              </a:highlight>
              <a:latin typeface="Quattrocento Sans"/>
              <a:ea typeface="Quattrocento Sans"/>
              <a:cs typeface="Quattrocento Sans"/>
              <a:sym typeface="Quattrocento Sans"/>
            </a:endParaRPr>
          </a:p>
          <a:p>
            <a:pPr marL="0" lvl="0" indent="0" algn="just" rtl="0">
              <a:spcBef>
                <a:spcPts val="600"/>
              </a:spcBef>
              <a:spcAft>
                <a:spcPts val="0"/>
              </a:spcAft>
              <a:buNone/>
            </a:pPr>
            <a:endParaRPr sz="1300" dirty="0">
              <a:highlight>
                <a:schemeClr val="lt1"/>
              </a:highlight>
              <a:latin typeface="Quattrocento Sans"/>
              <a:ea typeface="Quattrocento Sans"/>
              <a:cs typeface="Quattrocento Sans"/>
              <a:sym typeface="Quattrocento Sans"/>
            </a:endParaRPr>
          </a:p>
        </p:txBody>
      </p:sp>
      <p:sp>
        <p:nvSpPr>
          <p:cNvPr id="143" name="Google Shape;143;p16"/>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144" name="Google Shape;144;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Scope</a:t>
            </a:r>
            <a:endParaRPr sz="2100">
              <a:highlight>
                <a:schemeClr val="accent1"/>
              </a:highlight>
            </a:endParaRPr>
          </a:p>
        </p:txBody>
      </p:sp>
      <p:sp>
        <p:nvSpPr>
          <p:cNvPr id="150" name="Google Shape;150;p17"/>
          <p:cNvSpPr txBox="1">
            <a:spLocks noGrp="1"/>
          </p:cNvSpPr>
          <p:nvPr>
            <p:ph type="body" idx="1"/>
          </p:nvPr>
        </p:nvSpPr>
        <p:spPr>
          <a:xfrm>
            <a:off x="1381250" y="1577200"/>
            <a:ext cx="6559800" cy="3112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600"/>
              <a:t>Around 3% of the world’s population is visually impaired.</a:t>
            </a:r>
            <a:endParaRPr sz="1600"/>
          </a:p>
          <a:p>
            <a:pPr marL="0" lvl="0" indent="0" algn="just" rtl="0">
              <a:lnSpc>
                <a:spcPct val="115000"/>
              </a:lnSpc>
              <a:spcBef>
                <a:spcPts val="0"/>
              </a:spcBef>
              <a:spcAft>
                <a:spcPts val="0"/>
              </a:spcAft>
              <a:buClr>
                <a:schemeClr val="dk1"/>
              </a:buClr>
              <a:buSzPts val="1100"/>
              <a:buFont typeface="Arial"/>
              <a:buNone/>
            </a:pPr>
            <a:r>
              <a:rPr lang="en" sz="1600"/>
              <a:t>There exist a few projects to help them but are not very</a:t>
            </a:r>
            <a:endParaRPr sz="1600"/>
          </a:p>
          <a:p>
            <a:pPr marL="0" lvl="0" indent="0" algn="just" rtl="0">
              <a:lnSpc>
                <a:spcPct val="115000"/>
              </a:lnSpc>
              <a:spcBef>
                <a:spcPts val="0"/>
              </a:spcBef>
              <a:spcAft>
                <a:spcPts val="0"/>
              </a:spcAft>
              <a:buClr>
                <a:schemeClr val="dk1"/>
              </a:buClr>
              <a:buSzPts val="1100"/>
              <a:buFont typeface="Arial"/>
              <a:buNone/>
            </a:pPr>
            <a:r>
              <a:rPr lang="en" sz="1600"/>
              <a:t>efficient and compatible to many people. Additionally we are</a:t>
            </a:r>
            <a:endParaRPr sz="1600"/>
          </a:p>
          <a:p>
            <a:pPr marL="0" lvl="0" indent="0" algn="just" rtl="0">
              <a:lnSpc>
                <a:spcPct val="115000"/>
              </a:lnSpc>
              <a:spcBef>
                <a:spcPts val="0"/>
              </a:spcBef>
              <a:spcAft>
                <a:spcPts val="0"/>
              </a:spcAft>
              <a:buClr>
                <a:schemeClr val="dk1"/>
              </a:buClr>
              <a:buSzPts val="1100"/>
              <a:buFont typeface="Arial"/>
              <a:buNone/>
            </a:pPr>
            <a:r>
              <a:rPr lang="en" sz="1600"/>
              <a:t>thinking to add a GPS Tracking feature in our model which can</a:t>
            </a:r>
            <a:endParaRPr sz="1600"/>
          </a:p>
          <a:p>
            <a:pPr marL="0" lvl="0" indent="0" algn="just" rtl="0">
              <a:lnSpc>
                <a:spcPct val="115000"/>
              </a:lnSpc>
              <a:spcBef>
                <a:spcPts val="0"/>
              </a:spcBef>
              <a:spcAft>
                <a:spcPts val="0"/>
              </a:spcAft>
              <a:buClr>
                <a:schemeClr val="dk1"/>
              </a:buClr>
              <a:buSzPts val="1100"/>
              <a:buFont typeface="Arial"/>
              <a:buNone/>
            </a:pPr>
            <a:r>
              <a:rPr lang="en" sz="1600"/>
              <a:t>send emergency signals whenever a visually impaired person</a:t>
            </a:r>
            <a:endParaRPr sz="1600"/>
          </a:p>
          <a:p>
            <a:pPr marL="0" lvl="0" indent="0" algn="just" rtl="0">
              <a:lnSpc>
                <a:spcPct val="115000"/>
              </a:lnSpc>
              <a:spcBef>
                <a:spcPts val="0"/>
              </a:spcBef>
              <a:spcAft>
                <a:spcPts val="0"/>
              </a:spcAft>
              <a:buClr>
                <a:schemeClr val="dk1"/>
              </a:buClr>
              <a:buSzPts val="1100"/>
              <a:buFont typeface="Arial"/>
              <a:buNone/>
            </a:pPr>
            <a:r>
              <a:rPr lang="en" sz="1600"/>
              <a:t>met an accident.</a:t>
            </a:r>
            <a:endParaRPr sz="1600"/>
          </a:p>
          <a:p>
            <a:pPr marL="457200" lvl="0" indent="0" algn="l" rtl="0">
              <a:lnSpc>
                <a:spcPct val="115000"/>
              </a:lnSpc>
              <a:spcBef>
                <a:spcPts val="0"/>
              </a:spcBef>
              <a:spcAft>
                <a:spcPts val="0"/>
              </a:spcAft>
              <a:buNone/>
            </a:pPr>
            <a:endParaRPr/>
          </a:p>
        </p:txBody>
      </p:sp>
      <p:grpSp>
        <p:nvGrpSpPr>
          <p:cNvPr id="151" name="Google Shape;151;p17"/>
          <p:cNvGrpSpPr/>
          <p:nvPr/>
        </p:nvGrpSpPr>
        <p:grpSpPr>
          <a:xfrm>
            <a:off x="916458" y="1019750"/>
            <a:ext cx="214625" cy="214625"/>
            <a:chOff x="2594050" y="1631825"/>
            <a:chExt cx="439625" cy="439625"/>
          </a:xfrm>
        </p:grpSpPr>
        <p:sp>
          <p:nvSpPr>
            <p:cNvPr id="152" name="Google Shape;152;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1020850" y="238450"/>
            <a:ext cx="4223700" cy="5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highlight>
                  <a:schemeClr val="accent1"/>
                </a:highlight>
              </a:rPr>
              <a:t>  Block Diagram</a:t>
            </a:r>
            <a:endParaRPr sz="2100">
              <a:highlight>
                <a:schemeClr val="accent1"/>
              </a:highlight>
            </a:endParaRPr>
          </a:p>
        </p:txBody>
      </p:sp>
      <p:sp>
        <p:nvSpPr>
          <p:cNvPr id="162" name="Google Shape;162;p18"/>
          <p:cNvSpPr txBox="1">
            <a:spLocks noGrp="1"/>
          </p:cNvSpPr>
          <p:nvPr>
            <p:ph type="body" idx="1"/>
          </p:nvPr>
        </p:nvSpPr>
        <p:spPr>
          <a:xfrm>
            <a:off x="1381250" y="1577200"/>
            <a:ext cx="6559800" cy="3112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a:t>
            </a:r>
            <a:endParaRPr/>
          </a:p>
        </p:txBody>
      </p:sp>
      <p:sp>
        <p:nvSpPr>
          <p:cNvPr id="163" name="Google Shape;163;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64" name="Google Shape;164;p18"/>
          <p:cNvPicPr preferRelativeResize="0"/>
          <p:nvPr/>
        </p:nvPicPr>
        <p:blipFill rotWithShape="1">
          <a:blip r:embed="rId3">
            <a:alphaModFix/>
          </a:blip>
          <a:srcRect/>
          <a:stretch/>
        </p:blipFill>
        <p:spPr>
          <a:xfrm>
            <a:off x="2373000" y="1020850"/>
            <a:ext cx="5568050" cy="3906700"/>
          </a:xfrm>
          <a:prstGeom prst="rect">
            <a:avLst/>
          </a:prstGeom>
          <a:noFill/>
          <a:ln>
            <a:noFill/>
          </a:ln>
        </p:spPr>
      </p:pic>
      <p:sp>
        <p:nvSpPr>
          <p:cNvPr id="165" name="Google Shape;165;p18"/>
          <p:cNvSpPr txBox="1"/>
          <p:nvPr/>
        </p:nvSpPr>
        <p:spPr>
          <a:xfrm>
            <a:off x="1020850" y="1639250"/>
            <a:ext cx="213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171" name="Google Shape;171;p19"/>
          <p:cNvCxnSpPr>
            <a:endCxn id="172" idx="1"/>
          </p:cNvCxnSpPr>
          <p:nvPr/>
        </p:nvCxnSpPr>
        <p:spPr>
          <a:xfrm>
            <a:off x="39350" y="706625"/>
            <a:ext cx="1285800" cy="4500"/>
          </a:xfrm>
          <a:prstGeom prst="straightConnector1">
            <a:avLst/>
          </a:prstGeom>
          <a:noFill/>
          <a:ln w="9525" cap="flat" cmpd="sng">
            <a:solidFill>
              <a:srgbClr val="CCCCCC"/>
            </a:solidFill>
            <a:prstDash val="solid"/>
            <a:round/>
            <a:headEnd type="none" w="med" len="med"/>
            <a:tailEnd type="none" w="med" len="med"/>
          </a:ln>
        </p:spPr>
      </p:cxnSp>
      <p:cxnSp>
        <p:nvCxnSpPr>
          <p:cNvPr id="173" name="Google Shape;173;p19"/>
          <p:cNvCxnSpPr/>
          <p:nvPr/>
        </p:nvCxnSpPr>
        <p:spPr>
          <a:xfrm>
            <a:off x="5379075" y="746000"/>
            <a:ext cx="4073700" cy="9900"/>
          </a:xfrm>
          <a:prstGeom prst="straightConnector1">
            <a:avLst/>
          </a:prstGeom>
          <a:noFill/>
          <a:ln w="9525" cap="flat" cmpd="sng">
            <a:solidFill>
              <a:srgbClr val="CCCCCC"/>
            </a:solidFill>
            <a:prstDash val="solid"/>
            <a:round/>
            <a:headEnd type="none" w="med" len="med"/>
            <a:tailEnd type="none" w="med" len="med"/>
          </a:ln>
        </p:spPr>
      </p:cxnSp>
      <p:sp>
        <p:nvSpPr>
          <p:cNvPr id="172" name="Google Shape;172;p19"/>
          <p:cNvSpPr txBox="1"/>
          <p:nvPr/>
        </p:nvSpPr>
        <p:spPr>
          <a:xfrm>
            <a:off x="1325150" y="441725"/>
            <a:ext cx="4603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300" b="1">
                <a:solidFill>
                  <a:schemeClr val="dk1"/>
                </a:solidFill>
                <a:latin typeface="Lora"/>
                <a:ea typeface="Lora"/>
                <a:cs typeface="Lora"/>
                <a:sym typeface="Lora"/>
              </a:rPr>
              <a:t>Development Methodology</a:t>
            </a:r>
            <a:endParaRPr>
              <a:latin typeface="Quattrocento Sans"/>
              <a:ea typeface="Quattrocento Sans"/>
              <a:cs typeface="Quattrocento Sans"/>
              <a:sym typeface="Quattrocento Sans"/>
            </a:endParaRPr>
          </a:p>
        </p:txBody>
      </p:sp>
      <p:pic>
        <p:nvPicPr>
          <p:cNvPr id="174" name="Google Shape;174;p19"/>
          <p:cNvPicPr preferRelativeResize="0"/>
          <p:nvPr/>
        </p:nvPicPr>
        <p:blipFill rotWithShape="1">
          <a:blip r:embed="rId3">
            <a:alphaModFix/>
          </a:blip>
          <a:srcRect/>
          <a:stretch/>
        </p:blipFill>
        <p:spPr>
          <a:xfrm>
            <a:off x="687100" y="980525"/>
            <a:ext cx="3465000" cy="4005925"/>
          </a:xfrm>
          <a:prstGeom prst="rect">
            <a:avLst/>
          </a:prstGeom>
          <a:noFill/>
          <a:ln>
            <a:noFill/>
          </a:ln>
        </p:spPr>
      </p:pic>
      <p:pic>
        <p:nvPicPr>
          <p:cNvPr id="175" name="Google Shape;175;p19"/>
          <p:cNvPicPr preferRelativeResize="0"/>
          <p:nvPr/>
        </p:nvPicPr>
        <p:blipFill rotWithShape="1">
          <a:blip r:embed="rId4">
            <a:alphaModFix/>
          </a:blip>
          <a:srcRect/>
          <a:stretch/>
        </p:blipFill>
        <p:spPr>
          <a:xfrm>
            <a:off x="4906950" y="1136574"/>
            <a:ext cx="3481200" cy="361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highlight>
                  <a:schemeClr val="lt1"/>
                </a:highlight>
              </a:rPr>
              <a:t>Working Modules </a:t>
            </a:r>
            <a:endParaRPr sz="2100">
              <a:highlight>
                <a:schemeClr val="lt1"/>
              </a:highlight>
            </a:endParaRPr>
          </a:p>
        </p:txBody>
      </p:sp>
      <p:grpSp>
        <p:nvGrpSpPr>
          <p:cNvPr id="190" name="Google Shape;190;p21"/>
          <p:cNvGrpSpPr/>
          <p:nvPr/>
        </p:nvGrpSpPr>
        <p:grpSpPr>
          <a:xfrm>
            <a:off x="916458" y="1019750"/>
            <a:ext cx="214625" cy="214625"/>
            <a:chOff x="2594050" y="1631825"/>
            <a:chExt cx="439625" cy="439625"/>
          </a:xfrm>
        </p:grpSpPr>
        <p:sp>
          <p:nvSpPr>
            <p:cNvPr id="191" name="Google Shape;191;p2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p:nvPr/>
        </p:nvSpPr>
        <p:spPr>
          <a:xfrm>
            <a:off x="1131075" y="1629563"/>
            <a:ext cx="3367500" cy="2207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700" b="1">
                <a:solidFill>
                  <a:schemeClr val="dk1"/>
                </a:solidFill>
                <a:highlight>
                  <a:schemeClr val="lt1"/>
                </a:highlight>
                <a:latin typeface="Quattrocento Sans"/>
                <a:ea typeface="Quattrocento Sans"/>
                <a:cs typeface="Quattrocento Sans"/>
                <a:sym typeface="Quattrocento Sans"/>
              </a:rPr>
              <a:t>Object Detection:</a:t>
            </a:r>
            <a:endParaRPr sz="1700" b="1">
              <a:solidFill>
                <a:schemeClr val="dk1"/>
              </a:solidFill>
              <a:highlight>
                <a:schemeClr val="lt1"/>
              </a:highlight>
              <a:latin typeface="Quattrocento Sans"/>
              <a:ea typeface="Quattrocento Sans"/>
              <a:cs typeface="Quattrocento Sans"/>
              <a:sym typeface="Quattrocento Sans"/>
            </a:endParaRPr>
          </a:p>
          <a:p>
            <a:pPr marL="0" lvl="0" indent="0" algn="just" rtl="0">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Quattrocento Sans"/>
                <a:ea typeface="Quattrocento Sans"/>
                <a:cs typeface="Quattrocento Sans"/>
                <a:sym typeface="Quattrocento Sans"/>
              </a:rPr>
              <a:t>In this phase we detect the real world objects. Like humans in still images or Videos. Diagram shows the examples of the how to object are detected easily.</a:t>
            </a:r>
            <a:endParaRPr sz="1700">
              <a:solidFill>
                <a:schemeClr val="dk1"/>
              </a:solidFill>
              <a:highlight>
                <a:schemeClr val="lt1"/>
              </a:highlight>
              <a:latin typeface="Quattrocento Sans"/>
              <a:ea typeface="Quattrocento Sans"/>
              <a:cs typeface="Quattrocento Sans"/>
              <a:sym typeface="Quattrocento Sans"/>
            </a:endParaRPr>
          </a:p>
          <a:p>
            <a:pPr marL="0" lvl="0" indent="0" algn="just" rtl="0">
              <a:spcBef>
                <a:spcPts val="0"/>
              </a:spcBef>
              <a:spcAft>
                <a:spcPts val="0"/>
              </a:spcAft>
              <a:buNone/>
            </a:pPr>
            <a:endParaRPr sz="1700">
              <a:solidFill>
                <a:schemeClr val="dk1"/>
              </a:solidFill>
              <a:highlight>
                <a:schemeClr val="lt1"/>
              </a:highlight>
              <a:latin typeface="Quattrocento Sans"/>
              <a:ea typeface="Quattrocento Sans"/>
              <a:cs typeface="Quattrocento Sans"/>
              <a:sym typeface="Quattrocento Sans"/>
            </a:endParaRPr>
          </a:p>
          <a:p>
            <a:pPr marL="0" lvl="0" indent="0" algn="just" rtl="0">
              <a:lnSpc>
                <a:spcPct val="115000"/>
              </a:lnSpc>
              <a:spcBef>
                <a:spcPts val="0"/>
              </a:spcBef>
              <a:spcAft>
                <a:spcPts val="0"/>
              </a:spcAft>
              <a:buNone/>
            </a:pPr>
            <a:endParaRPr sz="1700">
              <a:solidFill>
                <a:schemeClr val="dk1"/>
              </a:solidFill>
              <a:highlight>
                <a:schemeClr val="lt1"/>
              </a:highlight>
              <a:latin typeface="Quattrocento Sans"/>
              <a:ea typeface="Quattrocento Sans"/>
              <a:cs typeface="Quattrocento Sans"/>
              <a:sym typeface="Quattrocento Sans"/>
            </a:endParaRPr>
          </a:p>
          <a:p>
            <a:pPr marL="0" lvl="0" indent="0" algn="just" rtl="0">
              <a:spcBef>
                <a:spcPts val="0"/>
              </a:spcBef>
              <a:spcAft>
                <a:spcPts val="0"/>
              </a:spcAft>
              <a:buNone/>
            </a:pPr>
            <a:endParaRPr sz="1700">
              <a:solidFill>
                <a:schemeClr val="dk1"/>
              </a:solidFill>
              <a:highlight>
                <a:schemeClr val="lt1"/>
              </a:highlight>
              <a:latin typeface="Quattrocento Sans"/>
              <a:ea typeface="Quattrocento Sans"/>
              <a:cs typeface="Quattrocento Sans"/>
              <a:sym typeface="Quattrocento Sans"/>
            </a:endParaRPr>
          </a:p>
        </p:txBody>
      </p:sp>
      <p:sp>
        <p:nvSpPr>
          <p:cNvPr id="196" name="Google Shape;196;p21"/>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endParaRPr sz="1700" b="1">
              <a:highlight>
                <a:schemeClr val="lt1"/>
              </a:highlight>
              <a:latin typeface="Quattrocento Sans"/>
              <a:ea typeface="Quattrocento Sans"/>
              <a:cs typeface="Quattrocento Sans"/>
              <a:sym typeface="Quattrocento Sans"/>
            </a:endParaRPr>
          </a:p>
        </p:txBody>
      </p:sp>
      <p:sp>
        <p:nvSpPr>
          <p:cNvPr id="197" name="Google Shape;197;p21"/>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198" name="Google Shape;19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99" name="Google Shape;199;p21"/>
          <p:cNvPicPr preferRelativeResize="0"/>
          <p:nvPr/>
        </p:nvPicPr>
        <p:blipFill rotWithShape="1">
          <a:blip r:embed="rId3">
            <a:alphaModFix/>
          </a:blip>
          <a:srcRect/>
          <a:stretch/>
        </p:blipFill>
        <p:spPr>
          <a:xfrm>
            <a:off x="4784350" y="1555725"/>
            <a:ext cx="3984627" cy="2032051"/>
          </a:xfrm>
          <a:prstGeom prst="rect">
            <a:avLst/>
          </a:prstGeom>
          <a:noFill/>
          <a:ln>
            <a:noFill/>
          </a:ln>
        </p:spPr>
      </p:pic>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1081</Words>
  <Application>Microsoft Office PowerPoint</Application>
  <PresentationFormat>On-screen Show (16:9)</PresentationFormat>
  <Paragraphs>98</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Quattrocento Sans</vt:lpstr>
      <vt:lpstr>Lora</vt:lpstr>
      <vt:lpstr>Arial</vt:lpstr>
      <vt:lpstr>Viola template</vt:lpstr>
      <vt:lpstr>Virtual Guide</vt:lpstr>
      <vt:lpstr>Problem Statement</vt:lpstr>
      <vt:lpstr>Introduction</vt:lpstr>
      <vt:lpstr>Aims and Objectives</vt:lpstr>
      <vt:lpstr>Work details </vt:lpstr>
      <vt:lpstr>Scope</vt:lpstr>
      <vt:lpstr>  Block Diagram</vt:lpstr>
      <vt:lpstr>PowerPoint Presentation</vt:lpstr>
      <vt:lpstr>Working Modules </vt:lpstr>
      <vt:lpstr>Working Modules </vt:lpstr>
      <vt:lpstr>PowerPoint Presentation</vt:lpstr>
      <vt:lpstr>Working Modules </vt:lpstr>
      <vt:lpstr>PowerPoint Presentation</vt:lpstr>
      <vt:lpstr>OpenCv </vt:lpstr>
      <vt:lpstr>pyttsx</vt:lpstr>
      <vt:lpstr>Result &amp; Evaluation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Guide</dc:title>
  <cp:lastModifiedBy>Pulkit Sharma</cp:lastModifiedBy>
  <cp:revision>6</cp:revision>
  <dcterms:modified xsi:type="dcterms:W3CDTF">2022-11-20T02:53:25Z</dcterms:modified>
</cp:coreProperties>
</file>