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EhzHv242rHPMi/z7sFD3X9BcR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c42783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2c42783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1a884f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a1a884f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1a884f85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a1a884f85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1a884f85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a1a884f85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1a884f850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a1a884f85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7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Relationship Id="rId4" Type="http://schemas.openxmlformats.org/officeDocument/2006/relationships/image" Target="../media/image8.gif"/><Relationship Id="rId5" Type="http://schemas.openxmlformats.org/officeDocument/2006/relationships/image" Target="../media/image14.gif"/><Relationship Id="rId6" Type="http://schemas.openxmlformats.org/officeDocument/2006/relationships/image" Target="../media/image11.gif"/><Relationship Id="rId7" Type="http://schemas.openxmlformats.org/officeDocument/2006/relationships/image" Target="../media/image7.gif"/><Relationship Id="rId8" Type="http://schemas.openxmlformats.org/officeDocument/2006/relationships/image" Target="../media/image1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ctrTitle"/>
          </p:nvPr>
        </p:nvSpPr>
        <p:spPr>
          <a:xfrm>
            <a:off x="311708" y="3610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80">
                <a:latin typeface="Roboto Mono"/>
                <a:ea typeface="Roboto Mono"/>
                <a:cs typeface="Roboto Mono"/>
                <a:sym typeface="Roboto Mono"/>
              </a:rPr>
              <a:t>Unveiling Hand Kinematics: Classification and Mapping through EMG</a:t>
            </a:r>
            <a:endParaRPr b="1" sz="348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ID: 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Team-54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Name: 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Ner2APE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Members: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Aditya Kameswara Rao Nandula, Eashita Chowdhury, Pallab Das</a:t>
            </a:r>
            <a:endParaRPr sz="1000"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2c427837c_0_15"/>
          <p:cNvSpPr txBox="1"/>
          <p:nvPr/>
        </p:nvSpPr>
        <p:spPr>
          <a:xfrm>
            <a:off x="2851325" y="1562250"/>
            <a:ext cx="38310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Thank You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g2a1a884f85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2a1a884f85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a1a884f850_0_0"/>
          <p:cNvSpPr txBox="1"/>
          <p:nvPr/>
        </p:nvSpPr>
        <p:spPr>
          <a:xfrm>
            <a:off x="0" y="0"/>
            <a:ext cx="3000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Members:</a:t>
            </a:r>
            <a:endParaRPr b="1" i="0" sz="28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g2a1a884f850_0_0"/>
          <p:cNvSpPr txBox="1"/>
          <p:nvPr/>
        </p:nvSpPr>
        <p:spPr>
          <a:xfrm>
            <a:off x="414725" y="3257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Aditya Kameswara Rao Nandula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a1a884f850_0_0"/>
          <p:cNvSpPr txBox="1"/>
          <p:nvPr/>
        </p:nvSpPr>
        <p:spPr>
          <a:xfrm>
            <a:off x="4069550" y="3257550"/>
            <a:ext cx="19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Eashita Chowdhury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a1a884f850_0_0"/>
          <p:cNvSpPr txBox="1"/>
          <p:nvPr/>
        </p:nvSpPr>
        <p:spPr>
          <a:xfrm>
            <a:off x="7354300" y="3257550"/>
            <a:ext cx="12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Pallab Das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2a1a884f850_0_0"/>
          <p:cNvPicPr preferRelativeResize="0"/>
          <p:nvPr/>
        </p:nvPicPr>
        <p:blipFill rotWithShape="1">
          <a:blip r:embed="rId5">
            <a:alphaModFix/>
          </a:blip>
          <a:srcRect b="0" l="11608" r="6871" t="0"/>
          <a:stretch/>
        </p:blipFill>
        <p:spPr>
          <a:xfrm>
            <a:off x="6988350" y="1451550"/>
            <a:ext cx="1757400" cy="171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a1a884f850_0_0"/>
          <p:cNvPicPr preferRelativeResize="0"/>
          <p:nvPr/>
        </p:nvPicPr>
        <p:blipFill rotWithShape="1">
          <a:blip r:embed="rId6">
            <a:alphaModFix/>
          </a:blip>
          <a:srcRect b="24162" l="0" r="0" t="11212"/>
          <a:stretch/>
        </p:blipFill>
        <p:spPr>
          <a:xfrm>
            <a:off x="1031313" y="1538475"/>
            <a:ext cx="1766825" cy="171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2a1a884f850_0_0"/>
          <p:cNvPicPr preferRelativeResize="0"/>
          <p:nvPr/>
        </p:nvPicPr>
        <p:blipFill rotWithShape="1">
          <a:blip r:embed="rId7">
            <a:alphaModFix/>
          </a:blip>
          <a:srcRect b="0" l="0" r="0" t="23118"/>
          <a:stretch/>
        </p:blipFill>
        <p:spPr>
          <a:xfrm>
            <a:off x="4274438" y="1538475"/>
            <a:ext cx="1499414" cy="1719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a884f850_3_0"/>
          <p:cNvSpPr txBox="1"/>
          <p:nvPr>
            <p:ph type="ctrTitle"/>
          </p:nvPr>
        </p:nvSpPr>
        <p:spPr>
          <a:xfrm>
            <a:off x="407725" y="9475"/>
            <a:ext cx="3425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80">
                <a:latin typeface="Roboto Mono"/>
                <a:ea typeface="Roboto Mono"/>
                <a:cs typeface="Roboto Mono"/>
                <a:sym typeface="Roboto Mono"/>
              </a:rPr>
              <a:t>Introduction:</a:t>
            </a:r>
            <a:endParaRPr b="1" sz="248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g2a1a884f850_3_0"/>
          <p:cNvSpPr txBox="1"/>
          <p:nvPr/>
        </p:nvSpPr>
        <p:spPr>
          <a:xfrm>
            <a:off x="341100" y="1609225"/>
            <a:ext cx="8721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•Stroke is a condition where blood supply to some part of the brain is obstructed or there is leakage of blood.</a:t>
            </a:r>
            <a:r>
              <a:rPr b="0" baseline="30000" i="0" lang="en" sz="1500" u="none" cap="none" strike="noStrike">
                <a:solidFill>
                  <a:srgbClr val="ED7D3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baseline="30000" i="0" sz="1500" u="none" cap="none" strike="noStrike">
              <a:solidFill>
                <a:srgbClr val="ED7D3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•It leads to disabilities like limb motor function loss, speech impairment, etc.</a:t>
            </a:r>
            <a:endParaRPr b="0" i="0" sz="15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•WHO reports 15 million people suffer worldwide; 5 million die and another 5 million are permanently disabled. </a:t>
            </a:r>
            <a:r>
              <a:rPr b="0" baseline="30000" i="0" lang="en" sz="1500" u="none" cap="none" strike="noStrike">
                <a:solidFill>
                  <a:srgbClr val="ED7D3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5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•145.3 per 100 000 persons/year in India with death rate of 37.1%.</a:t>
            </a:r>
            <a:r>
              <a:rPr b="0" baseline="30000" i="0" lang="en" sz="1500" u="none" cap="none" strike="noStrike">
                <a:solidFill>
                  <a:srgbClr val="ED7D3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0" baseline="30000" i="0" sz="1500" u="none" cap="none" strike="noStrike">
              <a:solidFill>
                <a:srgbClr val="ED7D3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7" name="Google Shape;77;g2a1a884f850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775" y="178325"/>
            <a:ext cx="2546551" cy="14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ctrTitle"/>
          </p:nvPr>
        </p:nvSpPr>
        <p:spPr>
          <a:xfrm>
            <a:off x="195325" y="195325"/>
            <a:ext cx="8520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The Problem :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>
            <p:ph idx="1" type="subTitle"/>
          </p:nvPr>
        </p:nvSpPr>
        <p:spPr>
          <a:xfrm>
            <a:off x="311700" y="1073475"/>
            <a:ext cx="8520600" cy="2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-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stroke patients need a physiotherapy for the limbs to get the reactivation of the dead muscles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-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Basic daily hand motion requirements are vital for stroke patients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-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wide range of physical therapies are used.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-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EMG is one of the electrophysiological which can help in the restoration of muscle movements.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4740125" y="4710250"/>
            <a:ext cx="1632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"/>
          <p:cNvCxnSpPr/>
          <p:nvPr/>
        </p:nvCxnSpPr>
        <p:spPr>
          <a:xfrm>
            <a:off x="4066478" y="2207941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374" y="110462"/>
            <a:ext cx="5728232" cy="44982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/>
        </p:nvCxnSpPr>
        <p:spPr>
          <a:xfrm flipH="1" rot="10800000">
            <a:off x="4521575" y="2693250"/>
            <a:ext cx="1924500" cy="97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1"/>
          <p:cNvCxnSpPr/>
          <p:nvPr/>
        </p:nvCxnSpPr>
        <p:spPr>
          <a:xfrm flipH="1" rot="10800000">
            <a:off x="4521575" y="3811050"/>
            <a:ext cx="20172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"/>
          <p:cNvCxnSpPr/>
          <p:nvPr/>
        </p:nvCxnSpPr>
        <p:spPr>
          <a:xfrm>
            <a:off x="4521575" y="3973050"/>
            <a:ext cx="2059200" cy="7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" name="Google Shape;96;p1"/>
          <p:cNvSpPr txBox="1"/>
          <p:nvPr/>
        </p:nvSpPr>
        <p:spPr>
          <a:xfrm>
            <a:off x="6388525" y="2423150"/>
            <a:ext cx="36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1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6540925" y="3566150"/>
            <a:ext cx="36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540925" y="4480550"/>
            <a:ext cx="36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3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99" name="Google Shape;99;p1"/>
          <p:cNvCxnSpPr/>
          <p:nvPr/>
        </p:nvCxnSpPr>
        <p:spPr>
          <a:xfrm flipH="1" rot="-5400000">
            <a:off x="5802675" y="3676950"/>
            <a:ext cx="2260800" cy="33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"/>
          <p:cNvSpPr txBox="1"/>
          <p:nvPr/>
        </p:nvSpPr>
        <p:spPr>
          <a:xfrm>
            <a:off x="7074825" y="2960600"/>
            <a:ext cx="16389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2"/>
                </a:solidFill>
              </a:rPr>
              <a:t>Thresholding</a:t>
            </a:r>
            <a:r>
              <a:rPr b="1" i="1" lang="en" sz="1700">
                <a:solidFill>
                  <a:schemeClr val="dk2"/>
                </a:solidFill>
              </a:rPr>
              <a:t> &amp; Mapping of movements showing in the imminent slide</a:t>
            </a:r>
            <a:endParaRPr b="1" i="1" sz="1700">
              <a:solidFill>
                <a:schemeClr val="dk2"/>
              </a:solidFill>
            </a:endParaRPr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676525" y="-349750"/>
            <a:ext cx="8068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80">
                <a:latin typeface="Roboto Mono"/>
                <a:ea typeface="Roboto Mono"/>
                <a:cs typeface="Roboto Mono"/>
                <a:sym typeface="Roboto Mono"/>
              </a:rPr>
              <a:t>Workflow</a:t>
            </a:r>
            <a:endParaRPr b="1" sz="248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1a884f850_3_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07" name="Google Shape;107;g2a1a884f850_3_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8" name="Google Shape;108;g2a1a884f850_3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1959"/>
            <a:ext cx="9144003" cy="3799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a1a884f850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126" y="218204"/>
            <a:ext cx="1835325" cy="137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a1a884f850_3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1044" y="176483"/>
            <a:ext cx="2044041" cy="15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a1a884f850_3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126" y="1868126"/>
            <a:ext cx="2238440" cy="16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a1a884f850_3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4413" y="1921098"/>
            <a:ext cx="2097300" cy="157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a1a884f850_3_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2023" y="3766174"/>
            <a:ext cx="1835328" cy="13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a1a884f850_3_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41042" y="3705676"/>
            <a:ext cx="1880491" cy="14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a1a884f850_3_10"/>
          <p:cNvSpPr txBox="1"/>
          <p:nvPr/>
        </p:nvSpPr>
        <p:spPr>
          <a:xfrm>
            <a:off x="2759900" y="825975"/>
            <a:ext cx="1687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Hand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Close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0" name="Google Shape;120;g2a1a884f850_3_10"/>
          <p:cNvSpPr txBox="1"/>
          <p:nvPr/>
        </p:nvSpPr>
        <p:spPr>
          <a:xfrm>
            <a:off x="3108488" y="2633888"/>
            <a:ext cx="1687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Hand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Flexion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1" name="Google Shape;121;g2a1a884f850_3_10"/>
          <p:cNvSpPr txBox="1"/>
          <p:nvPr/>
        </p:nvSpPr>
        <p:spPr>
          <a:xfrm>
            <a:off x="5018600" y="2632688"/>
            <a:ext cx="20973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Hand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Extension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2" name="Google Shape;122;g2a1a884f850_3_10"/>
          <p:cNvSpPr txBox="1"/>
          <p:nvPr/>
        </p:nvSpPr>
        <p:spPr>
          <a:xfrm>
            <a:off x="2806975" y="4356450"/>
            <a:ext cx="1687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Hand Supination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3" name="Google Shape;123;g2a1a884f850_3_10"/>
          <p:cNvSpPr txBox="1"/>
          <p:nvPr/>
        </p:nvSpPr>
        <p:spPr>
          <a:xfrm>
            <a:off x="5018600" y="4356450"/>
            <a:ext cx="1687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Hand Pronation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4" name="Google Shape;124;g2a1a884f850_3_10"/>
          <p:cNvSpPr txBox="1"/>
          <p:nvPr/>
        </p:nvSpPr>
        <p:spPr>
          <a:xfrm>
            <a:off x="4026325" y="975350"/>
            <a:ext cx="36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1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5" name="Google Shape;125;g2a1a884f850_3_10"/>
          <p:cNvSpPr txBox="1"/>
          <p:nvPr/>
        </p:nvSpPr>
        <p:spPr>
          <a:xfrm>
            <a:off x="4389000" y="2792475"/>
            <a:ext cx="36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6" name="Google Shape;126;g2a1a884f850_3_10"/>
          <p:cNvSpPr txBox="1"/>
          <p:nvPr/>
        </p:nvSpPr>
        <p:spPr>
          <a:xfrm>
            <a:off x="4389000" y="4492150"/>
            <a:ext cx="36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3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7" name="Google Shape;127;g2a1a884f850_3_10"/>
          <p:cNvSpPr txBox="1"/>
          <p:nvPr/>
        </p:nvSpPr>
        <p:spPr>
          <a:xfrm>
            <a:off x="5018588" y="975350"/>
            <a:ext cx="16872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Hand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Open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ctrTitle"/>
          </p:nvPr>
        </p:nvSpPr>
        <p:spPr>
          <a:xfrm>
            <a:off x="311700" y="186000"/>
            <a:ext cx="8520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0739"/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The Solution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>
            <p:ph idx="1" type="subTitle"/>
          </p:nvPr>
        </p:nvSpPr>
        <p:spPr>
          <a:xfrm>
            <a:off x="311700" y="718275"/>
            <a:ext cx="85206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Initial data acquisition has been done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Processing of the signals has been done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Threshold limits for the hand actions has been identified for 3 subjects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We tried to simulate the actions of hand movements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Online control of the simulation with EMG signals is yet to work.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ctrTitle"/>
          </p:nvPr>
        </p:nvSpPr>
        <p:spPr>
          <a:xfrm>
            <a:off x="311700" y="186000"/>
            <a:ext cx="8520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0739"/>
              <a:buNone/>
            </a:pP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Documentation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725" y="4550952"/>
            <a:ext cx="1228273" cy="5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00" y="4727650"/>
            <a:ext cx="1366350" cy="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>
            <p:ph idx="1" type="subTitle"/>
          </p:nvPr>
        </p:nvSpPr>
        <p:spPr>
          <a:xfrm>
            <a:off x="311700" y="718275"/>
            <a:ext cx="8520600" cy="2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https://github.com/AKRNANDULA/Ner2APE_Hackathon2023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