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5" r:id="rId3"/>
    <p:sldId id="488" r:id="rId4"/>
    <p:sldId id="487" r:id="rId5"/>
    <p:sldId id="468" r:id="rId6"/>
    <p:sldId id="476" r:id="rId7"/>
    <p:sldId id="477" r:id="rId8"/>
    <p:sldId id="478" r:id="rId9"/>
    <p:sldId id="490" r:id="rId10"/>
    <p:sldId id="491" r:id="rId11"/>
    <p:sldId id="492" r:id="rId12"/>
    <p:sldId id="493" r:id="rId13"/>
    <p:sldId id="494" r:id="rId14"/>
    <p:sldId id="495" r:id="rId15"/>
    <p:sldId id="496" r:id="rId16"/>
    <p:sldId id="497" r:id="rId17"/>
    <p:sldId id="479" r:id="rId18"/>
    <p:sldId id="481" r:id="rId19"/>
    <p:sldId id="480" r:id="rId20"/>
    <p:sldId id="482" r:id="rId21"/>
    <p:sldId id="483" r:id="rId22"/>
    <p:sldId id="484" r:id="rId23"/>
    <p:sldId id="485" r:id="rId24"/>
    <p:sldId id="469" r:id="rId25"/>
    <p:sldId id="470" r:id="rId26"/>
    <p:sldId id="471" r:id="rId27"/>
    <p:sldId id="472" r:id="rId28"/>
    <p:sldId id="473" r:id="rId29"/>
    <p:sldId id="474" r:id="rId30"/>
    <p:sldId id="498" r:id="rId31"/>
    <p:sldId id="502" r:id="rId32"/>
    <p:sldId id="499" r:id="rId33"/>
    <p:sldId id="500" r:id="rId34"/>
    <p:sldId id="501" r:id="rId35"/>
    <p:sldId id="486"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23.12.2024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5023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23.12.2024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329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23.12.2024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313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23.12.2024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652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72EB532-17D4-449A-BABB-DE71A1E4D38E}" type="datetimeFigureOut">
              <a:rPr lang="tr-TR" smtClean="0"/>
              <a:t>23.12.2024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40468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EB532-17D4-449A-BABB-DE71A1E4D38E}" type="datetimeFigureOut">
              <a:rPr lang="tr-TR" smtClean="0"/>
              <a:t>23.12.2024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845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EB532-17D4-449A-BABB-DE71A1E4D38E}" type="datetimeFigureOut">
              <a:rPr lang="tr-TR" smtClean="0"/>
              <a:t>23.12.2024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1188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EB532-17D4-449A-BABB-DE71A1E4D38E}" type="datetimeFigureOut">
              <a:rPr lang="tr-TR" smtClean="0"/>
              <a:t>23.12.2024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8193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EB532-17D4-449A-BABB-DE71A1E4D38E}" type="datetimeFigureOut">
              <a:rPr lang="tr-TR" smtClean="0"/>
              <a:t>23.12.2024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7935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23.12.2024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9664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23.12.2024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9998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B532-17D4-449A-BABB-DE71A1E4D38E}" type="datetimeFigureOut">
              <a:rPr lang="tr-TR" smtClean="0"/>
              <a:t>23.12.2024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7C3C-849A-41E8-B0B2-23ADD53543C2}" type="slidenum">
              <a:rPr lang="tr-TR" smtClean="0"/>
              <a:t>‹#›</a:t>
            </a:fld>
            <a:endParaRPr lang="tr-TR"/>
          </a:p>
        </p:txBody>
      </p:sp>
    </p:spTree>
    <p:extLst>
      <p:ext uri="{BB962C8B-B14F-4D97-AF65-F5344CB8AC3E}">
        <p14:creationId xmlns:p14="http://schemas.microsoft.com/office/powerpoint/2010/main" val="255370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kgk.gov.tr/DynamicContentDetail/5212/Bag%CC%86%C4%B1ms%C4%B1z-Denetc%CC%A7ilik-S%C4%B1nav%C4%B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1234757"/>
          </a:xfrm>
        </p:spPr>
        <p:txBody>
          <a:bodyPr>
            <a:normAutofit/>
          </a:bodyPr>
          <a:lstStyle/>
          <a:p>
            <a:r>
              <a:rPr lang="tr-TR" sz="4000" dirty="0" smtClean="0"/>
              <a:t>Muhasebe Organizasyonu</a:t>
            </a:r>
            <a:endParaRPr lang="tr-TR" dirty="0"/>
          </a:p>
        </p:txBody>
      </p:sp>
      <p:sp>
        <p:nvSpPr>
          <p:cNvPr id="3" name="Alt Başlık 2"/>
          <p:cNvSpPr>
            <a:spLocks noGrp="1"/>
          </p:cNvSpPr>
          <p:nvPr>
            <p:ph type="subTitle" idx="1"/>
          </p:nvPr>
        </p:nvSpPr>
        <p:spPr>
          <a:xfrm>
            <a:off x="1524000" y="2763520"/>
            <a:ext cx="9144000" cy="3129280"/>
          </a:xfrm>
        </p:spPr>
        <p:txBody>
          <a:bodyPr>
            <a:normAutofit lnSpcReduction="10000"/>
          </a:bodyPr>
          <a:lstStyle/>
          <a:p>
            <a:pPr algn="l"/>
            <a:r>
              <a:rPr lang="tr-TR" b="1" i="1" dirty="0" smtClean="0"/>
              <a:t>Mesleki Unvanlar</a:t>
            </a:r>
          </a:p>
          <a:p>
            <a:pPr algn="l"/>
            <a:r>
              <a:rPr lang="tr-TR" b="1" i="1" dirty="0" smtClean="0"/>
              <a:t>- Serbest Muhasebeci Mali Müşavir (SMMM)</a:t>
            </a:r>
          </a:p>
          <a:p>
            <a:pPr algn="l"/>
            <a:r>
              <a:rPr lang="tr-TR" b="1" i="1" dirty="0" smtClean="0"/>
              <a:t>- Yeminli Mali Müşavir (YMM)</a:t>
            </a:r>
          </a:p>
          <a:p>
            <a:pPr algn="l"/>
            <a:r>
              <a:rPr lang="tr-TR" b="1" i="1" dirty="0" smtClean="0"/>
              <a:t>- Bağımsız Denetçi </a:t>
            </a:r>
          </a:p>
          <a:p>
            <a:endParaRPr lang="tr-TR" b="1" i="1" dirty="0" smtClean="0"/>
          </a:p>
          <a:p>
            <a:pPr algn="r"/>
            <a:r>
              <a:rPr lang="tr-TR" dirty="0" smtClean="0"/>
              <a:t>Dr. Muhsin ASLAN</a:t>
            </a:r>
          </a:p>
          <a:p>
            <a:pPr algn="r"/>
            <a:r>
              <a:rPr lang="tr-TR" dirty="0" smtClean="0"/>
              <a:t>23.12.2024</a:t>
            </a:r>
            <a:endParaRPr lang="tr-TR" dirty="0"/>
          </a:p>
        </p:txBody>
      </p:sp>
    </p:spTree>
    <p:extLst>
      <p:ext uri="{BB962C8B-B14F-4D97-AF65-F5344CB8AC3E}">
        <p14:creationId xmlns:p14="http://schemas.microsoft.com/office/powerpoint/2010/main" val="670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Stajı Giriş Sınavı Konuları</a:t>
            </a:r>
            <a:endParaRPr lang="tr-TR" sz="2700" i="1" dirty="0"/>
          </a:p>
        </p:txBody>
      </p:sp>
      <p:pic>
        <p:nvPicPr>
          <p:cNvPr id="4" name="Resim 3"/>
          <p:cNvPicPr>
            <a:picLocks noChangeAspect="1"/>
          </p:cNvPicPr>
          <p:nvPr/>
        </p:nvPicPr>
        <p:blipFill rotWithShape="1">
          <a:blip r:embed="rId2"/>
          <a:srcRect l="32084" t="19556" r="31166" b="54814"/>
          <a:stretch/>
        </p:blipFill>
        <p:spPr>
          <a:xfrm>
            <a:off x="1736068" y="1341120"/>
            <a:ext cx="7355370" cy="2885440"/>
          </a:xfrm>
          <a:prstGeom prst="rect">
            <a:avLst/>
          </a:prstGeom>
        </p:spPr>
      </p:pic>
    </p:spTree>
    <p:extLst>
      <p:ext uri="{BB962C8B-B14F-4D97-AF65-F5344CB8AC3E}">
        <p14:creationId xmlns:p14="http://schemas.microsoft.com/office/powerpoint/2010/main" val="942446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Stajı Giriş Sınavı Konuları</a:t>
            </a:r>
            <a:endParaRPr lang="tr-TR" sz="2700" i="1" dirty="0"/>
          </a:p>
        </p:txBody>
      </p:sp>
      <p:pic>
        <p:nvPicPr>
          <p:cNvPr id="3" name="Resim 2"/>
          <p:cNvPicPr>
            <a:picLocks noChangeAspect="1"/>
          </p:cNvPicPr>
          <p:nvPr/>
        </p:nvPicPr>
        <p:blipFill rotWithShape="1">
          <a:blip r:embed="rId2"/>
          <a:srcRect l="32166" t="23407" r="31334" b="22667"/>
          <a:stretch/>
        </p:blipFill>
        <p:spPr>
          <a:xfrm>
            <a:off x="3149599" y="963576"/>
            <a:ext cx="6689299" cy="5559144"/>
          </a:xfrm>
          <a:prstGeom prst="rect">
            <a:avLst/>
          </a:prstGeom>
        </p:spPr>
      </p:pic>
    </p:spTree>
    <p:extLst>
      <p:ext uri="{BB962C8B-B14F-4D97-AF65-F5344CB8AC3E}">
        <p14:creationId xmlns:p14="http://schemas.microsoft.com/office/powerpoint/2010/main" val="2447226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Stajı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182563" indent="-182563" algn="just">
              <a:buNone/>
              <a:tabLst>
                <a:tab pos="542925" algn="l"/>
              </a:tabLst>
            </a:pPr>
            <a:r>
              <a:rPr lang="tr-TR" sz="2300" i="1" dirty="0"/>
              <a:t>1) Staj süresi 3 yıldır.</a:t>
            </a:r>
          </a:p>
          <a:p>
            <a:pPr marL="182563" indent="-182563" algn="just">
              <a:buNone/>
              <a:tabLst>
                <a:tab pos="542925" algn="l"/>
              </a:tabLst>
            </a:pPr>
            <a:r>
              <a:rPr lang="tr-TR" sz="2300" i="1" dirty="0"/>
              <a:t>2) Staja Giriş Sınavında başarılı olan aday meslek mensuplarının stajları, Mayıs, Eylül </a:t>
            </a:r>
            <a:r>
              <a:rPr lang="tr-TR" sz="2300" i="1" dirty="0" smtClean="0"/>
              <a:t>ve Ocak </a:t>
            </a:r>
            <a:r>
              <a:rPr lang="tr-TR" sz="2300" i="1" dirty="0"/>
              <a:t>aylarının ilk 10 günü içerisinde başlatılır.</a:t>
            </a:r>
          </a:p>
          <a:p>
            <a:pPr marL="182563" indent="-182563" algn="just">
              <a:buNone/>
              <a:tabLst>
                <a:tab pos="542925" algn="l"/>
              </a:tabLst>
            </a:pPr>
            <a:r>
              <a:rPr lang="tr-TR" sz="2300" i="1" dirty="0"/>
              <a:t>3) Aday meslek mensuplarının, </a:t>
            </a:r>
            <a:r>
              <a:rPr lang="tr-TR" sz="2300" i="1" dirty="0" smtClean="0"/>
              <a:t>"</a:t>
            </a:r>
            <a:r>
              <a:rPr lang="tr-TR" sz="2300" i="1" dirty="0"/>
              <a:t>Zorunlu Eğitim" programını (</a:t>
            </a:r>
            <a:r>
              <a:rPr lang="tr-TR" sz="2300" i="1" dirty="0" err="1"/>
              <a:t>eStajyer</a:t>
            </a:r>
            <a:r>
              <a:rPr lang="tr-TR" sz="2300" i="1" dirty="0"/>
              <a:t> Eğitimi) tamamlamaları </a:t>
            </a:r>
            <a:r>
              <a:rPr lang="tr-TR" sz="2300" i="1" dirty="0" smtClean="0"/>
              <a:t>gerekmektedir.</a:t>
            </a:r>
          </a:p>
          <a:p>
            <a:pPr marL="182563" indent="-182563" algn="just">
              <a:buNone/>
              <a:tabLst>
                <a:tab pos="542925" algn="l"/>
              </a:tabLst>
            </a:pPr>
            <a:r>
              <a:rPr lang="tr-TR" sz="2400" dirty="0" smtClean="0"/>
              <a:t>4) Staj </a:t>
            </a:r>
            <a:r>
              <a:rPr lang="tr-TR" sz="2400" dirty="0"/>
              <a:t>sırasında, stajın yapıldığı işyeri dışında, çalışılması yasaktır. Bunun kontrolü, staj sırasında yapılan denetimler ve sigortalı hizmet dökümü ile yapılmaktadır. Birden fazla işyerinde sigortalı (çift sigorta) olan adayların stajları bu süreyi kapsayacak şekilde uzatılır. Bir başka anlatımla, çift sigortalı çalışılan gün toplamı kadar </a:t>
            </a:r>
            <a:r>
              <a:rPr lang="tr-TR" sz="2400" dirty="0" smtClean="0"/>
              <a:t>uzatılır.</a:t>
            </a:r>
          </a:p>
          <a:p>
            <a:pPr marL="182563" indent="-182563" algn="just">
              <a:buNone/>
              <a:tabLst>
                <a:tab pos="542925" algn="l"/>
              </a:tabLst>
            </a:pPr>
            <a:endParaRPr lang="tr-TR" sz="2300" i="1" dirty="0"/>
          </a:p>
        </p:txBody>
      </p:sp>
    </p:spTree>
    <p:extLst>
      <p:ext uri="{BB962C8B-B14F-4D97-AF65-F5344CB8AC3E}">
        <p14:creationId xmlns:p14="http://schemas.microsoft.com/office/powerpoint/2010/main" val="1936350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t>
            </a:r>
            <a:r>
              <a:rPr lang="tr-TR" sz="2800" dirty="0"/>
              <a:t>- </a:t>
            </a:r>
            <a:r>
              <a:rPr lang="tr-TR" sz="2800" dirty="0" smtClean="0"/>
              <a:t>Sınav </a:t>
            </a:r>
            <a:r>
              <a:rPr lang="tr-TR" sz="2800" dirty="0"/>
              <a:t>Süresinin Başlatılması</a:t>
            </a:r>
            <a:r>
              <a:rPr lang="tr-TR" sz="2700" i="1" dirty="0" smtClean="0"/>
              <a:t>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400" dirty="0" smtClean="0"/>
              <a:t>	Sınava </a:t>
            </a:r>
            <a:r>
              <a:rPr lang="tr-TR" sz="2400" dirty="0"/>
              <a:t>katılabilmek için başvuruda bulunacak adayların; sınav başvuruların son günü tarihi itibariyle stajlarını süre yönüyle tamamlanmış olması gereklidir. </a:t>
            </a:r>
            <a:endParaRPr lang="tr-TR" sz="2400" dirty="0" smtClean="0"/>
          </a:p>
          <a:p>
            <a:pPr marL="0" indent="0" algn="just">
              <a:buNone/>
              <a:tabLst>
                <a:tab pos="542925" algn="l"/>
              </a:tabLst>
            </a:pPr>
            <a:r>
              <a:rPr lang="tr-TR" sz="2400" dirty="0" smtClean="0"/>
              <a:t>	Stajını </a:t>
            </a:r>
            <a:r>
              <a:rPr lang="tr-TR" sz="2400" dirty="0"/>
              <a:t>tamamlayan adayların, staj bitim tarihinden itibaren </a:t>
            </a:r>
            <a:r>
              <a:rPr lang="tr-TR" sz="2400" b="1" i="1" dirty="0"/>
              <a:t>en geç bir yıl </a:t>
            </a:r>
            <a:r>
              <a:rPr lang="tr-TR" sz="2400" dirty="0"/>
              <a:t>içerisinde açılan </a:t>
            </a:r>
            <a:r>
              <a:rPr lang="tr-TR" sz="2400" dirty="0" smtClean="0"/>
              <a:t>SMMM sınavlarına </a:t>
            </a:r>
            <a:r>
              <a:rPr lang="tr-TR" sz="2400" dirty="0"/>
              <a:t>katılmaları gereklidir. </a:t>
            </a:r>
            <a:endParaRPr lang="tr-TR" sz="2400" dirty="0" smtClean="0"/>
          </a:p>
          <a:p>
            <a:pPr marL="0" indent="0" algn="just">
              <a:buNone/>
              <a:tabLst>
                <a:tab pos="542925" algn="l"/>
              </a:tabLst>
            </a:pPr>
            <a:r>
              <a:rPr lang="tr-TR" sz="2400" dirty="0" smtClean="0"/>
              <a:t>	Staj </a:t>
            </a:r>
            <a:r>
              <a:rPr lang="tr-TR" sz="2400" dirty="0"/>
              <a:t>bitim tarihinden itibaren ilk bir yıl içerisinde sınavlara katılan adayların sınav süreleri, katıldıkları ilk sınav tarihinden itibaren başlar. Bu süre içerisinde sınava katılmayan adayların sınav süreleri, bir yıllık sürenin bitim tarihinden sonra açılacak ilk sınav tarihi itibari ile başlar. </a:t>
            </a:r>
            <a:endParaRPr lang="tr-TR" sz="2400" dirty="0" smtClean="0"/>
          </a:p>
        </p:txBody>
      </p:sp>
    </p:spTree>
    <p:extLst>
      <p:ext uri="{BB962C8B-B14F-4D97-AF65-F5344CB8AC3E}">
        <p14:creationId xmlns:p14="http://schemas.microsoft.com/office/powerpoint/2010/main" val="2400540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t>
            </a:r>
            <a:r>
              <a:rPr lang="tr-TR" sz="2800" dirty="0" smtClean="0"/>
              <a:t>Sınavları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400" dirty="0"/>
              <a:t>	</a:t>
            </a:r>
            <a:r>
              <a:rPr lang="tr-TR" sz="2400" dirty="0" smtClean="0"/>
              <a:t>Sınav takvimi </a:t>
            </a:r>
            <a:r>
              <a:rPr lang="tr-TR" sz="2400" dirty="0"/>
              <a:t>her yılın Aralık ayı </a:t>
            </a:r>
            <a:r>
              <a:rPr lang="tr-TR" sz="2400" dirty="0" smtClean="0"/>
              <a:t>içerisinde </a:t>
            </a:r>
            <a:r>
              <a:rPr lang="tr-TR" sz="2400" dirty="0"/>
              <a:t>ilan edilir.</a:t>
            </a:r>
          </a:p>
          <a:p>
            <a:pPr marL="0" indent="0" algn="just">
              <a:buNone/>
              <a:tabLst>
                <a:tab pos="542925" algn="l"/>
              </a:tabLst>
            </a:pPr>
            <a:r>
              <a:rPr lang="tr-TR" sz="2400" dirty="0" smtClean="0"/>
              <a:t>	SMMM sınavında </a:t>
            </a:r>
            <a:r>
              <a:rPr lang="tr-TR" sz="2400" dirty="0"/>
              <a:t>başarılı olamayanlar, ilk sınav </a:t>
            </a:r>
            <a:r>
              <a:rPr lang="tr-TR" sz="2400" dirty="0" smtClean="0"/>
              <a:t>tarihinden itibaren </a:t>
            </a:r>
            <a:r>
              <a:rPr lang="tr-TR" sz="2400" dirty="0"/>
              <a:t>3 yıl içerisinde yılda 3 kez açılacak tüm sınavlara girebilirler. (Bu düzenlemeye göre</a:t>
            </a:r>
            <a:r>
              <a:rPr lang="tr-TR" sz="2400" dirty="0" smtClean="0"/>
              <a:t>, adaylar</a:t>
            </a:r>
            <a:r>
              <a:rPr lang="tr-TR" sz="2400" dirty="0"/>
              <a:t>, her sınav konusundan en fazla 10 sınava girebilir. Bu sınav süresi hiç bir </a:t>
            </a:r>
            <a:r>
              <a:rPr lang="tr-TR" sz="2400" dirty="0" smtClean="0"/>
              <a:t>nedenle uzatılamaz)</a:t>
            </a:r>
          </a:p>
          <a:p>
            <a:pPr marL="0" indent="0" algn="just">
              <a:buNone/>
              <a:tabLst>
                <a:tab pos="542925" algn="l"/>
              </a:tabLst>
            </a:pPr>
            <a:endParaRPr lang="tr-TR" sz="2400" dirty="0" smtClean="0"/>
          </a:p>
        </p:txBody>
      </p:sp>
    </p:spTree>
    <p:extLst>
      <p:ext uri="{BB962C8B-B14F-4D97-AF65-F5344CB8AC3E}">
        <p14:creationId xmlns:p14="http://schemas.microsoft.com/office/powerpoint/2010/main" val="3313628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t>
            </a:r>
            <a:r>
              <a:rPr lang="tr-TR" sz="2800" dirty="0" smtClean="0"/>
              <a:t>Sınavları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400" dirty="0"/>
              <a:t>	</a:t>
            </a:r>
            <a:r>
              <a:rPr lang="tr-TR" sz="2300" dirty="0"/>
              <a:t>Başarılı olmak için her sınav konusundan 100 üzerinden en az 50 </a:t>
            </a:r>
            <a:r>
              <a:rPr lang="tr-TR" sz="2300" dirty="0" smtClean="0"/>
              <a:t>alınması </a:t>
            </a:r>
            <a:r>
              <a:rPr lang="tr-TR" sz="2300" dirty="0"/>
              <a:t>şartıyla, </a:t>
            </a:r>
            <a:r>
              <a:rPr lang="tr-TR" sz="2300" dirty="0" smtClean="0"/>
              <a:t>tüm sınav </a:t>
            </a:r>
            <a:r>
              <a:rPr lang="tr-TR" sz="2300" dirty="0"/>
              <a:t>konularından alınan notların aritmetik ortalamasının en az 60 </a:t>
            </a:r>
            <a:r>
              <a:rPr lang="tr-TR" sz="2300" dirty="0" smtClean="0"/>
              <a:t>olması gerekmektedir</a:t>
            </a:r>
            <a:r>
              <a:rPr lang="tr-TR" sz="2300" dirty="0"/>
              <a:t>. Derslerin her birinden alınan en yüksek not, ortalama hesabında dikkate alınır.</a:t>
            </a:r>
          </a:p>
          <a:p>
            <a:pPr marL="0" indent="0" algn="just">
              <a:buNone/>
              <a:tabLst>
                <a:tab pos="542925" algn="l"/>
              </a:tabLst>
            </a:pPr>
            <a:r>
              <a:rPr lang="tr-TR" sz="2300" dirty="0" smtClean="0"/>
              <a:t>	Bu notların yanında</a:t>
            </a:r>
            <a:r>
              <a:rPr lang="tr-TR" sz="2300" dirty="0"/>
              <a:t>, gözetim ve denetiminde staj yapılan meslek mensubu tarafından verilen </a:t>
            </a:r>
            <a:r>
              <a:rPr lang="tr-TR" sz="2300" dirty="0" smtClean="0"/>
              <a:t>tezkiye notlarının </a:t>
            </a:r>
            <a:r>
              <a:rPr lang="tr-TR" sz="2300" dirty="0"/>
              <a:t>ortalaması ayrı bir ders gibi ortalamaya dahil edilir.</a:t>
            </a:r>
          </a:p>
          <a:p>
            <a:pPr marL="0" indent="0" algn="just">
              <a:buNone/>
              <a:tabLst>
                <a:tab pos="542925" algn="l"/>
              </a:tabLst>
            </a:pPr>
            <a:r>
              <a:rPr lang="tr-TR" sz="2300" dirty="0" smtClean="0"/>
              <a:t>	Geçmiş </a:t>
            </a:r>
            <a:r>
              <a:rPr lang="tr-TR" sz="2300" dirty="0"/>
              <a:t>olduğu bir dersten not yükseltmek amacıyla tekrar sınava katılan adayın bu </a:t>
            </a:r>
            <a:r>
              <a:rPr lang="tr-TR" sz="2300" dirty="0" smtClean="0"/>
              <a:t>dersten almış </a:t>
            </a:r>
            <a:r>
              <a:rPr lang="tr-TR" sz="2300" dirty="0"/>
              <a:t>olduğu en yüksek not, ortalama hesabında dikkate alınır.</a:t>
            </a:r>
          </a:p>
          <a:p>
            <a:pPr marL="0" indent="0" algn="just">
              <a:buNone/>
              <a:tabLst>
                <a:tab pos="542925" algn="l"/>
              </a:tabLst>
            </a:pPr>
            <a:r>
              <a:rPr lang="tr-TR" sz="2300" dirty="0" smtClean="0"/>
              <a:t>	Sınava </a:t>
            </a:r>
            <a:r>
              <a:rPr lang="tr-TR" sz="2300" dirty="0"/>
              <a:t>ilk defa katılmak üzere, başvuruda bulunmuş ancak sınava katılmamış adayların </a:t>
            </a:r>
            <a:r>
              <a:rPr lang="tr-TR" sz="2300" dirty="0" smtClean="0"/>
              <a:t>sınav süreleri </a:t>
            </a:r>
            <a:r>
              <a:rPr lang="tr-TR" sz="2300" dirty="0"/>
              <a:t>başlar.</a:t>
            </a:r>
          </a:p>
          <a:p>
            <a:pPr marL="0" indent="0" algn="just">
              <a:buNone/>
              <a:tabLst>
                <a:tab pos="542925" algn="l"/>
              </a:tabLst>
            </a:pPr>
            <a:r>
              <a:rPr lang="tr-TR" sz="2300" dirty="0" smtClean="0"/>
              <a:t>	Bu </a:t>
            </a:r>
            <a:r>
              <a:rPr lang="tr-TR" sz="2300" dirty="0"/>
              <a:t>sınav haklarını süresi içinde kullanmayanlar veya başarılı olamayanlar 6 ay </a:t>
            </a:r>
            <a:r>
              <a:rPr lang="tr-TR" sz="2300" dirty="0" smtClean="0"/>
              <a:t>süreyle sınavlara </a:t>
            </a:r>
            <a:r>
              <a:rPr lang="tr-TR" sz="2300" dirty="0"/>
              <a:t>alınmazlar</a:t>
            </a:r>
            <a:r>
              <a:rPr lang="tr-TR" sz="2300" dirty="0" smtClean="0"/>
              <a:t>. 6 </a:t>
            </a:r>
            <a:r>
              <a:rPr lang="tr-TR" sz="2300" dirty="0"/>
              <a:t>aylık süreyi dolduranlardan dileyenler yeniden tüm konuları kapsamak üzere, bu </a:t>
            </a:r>
            <a:r>
              <a:rPr lang="tr-TR" sz="2300" dirty="0" smtClean="0"/>
              <a:t>yönetmelik hükümlerine </a:t>
            </a:r>
            <a:r>
              <a:rPr lang="tr-TR" sz="2300" dirty="0"/>
              <a:t>göre sınavlara katılabilirler.</a:t>
            </a:r>
            <a:endParaRPr lang="tr-TR" sz="2300" dirty="0" smtClean="0"/>
          </a:p>
        </p:txBody>
      </p:sp>
    </p:spTree>
    <p:extLst>
      <p:ext uri="{BB962C8B-B14F-4D97-AF65-F5344CB8AC3E}">
        <p14:creationId xmlns:p14="http://schemas.microsoft.com/office/powerpoint/2010/main" val="426684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t>
            </a:r>
            <a:r>
              <a:rPr lang="tr-TR" sz="2800" dirty="0" smtClean="0"/>
              <a:t>Sınav Konuları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1</a:t>
            </a:r>
            <a:r>
              <a:rPr lang="tr-TR" sz="2300" dirty="0"/>
              <a:t>) Finansal Muhasebe,</a:t>
            </a:r>
          </a:p>
          <a:p>
            <a:pPr marL="0" indent="0" algn="just">
              <a:buNone/>
              <a:tabLst>
                <a:tab pos="542925" algn="l"/>
              </a:tabLst>
            </a:pPr>
            <a:r>
              <a:rPr lang="tr-TR" sz="2300" dirty="0"/>
              <a:t>2) Finansal Tablolar ve Analizi,</a:t>
            </a:r>
          </a:p>
          <a:p>
            <a:pPr marL="0" indent="0" algn="just">
              <a:buNone/>
              <a:tabLst>
                <a:tab pos="542925" algn="l"/>
              </a:tabLst>
            </a:pPr>
            <a:r>
              <a:rPr lang="tr-TR" sz="2300" dirty="0"/>
              <a:t>3) Maliyet Muhasebesi,</a:t>
            </a:r>
          </a:p>
          <a:p>
            <a:pPr marL="0" indent="0" algn="just">
              <a:buNone/>
              <a:tabLst>
                <a:tab pos="542925" algn="l"/>
              </a:tabLst>
            </a:pPr>
            <a:r>
              <a:rPr lang="tr-TR" sz="2300" dirty="0"/>
              <a:t>4) Muhasebe Denetimi,</a:t>
            </a:r>
          </a:p>
          <a:p>
            <a:pPr marL="0" indent="0" algn="just">
              <a:buNone/>
              <a:tabLst>
                <a:tab pos="542925" algn="l"/>
              </a:tabLst>
            </a:pPr>
            <a:r>
              <a:rPr lang="tr-TR" sz="2300" dirty="0"/>
              <a:t>5) Vergi Mevzuatı ve Uygulaması,</a:t>
            </a:r>
          </a:p>
          <a:p>
            <a:pPr marL="355600" indent="-355600" algn="just">
              <a:buNone/>
              <a:tabLst>
                <a:tab pos="542925" algn="l"/>
              </a:tabLst>
            </a:pPr>
            <a:r>
              <a:rPr lang="tr-TR" sz="2300" dirty="0"/>
              <a:t>6) Hukuk (Ticaret Hukuku, Borçlar Hukuku, İş Hukuku, SSK ve </a:t>
            </a:r>
            <a:r>
              <a:rPr lang="tr-TR" sz="2300" dirty="0" err="1"/>
              <a:t>Bağ-Kur</a:t>
            </a:r>
            <a:r>
              <a:rPr lang="tr-TR" sz="2300" dirty="0"/>
              <a:t> Mevzuatı</a:t>
            </a:r>
            <a:r>
              <a:rPr lang="tr-TR" sz="2300" dirty="0" smtClean="0"/>
              <a:t>, İdari </a:t>
            </a:r>
            <a:r>
              <a:rPr lang="tr-TR" sz="2300" dirty="0"/>
              <a:t>Yargılama Hukuku),</a:t>
            </a:r>
          </a:p>
          <a:p>
            <a:pPr marL="0" indent="0" algn="just">
              <a:buNone/>
              <a:tabLst>
                <a:tab pos="542925" algn="l"/>
              </a:tabLst>
            </a:pPr>
            <a:r>
              <a:rPr lang="tr-TR" sz="2300" dirty="0"/>
              <a:t>7) Muhasebecilik ve Mali Müşavirlik Meslek Hukuku,</a:t>
            </a:r>
          </a:p>
          <a:p>
            <a:pPr marL="0" indent="0" algn="just">
              <a:buNone/>
              <a:tabLst>
                <a:tab pos="542925" algn="l"/>
              </a:tabLst>
            </a:pPr>
            <a:r>
              <a:rPr lang="tr-TR" sz="2300" dirty="0"/>
              <a:t>8) Sermaye Piyasası Mevzuatı.</a:t>
            </a:r>
            <a:endParaRPr lang="tr-TR" sz="2300" dirty="0" smtClean="0"/>
          </a:p>
        </p:txBody>
      </p:sp>
    </p:spTree>
    <p:extLst>
      <p:ext uri="{BB962C8B-B14F-4D97-AF65-F5344CB8AC3E}">
        <p14:creationId xmlns:p14="http://schemas.microsoft.com/office/powerpoint/2010/main" val="2079008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 Staj Sürelerinden Sayılan Haller (3568 / 6)</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SMMM </a:t>
            </a:r>
            <a:r>
              <a:rPr lang="tr-TR" sz="2300" i="1" dirty="0"/>
              <a:t>stajı, bağımsız çalışan </a:t>
            </a:r>
            <a:r>
              <a:rPr lang="tr-TR" sz="2300" i="1" dirty="0" smtClean="0"/>
              <a:t>SMMM </a:t>
            </a:r>
            <a:r>
              <a:rPr lang="tr-TR" sz="2300" i="1" dirty="0"/>
              <a:t>veya </a:t>
            </a:r>
            <a:r>
              <a:rPr lang="tr-TR" sz="2300" i="1" dirty="0" smtClean="0"/>
              <a:t>YMM yanında </a:t>
            </a:r>
            <a:r>
              <a:rPr lang="tr-TR" sz="2300" i="1" dirty="0"/>
              <a:t>veya şirketlerinde yapılır. Staja başlayabilmek için staja giriş sınavını kazanmak ve </a:t>
            </a:r>
            <a:r>
              <a:rPr lang="tr-TR" sz="2300" i="1" dirty="0" smtClean="0"/>
              <a:t>TÜRMOB </a:t>
            </a:r>
            <a:r>
              <a:rPr lang="tr-TR" sz="2300" i="1" dirty="0"/>
              <a:t>tarafından </a:t>
            </a:r>
            <a:r>
              <a:rPr lang="tr-TR" sz="2300" i="1" dirty="0" smtClean="0"/>
              <a:t>kurulan Temel </a:t>
            </a:r>
            <a:r>
              <a:rPr lang="tr-TR" sz="2300" i="1" dirty="0"/>
              <a:t>Eğitim ve Staj Merkezinin eğitim programını tamamlayıp başarılı olmak şarttır. </a:t>
            </a:r>
            <a:endParaRPr lang="tr-TR" sz="2300" i="1" dirty="0" smtClean="0"/>
          </a:p>
          <a:p>
            <a:pPr marL="0" indent="0" algn="just">
              <a:buNone/>
              <a:tabLst>
                <a:tab pos="542925" algn="l"/>
              </a:tabLst>
            </a:pPr>
            <a:r>
              <a:rPr lang="tr-TR" sz="2300" i="1" dirty="0"/>
              <a:t>	</a:t>
            </a:r>
            <a:r>
              <a:rPr lang="tr-TR" sz="2300" i="1" dirty="0" smtClean="0"/>
              <a:t>Temel </a:t>
            </a:r>
            <a:r>
              <a:rPr lang="tr-TR" sz="2300" i="1" dirty="0"/>
              <a:t>Eğitim ve Staj Merkezinin </a:t>
            </a:r>
            <a:r>
              <a:rPr lang="tr-TR" sz="2300" i="1" dirty="0" smtClean="0"/>
              <a:t>kurs ve </a:t>
            </a:r>
            <a:r>
              <a:rPr lang="tr-TR" sz="2300" i="1" dirty="0"/>
              <a:t>seminerlerinde geçen ve altı ayı aşmayan süreler, staj süresinden sayılır. </a:t>
            </a:r>
            <a:endParaRPr lang="tr-TR" sz="2300" i="1" dirty="0" smtClean="0"/>
          </a:p>
        </p:txBody>
      </p:sp>
    </p:spTree>
    <p:extLst>
      <p:ext uri="{BB962C8B-B14F-4D97-AF65-F5344CB8AC3E}">
        <p14:creationId xmlns:p14="http://schemas.microsoft.com/office/powerpoint/2010/main" val="432964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Staj Sürelerinden Sayılan Haller (3568 / 6)</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a:t>	Aşağıdaki bentlerde sayılan hizmet süreleri staj süresinden sayılır.</a:t>
            </a:r>
          </a:p>
          <a:p>
            <a:pPr marL="0" indent="0" algn="just">
              <a:buNone/>
              <a:tabLst>
                <a:tab pos="542925" algn="l"/>
              </a:tabLst>
            </a:pPr>
            <a:r>
              <a:rPr lang="tr-TR" sz="2300" i="1" dirty="0"/>
              <a:t> </a:t>
            </a:r>
            <a:r>
              <a:rPr lang="tr-TR" sz="2300" i="1" dirty="0" smtClean="0"/>
              <a:t>	a</a:t>
            </a:r>
            <a:r>
              <a:rPr lang="tr-TR" sz="2300" i="1" dirty="0"/>
              <a:t>) Kanunları uyarınca vergi incelemesine yetkili olanların, bu yetkiyi aldıktan sonra kamu hizmetinde geçen süreleri,</a:t>
            </a:r>
          </a:p>
          <a:p>
            <a:pPr marL="0" indent="0" algn="just">
              <a:buNone/>
              <a:tabLst>
                <a:tab pos="542925" algn="l"/>
              </a:tabLst>
            </a:pPr>
            <a:r>
              <a:rPr lang="tr-TR" sz="2300" i="1" dirty="0" smtClean="0"/>
              <a:t>	b</a:t>
            </a:r>
            <a:r>
              <a:rPr lang="tr-TR" sz="2300" i="1" dirty="0"/>
              <a:t>) 4059 sayılı </a:t>
            </a:r>
            <a:r>
              <a:rPr lang="tr-TR" sz="2300" i="1" dirty="0" smtClean="0"/>
              <a:t>yasa Hazine </a:t>
            </a:r>
            <a:r>
              <a:rPr lang="tr-TR" sz="2300" i="1" dirty="0"/>
              <a:t>Müsteşarlığı Hazine Kontrolörleri Kurulunda denetim yetkisine sahip olarak çalışan denetim elemanlarının </a:t>
            </a:r>
            <a:r>
              <a:rPr lang="tr-TR" sz="2300" i="1" dirty="0" smtClean="0"/>
              <a:t>bu hizmetlerde </a:t>
            </a:r>
            <a:r>
              <a:rPr lang="tr-TR" sz="2300" i="1" dirty="0"/>
              <a:t>geçen süreleri ile 5411 sayılı </a:t>
            </a:r>
            <a:r>
              <a:rPr lang="tr-TR" sz="2300" i="1" dirty="0" smtClean="0"/>
              <a:t>Bankacılık Kanunu uyarınca </a:t>
            </a:r>
            <a:r>
              <a:rPr lang="tr-TR" sz="2300" i="1" dirty="0"/>
              <a:t>banka denetimine yetkili olanların bu </a:t>
            </a:r>
            <a:r>
              <a:rPr lang="tr-TR" sz="2300" i="1" dirty="0" smtClean="0"/>
              <a:t>hizmetlerde geçen </a:t>
            </a:r>
            <a:r>
              <a:rPr lang="tr-TR" sz="2300" i="1" dirty="0"/>
              <a:t>süreleri,</a:t>
            </a:r>
          </a:p>
          <a:p>
            <a:pPr marL="0" indent="0" algn="just">
              <a:buNone/>
              <a:tabLst>
                <a:tab pos="542925" algn="l"/>
              </a:tabLst>
            </a:pPr>
            <a:r>
              <a:rPr lang="tr-TR" sz="2300" i="1" dirty="0"/>
              <a:t> </a:t>
            </a:r>
            <a:r>
              <a:rPr lang="tr-TR" sz="2300" i="1" dirty="0" smtClean="0"/>
              <a:t>	c</a:t>
            </a:r>
            <a:r>
              <a:rPr lang="tr-TR" sz="2300" i="1" dirty="0"/>
              <a:t>) </a:t>
            </a:r>
            <a:r>
              <a:rPr lang="tr-TR" sz="2300" i="1" dirty="0" smtClean="0"/>
              <a:t>Sermaye </a:t>
            </a:r>
            <a:r>
              <a:rPr lang="tr-TR" sz="2300" i="1" dirty="0"/>
              <a:t>Piyasası Kanunu uyarınca </a:t>
            </a:r>
            <a:r>
              <a:rPr lang="tr-TR" sz="2300" i="1" dirty="0" smtClean="0"/>
              <a:t>Sermaye </a:t>
            </a:r>
            <a:r>
              <a:rPr lang="tr-TR" sz="2300" i="1" dirty="0"/>
              <a:t>Piyasası Kurulunda denetime yetkili olarak </a:t>
            </a:r>
            <a:r>
              <a:rPr lang="tr-TR" sz="2300" i="1" dirty="0" smtClean="0"/>
              <a:t>çalışanların bu </a:t>
            </a:r>
            <a:r>
              <a:rPr lang="tr-TR" sz="2300" i="1" dirty="0"/>
              <a:t>hizmetlerde geçen süreleri ile aynı Kanunun ek 1 inci maddesine göre kurulan Türkiye Muhasebe Standartları </a:t>
            </a:r>
            <a:r>
              <a:rPr lang="tr-TR" sz="2300" i="1" dirty="0" smtClean="0"/>
              <a:t>Kurulu uzmanlarının </a:t>
            </a:r>
            <a:r>
              <a:rPr lang="tr-TR" sz="2300" i="1" dirty="0"/>
              <a:t>bu kurulda geçen hizmet süreleri</a:t>
            </a:r>
            <a:r>
              <a:rPr lang="tr-TR" sz="2300" i="1" dirty="0" smtClean="0"/>
              <a:t>,</a:t>
            </a:r>
            <a:endParaRPr lang="tr-TR" sz="2300" i="1" dirty="0"/>
          </a:p>
        </p:txBody>
      </p:sp>
    </p:spTree>
    <p:extLst>
      <p:ext uri="{BB962C8B-B14F-4D97-AF65-F5344CB8AC3E}">
        <p14:creationId xmlns:p14="http://schemas.microsoft.com/office/powerpoint/2010/main" val="985612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Staj Sürelerinden Sayılan Haller (3568 / 6)</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a:t>
            </a:r>
            <a:r>
              <a:rPr lang="tr-TR" sz="2300" i="1" dirty="0"/>
              <a:t>d) 3056 sayılı yasa uyarınca Başbakanlık Teftiş Kurulunda görev yapan denetim yetkisine sahip Başbakanlık müfettişlerinin bu hizmetlerde geçen süreleri,</a:t>
            </a:r>
          </a:p>
          <a:p>
            <a:pPr marL="0" indent="0" algn="just">
              <a:buNone/>
              <a:tabLst>
                <a:tab pos="542925" algn="l"/>
              </a:tabLst>
            </a:pPr>
            <a:r>
              <a:rPr lang="tr-TR" sz="2300" i="1" dirty="0" smtClean="0"/>
              <a:t>	e</a:t>
            </a:r>
            <a:r>
              <a:rPr lang="tr-TR" sz="2300" i="1" dirty="0"/>
              <a:t>) 178 sayılı </a:t>
            </a:r>
            <a:r>
              <a:rPr lang="tr-TR" sz="2300" i="1" dirty="0" smtClean="0"/>
              <a:t>KHK uyarınca görev yapan </a:t>
            </a:r>
            <a:r>
              <a:rPr lang="tr-TR" sz="2300" i="1" dirty="0"/>
              <a:t>Bütçe Kontrolörleri, Muhasebat Kontrolörleri ve Milli Emlak Kontrolörlerinin bu hizmetlerde geçen süreleri,</a:t>
            </a:r>
          </a:p>
          <a:p>
            <a:pPr marL="0" indent="0" algn="just">
              <a:buNone/>
              <a:tabLst>
                <a:tab pos="542925" algn="l"/>
              </a:tabLst>
            </a:pPr>
            <a:r>
              <a:rPr lang="tr-TR" sz="2300" i="1" dirty="0"/>
              <a:t> </a:t>
            </a:r>
            <a:r>
              <a:rPr lang="tr-TR" sz="2300" i="1" dirty="0" smtClean="0"/>
              <a:t>	f</a:t>
            </a:r>
            <a:r>
              <a:rPr lang="tr-TR" sz="2300" i="1" dirty="0"/>
              <a:t>) </a:t>
            </a:r>
            <a:r>
              <a:rPr lang="tr-TR" sz="2300" i="1" dirty="0" smtClean="0"/>
              <a:t>Ticaret </a:t>
            </a:r>
            <a:r>
              <a:rPr lang="tr-TR" sz="2300" i="1" dirty="0"/>
              <a:t>şirketleri nezdinde denetim yetkisine sahip olan Sanayi ve Ticaret Bakanlığı müfettişleri </a:t>
            </a:r>
            <a:r>
              <a:rPr lang="tr-TR" sz="2300" i="1" dirty="0" smtClean="0"/>
              <a:t>ve kontrolörlerinin </a:t>
            </a:r>
            <a:r>
              <a:rPr lang="tr-TR" sz="2300" i="1" dirty="0"/>
              <a:t>denetim hizmetlerinde geçen süreleri,</a:t>
            </a:r>
          </a:p>
          <a:p>
            <a:pPr marL="0" indent="0" algn="just">
              <a:buNone/>
              <a:tabLst>
                <a:tab pos="542925" algn="l"/>
              </a:tabLst>
            </a:pPr>
            <a:r>
              <a:rPr lang="tr-TR" sz="2300" i="1" dirty="0"/>
              <a:t> </a:t>
            </a:r>
            <a:r>
              <a:rPr lang="tr-TR" sz="2300" i="1" dirty="0" smtClean="0"/>
              <a:t>	g</a:t>
            </a:r>
            <a:r>
              <a:rPr lang="tr-TR" sz="2300" i="1" dirty="0"/>
              <a:t>) Vergi yargısında görev yapan hakimlerin bu görevlerde geçen süreleri,</a:t>
            </a:r>
          </a:p>
          <a:p>
            <a:pPr marL="0" indent="0" algn="just">
              <a:buNone/>
              <a:tabLst>
                <a:tab pos="542925" algn="l"/>
              </a:tabLst>
            </a:pPr>
            <a:r>
              <a:rPr lang="tr-TR" sz="2300" i="1" dirty="0"/>
              <a:t> </a:t>
            </a:r>
            <a:r>
              <a:rPr lang="tr-TR" sz="2300" i="1" dirty="0" smtClean="0"/>
              <a:t>	h</a:t>
            </a:r>
            <a:r>
              <a:rPr lang="tr-TR" sz="2300" i="1" dirty="0"/>
              <a:t>) Türkiye genelinde mali denetim yapan banka müfettişlerinden yarışma sınavı ile mesleğe giren ve </a:t>
            </a:r>
            <a:r>
              <a:rPr lang="tr-TR" sz="2300" i="1" dirty="0" smtClean="0"/>
              <a:t>yeterlilik sınavında </a:t>
            </a:r>
            <a:r>
              <a:rPr lang="tr-TR" sz="2300" i="1" dirty="0"/>
              <a:t>başarılı olanların, bu yetkiyi aldıkları tarihten itibaren bankalarda ve diğer kamu kurum ve kuruluşlarında </a:t>
            </a:r>
            <a:r>
              <a:rPr lang="tr-TR" sz="2300" i="1" dirty="0" smtClean="0"/>
              <a:t>geçen süreleri,</a:t>
            </a:r>
            <a:endParaRPr lang="tr-TR" sz="2300" i="1" dirty="0"/>
          </a:p>
        </p:txBody>
      </p:sp>
    </p:spTree>
    <p:extLst>
      <p:ext uri="{BB962C8B-B14F-4D97-AF65-F5344CB8AC3E}">
        <p14:creationId xmlns:p14="http://schemas.microsoft.com/office/powerpoint/2010/main" val="882399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Meslek Unvanları</a:t>
            </a:r>
            <a:endParaRPr lang="tr-TR" sz="2700" i="1" dirty="0"/>
          </a:p>
        </p:txBody>
      </p:sp>
      <p:sp>
        <p:nvSpPr>
          <p:cNvPr id="3" name="İçerik Yer Tutucusu 2"/>
          <p:cNvSpPr>
            <a:spLocks noGrp="1"/>
          </p:cNvSpPr>
          <p:nvPr>
            <p:ph idx="1"/>
          </p:nvPr>
        </p:nvSpPr>
        <p:spPr>
          <a:xfrm>
            <a:off x="838200" y="1005840"/>
            <a:ext cx="10515600" cy="5405120"/>
          </a:xfrm>
        </p:spPr>
        <p:txBody>
          <a:bodyPr>
            <a:normAutofit/>
          </a:bodyPr>
          <a:lstStyle/>
          <a:p>
            <a:pPr marL="0" indent="0" algn="just">
              <a:buNone/>
              <a:tabLst>
                <a:tab pos="542925" algn="l"/>
              </a:tabLst>
            </a:pPr>
            <a:r>
              <a:rPr lang="tr-TR" sz="2300" dirty="0"/>
              <a:t>	</a:t>
            </a:r>
            <a:r>
              <a:rPr lang="tr-TR" sz="2300" dirty="0" smtClean="0"/>
              <a:t>Ülkemizde muhasebe mesleğini doğrudan ilgilendiren iki unvan vardır. Bunlar;</a:t>
            </a:r>
          </a:p>
          <a:p>
            <a:pPr marL="0" indent="0" algn="just">
              <a:buNone/>
              <a:tabLst>
                <a:tab pos="542925" algn="l"/>
              </a:tabLst>
            </a:pPr>
            <a:r>
              <a:rPr lang="tr-TR" sz="2300" dirty="0"/>
              <a:t>	</a:t>
            </a:r>
            <a:r>
              <a:rPr lang="tr-TR" sz="2300" dirty="0" smtClean="0"/>
              <a:t>SMMM</a:t>
            </a:r>
          </a:p>
          <a:p>
            <a:pPr marL="0" indent="0" algn="just">
              <a:buNone/>
              <a:tabLst>
                <a:tab pos="542925" algn="l"/>
              </a:tabLst>
            </a:pPr>
            <a:r>
              <a:rPr lang="tr-TR" sz="2300" dirty="0"/>
              <a:t>	</a:t>
            </a:r>
            <a:r>
              <a:rPr lang="tr-TR" sz="2300" dirty="0" smtClean="0"/>
              <a:t>ve YMM</a:t>
            </a:r>
          </a:p>
          <a:p>
            <a:pPr marL="0" indent="0" algn="just">
              <a:buNone/>
              <a:tabLst>
                <a:tab pos="542925" algn="l"/>
              </a:tabLst>
            </a:pPr>
            <a:r>
              <a:rPr lang="tr-TR" sz="2300" dirty="0" smtClean="0"/>
              <a:t>unvanlarıdır.</a:t>
            </a:r>
          </a:p>
          <a:p>
            <a:pPr marL="0" indent="0" algn="just">
              <a:buNone/>
              <a:tabLst>
                <a:tab pos="542925" algn="l"/>
              </a:tabLst>
            </a:pPr>
            <a:r>
              <a:rPr lang="tr-TR" sz="2300" dirty="0"/>
              <a:t>	</a:t>
            </a:r>
            <a:r>
              <a:rPr lang="tr-TR" sz="2300" dirty="0" smtClean="0"/>
              <a:t>Ancak bu unvanların yanında yine meslek mensuplarımızın yapabileceği bağımsız denetim mesleğine dönük bağımsız denetçilik unvanı da söz konusudur</a:t>
            </a:r>
            <a:r>
              <a:rPr lang="tr-TR" sz="2300" dirty="0" smtClean="0"/>
              <a:t>.</a:t>
            </a:r>
          </a:p>
          <a:p>
            <a:pPr marL="0" indent="0" algn="just">
              <a:buNone/>
              <a:tabLst>
                <a:tab pos="542925" algn="l"/>
              </a:tabLst>
            </a:pPr>
            <a:r>
              <a:rPr lang="tr-TR" sz="2300" dirty="0"/>
              <a:t>	</a:t>
            </a:r>
            <a:r>
              <a:rPr lang="tr-TR" sz="2300" dirty="0" smtClean="0"/>
              <a:t>Ayrıca 2024 yılı itibariyle </a:t>
            </a:r>
            <a:r>
              <a:rPr lang="tr-TR" sz="2300" smtClean="0"/>
              <a:t>bağımsız denetçi </a:t>
            </a:r>
            <a:r>
              <a:rPr lang="tr-TR" sz="2300" dirty="0" smtClean="0"/>
              <a:t>yetkisine sahip olanlar ek bir sınavla sürdürülebilirlik raporlamaları konusunda da denetçilik </a:t>
            </a:r>
            <a:r>
              <a:rPr lang="tr-TR" sz="2300" dirty="0" err="1" smtClean="0"/>
              <a:t>ünvanını</a:t>
            </a:r>
            <a:r>
              <a:rPr lang="tr-TR" sz="2300" dirty="0" smtClean="0"/>
              <a:t> kazanabilmektedir.</a:t>
            </a:r>
            <a:endParaRPr lang="tr-TR" sz="2300" dirty="0" smtClean="0"/>
          </a:p>
        </p:txBody>
      </p:sp>
    </p:spTree>
    <p:extLst>
      <p:ext uri="{BB962C8B-B14F-4D97-AF65-F5344CB8AC3E}">
        <p14:creationId xmlns:p14="http://schemas.microsoft.com/office/powerpoint/2010/main" val="912469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Staj Sürelerinden Sayılan Haller (3568 / 6)</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ı</a:t>
            </a:r>
            <a:r>
              <a:rPr lang="tr-TR" sz="2300" i="1" dirty="0"/>
              <a:t>) Kamu kuruluşlarının veya bilanço esasında defter tutan özel kuruluşların muhasebe birimlerinde birinci </a:t>
            </a:r>
            <a:r>
              <a:rPr lang="tr-TR" sz="2300" i="1" dirty="0" smtClean="0"/>
              <a:t>derece imza </a:t>
            </a:r>
            <a:r>
              <a:rPr lang="tr-TR" sz="2300" i="1" dirty="0"/>
              <a:t>yetkisini haiz, muhasebenin fiilen sevk ve idare edilmesinden veya mali denetiminden sorumlu bulunanların </a:t>
            </a:r>
            <a:r>
              <a:rPr lang="tr-TR" sz="2300" i="1" dirty="0" smtClean="0"/>
              <a:t>bu hizmetlerde </a:t>
            </a:r>
            <a:r>
              <a:rPr lang="tr-TR" sz="2300" i="1" dirty="0"/>
              <a:t>geçen süreleri ile bu birimlerde görev yapan </a:t>
            </a:r>
            <a:r>
              <a:rPr lang="tr-TR" sz="2300" i="1" dirty="0" smtClean="0"/>
              <a:t>SMMM </a:t>
            </a:r>
            <a:r>
              <a:rPr lang="tr-TR" sz="2300" i="1" dirty="0"/>
              <a:t>veya </a:t>
            </a:r>
            <a:r>
              <a:rPr lang="tr-TR" sz="2300" i="1" dirty="0" smtClean="0"/>
              <a:t>YMM’lerin gözetim </a:t>
            </a:r>
            <a:r>
              <a:rPr lang="tr-TR" sz="2300" i="1" dirty="0"/>
              <a:t>ve denetiminde bunların sayısını geçmemek üzere, oda nezdinde staj dosyası açtırmış ve staja başlama </a:t>
            </a:r>
            <a:r>
              <a:rPr lang="tr-TR" sz="2300" i="1" dirty="0" smtClean="0"/>
              <a:t>sınavını kazanmış </a:t>
            </a:r>
            <a:r>
              <a:rPr lang="tr-TR" sz="2300" i="1" dirty="0"/>
              <a:t>olan aday meslek mensuplarının staja başlama sınavını kazandıkları tarihten itibaren, staj koşullarını </a:t>
            </a:r>
            <a:r>
              <a:rPr lang="tr-TR" sz="2300" i="1" dirty="0" smtClean="0"/>
              <a:t>yerine getirmeleri </a:t>
            </a:r>
            <a:r>
              <a:rPr lang="tr-TR" sz="2300" i="1" dirty="0"/>
              <a:t>halinde bu hizmetlerde geçen süreleri, </a:t>
            </a:r>
            <a:endParaRPr lang="tr-TR" sz="2300" i="1" dirty="0" smtClean="0"/>
          </a:p>
          <a:p>
            <a:pPr marL="0" indent="0" algn="just">
              <a:buNone/>
              <a:tabLst>
                <a:tab pos="542925" algn="l"/>
              </a:tabLst>
            </a:pPr>
            <a:r>
              <a:rPr lang="tr-TR" sz="2300" i="1" dirty="0"/>
              <a:t>	i) Bu Kanunun 5 inci maddesinin (A) fıkrasının (a) bendinde sayılan konularda öğretim üyesi, öğretim görevlisi </a:t>
            </a:r>
            <a:r>
              <a:rPr lang="tr-TR" sz="2300" i="1" dirty="0" smtClean="0"/>
              <a:t>veya araştırma </a:t>
            </a:r>
            <a:r>
              <a:rPr lang="tr-TR" sz="2300" i="1" dirty="0"/>
              <a:t>görevlisi olarak çalışanların bu görevlerde geçen hizmet süreleri.</a:t>
            </a:r>
          </a:p>
          <a:p>
            <a:pPr marL="0" indent="0" algn="just">
              <a:buNone/>
              <a:tabLst>
                <a:tab pos="542925" algn="l"/>
              </a:tabLst>
            </a:pPr>
            <a:endParaRPr lang="tr-TR" sz="2300" i="1" dirty="0" smtClean="0"/>
          </a:p>
        </p:txBody>
      </p:sp>
    </p:spTree>
    <p:extLst>
      <p:ext uri="{BB962C8B-B14F-4D97-AF65-F5344CB8AC3E}">
        <p14:creationId xmlns:p14="http://schemas.microsoft.com/office/powerpoint/2010/main" val="2294724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Sınavı (3568 / 7)</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a:t>
            </a:r>
            <a:r>
              <a:rPr lang="tr-TR" sz="2300" b="1" i="1" dirty="0" smtClean="0"/>
              <a:t>SMMM </a:t>
            </a:r>
            <a:r>
              <a:rPr lang="tr-TR" sz="2300" b="1" i="1" dirty="0"/>
              <a:t>sınavı </a:t>
            </a:r>
            <a:r>
              <a:rPr lang="tr-TR" sz="2300" b="1" i="1" dirty="0" smtClean="0"/>
              <a:t>TÜRMOB </a:t>
            </a:r>
            <a:r>
              <a:rPr lang="tr-TR" sz="2300" b="1" i="1" dirty="0"/>
              <a:t>tarafından yazılı olarak yapılır.</a:t>
            </a:r>
          </a:p>
          <a:p>
            <a:pPr marL="0" indent="0" algn="just">
              <a:buNone/>
              <a:tabLst>
                <a:tab pos="542925" algn="l"/>
              </a:tabLst>
            </a:pPr>
            <a:r>
              <a:rPr lang="tr-TR" sz="2300" i="1" dirty="0" smtClean="0"/>
              <a:t>	Sınav </a:t>
            </a:r>
            <a:r>
              <a:rPr lang="tr-TR" sz="2300" i="1" dirty="0"/>
              <a:t>Komisyonu 7 üyeden oluşur. Üyelerin 2'si Maliye Bakanlığını temsil eder. Diğer 3 üye Yüksek </a:t>
            </a:r>
            <a:r>
              <a:rPr lang="tr-TR" sz="2300" i="1" dirty="0" smtClean="0"/>
              <a:t>Öğretim Kurulunca </a:t>
            </a:r>
            <a:r>
              <a:rPr lang="tr-TR" sz="2300" i="1" dirty="0"/>
              <a:t>teklif edilecek 5 aday arasından diğer 2 üye ise </a:t>
            </a:r>
            <a:r>
              <a:rPr lang="tr-TR" sz="2300" i="1" dirty="0" smtClean="0"/>
              <a:t>TÜRMOB tarafından </a:t>
            </a:r>
            <a:r>
              <a:rPr lang="tr-TR" sz="2300" i="1" dirty="0"/>
              <a:t>teklif edilecek 4 üye arasından Maliye Bakanı </a:t>
            </a:r>
            <a:r>
              <a:rPr lang="tr-TR" sz="2300" i="1" dirty="0" smtClean="0"/>
              <a:t>tarafından seçilir</a:t>
            </a:r>
            <a:r>
              <a:rPr lang="tr-TR" sz="2300" i="1" dirty="0"/>
              <a:t>.</a:t>
            </a:r>
          </a:p>
          <a:p>
            <a:pPr marL="0" indent="0" algn="just">
              <a:buNone/>
              <a:tabLst>
                <a:tab pos="542925" algn="l"/>
              </a:tabLst>
            </a:pPr>
            <a:r>
              <a:rPr lang="tr-TR" sz="2300" i="1" dirty="0" smtClean="0"/>
              <a:t>	Sınav </a:t>
            </a:r>
            <a:r>
              <a:rPr lang="tr-TR" sz="2300" i="1" dirty="0"/>
              <a:t>komisyon üyeliklerine aday gösterileceklerin; hukuk, iktisat, maliye, muhasebe, işletme, bankacılık, </a:t>
            </a:r>
            <a:r>
              <a:rPr lang="tr-TR" sz="2300" i="1" dirty="0" smtClean="0"/>
              <a:t>idari bilimler </a:t>
            </a:r>
            <a:r>
              <a:rPr lang="tr-TR" sz="2300" i="1" dirty="0"/>
              <a:t>dallarından lisans veya lisansüstü seviyesinde mezun olmaları ve bu konularda </a:t>
            </a:r>
            <a:r>
              <a:rPr lang="tr-TR" sz="2300" i="1" dirty="0" err="1"/>
              <a:t>onbeş</a:t>
            </a:r>
            <a:r>
              <a:rPr lang="tr-TR" sz="2300" i="1" dirty="0"/>
              <a:t> yıl çalışmış veya bu kadar </a:t>
            </a:r>
            <a:r>
              <a:rPr lang="tr-TR" sz="2300" i="1" dirty="0" smtClean="0"/>
              <a:t>süre öğretim üyeliği veya görevliliği yapmış bulunmaları şarttır.</a:t>
            </a:r>
          </a:p>
        </p:txBody>
      </p:sp>
    </p:spTree>
    <p:extLst>
      <p:ext uri="{BB962C8B-B14F-4D97-AF65-F5344CB8AC3E}">
        <p14:creationId xmlns:p14="http://schemas.microsoft.com/office/powerpoint/2010/main" val="3626443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 Yabancı </a:t>
            </a:r>
            <a:r>
              <a:rPr lang="tr-TR" sz="2700" i="1" dirty="0" err="1" smtClean="0"/>
              <a:t>SMMM’ler</a:t>
            </a:r>
            <a:r>
              <a:rPr lang="tr-TR" sz="2700" i="1" dirty="0" smtClean="0"/>
              <a:t> (3568 / 8)</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a:t>
            </a:r>
            <a:r>
              <a:rPr lang="tr-TR" sz="2300" b="1" i="1" dirty="0" smtClean="0"/>
              <a:t>Yabancı </a:t>
            </a:r>
            <a:r>
              <a:rPr lang="tr-TR" sz="2300" b="1" i="1" dirty="0" err="1" smtClean="0"/>
              <a:t>SMMM’ler</a:t>
            </a:r>
            <a:endParaRPr lang="tr-TR" sz="2300" b="1" i="1" dirty="0"/>
          </a:p>
          <a:p>
            <a:pPr marL="0" indent="0" algn="just">
              <a:buNone/>
              <a:tabLst>
                <a:tab pos="542925" algn="l"/>
              </a:tabLst>
            </a:pPr>
            <a:r>
              <a:rPr lang="tr-TR" sz="2300" i="1" dirty="0" smtClean="0"/>
              <a:t>	</a:t>
            </a:r>
            <a:r>
              <a:rPr lang="tr-TR" sz="2300" i="1" dirty="0" err="1" smtClean="0"/>
              <a:t>SMMM’lik</a:t>
            </a:r>
            <a:r>
              <a:rPr lang="tr-TR" sz="2300" i="1" dirty="0" smtClean="0"/>
              <a:t> </a:t>
            </a:r>
            <a:r>
              <a:rPr lang="tr-TR" sz="2300" i="1" dirty="0"/>
              <a:t>mesleğini resmen düzenlemiş olan yabancı bir devletin </a:t>
            </a:r>
            <a:r>
              <a:rPr lang="tr-TR" sz="2300" i="1" dirty="0" err="1" smtClean="0"/>
              <a:t>tabiyetindeki</a:t>
            </a:r>
            <a:r>
              <a:rPr lang="tr-TR" sz="2300" i="1" dirty="0" smtClean="0"/>
              <a:t> kişilerin</a:t>
            </a:r>
            <a:r>
              <a:rPr lang="tr-TR" sz="2300" i="1" dirty="0"/>
              <a:t>, T.C. </a:t>
            </a:r>
            <a:r>
              <a:rPr lang="tr-TR" sz="2300" i="1" dirty="0" err="1"/>
              <a:t>tabiyetindeki</a:t>
            </a:r>
            <a:r>
              <a:rPr lang="tr-TR" sz="2300" i="1" dirty="0"/>
              <a:t> </a:t>
            </a:r>
            <a:r>
              <a:rPr lang="tr-TR" sz="2300" i="1" dirty="0" err="1" smtClean="0"/>
              <a:t>SMMM’lerde</a:t>
            </a:r>
            <a:r>
              <a:rPr lang="tr-TR" sz="2300" i="1" dirty="0" smtClean="0"/>
              <a:t> </a:t>
            </a:r>
            <a:r>
              <a:rPr lang="tr-TR" sz="2300" i="1" dirty="0"/>
              <a:t>aranan nitelikleri taşımak şartıyla, </a:t>
            </a:r>
            <a:r>
              <a:rPr lang="tr-TR" sz="2300" i="1" dirty="0" smtClean="0"/>
              <a:t>kendi memleketlerinde </a:t>
            </a:r>
            <a:r>
              <a:rPr lang="tr-TR" sz="2300" i="1" dirty="0"/>
              <a:t>elde etmiş oldukları haklardan 2 </a:t>
            </a:r>
            <a:r>
              <a:rPr lang="tr-TR" sz="2300" i="1" dirty="0" err="1"/>
              <a:t>nci</a:t>
            </a:r>
            <a:r>
              <a:rPr lang="tr-TR" sz="2300" i="1" dirty="0"/>
              <a:t> madde kapsamına giren hizmetleri, karşılıklılık şartı ile </a:t>
            </a:r>
            <a:r>
              <a:rPr lang="tr-TR" sz="2300" i="1" dirty="0" smtClean="0"/>
              <a:t>SMMM unvanı </a:t>
            </a:r>
            <a:r>
              <a:rPr lang="tr-TR" sz="2300" i="1" dirty="0"/>
              <a:t>altında Türkiye'de de yapmalarına Cumhurbaşkanının onayı ile izin verilebilir. </a:t>
            </a:r>
            <a:endParaRPr lang="tr-TR" sz="2300" i="1" dirty="0" smtClean="0"/>
          </a:p>
        </p:txBody>
      </p:sp>
    </p:spTree>
    <p:extLst>
      <p:ext uri="{BB962C8B-B14F-4D97-AF65-F5344CB8AC3E}">
        <p14:creationId xmlns:p14="http://schemas.microsoft.com/office/powerpoint/2010/main" val="29034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a:t>	Maliye Bakanlığı, </a:t>
            </a:r>
            <a:r>
              <a:rPr lang="tr-TR" sz="2300" i="1" dirty="0" smtClean="0"/>
              <a:t>yetki </a:t>
            </a:r>
            <a:r>
              <a:rPr lang="tr-TR" sz="2300" i="1" dirty="0"/>
              <a:t>almış </a:t>
            </a:r>
            <a:r>
              <a:rPr lang="tr-TR" sz="2300" i="1" dirty="0" err="1" smtClean="0"/>
              <a:t>SMMM’lere</a:t>
            </a:r>
            <a:r>
              <a:rPr lang="tr-TR" sz="2300" i="1" dirty="0" smtClean="0"/>
              <a:t>, beyannamelerini imzaladıkları </a:t>
            </a:r>
            <a:r>
              <a:rPr lang="tr-TR" sz="2300" i="1" dirty="0"/>
              <a:t>dönem ve mükelleflerle sınırlı olmak kaydıyla, </a:t>
            </a:r>
            <a:r>
              <a:rPr lang="tr-TR" sz="2300" i="1" dirty="0" smtClean="0"/>
              <a:t>KDV Kanunu kapsamında </a:t>
            </a:r>
            <a:r>
              <a:rPr lang="tr-TR" sz="2300" i="1" dirty="0"/>
              <a:t>yapılacak iadeye dayanak teşkil edecek rapor düzenlettirmeye, bu kapsamda rapor düzenleyecek </a:t>
            </a:r>
            <a:r>
              <a:rPr lang="tr-TR" sz="2300" i="1" dirty="0" err="1" smtClean="0"/>
              <a:t>SMMM’lerde</a:t>
            </a:r>
            <a:r>
              <a:rPr lang="tr-TR" sz="2300" i="1" dirty="0" smtClean="0"/>
              <a:t> </a:t>
            </a:r>
            <a:r>
              <a:rPr lang="tr-TR" sz="2300" i="1" dirty="0"/>
              <a:t>aranacak nitelik ve şartlar ile rapor düzenlenebilecek iade türlerini ve azami iade </a:t>
            </a:r>
            <a:r>
              <a:rPr lang="tr-TR" sz="2300" i="1" dirty="0" smtClean="0"/>
              <a:t>tutarlarını tespite</a:t>
            </a:r>
            <a:r>
              <a:rPr lang="tr-TR" sz="2300" i="1" dirty="0"/>
              <a:t>, rapor düzenleme yetkisini, belirleyeceği usul ve esaslara göre yapılan eğitimlere katılma ve başarılı olma </a:t>
            </a:r>
            <a:r>
              <a:rPr lang="tr-TR" sz="2300" i="1" dirty="0" smtClean="0"/>
              <a:t>şartına bağlamaya </a:t>
            </a:r>
            <a:r>
              <a:rPr lang="tr-TR" sz="2300" i="1" dirty="0"/>
              <a:t>ve uygulamaya ilişkin diğer usul ve esasları belirlemeye yetkilidir.</a:t>
            </a:r>
          </a:p>
          <a:p>
            <a:pPr marL="0" indent="0" algn="just">
              <a:buNone/>
              <a:tabLst>
                <a:tab pos="542925" algn="l"/>
              </a:tabLst>
            </a:pPr>
            <a:r>
              <a:rPr lang="tr-TR" sz="2300" i="1" dirty="0" smtClean="0"/>
              <a:t>	</a:t>
            </a:r>
            <a:r>
              <a:rPr lang="tr-TR" sz="2300" i="1" dirty="0" err="1" smtClean="0"/>
              <a:t>SMMM’ler</a:t>
            </a:r>
            <a:r>
              <a:rPr lang="tr-TR" sz="2300" i="1" dirty="0" smtClean="0"/>
              <a:t>, </a:t>
            </a:r>
            <a:r>
              <a:rPr lang="tr-TR" sz="2300" i="1" dirty="0"/>
              <a:t>iadeye ilişkin düzenledikleri raporların doğru olmasından sorumludurlar.</a:t>
            </a:r>
          </a:p>
          <a:p>
            <a:pPr marL="0" indent="0" algn="just">
              <a:buNone/>
              <a:tabLst>
                <a:tab pos="542925" algn="l"/>
              </a:tabLst>
            </a:pPr>
            <a:r>
              <a:rPr lang="tr-TR" sz="2300" i="1" dirty="0" smtClean="0"/>
              <a:t>	Düzenledikleri </a:t>
            </a:r>
            <a:r>
              <a:rPr lang="tr-TR" sz="2300" i="1" dirty="0"/>
              <a:t>raporun doğru olmaması halinde, rapor kapsamı ile sınırlı olmak üzere, </a:t>
            </a:r>
            <a:r>
              <a:rPr lang="tr-TR" sz="2300" i="1" dirty="0" err="1"/>
              <a:t>ziyaa</a:t>
            </a:r>
            <a:r>
              <a:rPr lang="tr-TR" sz="2300" i="1" dirty="0"/>
              <a:t> uğratılan vergilerden </a:t>
            </a:r>
            <a:r>
              <a:rPr lang="tr-TR" sz="2300" i="1" dirty="0" smtClean="0"/>
              <a:t>ve kesilecek </a:t>
            </a:r>
            <a:r>
              <a:rPr lang="tr-TR" sz="2300" i="1" dirty="0"/>
              <a:t>cezalardan mükellefle birlikte müştereken ve </a:t>
            </a:r>
            <a:r>
              <a:rPr lang="tr-TR" sz="2300" i="1" dirty="0" err="1"/>
              <a:t>müteselsilen</a:t>
            </a:r>
            <a:r>
              <a:rPr lang="tr-TR" sz="2300" i="1" dirty="0"/>
              <a:t> sorumlu olurlar</a:t>
            </a:r>
            <a:endParaRPr lang="tr-TR" sz="2300" i="1" dirty="0" smtClean="0"/>
          </a:p>
        </p:txBody>
      </p:sp>
    </p:spTree>
    <p:extLst>
      <p:ext uri="{BB962C8B-B14F-4D97-AF65-F5344CB8AC3E}">
        <p14:creationId xmlns:p14="http://schemas.microsoft.com/office/powerpoint/2010/main" val="4026389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Yeminli Mali Müşavirlik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Yeminli mali müşavir olabilmenin özel şartları </a:t>
            </a:r>
            <a:r>
              <a:rPr lang="tr-TR" sz="2300" dirty="0" smtClean="0"/>
              <a:t>(3568 md.9);</a:t>
            </a:r>
            <a:endParaRPr lang="tr-TR" sz="2300" dirty="0"/>
          </a:p>
          <a:p>
            <a:pPr marL="0" indent="0" algn="just">
              <a:buNone/>
              <a:tabLst>
                <a:tab pos="542925" algn="l"/>
              </a:tabLst>
            </a:pPr>
            <a:r>
              <a:rPr lang="tr-TR" sz="2300" dirty="0" smtClean="0"/>
              <a:t>	</a:t>
            </a:r>
            <a:r>
              <a:rPr lang="tr-TR" sz="2300" i="1" dirty="0" smtClean="0"/>
              <a:t>Yeminli </a:t>
            </a:r>
            <a:r>
              <a:rPr lang="tr-TR" sz="2300" i="1" dirty="0"/>
              <a:t>mali müşavir olabilmek için:</a:t>
            </a:r>
          </a:p>
          <a:p>
            <a:pPr marL="0" indent="0" algn="just">
              <a:buNone/>
              <a:tabLst>
                <a:tab pos="542925" algn="l"/>
              </a:tabLst>
            </a:pPr>
            <a:r>
              <a:rPr lang="tr-TR" sz="2300" i="1" dirty="0" smtClean="0"/>
              <a:t>	a</a:t>
            </a:r>
            <a:r>
              <a:rPr lang="tr-TR" sz="2300" i="1" dirty="0"/>
              <a:t>) En az 1O yıl </a:t>
            </a:r>
            <a:r>
              <a:rPr lang="tr-TR" sz="2300" i="1" dirty="0" err="1" smtClean="0"/>
              <a:t>SMMM’lik</a:t>
            </a:r>
            <a:r>
              <a:rPr lang="tr-TR" sz="2300" i="1" dirty="0" smtClean="0"/>
              <a:t> </a:t>
            </a:r>
            <a:r>
              <a:rPr lang="tr-TR" sz="2300" i="1" dirty="0"/>
              <a:t>yapmış olmak,</a:t>
            </a:r>
          </a:p>
          <a:p>
            <a:pPr marL="0" indent="0" algn="just">
              <a:buNone/>
              <a:tabLst>
                <a:tab pos="542925" algn="l"/>
              </a:tabLst>
            </a:pPr>
            <a:r>
              <a:rPr lang="tr-TR" sz="2300" i="1" dirty="0" smtClean="0"/>
              <a:t>	b</a:t>
            </a:r>
            <a:r>
              <a:rPr lang="tr-TR" sz="2300" i="1" dirty="0"/>
              <a:t>) </a:t>
            </a:r>
            <a:r>
              <a:rPr lang="tr-TR" sz="2300" i="1" dirty="0" err="1" smtClean="0"/>
              <a:t>YMM’lik</a:t>
            </a:r>
            <a:r>
              <a:rPr lang="tr-TR" sz="2300" i="1" dirty="0" smtClean="0"/>
              <a:t> </a:t>
            </a:r>
            <a:r>
              <a:rPr lang="tr-TR" sz="2300" i="1" dirty="0"/>
              <a:t>sınavını vermiş olmak,</a:t>
            </a:r>
          </a:p>
          <a:p>
            <a:pPr marL="0" indent="0" algn="just">
              <a:buNone/>
              <a:tabLst>
                <a:tab pos="542925" algn="l"/>
              </a:tabLst>
            </a:pPr>
            <a:r>
              <a:rPr lang="tr-TR" sz="2300" i="1" dirty="0" smtClean="0"/>
              <a:t>	c</a:t>
            </a:r>
            <a:r>
              <a:rPr lang="tr-TR" sz="2300" i="1" dirty="0"/>
              <a:t>) </a:t>
            </a:r>
            <a:r>
              <a:rPr lang="tr-TR" sz="2300" i="1" dirty="0" smtClean="0"/>
              <a:t>YMM </a:t>
            </a:r>
            <a:r>
              <a:rPr lang="tr-TR" sz="2300" i="1" dirty="0"/>
              <a:t>ruhsatını almış olmak,</a:t>
            </a:r>
          </a:p>
          <a:p>
            <a:pPr marL="0" indent="0" algn="just">
              <a:buNone/>
              <a:tabLst>
                <a:tab pos="542925" algn="l"/>
              </a:tabLst>
            </a:pPr>
            <a:r>
              <a:rPr lang="tr-TR" sz="2300" dirty="0" smtClean="0"/>
              <a:t>şartları </a:t>
            </a:r>
            <a:r>
              <a:rPr lang="tr-TR" sz="2300" dirty="0"/>
              <a:t>aranır.</a:t>
            </a:r>
            <a:endParaRPr lang="tr-TR" sz="2300" dirty="0" smtClean="0"/>
          </a:p>
        </p:txBody>
      </p:sp>
    </p:spTree>
    <p:extLst>
      <p:ext uri="{BB962C8B-B14F-4D97-AF65-F5344CB8AC3E}">
        <p14:creationId xmlns:p14="http://schemas.microsoft.com/office/powerpoint/2010/main" val="496853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Yeminli Mali Müşavirlik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Yeminli mali müşavirlik </a:t>
            </a:r>
            <a:r>
              <a:rPr lang="tr-TR" sz="2300" dirty="0" smtClean="0"/>
              <a:t>sınavı (3568 </a:t>
            </a:r>
            <a:r>
              <a:rPr lang="tr-TR" sz="2300" dirty="0" err="1" smtClean="0"/>
              <a:t>md.</a:t>
            </a:r>
            <a:r>
              <a:rPr lang="tr-TR" sz="2300" dirty="0" smtClean="0"/>
              <a:t> 10)</a:t>
            </a:r>
            <a:endParaRPr lang="tr-TR" sz="2300" dirty="0"/>
          </a:p>
          <a:p>
            <a:pPr marL="0" indent="0" algn="just">
              <a:buNone/>
              <a:tabLst>
                <a:tab pos="542925" algn="l"/>
              </a:tabLst>
            </a:pPr>
            <a:r>
              <a:rPr lang="tr-TR" sz="2300" dirty="0" smtClean="0"/>
              <a:t>	</a:t>
            </a:r>
            <a:r>
              <a:rPr lang="tr-TR" sz="2300" i="1" dirty="0" smtClean="0"/>
              <a:t>Yeminli </a:t>
            </a:r>
            <a:r>
              <a:rPr lang="tr-TR" sz="2300" i="1" dirty="0"/>
              <a:t>malî müşavirlik sınavı </a:t>
            </a:r>
            <a:r>
              <a:rPr lang="tr-TR" sz="2300" i="1" dirty="0" smtClean="0"/>
              <a:t>TÜRMOB </a:t>
            </a:r>
            <a:r>
              <a:rPr lang="tr-TR" sz="2300" i="1" dirty="0"/>
              <a:t>tarafından yazılı olarak yapılır. Maliye Bakanlığı bu sınavın adil, tarafsız </a:t>
            </a:r>
            <a:r>
              <a:rPr lang="tr-TR" sz="2300" i="1" dirty="0" smtClean="0"/>
              <a:t>ve mevzuatına </a:t>
            </a:r>
            <a:r>
              <a:rPr lang="tr-TR" sz="2300" i="1" dirty="0"/>
              <a:t>uygun bir şekilde yapılması için gerekli tedbirleri almaya yetkilidir.</a:t>
            </a:r>
          </a:p>
          <a:p>
            <a:pPr marL="0" indent="0" algn="just">
              <a:buNone/>
              <a:tabLst>
                <a:tab pos="542925" algn="l"/>
              </a:tabLst>
            </a:pPr>
            <a:r>
              <a:rPr lang="tr-TR" sz="2300" i="1" dirty="0" smtClean="0"/>
              <a:t>	Sınav </a:t>
            </a:r>
            <a:r>
              <a:rPr lang="tr-TR" sz="2300" i="1" dirty="0"/>
              <a:t>komisyonu biri başkan olmak üzere yedi üyeden oluşur. Sınav komisyonu başkan ve üyeleri; dördü </a:t>
            </a:r>
            <a:r>
              <a:rPr lang="tr-TR" sz="2300" i="1" dirty="0" smtClean="0"/>
              <a:t>Maliye Bakanlığı </a:t>
            </a:r>
            <a:r>
              <a:rPr lang="tr-TR" sz="2300" i="1" dirty="0"/>
              <a:t>vergi denetim elemanları arasından, biri Yükseköğretim Kurulunca önerilecek iki aday arasından, ikisi ise </a:t>
            </a:r>
            <a:r>
              <a:rPr lang="tr-TR" sz="2300" i="1" dirty="0" smtClean="0"/>
              <a:t>TÜRMOB tarafından önerilecek </a:t>
            </a:r>
            <a:r>
              <a:rPr lang="tr-TR" sz="2300" i="1" dirty="0"/>
              <a:t>dört aday arasından Maliye Bakanı tarafından seçilir</a:t>
            </a:r>
            <a:r>
              <a:rPr lang="tr-TR" sz="2300" i="1" dirty="0" smtClean="0"/>
              <a:t>.</a:t>
            </a:r>
          </a:p>
          <a:p>
            <a:pPr marL="0" indent="0" algn="just">
              <a:buNone/>
              <a:tabLst>
                <a:tab pos="542925" algn="l"/>
              </a:tabLst>
            </a:pPr>
            <a:r>
              <a:rPr lang="tr-TR" sz="2300" dirty="0"/>
              <a:t>	</a:t>
            </a:r>
            <a:r>
              <a:rPr lang="tr-TR" sz="2300" dirty="0" smtClean="0"/>
              <a:t>Aslında son paragraf her şeyin Maliye Bakanlığının kontrolünde geliştiğinin de bir delilidir.</a:t>
            </a:r>
          </a:p>
        </p:txBody>
      </p:sp>
    </p:spTree>
    <p:extLst>
      <p:ext uri="{BB962C8B-B14F-4D97-AF65-F5344CB8AC3E}">
        <p14:creationId xmlns:p14="http://schemas.microsoft.com/office/powerpoint/2010/main" val="856333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Yeminli Mali Müşavirlik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Yemin (3568 </a:t>
            </a:r>
            <a:r>
              <a:rPr lang="tr-TR" sz="2300" dirty="0" err="1" smtClean="0"/>
              <a:t>md.</a:t>
            </a:r>
            <a:r>
              <a:rPr lang="tr-TR" sz="2300" dirty="0" smtClean="0"/>
              <a:t> 11)</a:t>
            </a:r>
            <a:endParaRPr lang="tr-TR" sz="2300" dirty="0"/>
          </a:p>
          <a:p>
            <a:pPr marL="0" indent="0" algn="just">
              <a:buNone/>
              <a:tabLst>
                <a:tab pos="542925" algn="l"/>
              </a:tabLst>
            </a:pPr>
            <a:r>
              <a:rPr lang="tr-TR" sz="2300" dirty="0" smtClean="0"/>
              <a:t>	</a:t>
            </a:r>
            <a:r>
              <a:rPr lang="tr-TR" sz="2300" i="1" dirty="0" smtClean="0"/>
              <a:t>Yeminli </a:t>
            </a:r>
            <a:r>
              <a:rPr lang="tr-TR" sz="2300" i="1" dirty="0"/>
              <a:t>mali müşavirlik mesleğine kabul edilenler, görevlerine fiilen başlamadan önce, Asliye </a:t>
            </a:r>
            <a:r>
              <a:rPr lang="tr-TR" sz="2300" i="1" dirty="0" smtClean="0"/>
              <a:t>Ticaret Mahkemesinde </a:t>
            </a:r>
            <a:r>
              <a:rPr lang="tr-TR" sz="2300" i="1" dirty="0"/>
              <a:t>aşağıda yazılı şekilde yemin ederler.</a:t>
            </a:r>
          </a:p>
          <a:p>
            <a:pPr marL="0" indent="0" algn="just">
              <a:buNone/>
              <a:tabLst>
                <a:tab pos="542925" algn="l"/>
              </a:tabLst>
            </a:pPr>
            <a:r>
              <a:rPr lang="tr-TR" sz="2300" i="1" dirty="0"/>
              <a:t>"Yeminli mali müşavirlik mesleğinin, bir kamu hizmeti olduğunu bilerek, Türkiye Cumhuriyeti kanunlarına, </a:t>
            </a:r>
            <a:r>
              <a:rPr lang="tr-TR" sz="2300" i="1" dirty="0" smtClean="0"/>
              <a:t>mesleki kurallara </a:t>
            </a:r>
            <a:r>
              <a:rPr lang="tr-TR" sz="2300" i="1" dirty="0"/>
              <a:t>ve meslek ahlakına uyacağıma, mesleğimi tam bir bağımsızlık, tarafsızlık ve dürüstlükle yerine getireceğime</a:t>
            </a:r>
            <a:r>
              <a:rPr lang="tr-TR" sz="2300" i="1" dirty="0" smtClean="0"/>
              <a:t>, üzerime </a:t>
            </a:r>
            <a:r>
              <a:rPr lang="tr-TR" sz="2300" i="1" dirty="0"/>
              <a:t>aldığım işleri dikkat ve özenle yapacağıma, namusum ve şerefim üzerine yemin ederim</a:t>
            </a:r>
            <a:r>
              <a:rPr lang="tr-TR" sz="2300" i="1" dirty="0" smtClean="0"/>
              <a:t>."</a:t>
            </a:r>
            <a:endParaRPr lang="tr-TR" sz="2300" i="1" dirty="0"/>
          </a:p>
        </p:txBody>
      </p:sp>
    </p:spTree>
    <p:extLst>
      <p:ext uri="{BB962C8B-B14F-4D97-AF65-F5344CB8AC3E}">
        <p14:creationId xmlns:p14="http://schemas.microsoft.com/office/powerpoint/2010/main" val="1596245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Y.M.M. / </a:t>
            </a:r>
            <a:r>
              <a:rPr lang="tr-TR" sz="2800" dirty="0"/>
              <a:t>Tasdik ve tasdikten doğan sorumluluk (</a:t>
            </a:r>
            <a:r>
              <a:rPr lang="tr-TR" sz="2800" dirty="0" smtClean="0"/>
              <a:t>3568 </a:t>
            </a:r>
            <a:r>
              <a:rPr lang="tr-TR" sz="2800" dirty="0" err="1"/>
              <a:t>md.</a:t>
            </a:r>
            <a:r>
              <a:rPr lang="tr-TR" sz="2800" dirty="0"/>
              <a:t> 12)</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i="1" dirty="0" smtClean="0"/>
              <a:t>Yeminli </a:t>
            </a:r>
            <a:r>
              <a:rPr lang="tr-TR" sz="2300" i="1" dirty="0"/>
              <a:t>mali müşavirler gerçek ve tüzelkişilerin veya bunların teşebbüs ve işletmelerinin </a:t>
            </a:r>
            <a:r>
              <a:rPr lang="tr-TR" sz="2300" i="1" dirty="0" smtClean="0"/>
              <a:t>mali tablolarının </a:t>
            </a:r>
            <a:r>
              <a:rPr lang="tr-TR" sz="2300" i="1" dirty="0"/>
              <a:t>ve beyannamelerinin mevzuat hükümleri, muhasebe prensipleri ile muhasebe standartlarına uygunluğunu </a:t>
            </a:r>
            <a:r>
              <a:rPr lang="tr-TR" sz="2300" i="1" dirty="0" smtClean="0"/>
              <a:t>ve hesapların </a:t>
            </a:r>
            <a:r>
              <a:rPr lang="tr-TR" sz="2300" i="1" dirty="0"/>
              <a:t>denetim standartlarına göre incelediğini tasdik ederler.</a:t>
            </a:r>
          </a:p>
          <a:p>
            <a:pPr marL="0" indent="0" algn="just">
              <a:buNone/>
              <a:tabLst>
                <a:tab pos="542925" algn="l"/>
              </a:tabLst>
            </a:pPr>
            <a:r>
              <a:rPr lang="tr-TR" sz="2300" i="1" dirty="0" smtClean="0"/>
              <a:t>	Yeminli </a:t>
            </a:r>
            <a:r>
              <a:rPr lang="tr-TR" sz="2300" i="1" dirty="0"/>
              <a:t>mali müşavirlerin tasdik edecekleri belgeler, tasdik konuları ile tasdike ilişkin usul ve esaslar; gerçek </a:t>
            </a:r>
            <a:r>
              <a:rPr lang="tr-TR" sz="2300" i="1" dirty="0" smtClean="0"/>
              <a:t>ve tüzelkişilerin </a:t>
            </a:r>
            <a:r>
              <a:rPr lang="tr-TR" sz="2300" i="1" dirty="0"/>
              <a:t>mükellefiyet şekilleri, iş kolları ve ciroları, döviz kazandırıcı işlemleri, ithalat ve ihracatları, yatırımın </a:t>
            </a:r>
            <a:r>
              <a:rPr lang="tr-TR" sz="2300" i="1" dirty="0" smtClean="0"/>
              <a:t>miktarları ve </a:t>
            </a:r>
            <a:r>
              <a:rPr lang="tr-TR" sz="2300" i="1" dirty="0"/>
              <a:t>nevileri ile belgelerin ibraz edileceği merciler esas alınmak suretiyle Maliye Bakanlığınca çıkarılacak </a:t>
            </a:r>
            <a:r>
              <a:rPr lang="tr-TR" sz="2300" i="1" dirty="0" smtClean="0"/>
              <a:t>yönetmeliklerle belirlenir</a:t>
            </a:r>
            <a:r>
              <a:rPr lang="tr-TR" sz="2300" i="1" dirty="0"/>
              <a:t>. </a:t>
            </a:r>
            <a:r>
              <a:rPr lang="tr-TR" sz="2300" i="1" dirty="0" smtClean="0"/>
              <a:t> </a:t>
            </a:r>
          </a:p>
          <a:p>
            <a:pPr marL="0" indent="0" algn="just">
              <a:buNone/>
              <a:tabLst>
                <a:tab pos="542925" algn="l"/>
              </a:tabLst>
            </a:pPr>
            <a:r>
              <a:rPr lang="tr-TR" sz="2300" i="1" dirty="0"/>
              <a:t>	Kanunları gereğince, kamu kurum ve kuruluşlarına verilen tasdik edilmiş mali tablolar, kamu idaresinin </a:t>
            </a:r>
            <a:r>
              <a:rPr lang="tr-TR" sz="2300" i="1" dirty="0" smtClean="0"/>
              <a:t>yetkili memurlarınca</a:t>
            </a:r>
            <a:r>
              <a:rPr lang="tr-TR" sz="2300" i="1" dirty="0"/>
              <a:t>, tasdikin kapsamı ölçüsünde incelenmiş bir belge olarak kabul edilir. Ancak, çeşitli kanunlarla kamu </a:t>
            </a:r>
            <a:r>
              <a:rPr lang="tr-TR" sz="2300" i="1" dirty="0" smtClean="0"/>
              <a:t>idaresine tanınan </a:t>
            </a:r>
            <a:r>
              <a:rPr lang="tr-TR" sz="2300" i="1" dirty="0"/>
              <a:t>teftiş ve inceleme yetkilerinin kullanılmasına ve gerektiğinde tekrarına ait hususlar saklıdır</a:t>
            </a:r>
            <a:r>
              <a:rPr lang="tr-TR" sz="2300" i="1" dirty="0" smtClean="0"/>
              <a:t>.</a:t>
            </a:r>
            <a:endParaRPr lang="tr-TR" sz="2300" i="1" dirty="0"/>
          </a:p>
        </p:txBody>
      </p:sp>
    </p:spTree>
    <p:extLst>
      <p:ext uri="{BB962C8B-B14F-4D97-AF65-F5344CB8AC3E}">
        <p14:creationId xmlns:p14="http://schemas.microsoft.com/office/powerpoint/2010/main" val="1076999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Y.M.M. / </a:t>
            </a:r>
            <a:r>
              <a:rPr lang="tr-TR" sz="2800" dirty="0"/>
              <a:t>Tasdik ve tasdikten doğan sorumluluk (</a:t>
            </a:r>
            <a:r>
              <a:rPr lang="tr-TR" sz="2800" dirty="0" smtClean="0"/>
              <a:t>3568 </a:t>
            </a:r>
            <a:r>
              <a:rPr lang="tr-TR" sz="2800" dirty="0" err="1"/>
              <a:t>md.</a:t>
            </a:r>
            <a:r>
              <a:rPr lang="tr-TR" sz="2800" dirty="0"/>
              <a:t> 12)</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Yeminli </a:t>
            </a:r>
            <a:r>
              <a:rPr lang="tr-TR" sz="2300" i="1" dirty="0"/>
              <a:t>mali müşavirler yaptıkları tasdikin doğruluğundan sorumludurlar. Yaptıkları tasdikin doğru </a:t>
            </a:r>
            <a:r>
              <a:rPr lang="tr-TR" sz="2300" i="1" dirty="0" smtClean="0"/>
              <a:t>olmaması halinde</a:t>
            </a:r>
            <a:r>
              <a:rPr lang="tr-TR" sz="2300" i="1" dirty="0"/>
              <a:t>, tasdikin kapsamı ile sınırlı olmak üzere, </a:t>
            </a:r>
            <a:r>
              <a:rPr lang="tr-TR" sz="2300" i="1" dirty="0" err="1"/>
              <a:t>ziyaa</a:t>
            </a:r>
            <a:r>
              <a:rPr lang="tr-TR" sz="2300" i="1" dirty="0"/>
              <a:t> uğratılan vergilerden ve kesilecek cezalardan mükellefle </a:t>
            </a:r>
            <a:r>
              <a:rPr lang="tr-TR" sz="2300" i="1" dirty="0" smtClean="0"/>
              <a:t>birlikte müştereken </a:t>
            </a:r>
            <a:r>
              <a:rPr lang="tr-TR" sz="2300" i="1" dirty="0"/>
              <a:t>ve </a:t>
            </a:r>
            <a:r>
              <a:rPr lang="tr-TR" sz="2300" i="1" dirty="0" err="1"/>
              <a:t>müteselsilen</a:t>
            </a:r>
            <a:r>
              <a:rPr lang="tr-TR" sz="2300" i="1" dirty="0"/>
              <a:t> sorumlu olurlar. Yeminli mali müşavirler yaptıkları tasdikin kapsamını düzenleyecekleri </a:t>
            </a:r>
            <a:r>
              <a:rPr lang="tr-TR" sz="2300" i="1" dirty="0" smtClean="0"/>
              <a:t>raporda </a:t>
            </a:r>
            <a:r>
              <a:rPr lang="tr-TR" sz="2300" i="1" dirty="0" err="1" smtClean="0"/>
              <a:t>açıkca</a:t>
            </a:r>
            <a:r>
              <a:rPr lang="tr-TR" sz="2300" i="1" dirty="0" smtClean="0"/>
              <a:t> </a:t>
            </a:r>
            <a:r>
              <a:rPr lang="tr-TR" sz="2300" i="1" dirty="0"/>
              <a:t>belirtirler.</a:t>
            </a:r>
          </a:p>
          <a:p>
            <a:pPr marL="0" indent="0" algn="just">
              <a:buNone/>
              <a:tabLst>
                <a:tab pos="542925" algn="l"/>
              </a:tabLst>
            </a:pPr>
            <a:r>
              <a:rPr lang="tr-TR" sz="2300" i="1" dirty="0" smtClean="0"/>
              <a:t>	Yeminli </a:t>
            </a:r>
            <a:r>
              <a:rPr lang="tr-TR" sz="2300" i="1" dirty="0"/>
              <a:t>mali müşavirlerin tasdikten doğan mali sorumlulukları ile </a:t>
            </a:r>
            <a:r>
              <a:rPr lang="tr-TR" sz="2300" i="1" dirty="0" smtClean="0"/>
              <a:t>disiplin sorumlulukları </a:t>
            </a:r>
            <a:r>
              <a:rPr lang="tr-TR" sz="2300" i="1" dirty="0"/>
              <a:t>ayrı ayrı müstakil bir rapor ile tespit edilir. Bu kapsamda yeminli mali müşavir hakkında sorumluluk </a:t>
            </a:r>
            <a:r>
              <a:rPr lang="tr-TR" sz="2300" i="1" dirty="0" smtClean="0"/>
              <a:t>raporu yazılabilmesi </a:t>
            </a:r>
            <a:r>
              <a:rPr lang="tr-TR" sz="2300" i="1" dirty="0"/>
              <a:t>için yeminli mali müşavirin yazılı savunması istenir. Savunma isteme yazısının tebliğ tarihinden itibaren </a:t>
            </a:r>
            <a:r>
              <a:rPr lang="tr-TR" sz="2300" i="1" dirty="0" smtClean="0"/>
              <a:t>otuz gün </a:t>
            </a:r>
            <a:r>
              <a:rPr lang="tr-TR" sz="2300" i="1" dirty="0"/>
              <a:t>içinde savunma yapılmaması durumunda ilgili yeminli mali müşavir savunma hakkından vazgeçmiş sayılır</a:t>
            </a:r>
            <a:r>
              <a:rPr lang="tr-TR" sz="2300" i="1" dirty="0" smtClean="0"/>
              <a:t>.</a:t>
            </a:r>
            <a:endParaRPr lang="tr-TR" sz="2300" i="1" dirty="0"/>
          </a:p>
        </p:txBody>
      </p:sp>
    </p:spTree>
    <p:extLst>
      <p:ext uri="{BB962C8B-B14F-4D97-AF65-F5344CB8AC3E}">
        <p14:creationId xmlns:p14="http://schemas.microsoft.com/office/powerpoint/2010/main" val="2998315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Y.M.M. / </a:t>
            </a:r>
            <a:r>
              <a:rPr lang="tr-TR" sz="2800" dirty="0"/>
              <a:t>Meslekle ilgili konularda çalıştırılmayacak olanlar</a:t>
            </a:r>
            <a:r>
              <a:rPr lang="tr-TR" sz="2800" dirty="0" smtClean="0"/>
              <a:t> </a:t>
            </a:r>
            <a:r>
              <a:rPr lang="tr-TR" sz="2800" dirty="0"/>
              <a:t>(</a:t>
            </a:r>
            <a:r>
              <a:rPr lang="tr-TR" sz="2800" dirty="0" smtClean="0"/>
              <a:t>3568 </a:t>
            </a:r>
            <a:r>
              <a:rPr lang="tr-TR" sz="2800" dirty="0" err="1"/>
              <a:t>md.</a:t>
            </a:r>
            <a:r>
              <a:rPr lang="tr-TR" sz="2800" dirty="0"/>
              <a:t> </a:t>
            </a:r>
            <a:r>
              <a:rPr lang="tr-TR" sz="2800" dirty="0" smtClean="0"/>
              <a:t>13)</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400" dirty="0" smtClean="0"/>
              <a:t>	Meslek </a:t>
            </a:r>
            <a:r>
              <a:rPr lang="tr-TR" sz="2400" dirty="0"/>
              <a:t>mensupları, kişisel veya ortak bürolarında mesleği yapmaları yasaklananları çalıştıramayacakları gibi, bunlarla her ne şekilde olursa olsun meslekleri ile ilgili işbirliği yapamazlar. </a:t>
            </a:r>
            <a:endParaRPr lang="tr-TR" sz="2300" i="1" dirty="0"/>
          </a:p>
        </p:txBody>
      </p:sp>
    </p:spTree>
    <p:extLst>
      <p:ext uri="{BB962C8B-B14F-4D97-AF65-F5344CB8AC3E}">
        <p14:creationId xmlns:p14="http://schemas.microsoft.com/office/powerpoint/2010/main" val="279496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Meslek Mensuplarının Sahip Olması İstenen Nitelikler</a:t>
            </a:r>
            <a:endParaRPr lang="tr-TR" sz="2700" i="1" dirty="0"/>
          </a:p>
        </p:txBody>
      </p:sp>
      <p:sp>
        <p:nvSpPr>
          <p:cNvPr id="3" name="İçerik Yer Tutucusu 2"/>
          <p:cNvSpPr>
            <a:spLocks noGrp="1"/>
          </p:cNvSpPr>
          <p:nvPr>
            <p:ph idx="1"/>
          </p:nvPr>
        </p:nvSpPr>
        <p:spPr>
          <a:xfrm>
            <a:off x="838200" y="1005840"/>
            <a:ext cx="10515600" cy="5405120"/>
          </a:xfrm>
        </p:spPr>
        <p:txBody>
          <a:bodyPr>
            <a:normAutofit/>
          </a:bodyPr>
          <a:lstStyle/>
          <a:p>
            <a:pPr marL="0" indent="0" algn="just">
              <a:buNone/>
              <a:tabLst>
                <a:tab pos="542925" algn="l"/>
              </a:tabLst>
            </a:pPr>
            <a:r>
              <a:rPr lang="tr-TR" sz="2300" dirty="0"/>
              <a:t>	</a:t>
            </a:r>
            <a:r>
              <a:rPr lang="tr-TR" sz="2300" dirty="0" smtClean="0"/>
              <a:t>- Mesleğin </a:t>
            </a:r>
            <a:r>
              <a:rPr lang="tr-TR" sz="2300" dirty="0"/>
              <a:t>gerektirdiği yeterlik ve </a:t>
            </a:r>
            <a:r>
              <a:rPr lang="tr-TR" sz="2300" dirty="0" smtClean="0"/>
              <a:t>yetkinlik,</a:t>
            </a:r>
            <a:endParaRPr lang="tr-TR" sz="2300" dirty="0"/>
          </a:p>
          <a:p>
            <a:pPr marL="0" indent="0" algn="just">
              <a:buNone/>
              <a:tabLst>
                <a:tab pos="542925" algn="l"/>
              </a:tabLst>
            </a:pPr>
            <a:r>
              <a:rPr lang="tr-TR" sz="2300" dirty="0" smtClean="0"/>
              <a:t>	- </a:t>
            </a:r>
            <a:r>
              <a:rPr lang="tr-TR" sz="2300" dirty="0"/>
              <a:t>Etik değerler ve etik davranış bilincine sahip,</a:t>
            </a:r>
          </a:p>
          <a:p>
            <a:pPr marL="0" indent="0" algn="just">
              <a:buNone/>
              <a:tabLst>
                <a:tab pos="542925" algn="l"/>
              </a:tabLst>
            </a:pPr>
            <a:r>
              <a:rPr lang="tr-TR" sz="2300" dirty="0" smtClean="0"/>
              <a:t>	- </a:t>
            </a:r>
            <a:r>
              <a:rPr lang="tr-TR" sz="2300" dirty="0"/>
              <a:t>Etik davranış ve tutum gösterebilen,</a:t>
            </a:r>
          </a:p>
          <a:p>
            <a:pPr marL="0" indent="0" algn="just">
              <a:buNone/>
              <a:tabLst>
                <a:tab pos="542925" algn="l"/>
              </a:tabLst>
            </a:pPr>
            <a:r>
              <a:rPr lang="tr-TR" sz="2300" dirty="0" smtClean="0"/>
              <a:t>	- </a:t>
            </a:r>
            <a:r>
              <a:rPr lang="tr-TR" sz="2300" dirty="0"/>
              <a:t>Ulusal ve uluslararası mesleki standartları uygulayabilen,</a:t>
            </a:r>
          </a:p>
          <a:p>
            <a:pPr marL="0" indent="0" algn="just">
              <a:buNone/>
              <a:tabLst>
                <a:tab pos="542925" algn="l"/>
              </a:tabLst>
            </a:pPr>
            <a:r>
              <a:rPr lang="tr-TR" sz="2300" dirty="0" smtClean="0"/>
              <a:t>	- </a:t>
            </a:r>
            <a:r>
              <a:rPr lang="tr-TR" sz="2300" dirty="0"/>
              <a:t>Bilgi teknolojileri ve uygulamalarına vakıf</a:t>
            </a:r>
            <a:r>
              <a:rPr lang="tr-TR" sz="2300" dirty="0" smtClean="0"/>
              <a:t>,</a:t>
            </a:r>
            <a:endParaRPr lang="tr-TR" sz="2300" dirty="0"/>
          </a:p>
          <a:p>
            <a:pPr marL="0" indent="0" algn="just">
              <a:buNone/>
              <a:tabLst>
                <a:tab pos="542925" algn="l"/>
              </a:tabLst>
            </a:pPr>
            <a:r>
              <a:rPr lang="tr-TR" sz="2300" dirty="0" smtClean="0"/>
              <a:t>	- </a:t>
            </a:r>
            <a:r>
              <a:rPr lang="tr-TR" sz="2300" dirty="0"/>
              <a:t>Yabancı dil bilen,</a:t>
            </a:r>
          </a:p>
          <a:p>
            <a:pPr marL="0" indent="0" algn="just">
              <a:buNone/>
              <a:tabLst>
                <a:tab pos="542925" algn="l"/>
              </a:tabLst>
            </a:pPr>
            <a:r>
              <a:rPr lang="tr-TR" sz="2300" dirty="0" smtClean="0"/>
              <a:t>	- </a:t>
            </a:r>
            <a:r>
              <a:rPr lang="tr-TR" sz="2300" dirty="0"/>
              <a:t>Kamu yararı ve sosyal sorumluluklar için duyarlı,</a:t>
            </a:r>
          </a:p>
          <a:p>
            <a:pPr marL="0" indent="0" algn="just">
              <a:buNone/>
              <a:tabLst>
                <a:tab pos="542925" algn="l"/>
              </a:tabLst>
            </a:pPr>
            <a:r>
              <a:rPr lang="tr-TR" sz="2300" dirty="0" smtClean="0"/>
              <a:t>	- </a:t>
            </a:r>
            <a:r>
              <a:rPr lang="tr-TR" sz="2300" dirty="0"/>
              <a:t>Güvenilir,</a:t>
            </a:r>
          </a:p>
          <a:p>
            <a:pPr marL="0" indent="0" algn="just">
              <a:buNone/>
              <a:tabLst>
                <a:tab pos="542925" algn="l"/>
              </a:tabLst>
            </a:pPr>
            <a:r>
              <a:rPr lang="tr-TR" sz="2300" dirty="0" smtClean="0"/>
              <a:t>	- </a:t>
            </a:r>
            <a:r>
              <a:rPr lang="tr-TR" sz="2300" dirty="0"/>
              <a:t>Uzmanlaşmaya önem veren,</a:t>
            </a:r>
          </a:p>
          <a:p>
            <a:pPr marL="0" indent="0" algn="just">
              <a:buNone/>
              <a:tabLst>
                <a:tab pos="542925" algn="l"/>
              </a:tabLst>
            </a:pPr>
            <a:r>
              <a:rPr lang="tr-TR" sz="2300" dirty="0" smtClean="0"/>
              <a:t>	- </a:t>
            </a:r>
            <a:r>
              <a:rPr lang="tr-TR" sz="2300" dirty="0"/>
              <a:t>Kişisel, teknik, entelektüel, iletişim ve organizasyon becerilerinin gelişimi için </a:t>
            </a:r>
            <a:r>
              <a:rPr lang="tr-TR" sz="2300" dirty="0" smtClean="0"/>
              <a:t>yaşam boyu </a:t>
            </a:r>
            <a:r>
              <a:rPr lang="tr-TR" sz="2300" dirty="0"/>
              <a:t>eğitime önem veren,</a:t>
            </a:r>
          </a:p>
          <a:p>
            <a:pPr marL="0" indent="0" algn="just">
              <a:buNone/>
              <a:tabLst>
                <a:tab pos="542925" algn="l"/>
              </a:tabLst>
            </a:pPr>
            <a:r>
              <a:rPr lang="tr-TR" sz="2300" dirty="0"/>
              <a:t>nitelikte </a:t>
            </a:r>
            <a:r>
              <a:rPr lang="tr-TR" sz="2300" dirty="0" smtClean="0"/>
              <a:t>olmaları beklenir.</a:t>
            </a:r>
            <a:endParaRPr lang="tr-TR" sz="2300" dirty="0"/>
          </a:p>
          <a:p>
            <a:pPr marL="0" indent="0" algn="just">
              <a:buNone/>
              <a:tabLst>
                <a:tab pos="542925" algn="l"/>
              </a:tabLst>
            </a:pPr>
            <a:endParaRPr lang="tr-TR" sz="2300" dirty="0" smtClean="0"/>
          </a:p>
        </p:txBody>
      </p:sp>
    </p:spTree>
    <p:extLst>
      <p:ext uri="{BB962C8B-B14F-4D97-AF65-F5344CB8AC3E}">
        <p14:creationId xmlns:p14="http://schemas.microsoft.com/office/powerpoint/2010/main" val="899229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Bağımsız Denetçiler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400" dirty="0"/>
              <a:t>	Bağımsız denetçiler; yeminli mali müşavirlik ya da </a:t>
            </a:r>
            <a:r>
              <a:rPr lang="tr-TR" sz="2400" dirty="0" err="1" smtClean="0"/>
              <a:t>SMMM’lik</a:t>
            </a:r>
            <a:r>
              <a:rPr lang="tr-TR" sz="2400" dirty="0" smtClean="0"/>
              <a:t> </a:t>
            </a:r>
            <a:r>
              <a:rPr lang="tr-TR" sz="2400" dirty="0"/>
              <a:t>ruhsatını almış meslek </a:t>
            </a:r>
            <a:r>
              <a:rPr lang="tr-TR" sz="2400" dirty="0" smtClean="0"/>
              <a:t>mensupları arasından </a:t>
            </a:r>
            <a:r>
              <a:rPr lang="tr-TR" sz="2400" dirty="0"/>
              <a:t>KGK tarafından yetkilendirilen kişilerdir</a:t>
            </a:r>
            <a:r>
              <a:rPr lang="tr-TR" sz="2400" dirty="0" smtClean="0"/>
              <a:t>.</a:t>
            </a:r>
          </a:p>
          <a:p>
            <a:pPr marL="0" indent="0" algn="just">
              <a:buNone/>
              <a:tabLst>
                <a:tab pos="542925" algn="l"/>
              </a:tabLst>
            </a:pPr>
            <a:r>
              <a:rPr lang="tr-TR" sz="2300" i="1" dirty="0" smtClean="0"/>
              <a:t>	Bağımsız Denetçiler, Herhangi </a:t>
            </a:r>
            <a:r>
              <a:rPr lang="tr-TR" sz="2300" i="1" dirty="0"/>
              <a:t>bir kişi veya kuruluşa bağımlı olmadan, genel kabul görmüş muhasebe ilkeleri ve esasları </a:t>
            </a:r>
            <a:r>
              <a:rPr lang="tr-TR" sz="2300" i="1" dirty="0" smtClean="0"/>
              <a:t>çerçevesinde </a:t>
            </a:r>
            <a:r>
              <a:rPr lang="tr-TR" sz="2300" i="1" dirty="0"/>
              <a:t>mali tabloların gerçeği yansıtıp yansıtmadığını araştıran kişidir. </a:t>
            </a:r>
            <a:endParaRPr lang="tr-TR" sz="2300" i="1" dirty="0" smtClean="0"/>
          </a:p>
          <a:p>
            <a:pPr marL="0" indent="0" algn="just">
              <a:buNone/>
              <a:tabLst>
                <a:tab pos="542925" algn="l"/>
              </a:tabLst>
            </a:pPr>
            <a:r>
              <a:rPr lang="tr-TR" sz="2300" i="1" dirty="0"/>
              <a:t>	</a:t>
            </a:r>
            <a:r>
              <a:rPr lang="tr-TR" sz="2300" i="1" dirty="0" smtClean="0"/>
              <a:t>3568 </a:t>
            </a:r>
            <a:r>
              <a:rPr lang="tr-TR" sz="2300" i="1" dirty="0"/>
              <a:t>sayılı yasa ile denetim yetkisi SMMM ve YMM’lere verilmiştir. Bu kişiler denetimleri sırasında faaliyet denetimi ve uygunluk denetimi de yaparlar</a:t>
            </a:r>
            <a:r>
              <a:rPr lang="tr-TR" sz="2300" i="1" dirty="0" smtClean="0"/>
              <a:t>.</a:t>
            </a:r>
            <a:endParaRPr lang="tr-TR" sz="2300" i="1" dirty="0"/>
          </a:p>
        </p:txBody>
      </p:sp>
    </p:spTree>
    <p:extLst>
      <p:ext uri="{BB962C8B-B14F-4D97-AF65-F5344CB8AC3E}">
        <p14:creationId xmlns:p14="http://schemas.microsoft.com/office/powerpoint/2010/main" val="2929750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Bağımsız Denetçiler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a:t>
            </a:r>
            <a:r>
              <a:rPr lang="tr-TR" sz="2300" b="1" i="1" dirty="0" smtClean="0"/>
              <a:t>Bağımsız </a:t>
            </a:r>
            <a:r>
              <a:rPr lang="tr-TR" sz="2300" b="1" i="1" dirty="0"/>
              <a:t>Denetçinin </a:t>
            </a:r>
            <a:r>
              <a:rPr lang="tr-TR" sz="2300" b="1" i="1" dirty="0" smtClean="0"/>
              <a:t>Sorumluluğu</a:t>
            </a:r>
            <a:endParaRPr lang="tr-TR" sz="2300" b="1" i="1" dirty="0"/>
          </a:p>
          <a:p>
            <a:pPr marL="0" indent="0" algn="just">
              <a:buNone/>
              <a:tabLst>
                <a:tab pos="542925" algn="l"/>
              </a:tabLst>
            </a:pPr>
            <a:r>
              <a:rPr lang="tr-TR" sz="2300" i="1" dirty="0" smtClean="0"/>
              <a:t>	Temel </a:t>
            </a:r>
            <a:r>
              <a:rPr lang="tr-TR" sz="2300" i="1" dirty="0"/>
              <a:t>sorumluluğu mali tabloları incelemek ve onların doğruluğu hakkında görüş bildirmektir</a:t>
            </a:r>
            <a:r>
              <a:rPr lang="tr-TR" sz="2300" i="1" dirty="0" smtClean="0"/>
              <a:t>. </a:t>
            </a:r>
          </a:p>
          <a:p>
            <a:pPr marL="0" indent="0" algn="just">
              <a:buNone/>
              <a:tabLst>
                <a:tab pos="542925" algn="l"/>
              </a:tabLst>
            </a:pPr>
            <a:r>
              <a:rPr lang="tr-TR" sz="2300" i="1" dirty="0"/>
              <a:t>	</a:t>
            </a:r>
            <a:r>
              <a:rPr lang="tr-TR" sz="2300" i="1" dirty="0" smtClean="0"/>
              <a:t>Bunun </a:t>
            </a:r>
            <a:r>
              <a:rPr lang="tr-TR" sz="2300" i="1" dirty="0"/>
              <a:t>yanında mali tablolardaki hata ve hilelerin bulunması, kanunsuz işleri tespit etmek ve işletme hayatının gelecekte de süreklilik göstereceğini tespit ederek bu bağlamda mali durumun da yeterli derecede güvence altında olduğunu belirlemek gibi </a:t>
            </a:r>
            <a:r>
              <a:rPr lang="tr-TR" sz="2300" i="1" dirty="0" smtClean="0"/>
              <a:t>ikincil </a:t>
            </a:r>
            <a:r>
              <a:rPr lang="tr-TR" sz="2300" i="1" dirty="0"/>
              <a:t>sorumlulukları da vardır.</a:t>
            </a:r>
          </a:p>
        </p:txBody>
      </p:sp>
    </p:spTree>
    <p:extLst>
      <p:ext uri="{BB962C8B-B14F-4D97-AF65-F5344CB8AC3E}">
        <p14:creationId xmlns:p14="http://schemas.microsoft.com/office/powerpoint/2010/main" val="1197945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Bağımsız Denetçilik Sınavı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400" dirty="0"/>
              <a:t>	</a:t>
            </a:r>
            <a:r>
              <a:rPr lang="tr-TR" sz="2400" dirty="0" smtClean="0"/>
              <a:t>Sınava</a:t>
            </a:r>
            <a:r>
              <a:rPr lang="tr-TR" sz="2400" dirty="0"/>
              <a:t>; hukuk, iktisat, maliye, işletme, muhasebe, bankacılık, kamu yönetimi ve siyasal bilgiler dallarında eğitim veren fakülte ve yüksekokullardan veya denkliği Yükseköğretim Kurulunca tasdik edilmiş yabancı yükseköğretim kurumlarından en az lisans seviyesinde mezun olanlar veya diğer öğretim dallarından lisans seviyesinde mezun olmakla beraber bu fıkrada belirtilen bilim dallarından lisansüstü seviyesinde diploma almış olanlar başvurabilir.</a:t>
            </a:r>
          </a:p>
          <a:p>
            <a:pPr marL="0" indent="0" algn="just">
              <a:buNone/>
              <a:tabLst>
                <a:tab pos="542925" algn="l"/>
              </a:tabLst>
            </a:pPr>
            <a:r>
              <a:rPr lang="tr-TR" sz="2400" dirty="0" smtClean="0"/>
              <a:t>	Bağımsız </a:t>
            </a:r>
            <a:r>
              <a:rPr lang="tr-TR" sz="2400" dirty="0"/>
              <a:t>Denetçilik Sınavı yılda iki defa olmak üzere İstanbul (Anadolu ve Avrupa Yakası), Ankara’da  düzenlenmektedir</a:t>
            </a:r>
            <a:r>
              <a:rPr lang="tr-TR" sz="2400" dirty="0" smtClean="0"/>
              <a:t>.</a:t>
            </a:r>
            <a:endParaRPr lang="tr-TR" sz="2400" dirty="0"/>
          </a:p>
        </p:txBody>
      </p:sp>
    </p:spTree>
    <p:extLst>
      <p:ext uri="{BB962C8B-B14F-4D97-AF65-F5344CB8AC3E}">
        <p14:creationId xmlns:p14="http://schemas.microsoft.com/office/powerpoint/2010/main" val="258034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Bağımsız Denetçilik Sınav Konuları</a:t>
            </a:r>
            <a:endParaRPr lang="tr-TR" sz="2700" i="1" dirty="0"/>
          </a:p>
        </p:txBody>
      </p:sp>
      <p:sp>
        <p:nvSpPr>
          <p:cNvPr id="3" name="İçerik Yer Tutucusu 2"/>
          <p:cNvSpPr>
            <a:spLocks noGrp="1"/>
          </p:cNvSpPr>
          <p:nvPr>
            <p:ph idx="1"/>
          </p:nvPr>
        </p:nvSpPr>
        <p:spPr>
          <a:xfrm>
            <a:off x="838200" y="1095376"/>
            <a:ext cx="10515600" cy="5295264"/>
          </a:xfrm>
        </p:spPr>
        <p:txBody>
          <a:bodyPr>
            <a:normAutofit fontScale="92500"/>
          </a:bodyPr>
          <a:lstStyle/>
          <a:p>
            <a:pPr marL="0" indent="0" algn="just">
              <a:buNone/>
              <a:tabLst>
                <a:tab pos="542925" algn="l"/>
              </a:tabLst>
            </a:pPr>
            <a:r>
              <a:rPr lang="tr-TR" sz="2400" dirty="0"/>
              <a:t>	</a:t>
            </a:r>
            <a:r>
              <a:rPr lang="tr-TR" sz="2400" dirty="0" smtClean="0"/>
              <a:t>a</a:t>
            </a:r>
            <a:r>
              <a:rPr lang="tr-TR" sz="2400" dirty="0"/>
              <a:t>) Muhasebe (Genel muhasebe, maliyet ve yönetim muhasebesi),</a:t>
            </a:r>
          </a:p>
          <a:p>
            <a:pPr marL="0" indent="0" algn="just">
              <a:buNone/>
              <a:tabLst>
                <a:tab pos="542925" algn="l"/>
              </a:tabLst>
            </a:pPr>
            <a:r>
              <a:rPr lang="tr-TR" sz="2400" dirty="0" smtClean="0"/>
              <a:t>	b</a:t>
            </a:r>
            <a:r>
              <a:rPr lang="tr-TR" sz="2400" dirty="0"/>
              <a:t>) Muhasebe Standartları (Türkiye Muhasebe Standartları, yıllık ve konsolide finansal tabloların hazırlanmasına ilişkin mevzuatta yer alan düzenlemeler ve standartlar),</a:t>
            </a:r>
          </a:p>
          <a:p>
            <a:pPr marL="0" indent="0" algn="just">
              <a:buNone/>
              <a:tabLst>
                <a:tab pos="542925" algn="l"/>
              </a:tabLst>
            </a:pPr>
            <a:r>
              <a:rPr lang="tr-TR" sz="2400" dirty="0" smtClean="0"/>
              <a:t>	c</a:t>
            </a:r>
            <a:r>
              <a:rPr lang="tr-TR" sz="2400" dirty="0"/>
              <a:t>) Kurumsal Yönetim İlkeleri ve Finansal Yönetim,</a:t>
            </a:r>
          </a:p>
          <a:p>
            <a:pPr marL="0" indent="0" algn="just">
              <a:buNone/>
              <a:tabLst>
                <a:tab pos="542925" algn="l"/>
              </a:tabLst>
            </a:pPr>
            <a:r>
              <a:rPr lang="tr-TR" sz="2400" dirty="0" smtClean="0"/>
              <a:t>	ç</a:t>
            </a:r>
            <a:r>
              <a:rPr lang="tr-TR" sz="2400" dirty="0"/>
              <a:t>) Denetim (Türkiye Denetim Standartları, mesleki etik kuralları, bağımsızlık, risk yönetimi, iç kontrol ve denetimle ilgili diğer mevzuat ),</a:t>
            </a:r>
          </a:p>
          <a:p>
            <a:pPr marL="0" indent="0" algn="just">
              <a:buNone/>
              <a:tabLst>
                <a:tab pos="542925" algn="l"/>
              </a:tabLst>
            </a:pPr>
            <a:r>
              <a:rPr lang="tr-TR" sz="2400" dirty="0" smtClean="0"/>
              <a:t>	d</a:t>
            </a:r>
            <a:r>
              <a:rPr lang="tr-TR" sz="2400" dirty="0"/>
              <a:t>) Genel Hukuk Mevzuatı (Ticaret Hukuku, Borçlar Hukuku, İcra ve İflas Hukuku, Medeni Hukuk, Vergi Hukuku, Sosyal Güvenlik Mevzuatı, İdare Hukuku),</a:t>
            </a:r>
          </a:p>
          <a:p>
            <a:pPr marL="0" indent="0" algn="just">
              <a:buNone/>
              <a:tabLst>
                <a:tab pos="542925" algn="l"/>
              </a:tabLst>
            </a:pPr>
            <a:r>
              <a:rPr lang="tr-TR" sz="2400" dirty="0" smtClean="0"/>
              <a:t>	e</a:t>
            </a:r>
            <a:r>
              <a:rPr lang="tr-TR" sz="2400" dirty="0"/>
              <a:t>) Sermaye piyasası, bankacılık, sigortacılık ve özel emeklilik mevzuatı,</a:t>
            </a:r>
          </a:p>
          <a:p>
            <a:pPr marL="0" indent="0" algn="just">
              <a:buNone/>
              <a:tabLst>
                <a:tab pos="542925" algn="l"/>
              </a:tabLst>
            </a:pPr>
            <a:r>
              <a:rPr lang="tr-TR" sz="2400" dirty="0" smtClean="0"/>
              <a:t>	Temel </a:t>
            </a:r>
            <a:r>
              <a:rPr lang="tr-TR" sz="2400" dirty="0"/>
              <a:t>alandan yetkilendirilmek isteyen </a:t>
            </a:r>
            <a:r>
              <a:rPr lang="tr-TR" sz="2400" dirty="0" err="1" smtClean="0"/>
              <a:t>SMMM’ler</a:t>
            </a:r>
            <a:r>
              <a:rPr lang="tr-TR" sz="2400" dirty="0" smtClean="0"/>
              <a:t> </a:t>
            </a:r>
            <a:r>
              <a:rPr lang="tr-TR" sz="2400" dirty="0"/>
              <a:t>(b), (c) ve (ç) bentlerinde, </a:t>
            </a:r>
            <a:r>
              <a:rPr lang="tr-TR" sz="2400" dirty="0" smtClean="0"/>
              <a:t>YMM’ler ise </a:t>
            </a:r>
            <a:r>
              <a:rPr lang="tr-TR" sz="2400" dirty="0"/>
              <a:t>(b) ve (ç) bentlerinde belirtilen konulardan sınava tabi tutulurlar.</a:t>
            </a:r>
          </a:p>
          <a:p>
            <a:pPr marL="0" indent="0" algn="just">
              <a:buNone/>
              <a:tabLst>
                <a:tab pos="542925" algn="l"/>
              </a:tabLst>
            </a:pPr>
            <a:r>
              <a:rPr lang="tr-TR" sz="2400" dirty="0"/>
              <a:t>	</a:t>
            </a:r>
            <a:r>
              <a:rPr lang="tr-TR" sz="2400" dirty="0" smtClean="0"/>
              <a:t>Sermaye </a:t>
            </a:r>
            <a:r>
              <a:rPr lang="tr-TR" sz="2400" dirty="0"/>
              <a:t>piyasası, bankacılık, sigortacılık ve özel emeklilik alanlarında da yetkilendirilmek isteyenler (e) bendinde belirtilen konulardan ayrıca sınava tabi tutulurlar.. </a:t>
            </a:r>
            <a:endParaRPr lang="tr-TR" sz="2300" i="1" dirty="0"/>
          </a:p>
        </p:txBody>
      </p:sp>
    </p:spTree>
    <p:extLst>
      <p:ext uri="{BB962C8B-B14F-4D97-AF65-F5344CB8AC3E}">
        <p14:creationId xmlns:p14="http://schemas.microsoft.com/office/powerpoint/2010/main" val="1578058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Bağımsız Denetçilik Sınav Konuları</a:t>
            </a:r>
            <a:endParaRPr lang="tr-TR" sz="2700" i="1" dirty="0"/>
          </a:p>
        </p:txBody>
      </p:sp>
      <p:sp>
        <p:nvSpPr>
          <p:cNvPr id="3" name="İçerik Yer Tutucusu 2"/>
          <p:cNvSpPr>
            <a:spLocks noGrp="1"/>
          </p:cNvSpPr>
          <p:nvPr>
            <p:ph idx="1"/>
          </p:nvPr>
        </p:nvSpPr>
        <p:spPr>
          <a:xfrm>
            <a:off x="838200" y="1095376"/>
            <a:ext cx="10515600" cy="5163184"/>
          </a:xfrm>
        </p:spPr>
        <p:txBody>
          <a:bodyPr>
            <a:normAutofit/>
          </a:bodyPr>
          <a:lstStyle/>
          <a:p>
            <a:pPr marL="0" indent="0" algn="just">
              <a:buNone/>
              <a:tabLst>
                <a:tab pos="542925" algn="l"/>
              </a:tabLst>
            </a:pPr>
            <a:r>
              <a:rPr lang="tr-TR" sz="2400" dirty="0"/>
              <a:t>	Sınav sonuçları ilan tarihini müteakip üçüncü takvim yılı sonuna kadar geçerlidir</a:t>
            </a:r>
            <a:r>
              <a:rPr lang="tr-TR" sz="2400" dirty="0" smtClean="0"/>
              <a:t>.</a:t>
            </a:r>
          </a:p>
          <a:p>
            <a:pPr marL="0" indent="0" algn="just">
              <a:buNone/>
              <a:tabLst>
                <a:tab pos="542925" algn="l"/>
              </a:tabLst>
            </a:pPr>
            <a:r>
              <a:rPr lang="tr-TR" sz="2400" dirty="0"/>
              <a:t>	</a:t>
            </a:r>
            <a:r>
              <a:rPr lang="tr-TR" sz="2400" dirty="0" smtClean="0"/>
              <a:t>Sınavda </a:t>
            </a:r>
            <a:r>
              <a:rPr lang="tr-TR" sz="2400" dirty="0"/>
              <a:t>başarılı sayılmak için sınav konularının her birinden yüz puan üzerinden en az altmış puan alınması, tüm sınav konularından alınan notların aritmetik ortalamasının da en az yetmiş puan olması şarttır. Ancak; Sınav konularının her birinde ve sınav başarı ortalaması hesabında, küsuratlar yuvarlanarak gösterim iki hane üzerinden yapılır. Yuvarlama işleminde virgülden sonra gelen hanelerin sonuncusundan başlamak üzere, 5 ve üzeri rakamlar yukarı tamamlanır. Not yükseltmek amacıyla sınav konularının her birinden ayrı ayrı sınava girilebilir. Geçerlilik süresi içerisinde en yüksek sınav notu esas alınır.</a:t>
            </a:r>
          </a:p>
          <a:p>
            <a:pPr marL="0" indent="0" algn="just">
              <a:buNone/>
              <a:tabLst>
                <a:tab pos="542925" algn="l"/>
              </a:tabLst>
            </a:pPr>
            <a:r>
              <a:rPr lang="tr-TR" sz="2400" dirty="0" smtClean="0"/>
              <a:t>	Sınavlara </a:t>
            </a:r>
            <a:r>
              <a:rPr lang="tr-TR" sz="2400" dirty="0"/>
              <a:t>katılım ile ilgili sınırlama bulunmamakta olup, sınav sonuçları ilan tarihini müteakip üçüncü takvim yılı sonuna kadar geçerlidir</a:t>
            </a:r>
            <a:r>
              <a:rPr lang="tr-TR" sz="2400" dirty="0" smtClean="0"/>
              <a:t>.</a:t>
            </a:r>
            <a:endParaRPr lang="tr-TR" sz="2400" dirty="0"/>
          </a:p>
        </p:txBody>
      </p:sp>
    </p:spTree>
    <p:extLst>
      <p:ext uri="{BB962C8B-B14F-4D97-AF65-F5344CB8AC3E}">
        <p14:creationId xmlns:p14="http://schemas.microsoft.com/office/powerpoint/2010/main" val="3124840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25450"/>
          </a:xfrm>
        </p:spPr>
        <p:txBody>
          <a:bodyPr>
            <a:normAutofit fontScale="90000"/>
          </a:bodyPr>
          <a:lstStyle/>
          <a:p>
            <a:r>
              <a:rPr lang="tr-TR" sz="2500" dirty="0" smtClean="0"/>
              <a:t>Kaynaklar</a:t>
            </a:r>
            <a:endParaRPr lang="tr-TR" sz="2500" dirty="0"/>
          </a:p>
        </p:txBody>
      </p:sp>
      <p:sp>
        <p:nvSpPr>
          <p:cNvPr id="3" name="İçerik Yer Tutucusu 2"/>
          <p:cNvSpPr>
            <a:spLocks noGrp="1"/>
          </p:cNvSpPr>
          <p:nvPr>
            <p:ph idx="1"/>
          </p:nvPr>
        </p:nvSpPr>
        <p:spPr>
          <a:xfrm>
            <a:off x="838200" y="1066800"/>
            <a:ext cx="10515600" cy="5110163"/>
          </a:xfrm>
        </p:spPr>
        <p:txBody>
          <a:bodyPr>
            <a:normAutofit/>
          </a:bodyPr>
          <a:lstStyle/>
          <a:p>
            <a:pPr marL="628650" indent="-628650">
              <a:buNone/>
            </a:pPr>
            <a:r>
              <a:rPr lang="tr-TR" sz="1800" dirty="0" smtClean="0"/>
              <a:t>Ertaş, F.C. (2019). Muhasebe Bilgi Sistemi ve Organizasyonu, Ankara: Seçkin Yayıncılık</a:t>
            </a:r>
          </a:p>
          <a:p>
            <a:pPr marL="628650" indent="-628650">
              <a:buNone/>
            </a:pPr>
            <a:r>
              <a:rPr lang="tr-TR" sz="1800" dirty="0"/>
              <a:t>MEB (2011). </a:t>
            </a:r>
            <a:r>
              <a:rPr lang="tr-TR" sz="1800" dirty="0" smtClean="0"/>
              <a:t>Ticari Belgeler 342PR0075. Ankara: T.C. Milli Eğitim Bakanlığı.</a:t>
            </a:r>
          </a:p>
          <a:p>
            <a:pPr marL="628650" indent="-628650">
              <a:buNone/>
            </a:pPr>
            <a:r>
              <a:rPr lang="tr-TR" sz="1800" dirty="0" err="1" smtClean="0"/>
              <a:t>Sevilengül</a:t>
            </a:r>
            <a:r>
              <a:rPr lang="tr-TR" sz="1800" dirty="0" smtClean="0"/>
              <a:t>, O. (2001). Genel Muhasebe. Genişletilmiş 10. Baskı. </a:t>
            </a:r>
            <a:r>
              <a:rPr lang="tr-TR" sz="1800" dirty="0"/>
              <a:t>Ankara: Gazi Kitabevi</a:t>
            </a:r>
            <a:r>
              <a:rPr lang="tr-TR" sz="1800" dirty="0" smtClean="0"/>
              <a:t>.</a:t>
            </a:r>
          </a:p>
          <a:p>
            <a:pPr marL="628650" indent="-628650">
              <a:buNone/>
            </a:pPr>
            <a:r>
              <a:rPr lang="tr-TR" sz="1800" dirty="0" smtClean="0"/>
              <a:t>3568 </a:t>
            </a:r>
            <a:r>
              <a:rPr lang="tr-TR" sz="1800" dirty="0"/>
              <a:t>sayılı </a:t>
            </a:r>
            <a:r>
              <a:rPr lang="tr-TR" sz="1800" dirty="0" smtClean="0"/>
              <a:t>Serbest Muhasebeci Mali Müşavirlik ve Yeminli Mali Müşavirlik Kanunu</a:t>
            </a:r>
          </a:p>
          <a:p>
            <a:pPr marL="628650" indent="-628650">
              <a:buNone/>
            </a:pPr>
            <a:r>
              <a:rPr lang="tr-TR" sz="1800" dirty="0" smtClean="0"/>
              <a:t>KGK (2020). Bağımsız Denetçilik Sınavı. 31.12.2020 tarihinde </a:t>
            </a:r>
            <a:r>
              <a:rPr lang="tr-TR" sz="1800" dirty="0" smtClean="0">
                <a:hlinkClick r:id="rId2"/>
              </a:rPr>
              <a:t>https</a:t>
            </a:r>
            <a:r>
              <a:rPr lang="tr-TR" sz="1800" dirty="0">
                <a:hlinkClick r:id="rId2"/>
              </a:rPr>
              <a:t>://</a:t>
            </a:r>
            <a:r>
              <a:rPr lang="tr-TR" sz="1800" dirty="0" smtClean="0">
                <a:hlinkClick r:id="rId2"/>
              </a:rPr>
              <a:t>kgk.gov.tr/DynamicContentDetail/5212/Bag%CC%86%C4%B1ms%C4%B1z-Denetc%CC%A7ilik-S%C4%B1nav%C4%B1</a:t>
            </a:r>
            <a:r>
              <a:rPr lang="tr-TR" sz="1800" dirty="0" smtClean="0"/>
              <a:t> adresinden erişilmiştir.</a:t>
            </a:r>
          </a:p>
          <a:p>
            <a:pPr marL="628650" indent="-628650">
              <a:buNone/>
            </a:pPr>
            <a:r>
              <a:rPr lang="tr-TR" sz="1800" dirty="0" smtClean="0"/>
              <a:t>Ve diğer İlgili yasal mevzuat</a:t>
            </a:r>
          </a:p>
          <a:p>
            <a:pPr marL="628650" indent="-628650">
              <a:buNone/>
            </a:pPr>
            <a:endParaRPr lang="tr-TR" sz="1800" dirty="0" smtClean="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855999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Mesleğin Konusu (3568 / 2)</a:t>
            </a:r>
            <a:endParaRPr lang="tr-TR" sz="2700" i="1" dirty="0"/>
          </a:p>
        </p:txBody>
      </p:sp>
      <p:sp>
        <p:nvSpPr>
          <p:cNvPr id="3" name="İçerik Yer Tutucusu 2"/>
          <p:cNvSpPr>
            <a:spLocks noGrp="1"/>
          </p:cNvSpPr>
          <p:nvPr>
            <p:ph idx="1"/>
          </p:nvPr>
        </p:nvSpPr>
        <p:spPr>
          <a:xfrm>
            <a:off x="838200" y="1005840"/>
            <a:ext cx="10515600" cy="5405120"/>
          </a:xfrm>
        </p:spPr>
        <p:txBody>
          <a:bodyPr>
            <a:normAutofit/>
          </a:bodyPr>
          <a:lstStyle/>
          <a:p>
            <a:pPr marL="0" indent="0" algn="just">
              <a:buNone/>
              <a:tabLst>
                <a:tab pos="542925" algn="l"/>
              </a:tabLst>
            </a:pPr>
            <a:r>
              <a:rPr lang="tr-TR" sz="2300" dirty="0" smtClean="0"/>
              <a:t>	</a:t>
            </a:r>
            <a:r>
              <a:rPr lang="tr-TR" sz="2300" b="1" dirty="0" smtClean="0"/>
              <a:t>A</a:t>
            </a:r>
            <a:r>
              <a:rPr lang="tr-TR" sz="2300" b="1" dirty="0"/>
              <a:t>) Muhasebecilik ve mali müşavirlik mesleğinin konusu:</a:t>
            </a:r>
          </a:p>
          <a:p>
            <a:pPr marL="0" indent="0" algn="just">
              <a:buNone/>
              <a:tabLst>
                <a:tab pos="542925" algn="l"/>
              </a:tabLst>
            </a:pPr>
            <a:r>
              <a:rPr lang="tr-TR" sz="2300" dirty="0"/>
              <a:t> </a:t>
            </a:r>
            <a:r>
              <a:rPr lang="tr-TR" sz="2300" dirty="0" smtClean="0"/>
              <a:t>	</a:t>
            </a:r>
            <a:r>
              <a:rPr lang="tr-TR" sz="2300" i="1" dirty="0" smtClean="0"/>
              <a:t>Gerçek </a:t>
            </a:r>
            <a:r>
              <a:rPr lang="tr-TR" sz="2300" i="1" dirty="0"/>
              <a:t>ve tüzelkişilere ait teşebbüs ve işletmelerin;</a:t>
            </a:r>
          </a:p>
          <a:p>
            <a:pPr marL="0" indent="0" algn="just">
              <a:buNone/>
              <a:tabLst>
                <a:tab pos="542925" algn="l"/>
              </a:tabLst>
            </a:pPr>
            <a:r>
              <a:rPr lang="tr-TR" sz="2300" i="1" dirty="0"/>
              <a:t> </a:t>
            </a:r>
            <a:r>
              <a:rPr lang="tr-TR" sz="2300" i="1" dirty="0" smtClean="0"/>
              <a:t>	a</a:t>
            </a:r>
            <a:r>
              <a:rPr lang="tr-TR" sz="2300" i="1" dirty="0"/>
              <a:t>) Genel kabul görmüş muhasebe prensipleri ve ilgili mevzuat hükümleri gereğince, defterlerini tutmak, bilanço, </a:t>
            </a:r>
            <a:r>
              <a:rPr lang="tr-TR" sz="2300" i="1" dirty="0" smtClean="0"/>
              <a:t>kar/zarar </a:t>
            </a:r>
            <a:r>
              <a:rPr lang="tr-TR" sz="2300" i="1" dirty="0"/>
              <a:t>tablosu ve beyannameleri ile diğer belgelerini düzenlemek ve benzeri işleri yapmak.</a:t>
            </a:r>
          </a:p>
          <a:p>
            <a:pPr marL="0" indent="0" algn="just">
              <a:buNone/>
              <a:tabLst>
                <a:tab pos="542925" algn="l"/>
              </a:tabLst>
            </a:pPr>
            <a:r>
              <a:rPr lang="tr-TR" sz="2300" i="1" dirty="0" smtClean="0"/>
              <a:t>	b</a:t>
            </a:r>
            <a:r>
              <a:rPr lang="tr-TR" sz="2300" i="1" dirty="0"/>
              <a:t>) Muhasebe sistemlerini kurmak, geliştirmek, işletmecilik, muhasebe, finans, mali mevzuat ve </a:t>
            </a:r>
            <a:r>
              <a:rPr lang="tr-TR" sz="2300" i="1" dirty="0" smtClean="0"/>
              <a:t>bunların uygulamaları </a:t>
            </a:r>
            <a:r>
              <a:rPr lang="tr-TR" sz="2300" i="1" dirty="0"/>
              <a:t>ile ilgili işlerini düzenlemek veya bu konularda müşavirlik yapmak.</a:t>
            </a:r>
          </a:p>
          <a:p>
            <a:pPr marL="0" indent="0" algn="just">
              <a:buNone/>
              <a:tabLst>
                <a:tab pos="542925" algn="l"/>
              </a:tabLst>
            </a:pPr>
            <a:r>
              <a:rPr lang="tr-TR" sz="2300" i="1" dirty="0"/>
              <a:t> </a:t>
            </a:r>
            <a:r>
              <a:rPr lang="tr-TR" sz="2300" i="1" dirty="0" smtClean="0"/>
              <a:t>	c</a:t>
            </a:r>
            <a:r>
              <a:rPr lang="tr-TR" sz="2300" i="1" dirty="0"/>
              <a:t>) Yukarıdaki bentte yazılı konularda, belgelerine dayanılarak, inceleme, tahlil, denetim yapmak, mali tablo </a:t>
            </a:r>
            <a:r>
              <a:rPr lang="tr-TR" sz="2300" i="1" dirty="0" smtClean="0"/>
              <a:t>ve beyannamelerle </a:t>
            </a:r>
            <a:r>
              <a:rPr lang="tr-TR" sz="2300" i="1" dirty="0"/>
              <a:t>ilgili konularda yazılı görüş vermek, rapor ve benzerlerini düzenlemek, tahkim, bilirkişilik ve benzeri işleri</a:t>
            </a:r>
          </a:p>
          <a:p>
            <a:pPr marL="0" indent="0" algn="just">
              <a:buNone/>
              <a:tabLst>
                <a:tab pos="542925" algn="l"/>
              </a:tabLst>
            </a:pPr>
            <a:r>
              <a:rPr lang="tr-TR" sz="2300" dirty="0"/>
              <a:t>yapmak</a:t>
            </a:r>
            <a:r>
              <a:rPr lang="tr-TR" sz="2300" dirty="0" smtClean="0"/>
              <a:t>.</a:t>
            </a:r>
          </a:p>
          <a:p>
            <a:pPr marL="0" indent="0" algn="just">
              <a:buNone/>
              <a:tabLst>
                <a:tab pos="542925" algn="l"/>
              </a:tabLst>
            </a:pPr>
            <a:r>
              <a:rPr lang="tr-TR" sz="2300" dirty="0"/>
              <a:t>	 Yukarıda sayılan işleri; bir işyerine bağlı olmaksızın yapanlara </a:t>
            </a:r>
            <a:r>
              <a:rPr lang="tr-TR" sz="2300" b="1" i="1" dirty="0"/>
              <a:t>serbest muhasebeci mali müşavir</a:t>
            </a:r>
            <a:r>
              <a:rPr lang="tr-TR" sz="2300" dirty="0"/>
              <a:t> denir.</a:t>
            </a:r>
            <a:endParaRPr lang="tr-TR" sz="2300" dirty="0" smtClean="0"/>
          </a:p>
        </p:txBody>
      </p:sp>
    </p:spTree>
    <p:extLst>
      <p:ext uri="{BB962C8B-B14F-4D97-AF65-F5344CB8AC3E}">
        <p14:creationId xmlns:p14="http://schemas.microsoft.com/office/powerpoint/2010/main" val="311281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Mesleğin Konusu (3568 / 2)</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b="1" dirty="0"/>
              <a:t>B) Yeminli mali müşavirlik mesleğinin </a:t>
            </a:r>
            <a:r>
              <a:rPr lang="tr-TR" sz="2300" b="1" dirty="0" smtClean="0"/>
              <a:t>konusu</a:t>
            </a:r>
            <a:endParaRPr lang="tr-TR" sz="2300" b="1" dirty="0"/>
          </a:p>
          <a:p>
            <a:pPr marL="0" indent="0" algn="just">
              <a:buNone/>
              <a:tabLst>
                <a:tab pos="542925" algn="l"/>
              </a:tabLst>
            </a:pPr>
            <a:r>
              <a:rPr lang="tr-TR" sz="2300" dirty="0" smtClean="0"/>
              <a:t>	</a:t>
            </a:r>
            <a:r>
              <a:rPr lang="tr-TR" sz="2300" i="1" dirty="0" smtClean="0"/>
              <a:t>(</a:t>
            </a:r>
            <a:r>
              <a:rPr lang="tr-TR" sz="2300" i="1" dirty="0"/>
              <a:t>A) fıkrasının (b) ve (c) bentlerinde yazılı işleri yapmanın yanında Kanunun 12 </a:t>
            </a:r>
            <a:r>
              <a:rPr lang="tr-TR" sz="2300" i="1" dirty="0" err="1"/>
              <a:t>nci</a:t>
            </a:r>
            <a:r>
              <a:rPr lang="tr-TR" sz="2300" i="1" dirty="0"/>
              <a:t> maddesine göre </a:t>
            </a:r>
            <a:r>
              <a:rPr lang="tr-TR" sz="2300" i="1" dirty="0" smtClean="0"/>
              <a:t>çıkartılacak yönetmelik </a:t>
            </a:r>
            <a:r>
              <a:rPr lang="tr-TR" sz="2300" i="1" dirty="0"/>
              <a:t>çerçevesinde tasdik işlerini yapmaktır.</a:t>
            </a:r>
          </a:p>
          <a:p>
            <a:pPr marL="0" indent="0" algn="just">
              <a:buNone/>
              <a:tabLst>
                <a:tab pos="542925" algn="l"/>
              </a:tabLst>
            </a:pPr>
            <a:r>
              <a:rPr lang="tr-TR" sz="2300" i="1" dirty="0"/>
              <a:t> </a:t>
            </a:r>
            <a:r>
              <a:rPr lang="tr-TR" sz="2300" i="1" dirty="0" smtClean="0"/>
              <a:t>	Yeminli </a:t>
            </a:r>
            <a:r>
              <a:rPr lang="tr-TR" sz="2300" i="1" dirty="0"/>
              <a:t>mali müşavirler </a:t>
            </a:r>
            <a:r>
              <a:rPr lang="tr-TR" sz="2300" b="1" i="1" dirty="0"/>
              <a:t>muhasebe ile ilgili defter tutamazlar, muhasebe bürosu açamazlar ve muhasebe </a:t>
            </a:r>
            <a:r>
              <a:rPr lang="tr-TR" sz="2300" b="1" i="1" dirty="0" smtClean="0"/>
              <a:t>bürolarına ortak </a:t>
            </a:r>
            <a:r>
              <a:rPr lang="tr-TR" sz="2300" b="1" i="1" dirty="0"/>
              <a:t>olamazlar</a:t>
            </a:r>
            <a:r>
              <a:rPr lang="tr-TR" sz="2300" b="1" i="1" dirty="0" smtClean="0"/>
              <a:t>.</a:t>
            </a:r>
          </a:p>
          <a:p>
            <a:pPr marL="0" indent="0" algn="just">
              <a:buNone/>
              <a:tabLst>
                <a:tab pos="542925" algn="l"/>
              </a:tabLst>
            </a:pPr>
            <a:endParaRPr lang="tr-TR" sz="2300" b="1" i="1" dirty="0"/>
          </a:p>
          <a:p>
            <a:pPr marL="0" indent="0" algn="just">
              <a:buNone/>
              <a:tabLst>
                <a:tab pos="542925" algn="l"/>
              </a:tabLst>
            </a:pPr>
            <a:r>
              <a:rPr lang="tr-TR" sz="2300" i="1" dirty="0"/>
              <a:t>	</a:t>
            </a:r>
            <a:r>
              <a:rPr lang="tr-TR" sz="2300" i="1" dirty="0" smtClean="0"/>
              <a:t>Tasdik görevi: Gerçek </a:t>
            </a:r>
            <a:r>
              <a:rPr lang="tr-TR" sz="2300" i="1" dirty="0"/>
              <a:t>veya tüzel kişilerin veya bunların teşebbüs ve </a:t>
            </a:r>
            <a:r>
              <a:rPr lang="tr-TR" sz="2300" i="1" dirty="0" smtClean="0"/>
              <a:t>işletmelerinin </a:t>
            </a:r>
            <a:r>
              <a:rPr lang="tr-TR" sz="2300" i="1" dirty="0" err="1" smtClean="0"/>
              <a:t>YMM’lerce</a:t>
            </a:r>
            <a:r>
              <a:rPr lang="tr-TR" sz="2300" i="1" dirty="0" smtClean="0"/>
              <a:t> </a:t>
            </a:r>
            <a:r>
              <a:rPr lang="tr-TR" sz="2300" i="1" dirty="0"/>
              <a:t>denetleme ilke ve standartlarına göre uygunluk </a:t>
            </a:r>
            <a:r>
              <a:rPr lang="tr-TR" sz="2300" i="1" dirty="0" smtClean="0"/>
              <a:t>yönünden incelenmesi</a:t>
            </a:r>
            <a:r>
              <a:rPr lang="tr-TR" sz="2300" i="1" dirty="0"/>
              <a:t>, bu inceleme sonuçlarına dayanılarak tasdik </a:t>
            </a:r>
            <a:r>
              <a:rPr lang="tr-TR" sz="2300" i="1" dirty="0" smtClean="0"/>
              <a:t>kapsamına giren </a:t>
            </a:r>
            <a:r>
              <a:rPr lang="tr-TR" sz="2300" i="1" dirty="0"/>
              <a:t>konuların ve belgelerin gerçeği yansıtıp yansıtmadığının imza </a:t>
            </a:r>
            <a:r>
              <a:rPr lang="tr-TR" sz="2300" i="1" dirty="0" smtClean="0"/>
              <a:t>ve mühür </a:t>
            </a:r>
            <a:r>
              <a:rPr lang="tr-TR" sz="2300" i="1" dirty="0"/>
              <a:t>kullanmak suretiyle tespiti ve rapora bağlanmasıdır.</a:t>
            </a:r>
            <a:endParaRPr lang="tr-TR" sz="2300" i="1" dirty="0" smtClean="0"/>
          </a:p>
        </p:txBody>
      </p:sp>
    </p:spTree>
    <p:extLst>
      <p:ext uri="{BB962C8B-B14F-4D97-AF65-F5344CB8AC3E}">
        <p14:creationId xmlns:p14="http://schemas.microsoft.com/office/powerpoint/2010/main" val="3655171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Meslek </a:t>
            </a:r>
            <a:r>
              <a:rPr lang="tr-TR" sz="2700" i="1" dirty="0"/>
              <a:t>U</a:t>
            </a:r>
            <a:r>
              <a:rPr lang="tr-TR" sz="2700" i="1" dirty="0" smtClean="0"/>
              <a:t>nvanlarının Haksız Kullanımı (3568 / 3)</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Kanunen kullanmaya yetkisi olmayanlar tarafından </a:t>
            </a:r>
            <a:r>
              <a:rPr lang="tr-TR" sz="2300" dirty="0" smtClean="0"/>
              <a:t>SMMM, YMM unvanlarının </a:t>
            </a:r>
            <a:r>
              <a:rPr lang="tr-TR" sz="2300" dirty="0"/>
              <a:t>veya bu unvan veya kavramlara karışacak veya onlara benzer her türlü unvan, ibare </a:t>
            </a:r>
            <a:r>
              <a:rPr lang="tr-TR" sz="2300" dirty="0" smtClean="0"/>
              <a:t>veya remizlerin </a:t>
            </a:r>
            <a:r>
              <a:rPr lang="tr-TR" sz="2300" dirty="0"/>
              <a:t>kullanılması yasaktır.</a:t>
            </a:r>
          </a:p>
          <a:p>
            <a:pPr marL="0" indent="0" algn="just">
              <a:buNone/>
              <a:tabLst>
                <a:tab pos="542925" algn="l"/>
              </a:tabLst>
            </a:pPr>
            <a:r>
              <a:rPr lang="tr-TR" sz="2300" dirty="0" smtClean="0"/>
              <a:t>	Odalar</a:t>
            </a:r>
            <a:r>
              <a:rPr lang="tr-TR" sz="2300" dirty="0"/>
              <a:t>, yukarıdaki fıkraya aykırı davranışları öğrendiklerinde Cumhuriyet Savcılığına </a:t>
            </a:r>
            <a:r>
              <a:rPr lang="tr-TR" sz="2300" dirty="0" smtClean="0"/>
              <a:t>bildirmek mecburiyetindedirler</a:t>
            </a:r>
            <a:r>
              <a:rPr lang="tr-TR" sz="2300" dirty="0"/>
              <a:t>. Cumhuriyet Savcılığınca tahkikatın sonucu, odaya ve ilgililere bildirilir. </a:t>
            </a:r>
            <a:endParaRPr lang="tr-TR" sz="2300" i="1" dirty="0" smtClean="0"/>
          </a:p>
        </p:txBody>
      </p:sp>
    </p:spTree>
    <p:extLst>
      <p:ext uri="{BB962C8B-B14F-4D97-AF65-F5344CB8AC3E}">
        <p14:creationId xmlns:p14="http://schemas.microsoft.com/office/powerpoint/2010/main" val="2267744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Meslek Mensubu Olmanın Genel Şartları (3568 / 4)</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tabLst>
                <a:tab pos="542925" algn="l"/>
              </a:tabLst>
            </a:pPr>
            <a:r>
              <a:rPr lang="tr-TR" sz="2300" dirty="0" smtClean="0"/>
              <a:t>	Meslek </a:t>
            </a:r>
            <a:r>
              <a:rPr lang="tr-TR" sz="2300" dirty="0"/>
              <a:t>mensubu olabilmenin genel şartları şunlardır:</a:t>
            </a:r>
          </a:p>
          <a:p>
            <a:pPr marL="0" indent="0" algn="just">
              <a:buNone/>
              <a:tabLst>
                <a:tab pos="542925" algn="l"/>
              </a:tabLst>
            </a:pPr>
            <a:r>
              <a:rPr lang="tr-TR" sz="2300" dirty="0" smtClean="0"/>
              <a:t>	a</a:t>
            </a:r>
            <a:r>
              <a:rPr lang="tr-TR" sz="2300" dirty="0"/>
              <a:t>) T.C. vatandaşı olmak (yabancı </a:t>
            </a:r>
            <a:r>
              <a:rPr lang="tr-TR" sz="2300" dirty="0" err="1" smtClean="0"/>
              <a:t>SMMM’ler</a:t>
            </a:r>
            <a:r>
              <a:rPr lang="tr-TR" sz="2300" dirty="0" smtClean="0"/>
              <a:t> </a:t>
            </a:r>
            <a:r>
              <a:rPr lang="tr-TR" sz="2300" dirty="0"/>
              <a:t>hakkındaki hüküm saklıdır).</a:t>
            </a:r>
          </a:p>
          <a:p>
            <a:pPr marL="0" indent="0" algn="just">
              <a:buNone/>
              <a:tabLst>
                <a:tab pos="542925" algn="l"/>
              </a:tabLst>
            </a:pPr>
            <a:r>
              <a:rPr lang="tr-TR" sz="2300" dirty="0" smtClean="0"/>
              <a:t>	b</a:t>
            </a:r>
            <a:r>
              <a:rPr lang="tr-TR" sz="2300" dirty="0"/>
              <a:t>) Medeni hakları kullanma ehliyetine sahip bulunmak.</a:t>
            </a:r>
          </a:p>
          <a:p>
            <a:pPr marL="0" indent="0" algn="just">
              <a:buNone/>
              <a:tabLst>
                <a:tab pos="542925" algn="l"/>
              </a:tabLst>
            </a:pPr>
            <a:r>
              <a:rPr lang="tr-TR" sz="2300" dirty="0" smtClean="0"/>
              <a:t>	c</a:t>
            </a:r>
            <a:r>
              <a:rPr lang="tr-TR" sz="2300" dirty="0"/>
              <a:t>) Kamu haklarından mahrum bulunmamak.</a:t>
            </a:r>
          </a:p>
          <a:p>
            <a:pPr marL="0" indent="0" algn="just">
              <a:buNone/>
              <a:tabLst>
                <a:tab pos="542925" algn="l"/>
              </a:tabLst>
            </a:pPr>
            <a:r>
              <a:rPr lang="tr-TR" sz="2300" dirty="0" smtClean="0"/>
              <a:t>	d</a:t>
            </a:r>
            <a:r>
              <a:rPr lang="tr-TR" sz="2300" dirty="0"/>
              <a:t>) </a:t>
            </a:r>
            <a:r>
              <a:rPr lang="tr-TR" sz="2300" dirty="0" smtClean="0"/>
              <a:t>Türk </a:t>
            </a:r>
            <a:r>
              <a:rPr lang="tr-TR" sz="2300" dirty="0"/>
              <a:t>Ceza Kanununun 53 üncü maddesinde belirtilen süreler geçmiş olsa bile</a:t>
            </a:r>
            <a:r>
              <a:rPr lang="tr-TR" sz="2300" dirty="0" smtClean="0"/>
              <a:t>; kasten </a:t>
            </a:r>
            <a:r>
              <a:rPr lang="tr-TR" sz="2300" dirty="0"/>
              <a:t>işlenen bir suçtan dolayı bir yıl veya daha fazla süreyle hapis cezasına ya da affa uğramış olsa bile </a:t>
            </a:r>
            <a:r>
              <a:rPr lang="tr-TR" sz="2300" dirty="0" smtClean="0"/>
              <a:t>devletin güvenliğine </a:t>
            </a:r>
            <a:r>
              <a:rPr lang="tr-TR" sz="2300" dirty="0"/>
              <a:t>karşı suçlar, Anayasal düzene ve bu düzenin işleyişine karşı suçlar, </a:t>
            </a:r>
            <a:r>
              <a:rPr lang="tr-TR" sz="2300" dirty="0" smtClean="0"/>
              <a:t>zimmet</a:t>
            </a:r>
            <a:r>
              <a:rPr lang="tr-TR" sz="2300" dirty="0"/>
              <a:t>, irtikâp, rüşvet, hırsızlık</a:t>
            </a:r>
            <a:r>
              <a:rPr lang="tr-TR" sz="2300" dirty="0" smtClean="0"/>
              <a:t>, dolandırıcılık</a:t>
            </a:r>
            <a:r>
              <a:rPr lang="tr-TR" sz="2300" dirty="0"/>
              <a:t>, sahtecilik, güveni kötüye kullanma, hileli iflas, ihaleye fesat karıştırma, edimin ifasına fesat karıştırma, </a:t>
            </a:r>
            <a:r>
              <a:rPr lang="tr-TR" sz="2300" dirty="0" smtClean="0"/>
              <a:t>suçtan kaynaklanan </a:t>
            </a:r>
            <a:r>
              <a:rPr lang="tr-TR" sz="2300" dirty="0"/>
              <a:t>malvarlığı değerlerini aklama veya kaçakçılık suçlarından mahkûm olmamak</a:t>
            </a:r>
            <a:r>
              <a:rPr lang="tr-TR" sz="2300" dirty="0" smtClean="0"/>
              <a:t>.</a:t>
            </a:r>
            <a:endParaRPr lang="tr-TR" sz="2300" dirty="0"/>
          </a:p>
          <a:p>
            <a:pPr marL="0" indent="0" algn="just">
              <a:buNone/>
              <a:tabLst>
                <a:tab pos="542925" algn="l"/>
              </a:tabLst>
            </a:pPr>
            <a:r>
              <a:rPr lang="tr-TR" sz="2300" dirty="0" smtClean="0"/>
              <a:t>	e</a:t>
            </a:r>
            <a:r>
              <a:rPr lang="tr-TR" sz="2300" dirty="0"/>
              <a:t>) Ceza veya disiplin soruşturması sonucunda memuriyetten çıkarılmış olmamak.</a:t>
            </a:r>
          </a:p>
          <a:p>
            <a:pPr marL="0" indent="0" algn="just">
              <a:buNone/>
              <a:tabLst>
                <a:tab pos="542925" algn="l"/>
              </a:tabLst>
            </a:pPr>
            <a:r>
              <a:rPr lang="tr-TR" sz="2300" dirty="0" smtClean="0"/>
              <a:t>	f</a:t>
            </a:r>
            <a:r>
              <a:rPr lang="tr-TR" sz="2300" dirty="0"/>
              <a:t>) Meslek şeref ve haysiyetine uymayan durumları bulunmamak. </a:t>
            </a:r>
            <a:endParaRPr lang="tr-TR" sz="2300" i="1" dirty="0" smtClean="0"/>
          </a:p>
        </p:txBody>
      </p:sp>
    </p:spTree>
    <p:extLst>
      <p:ext uri="{BB962C8B-B14F-4D97-AF65-F5344CB8AC3E}">
        <p14:creationId xmlns:p14="http://schemas.microsoft.com/office/powerpoint/2010/main" val="3276664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&amp; YMM / Meslek Mensubu Olmanın Özel Şartları (3568 / 5)</a:t>
            </a:r>
            <a:endParaRPr lang="tr-TR" sz="2700" i="1" dirty="0"/>
          </a:p>
        </p:txBody>
      </p:sp>
      <p:sp>
        <p:nvSpPr>
          <p:cNvPr id="3" name="İçerik Yer Tutucusu 2"/>
          <p:cNvSpPr>
            <a:spLocks noGrp="1"/>
          </p:cNvSpPr>
          <p:nvPr>
            <p:ph idx="1"/>
          </p:nvPr>
        </p:nvSpPr>
        <p:spPr>
          <a:xfrm>
            <a:off x="838200" y="1248410"/>
            <a:ext cx="10515600" cy="4938713"/>
          </a:xfrm>
        </p:spPr>
        <p:txBody>
          <a:bodyPr>
            <a:normAutofit/>
          </a:bodyPr>
          <a:lstStyle/>
          <a:p>
            <a:pPr marL="0" indent="0" algn="just">
              <a:buNone/>
              <a:tabLst>
                <a:tab pos="542925" algn="l"/>
              </a:tabLst>
            </a:pPr>
            <a:r>
              <a:rPr lang="tr-TR" sz="2300" dirty="0"/>
              <a:t>	</a:t>
            </a:r>
            <a:r>
              <a:rPr lang="tr-TR" sz="2300" b="1" dirty="0" smtClean="0"/>
              <a:t>SMMM </a:t>
            </a:r>
            <a:r>
              <a:rPr lang="tr-TR" sz="2300" b="1" dirty="0"/>
              <a:t>olabilmek için aşağıdaki özel şartlar aranır.</a:t>
            </a:r>
          </a:p>
          <a:p>
            <a:pPr marL="0" indent="0" algn="just">
              <a:buNone/>
              <a:tabLst>
                <a:tab pos="542925" algn="l"/>
              </a:tabLst>
            </a:pPr>
            <a:r>
              <a:rPr lang="tr-TR" sz="2300" dirty="0" smtClean="0"/>
              <a:t>	</a:t>
            </a:r>
            <a:r>
              <a:rPr lang="tr-TR" sz="2300" i="1" dirty="0" smtClean="0"/>
              <a:t>a</a:t>
            </a:r>
            <a:r>
              <a:rPr lang="tr-TR" sz="2300" i="1" dirty="0"/>
              <a:t>) Hukuk, iktisat, maliye, işletme, muhasebe, bankacılık, kamu yönetimi ve siyasal bilimler dallarında eğitim </a:t>
            </a:r>
            <a:r>
              <a:rPr lang="tr-TR" sz="2300" i="1" dirty="0" smtClean="0"/>
              <a:t>veren fakülte </a:t>
            </a:r>
            <a:r>
              <a:rPr lang="tr-TR" sz="2300" i="1" dirty="0"/>
              <a:t>ve yüksekokullardan veya denkliği Yükseköğretim Kurumunca tasdik edilmiş yabancı yükseköğretim </a:t>
            </a:r>
            <a:r>
              <a:rPr lang="tr-TR" sz="2300" i="1" dirty="0" smtClean="0"/>
              <a:t>kurumlarından en </a:t>
            </a:r>
            <a:r>
              <a:rPr lang="tr-TR" sz="2300" i="1" dirty="0"/>
              <a:t>az lisans seviyesinde mezun olmak veya diğer öğretim kurumlarından lisans seviyesinde mezun olmakla beraber </a:t>
            </a:r>
            <a:r>
              <a:rPr lang="tr-TR" sz="2300" i="1" dirty="0" smtClean="0"/>
              <a:t>bu fıkrada </a:t>
            </a:r>
            <a:r>
              <a:rPr lang="tr-TR" sz="2300" i="1" dirty="0"/>
              <a:t>belirtilen bilim dallarından </a:t>
            </a:r>
            <a:r>
              <a:rPr lang="tr-TR" sz="2300" i="1" dirty="0" err="1"/>
              <a:t>lisanüstü</a:t>
            </a:r>
            <a:r>
              <a:rPr lang="tr-TR" sz="2300" i="1" dirty="0"/>
              <a:t> seviyesinde diploma almış olmak.</a:t>
            </a:r>
          </a:p>
          <a:p>
            <a:pPr marL="0" indent="0" algn="just">
              <a:buNone/>
              <a:tabLst>
                <a:tab pos="542925" algn="l"/>
              </a:tabLst>
            </a:pPr>
            <a:r>
              <a:rPr lang="tr-TR" sz="2300" i="1" dirty="0" smtClean="0"/>
              <a:t>	b</a:t>
            </a:r>
            <a:r>
              <a:rPr lang="tr-TR" sz="2300" i="1" dirty="0"/>
              <a:t>) </a:t>
            </a:r>
            <a:r>
              <a:rPr lang="tr-TR" sz="2300" dirty="0" smtClean="0"/>
              <a:t>Staja başlama sınavına girerek başarılı olduktan sonra</a:t>
            </a:r>
            <a:r>
              <a:rPr lang="tr-TR" sz="2300" i="1" dirty="0" smtClean="0"/>
              <a:t> En </a:t>
            </a:r>
            <a:r>
              <a:rPr lang="tr-TR" sz="2300" i="1" dirty="0"/>
              <a:t>az üç yıl staj yapmış olmak.</a:t>
            </a:r>
          </a:p>
          <a:p>
            <a:pPr marL="0" indent="0" algn="just">
              <a:buNone/>
              <a:tabLst>
                <a:tab pos="542925" algn="l"/>
              </a:tabLst>
            </a:pPr>
            <a:r>
              <a:rPr lang="tr-TR" sz="2300" i="1" dirty="0" smtClean="0"/>
              <a:t>	c) </a:t>
            </a:r>
            <a:r>
              <a:rPr lang="tr-TR" sz="2300" i="1" dirty="0" err="1" smtClean="0"/>
              <a:t>SMMM’lik</a:t>
            </a:r>
            <a:r>
              <a:rPr lang="tr-TR" sz="2300" i="1" dirty="0" smtClean="0"/>
              <a:t> </a:t>
            </a:r>
            <a:r>
              <a:rPr lang="tr-TR" sz="2300" i="1" dirty="0"/>
              <a:t>sınavını kazanmış olmak.</a:t>
            </a:r>
          </a:p>
          <a:p>
            <a:pPr marL="0" indent="0" algn="just">
              <a:buNone/>
              <a:tabLst>
                <a:tab pos="542925" algn="l"/>
              </a:tabLst>
            </a:pPr>
            <a:r>
              <a:rPr lang="tr-TR" sz="2300" i="1" dirty="0" smtClean="0"/>
              <a:t>	d</a:t>
            </a:r>
            <a:r>
              <a:rPr lang="tr-TR" sz="2300" i="1" dirty="0"/>
              <a:t>) </a:t>
            </a:r>
            <a:r>
              <a:rPr lang="tr-TR" sz="2300" i="1" dirty="0" err="1" smtClean="0"/>
              <a:t>SMMM’lik</a:t>
            </a:r>
            <a:r>
              <a:rPr lang="tr-TR" sz="2300" i="1" dirty="0" smtClean="0"/>
              <a:t> </a:t>
            </a:r>
            <a:r>
              <a:rPr lang="tr-TR" sz="2300" i="1" dirty="0"/>
              <a:t>ruhsatını almış olmak.</a:t>
            </a:r>
            <a:endParaRPr lang="tr-TR" sz="2300" i="1" dirty="0" smtClean="0"/>
          </a:p>
        </p:txBody>
      </p:sp>
    </p:spTree>
    <p:extLst>
      <p:ext uri="{BB962C8B-B14F-4D97-AF65-F5344CB8AC3E}">
        <p14:creationId xmlns:p14="http://schemas.microsoft.com/office/powerpoint/2010/main" val="88167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SMMM Stajı Giriş Sınavı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i="1" dirty="0" smtClean="0"/>
              <a:t>	SMMM </a:t>
            </a:r>
            <a:r>
              <a:rPr lang="tr-TR" sz="2300" i="1" dirty="0"/>
              <a:t>stajına başlayabilmek için Kanunun 4. maddesindeki genel şartlar ile yasada belirtilen yukarıdaki öğrenim şartlarını taşımak, staja giriş sınavından </a:t>
            </a:r>
            <a:r>
              <a:rPr lang="tr-TR" sz="2300" b="1" i="1" dirty="0"/>
              <a:t>en az 60 puan </a:t>
            </a:r>
            <a:r>
              <a:rPr lang="tr-TR" sz="2300" i="1" dirty="0"/>
              <a:t>almak ve TÜRMOB tarafından belirlenen staj giderlerini yatırmış olmak gerekir.</a:t>
            </a:r>
          </a:p>
          <a:p>
            <a:pPr marL="182563" indent="-182563" algn="just">
              <a:buNone/>
              <a:tabLst>
                <a:tab pos="542925" algn="l"/>
              </a:tabLst>
            </a:pPr>
            <a:endParaRPr lang="tr-TR" sz="2300" i="1" dirty="0" smtClean="0"/>
          </a:p>
          <a:p>
            <a:pPr marL="182563" indent="-182563" algn="just">
              <a:buNone/>
              <a:tabLst>
                <a:tab pos="542925" algn="l"/>
              </a:tabLst>
            </a:pPr>
            <a:r>
              <a:rPr lang="tr-TR" sz="2300" i="1" dirty="0" smtClean="0"/>
              <a:t>1. Sınavda </a:t>
            </a:r>
            <a:r>
              <a:rPr lang="tr-TR" sz="2300" i="1" dirty="0"/>
              <a:t>100 adet “Alan Bilgisi”, 20 adet “Genel Kültür ve Yetenek” ve 10 </a:t>
            </a:r>
            <a:r>
              <a:rPr lang="tr-TR" sz="2300" i="1" dirty="0" smtClean="0"/>
              <a:t>adet “</a:t>
            </a:r>
            <a:r>
              <a:rPr lang="tr-TR" sz="2300" i="1" dirty="0"/>
              <a:t>Yabancı Dil” sorusu olmak üzere 130 soru yer alacaktır. </a:t>
            </a:r>
            <a:endParaRPr lang="tr-TR" sz="2300" i="1" dirty="0" smtClean="0"/>
          </a:p>
          <a:p>
            <a:pPr marL="182563" indent="-182563" algn="just">
              <a:buNone/>
              <a:tabLst>
                <a:tab pos="542925" algn="l"/>
              </a:tabLst>
            </a:pPr>
            <a:r>
              <a:rPr lang="tr-TR" sz="2300" i="1" dirty="0" smtClean="0"/>
              <a:t>2</a:t>
            </a:r>
            <a:r>
              <a:rPr lang="tr-TR" sz="2300" i="1" dirty="0"/>
              <a:t>. Sınavın değerlendirilmesinde “Alan Bilgisi” soruları %80, “Genel Kültür </a:t>
            </a:r>
            <a:r>
              <a:rPr lang="tr-TR" sz="2300" i="1" dirty="0" smtClean="0"/>
              <a:t>ve Yetenek</a:t>
            </a:r>
            <a:r>
              <a:rPr lang="tr-TR" sz="2300" i="1" dirty="0"/>
              <a:t>” soruları %13,33 ve “Yabancı Dil Soruları” %6,67 oranları </a:t>
            </a:r>
            <a:r>
              <a:rPr lang="tr-TR" sz="2300" i="1" dirty="0" smtClean="0"/>
              <a:t>ile </a:t>
            </a:r>
            <a:r>
              <a:rPr lang="tr-TR" sz="2300" i="1" dirty="0" err="1" smtClean="0"/>
              <a:t>ağırlıklandırılarak</a:t>
            </a:r>
            <a:r>
              <a:rPr lang="tr-TR" sz="2300" i="1" dirty="0" smtClean="0"/>
              <a:t> </a:t>
            </a:r>
            <a:r>
              <a:rPr lang="tr-TR" sz="2300" i="1" dirty="0"/>
              <a:t>değerlendirilecektir. </a:t>
            </a:r>
            <a:endParaRPr lang="tr-TR" sz="2300" i="1" dirty="0" smtClean="0"/>
          </a:p>
          <a:p>
            <a:pPr marL="182563" indent="-182563" algn="just">
              <a:buNone/>
              <a:tabLst>
                <a:tab pos="542925" algn="l"/>
              </a:tabLst>
            </a:pPr>
            <a:r>
              <a:rPr lang="tr-TR" sz="2300" i="1" dirty="0" smtClean="0"/>
              <a:t>3. </a:t>
            </a:r>
            <a:r>
              <a:rPr lang="tr-TR" sz="2300" i="1" dirty="0"/>
              <a:t>Yabancı dil konusu, “Almanca, Fransızca ya da İngilizce” dillerini </a:t>
            </a:r>
            <a:r>
              <a:rPr lang="tr-TR" sz="2300" i="1" dirty="0" smtClean="0"/>
              <a:t>kapsayacak ve aday başvuru sürecinde bu dillerden birisini tercih edecektir.</a:t>
            </a:r>
            <a:endParaRPr lang="tr-TR" sz="2300" i="1" dirty="0"/>
          </a:p>
        </p:txBody>
      </p:sp>
    </p:spTree>
    <p:extLst>
      <p:ext uri="{BB962C8B-B14F-4D97-AF65-F5344CB8AC3E}">
        <p14:creationId xmlns:p14="http://schemas.microsoft.com/office/powerpoint/2010/main" val="1633265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5412</TotalTime>
  <Words>3302</Words>
  <Application>Microsoft Office PowerPoint</Application>
  <PresentationFormat>Geniş ekran</PresentationFormat>
  <Paragraphs>178</Paragraphs>
  <Slides>35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35</vt:i4>
      </vt:variant>
    </vt:vector>
  </HeadingPairs>
  <TitlesOfParts>
    <vt:vector size="39" baseType="lpstr">
      <vt:lpstr>Arial</vt:lpstr>
      <vt:lpstr>Calibri</vt:lpstr>
      <vt:lpstr>Calibri Light</vt:lpstr>
      <vt:lpstr>Office Teması</vt:lpstr>
      <vt:lpstr>Muhasebe Organizasyonu</vt:lpstr>
      <vt:lpstr>Muhasebe Meslek Unvanları</vt:lpstr>
      <vt:lpstr>Muhasebe Meslek Mensuplarının Sahip Olması İstenen Nitelikler</vt:lpstr>
      <vt:lpstr>SMMM &amp; YMM / Mesleğin Konusu (3568 / 2)</vt:lpstr>
      <vt:lpstr>SMMM &amp; YMM / Mesleğin Konusu (3568 / 2)</vt:lpstr>
      <vt:lpstr>SMMM &amp; YMM / Meslek Unvanlarının Haksız Kullanımı (3568 / 3)</vt:lpstr>
      <vt:lpstr>SMMM &amp; YMM / Meslek Mensubu Olmanın Genel Şartları (3568 / 4)</vt:lpstr>
      <vt:lpstr>SMMM &amp; YMM / Meslek Mensubu Olmanın Özel Şartları (3568 / 5)</vt:lpstr>
      <vt:lpstr>SMMM Stajı Giriş Sınavı</vt:lpstr>
      <vt:lpstr>SMMM Stajı Giriş Sınavı Konuları</vt:lpstr>
      <vt:lpstr>SMMM Stajı Giriş Sınavı Konuları</vt:lpstr>
      <vt:lpstr>SMMM Stajı </vt:lpstr>
      <vt:lpstr>SMMM - Sınav Süresinin Başlatılması </vt:lpstr>
      <vt:lpstr>SMMM Sınavları</vt:lpstr>
      <vt:lpstr>SMMM Sınavları</vt:lpstr>
      <vt:lpstr>SMMM Sınav Konuları</vt:lpstr>
      <vt:lpstr>SMMM / Staj Sürelerinden Sayılan Haller (3568 / 6)</vt:lpstr>
      <vt:lpstr>SMMM &amp; YMM / Staj Sürelerinden Sayılan Haller (3568 / 6)</vt:lpstr>
      <vt:lpstr>SMMM &amp; YMM / Staj Sürelerinden Sayılan Haller (3568 / 6)</vt:lpstr>
      <vt:lpstr>SMMM &amp; YMM / Staj Sürelerinden Sayılan Haller (3568 / 6)</vt:lpstr>
      <vt:lpstr>SMMM Sınavı (3568 / 7)</vt:lpstr>
      <vt:lpstr>SMMM / Yabancı SMMM’ler (3568 / 8)</vt:lpstr>
      <vt:lpstr>SMMM </vt:lpstr>
      <vt:lpstr>Yeminli Mali Müşavirlik</vt:lpstr>
      <vt:lpstr>Yeminli Mali Müşavirlik</vt:lpstr>
      <vt:lpstr>Yeminli Mali Müşavirlik</vt:lpstr>
      <vt:lpstr>Y.M.M. / Tasdik ve tasdikten doğan sorumluluk (3568 md. 12)</vt:lpstr>
      <vt:lpstr>Y.M.M. / Tasdik ve tasdikten doğan sorumluluk (3568 md. 12)</vt:lpstr>
      <vt:lpstr>Y.M.M. / Meslekle ilgili konularda çalıştırılmayacak olanlar (3568 md. 13)</vt:lpstr>
      <vt:lpstr>Bağımsız Denetçiler</vt:lpstr>
      <vt:lpstr>Bağımsız Denetçiler</vt:lpstr>
      <vt:lpstr>Bağımsız Denetçilik Sınavı</vt:lpstr>
      <vt:lpstr>Bağımsız Denetçilik Sınav Konuları</vt:lpstr>
      <vt:lpstr>Bağımsız Denetçilik Sınav Konuları</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Muhasebe Organizasyonu</dc:title>
  <dc:creator>M. Aslan</dc:creator>
  <cp:lastModifiedBy>Eris</cp:lastModifiedBy>
  <cp:revision>381</cp:revision>
  <dcterms:created xsi:type="dcterms:W3CDTF">2020-10-14T11:56:42Z</dcterms:created>
  <dcterms:modified xsi:type="dcterms:W3CDTF">2024-12-23T09:55:43Z</dcterms:modified>
</cp:coreProperties>
</file>