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0" r:id="rId5"/>
    <p:sldId id="291" r:id="rId6"/>
    <p:sldId id="292" r:id="rId7"/>
    <p:sldId id="294" r:id="rId8"/>
    <p:sldId id="293" r:id="rId9"/>
    <p:sldId id="296" r:id="rId10"/>
    <p:sldId id="295" r:id="rId11"/>
    <p:sldId id="297" r:id="rId12"/>
    <p:sldId id="313" r:id="rId13"/>
    <p:sldId id="315" r:id="rId14"/>
    <p:sldId id="316" r:id="rId15"/>
    <p:sldId id="317" r:id="rId16"/>
    <p:sldId id="318"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281" r:id="rId3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502303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329023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3135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72EB532-17D4-449A-BABB-DE71A1E4D38E}"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652975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72EB532-17D4-449A-BABB-DE71A1E4D38E}" type="datetimeFigureOut">
              <a:rPr lang="tr-TR" smtClean="0"/>
              <a:t>14.10.2024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4046877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72EB532-17D4-449A-BABB-DE71A1E4D38E}" type="datetimeFigureOut">
              <a:rPr lang="tr-TR" smtClean="0"/>
              <a:t>14.10.2024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845059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72EB532-17D4-449A-BABB-DE71A1E4D38E}" type="datetimeFigureOut">
              <a:rPr lang="tr-TR" smtClean="0"/>
              <a:t>14.10.2024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1188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72EB532-17D4-449A-BABB-DE71A1E4D38E}" type="datetimeFigureOut">
              <a:rPr lang="tr-TR" smtClean="0"/>
              <a:t>14.10.2024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381938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72EB532-17D4-449A-BABB-DE71A1E4D38E}" type="datetimeFigureOut">
              <a:rPr lang="tr-TR" smtClean="0"/>
              <a:t>14.10.2024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79356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14.10.2024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196647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72EB532-17D4-449A-BABB-DE71A1E4D38E}" type="datetimeFigureOut">
              <a:rPr lang="tr-TR" smtClean="0"/>
              <a:t>14.10.2024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1F7C3C-849A-41E8-B0B2-23ADD53543C2}" type="slidenum">
              <a:rPr lang="tr-TR" smtClean="0"/>
              <a:t>‹#›</a:t>
            </a:fld>
            <a:endParaRPr lang="tr-TR"/>
          </a:p>
        </p:txBody>
      </p:sp>
    </p:spTree>
    <p:extLst>
      <p:ext uri="{BB962C8B-B14F-4D97-AF65-F5344CB8AC3E}">
        <p14:creationId xmlns:p14="http://schemas.microsoft.com/office/powerpoint/2010/main" val="2999805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EB532-17D4-449A-BABB-DE71A1E4D38E}" type="datetimeFigureOut">
              <a:rPr lang="tr-TR" smtClean="0"/>
              <a:t>14.10.2024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F7C3C-849A-41E8-B0B2-23ADD53543C2}" type="slidenum">
              <a:rPr lang="tr-TR" smtClean="0"/>
              <a:t>‹#›</a:t>
            </a:fld>
            <a:endParaRPr lang="tr-TR"/>
          </a:p>
        </p:txBody>
      </p:sp>
    </p:spTree>
    <p:extLst>
      <p:ext uri="{BB962C8B-B14F-4D97-AF65-F5344CB8AC3E}">
        <p14:creationId xmlns:p14="http://schemas.microsoft.com/office/powerpoint/2010/main" val="2553707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kgk.gov.tr/DynamicContentDetail/8014/TFRSleri-hangi-is%CC%A7letmeler-uygulamak-zorundad%C4%B1r" TargetMode="External"/><Relationship Id="rId2" Type="http://schemas.openxmlformats.org/officeDocument/2006/relationships/hyperlink" Target="https://www.kgk.gov.tr/Portalv2Uploads/files/Duyurular/v2/TMS/Finansal%20Raporlamaya%20%C4%B0li%C5%9Fkin%20Kavramsal%20%C3%87er%C3%A7eve%20(2018%20S%C3%BCr%C3%BCm%C3%BC).pdf" TargetMode="External"/><Relationship Id="rId1" Type="http://schemas.openxmlformats.org/officeDocument/2006/relationships/slideLayout" Target="../slideLayouts/slideLayout2.xml"/><Relationship Id="rId4" Type="http://schemas.openxmlformats.org/officeDocument/2006/relationships/hyperlink" Target="https://www.kgk.gov.tr/Portalv2Uploads/files/Duyurular/v2/TDS/Standartlar_Tablosu.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752600" y="1141896"/>
            <a:ext cx="9144000" cy="2387600"/>
          </a:xfrm>
        </p:spPr>
        <p:txBody>
          <a:bodyPr>
            <a:normAutofit fontScale="90000"/>
          </a:bodyPr>
          <a:lstStyle/>
          <a:p>
            <a:r>
              <a:rPr lang="tr-TR" dirty="0" smtClean="0"/>
              <a:t>Muhasebe Organizasyonu</a:t>
            </a:r>
            <a:br>
              <a:rPr lang="tr-TR" dirty="0" smtClean="0"/>
            </a:br>
            <a:r>
              <a:rPr lang="tr-TR" dirty="0" smtClean="0"/>
              <a:t/>
            </a:r>
            <a:br>
              <a:rPr lang="tr-TR" dirty="0" smtClean="0"/>
            </a:br>
            <a:endParaRPr lang="tr-TR" dirty="0"/>
          </a:p>
        </p:txBody>
      </p:sp>
      <p:sp>
        <p:nvSpPr>
          <p:cNvPr id="3" name="Alt Başlık 2"/>
          <p:cNvSpPr>
            <a:spLocks noGrp="1"/>
          </p:cNvSpPr>
          <p:nvPr>
            <p:ph type="subTitle" idx="1"/>
          </p:nvPr>
        </p:nvSpPr>
        <p:spPr>
          <a:xfrm>
            <a:off x="1524000" y="2335696"/>
            <a:ext cx="9144000" cy="3245954"/>
          </a:xfrm>
        </p:spPr>
        <p:txBody>
          <a:bodyPr>
            <a:normAutofit/>
          </a:bodyPr>
          <a:lstStyle/>
          <a:p>
            <a:endParaRPr lang="tr-TR" dirty="0" smtClean="0"/>
          </a:p>
          <a:p>
            <a:pPr algn="l"/>
            <a:endParaRPr lang="tr-TR" dirty="0" smtClean="0"/>
          </a:p>
          <a:p>
            <a:pPr algn="l"/>
            <a:r>
              <a:rPr lang="tr-TR" sz="2500" b="1" dirty="0" smtClean="0"/>
              <a:t>Muhasebe Sistemi ve Sınıflandırılması</a:t>
            </a:r>
          </a:p>
          <a:p>
            <a:endParaRPr lang="tr-TR" dirty="0"/>
          </a:p>
          <a:p>
            <a:endParaRPr lang="tr-TR" dirty="0"/>
          </a:p>
          <a:p>
            <a:pPr algn="r"/>
            <a:r>
              <a:rPr lang="tr-TR" dirty="0" smtClean="0"/>
              <a:t>Dr. Muhsin ASLAN</a:t>
            </a:r>
          </a:p>
          <a:p>
            <a:pPr algn="r"/>
            <a:r>
              <a:rPr lang="tr-TR" dirty="0" smtClean="0"/>
              <a:t>14.10.2024</a:t>
            </a:r>
            <a:endParaRPr lang="tr-TR" dirty="0"/>
          </a:p>
        </p:txBody>
      </p:sp>
    </p:spTree>
    <p:extLst>
      <p:ext uri="{BB962C8B-B14F-4D97-AF65-F5344CB8AC3E}">
        <p14:creationId xmlns:p14="http://schemas.microsoft.com/office/powerpoint/2010/main" val="67006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800" i="1" dirty="0" smtClean="0"/>
              <a:t>Muhasebe Bölümlerinin İlişkisi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Muhasebe </a:t>
            </a:r>
            <a:r>
              <a:rPr lang="tr-TR" sz="2300" dirty="0"/>
              <a:t>bilgi sistemini oluşturan muhasebe bölümlerinin ilişkisi aşağıdaki şekille ortaya </a:t>
            </a:r>
            <a:r>
              <a:rPr lang="tr-TR" sz="2300" dirty="0" smtClean="0"/>
              <a:t>konulmuştur </a:t>
            </a:r>
            <a:r>
              <a:rPr lang="tr-TR" sz="1600" dirty="0" smtClean="0"/>
              <a:t>(Ertaş, 2019)</a:t>
            </a:r>
            <a:r>
              <a:rPr lang="tr-TR" sz="2300" dirty="0" smtClean="0"/>
              <a:t>. </a:t>
            </a:r>
          </a:p>
          <a:p>
            <a:pPr marL="0" indent="0" algn="just">
              <a:buNone/>
            </a:pPr>
            <a:endParaRPr lang="tr-TR" sz="2300" dirty="0"/>
          </a:p>
        </p:txBody>
      </p:sp>
      <p:sp>
        <p:nvSpPr>
          <p:cNvPr id="4" name="Dikdörtgen 3"/>
          <p:cNvSpPr/>
          <p:nvPr/>
        </p:nvSpPr>
        <p:spPr>
          <a:xfrm>
            <a:off x="1884555" y="2152186"/>
            <a:ext cx="5642517" cy="3286590"/>
          </a:xfrm>
          <a:prstGeom prst="rect">
            <a:avLst/>
          </a:prstGeom>
          <a:ln w="2540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a:p>
        </p:txBody>
      </p:sp>
      <p:sp>
        <p:nvSpPr>
          <p:cNvPr id="5" name="Oval 4"/>
          <p:cNvSpPr/>
          <p:nvPr/>
        </p:nvSpPr>
        <p:spPr>
          <a:xfrm>
            <a:off x="2364059" y="2263698"/>
            <a:ext cx="3057179" cy="3055434"/>
          </a:xfrm>
          <a:prstGeom prst="ellipse">
            <a:avLst/>
          </a:prstGeom>
          <a:ln w="1905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dirty="0"/>
          </a:p>
        </p:txBody>
      </p:sp>
      <p:sp>
        <p:nvSpPr>
          <p:cNvPr id="7" name="Oval 6"/>
          <p:cNvSpPr/>
          <p:nvPr/>
        </p:nvSpPr>
        <p:spPr>
          <a:xfrm>
            <a:off x="3854606" y="2263698"/>
            <a:ext cx="3181813" cy="3055434"/>
          </a:xfrm>
          <a:prstGeom prst="ellipse">
            <a:avLst/>
          </a:prstGeom>
          <a:solidFill>
            <a:schemeClr val="lt1">
              <a:alpha val="0"/>
            </a:schemeClr>
          </a:solidFill>
          <a:ln w="19050">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dirty="0" smtClean="0"/>
              <a:t>   </a:t>
            </a:r>
            <a:endParaRPr lang="tr-TR" dirty="0"/>
          </a:p>
        </p:txBody>
      </p:sp>
      <p:sp>
        <p:nvSpPr>
          <p:cNvPr id="9" name="Metin kutusu 8"/>
          <p:cNvSpPr txBox="1"/>
          <p:nvPr/>
        </p:nvSpPr>
        <p:spPr>
          <a:xfrm>
            <a:off x="5616496" y="3384440"/>
            <a:ext cx="1349298" cy="646331"/>
          </a:xfrm>
          <a:prstGeom prst="rect">
            <a:avLst/>
          </a:prstGeom>
          <a:noFill/>
        </p:spPr>
        <p:txBody>
          <a:bodyPr wrap="square" rtlCol="0">
            <a:spAutoFit/>
          </a:bodyPr>
          <a:lstStyle/>
          <a:p>
            <a:pPr algn="ctr"/>
            <a:r>
              <a:rPr lang="tr-TR" dirty="0"/>
              <a:t>Yönetim </a:t>
            </a:r>
            <a:r>
              <a:rPr lang="tr-TR" dirty="0" smtClean="0"/>
              <a:t>Muhasebesi</a:t>
            </a:r>
            <a:endParaRPr lang="tr-TR" dirty="0"/>
          </a:p>
        </p:txBody>
      </p:sp>
      <p:sp>
        <p:nvSpPr>
          <p:cNvPr id="10" name="Metin kutusu 9"/>
          <p:cNvSpPr txBox="1"/>
          <p:nvPr/>
        </p:nvSpPr>
        <p:spPr>
          <a:xfrm>
            <a:off x="2364059" y="3376378"/>
            <a:ext cx="1349298" cy="646331"/>
          </a:xfrm>
          <a:prstGeom prst="rect">
            <a:avLst/>
          </a:prstGeom>
          <a:noFill/>
        </p:spPr>
        <p:txBody>
          <a:bodyPr wrap="square" rtlCol="0">
            <a:spAutoFit/>
          </a:bodyPr>
          <a:lstStyle/>
          <a:p>
            <a:pPr algn="ctr"/>
            <a:r>
              <a:rPr lang="tr-TR" dirty="0" smtClean="0"/>
              <a:t>Finansal Muhasebe</a:t>
            </a:r>
            <a:endParaRPr lang="tr-TR" dirty="0"/>
          </a:p>
        </p:txBody>
      </p:sp>
      <p:sp>
        <p:nvSpPr>
          <p:cNvPr id="11" name="Metin kutusu 10"/>
          <p:cNvSpPr txBox="1"/>
          <p:nvPr/>
        </p:nvSpPr>
        <p:spPr>
          <a:xfrm>
            <a:off x="4031164" y="3384440"/>
            <a:ext cx="1349298" cy="646331"/>
          </a:xfrm>
          <a:prstGeom prst="rect">
            <a:avLst/>
          </a:prstGeom>
          <a:noFill/>
        </p:spPr>
        <p:txBody>
          <a:bodyPr wrap="square" rtlCol="0">
            <a:spAutoFit/>
          </a:bodyPr>
          <a:lstStyle/>
          <a:p>
            <a:pPr algn="ctr"/>
            <a:r>
              <a:rPr lang="tr-TR" dirty="0" smtClean="0"/>
              <a:t>Maliyet Muhasebesi</a:t>
            </a:r>
            <a:endParaRPr lang="tr-TR" dirty="0"/>
          </a:p>
        </p:txBody>
      </p:sp>
    </p:spTree>
    <p:extLst>
      <p:ext uri="{BB962C8B-B14F-4D97-AF65-F5344CB8AC3E}">
        <p14:creationId xmlns:p14="http://schemas.microsoft.com/office/powerpoint/2010/main" val="16469030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Hesap Planı ve Hesap Çerçevesi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İşletmeler, muhasebe sistemlerini tek düzen hesap çerçevesi ve planı doğrultusunda kurmak zorundadırlar.</a:t>
            </a:r>
          </a:p>
          <a:p>
            <a:pPr marL="0" indent="0" algn="just">
              <a:buNone/>
            </a:pPr>
            <a:r>
              <a:rPr lang="tr-TR" sz="2300" dirty="0" smtClean="0"/>
              <a:t>Tek düzen hesap çerçevesi bir ülkede bulunan kurum ve işletmelerin </a:t>
            </a:r>
            <a:r>
              <a:rPr lang="tr-TR" sz="2300" b="1" i="1" dirty="0" smtClean="0"/>
              <a:t>hesaplarını belirli sistem içerisinde bölümleyen</a:t>
            </a:r>
            <a:r>
              <a:rPr lang="tr-TR" sz="2300" dirty="0" smtClean="0"/>
              <a:t>, bu </a:t>
            </a:r>
            <a:r>
              <a:rPr lang="tr-TR" sz="2300" b="1" i="1" dirty="0" smtClean="0"/>
              <a:t>bölümleri kesin olarak sınırlayan ve açıklayan </a:t>
            </a:r>
            <a:r>
              <a:rPr lang="tr-TR" sz="2300" dirty="0" smtClean="0"/>
              <a:t>bir yönergedir.</a:t>
            </a:r>
          </a:p>
          <a:p>
            <a:pPr marL="0" indent="0" algn="just">
              <a:buNone/>
            </a:pPr>
            <a:r>
              <a:rPr lang="tr-TR" sz="2300" dirty="0" smtClean="0"/>
              <a:t>Hesap Planı ise tek düzen hesap çerçevesindeki hesap sınıfları; bilanço ve gelir tablosundaki gruplama ve sıralama paralelinde düzenlenir.</a:t>
            </a:r>
          </a:p>
          <a:p>
            <a:pPr marL="0" indent="0" algn="just">
              <a:buNone/>
            </a:pPr>
            <a:r>
              <a:rPr lang="tr-TR" sz="2300" dirty="0" smtClean="0"/>
              <a:t>Tekdüzen Hesap Planı (THP) işletmelerde tutulacak hesapları belirli bir anlamda belirli bir sistem içerisinde </a:t>
            </a:r>
            <a:r>
              <a:rPr lang="tr-TR" sz="2300" b="1" i="1" dirty="0" smtClean="0"/>
              <a:t>amaca, plana ve kontrole</a:t>
            </a:r>
            <a:r>
              <a:rPr lang="tr-TR" sz="2300" dirty="0" smtClean="0"/>
              <a:t> uygun bir şekilde bölümleyen, bu bölümleri kesin olarak </a:t>
            </a:r>
            <a:r>
              <a:rPr lang="tr-TR" sz="2300" b="1" i="1" dirty="0" smtClean="0"/>
              <a:t>sınırlayan ve açıklayan aynı olayların daima aynı hesaplara kaydedilmesini sağlayan </a:t>
            </a:r>
            <a:r>
              <a:rPr lang="tr-TR" sz="2300" dirty="0" smtClean="0"/>
              <a:t>özel bir yönergedir  </a:t>
            </a:r>
            <a:r>
              <a:rPr lang="tr-TR" sz="1600" dirty="0" smtClean="0"/>
              <a:t>(Ertaş, 2019)</a:t>
            </a:r>
            <a:r>
              <a:rPr lang="tr-TR" sz="2300" dirty="0" smtClean="0"/>
              <a:t>. </a:t>
            </a:r>
            <a:endParaRPr lang="tr-TR" sz="2300" dirty="0"/>
          </a:p>
        </p:txBody>
      </p:sp>
    </p:spTree>
    <p:extLst>
      <p:ext uri="{BB962C8B-B14F-4D97-AF65-F5344CB8AC3E}">
        <p14:creationId xmlns:p14="http://schemas.microsoft.com/office/powerpoint/2010/main" val="25029622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a:t>TEKDÜZEN HESAP ÇERÇEVESİ</a:t>
            </a:r>
          </a:p>
        </p:txBody>
      </p:sp>
      <p:sp>
        <p:nvSpPr>
          <p:cNvPr id="3" name="İçerik Yer Tutucusu 2"/>
          <p:cNvSpPr>
            <a:spLocks noGrp="1"/>
          </p:cNvSpPr>
          <p:nvPr>
            <p:ph idx="1"/>
          </p:nvPr>
        </p:nvSpPr>
        <p:spPr>
          <a:xfrm>
            <a:off x="838200" y="1228725"/>
            <a:ext cx="10515600" cy="4948238"/>
          </a:xfrm>
        </p:spPr>
        <p:txBody>
          <a:bodyPr>
            <a:noAutofit/>
          </a:bodyPr>
          <a:lstStyle/>
          <a:p>
            <a:pPr marL="0" indent="0">
              <a:buNone/>
            </a:pPr>
            <a:r>
              <a:rPr lang="tr-TR" sz="2300" dirty="0" smtClean="0"/>
              <a:t>HESAP </a:t>
            </a:r>
            <a:r>
              <a:rPr lang="tr-TR" sz="2300" dirty="0" smtClean="0"/>
              <a:t>GRUBU</a:t>
            </a:r>
            <a:endParaRPr lang="tr-TR" sz="2300" dirty="0"/>
          </a:p>
          <a:p>
            <a:pPr marL="361950" indent="0">
              <a:buNone/>
            </a:pPr>
            <a:r>
              <a:rPr lang="tr-TR" sz="2300" dirty="0"/>
              <a:t>1 DÖNEN VARLIKLAR</a:t>
            </a:r>
          </a:p>
          <a:p>
            <a:pPr marL="361950" indent="0">
              <a:buNone/>
            </a:pPr>
            <a:r>
              <a:rPr lang="tr-TR" sz="2300" dirty="0" smtClean="0"/>
              <a:t>2 </a:t>
            </a:r>
            <a:r>
              <a:rPr lang="tr-TR" sz="2300" dirty="0"/>
              <a:t>DURAN VARLIKLAR</a:t>
            </a:r>
          </a:p>
          <a:p>
            <a:pPr marL="361950" indent="0">
              <a:buNone/>
            </a:pPr>
            <a:r>
              <a:rPr lang="tr-TR" sz="2300" dirty="0" smtClean="0"/>
              <a:t>3 </a:t>
            </a:r>
            <a:r>
              <a:rPr lang="tr-TR" sz="2300" dirty="0"/>
              <a:t>KISA VADELİ YABANCI VARLIKLAR</a:t>
            </a:r>
          </a:p>
          <a:p>
            <a:pPr marL="361950" indent="0">
              <a:buNone/>
            </a:pPr>
            <a:r>
              <a:rPr lang="tr-TR" sz="2300" dirty="0" smtClean="0"/>
              <a:t>4 </a:t>
            </a:r>
            <a:r>
              <a:rPr lang="tr-TR" sz="2300" dirty="0"/>
              <a:t>UZUN VADELİ YABANCI VARLIKLAR</a:t>
            </a:r>
          </a:p>
          <a:p>
            <a:pPr marL="361950" indent="0">
              <a:buNone/>
            </a:pPr>
            <a:r>
              <a:rPr lang="tr-TR" sz="2300" dirty="0" smtClean="0"/>
              <a:t>5 </a:t>
            </a:r>
            <a:r>
              <a:rPr lang="tr-TR" sz="2300" dirty="0"/>
              <a:t>ÖZKAYNAKLAR</a:t>
            </a:r>
          </a:p>
          <a:p>
            <a:pPr marL="361950" indent="0">
              <a:buNone/>
            </a:pPr>
            <a:r>
              <a:rPr lang="tr-TR" sz="2300" dirty="0" smtClean="0"/>
              <a:t>6 </a:t>
            </a:r>
            <a:r>
              <a:rPr lang="tr-TR" sz="2300" dirty="0"/>
              <a:t>GELİR TABLOSU HESAPLARI</a:t>
            </a:r>
          </a:p>
          <a:p>
            <a:pPr marL="361950" indent="0">
              <a:buNone/>
            </a:pPr>
            <a:r>
              <a:rPr lang="tr-TR" sz="2300" dirty="0" smtClean="0"/>
              <a:t>7 </a:t>
            </a:r>
            <a:r>
              <a:rPr lang="tr-TR" sz="2300" dirty="0"/>
              <a:t>MALİYET </a:t>
            </a:r>
            <a:r>
              <a:rPr lang="tr-TR" sz="2300" dirty="0" smtClean="0"/>
              <a:t>HESAPLARI</a:t>
            </a:r>
            <a:endParaRPr lang="tr-TR" sz="2300" dirty="0"/>
          </a:p>
          <a:p>
            <a:pPr marL="361950" indent="0">
              <a:buNone/>
            </a:pPr>
            <a:r>
              <a:rPr lang="tr-TR" sz="2300" dirty="0" smtClean="0"/>
              <a:t>9 </a:t>
            </a:r>
            <a:r>
              <a:rPr lang="tr-TR" sz="2300" dirty="0"/>
              <a:t>NAZIM HESAPLAR</a:t>
            </a:r>
          </a:p>
        </p:txBody>
      </p:sp>
    </p:spTree>
    <p:extLst>
      <p:ext uri="{BB962C8B-B14F-4D97-AF65-F5344CB8AC3E}">
        <p14:creationId xmlns:p14="http://schemas.microsoft.com/office/powerpoint/2010/main" val="9254018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a:t>TEKDÜZEN HESAP ÇERÇEVESİ</a:t>
            </a:r>
          </a:p>
        </p:txBody>
      </p:sp>
      <p:sp>
        <p:nvSpPr>
          <p:cNvPr id="3" name="İçerik Yer Tutucusu 2"/>
          <p:cNvSpPr>
            <a:spLocks noGrp="1"/>
          </p:cNvSpPr>
          <p:nvPr>
            <p:ph idx="1"/>
          </p:nvPr>
        </p:nvSpPr>
        <p:spPr>
          <a:xfrm>
            <a:off x="838200" y="1228725"/>
            <a:ext cx="10515600" cy="4948238"/>
          </a:xfrm>
        </p:spPr>
        <p:txBody>
          <a:bodyPr>
            <a:noAutofit/>
          </a:bodyPr>
          <a:lstStyle/>
          <a:p>
            <a:pPr marL="0" lvl="0" indent="0">
              <a:lnSpc>
                <a:spcPct val="100000"/>
              </a:lnSpc>
              <a:spcBef>
                <a:spcPts val="0"/>
              </a:spcBef>
              <a:buNone/>
              <a:defRPr/>
            </a:pPr>
            <a:r>
              <a:rPr lang="tr-TR" sz="2400" dirty="0" smtClean="0"/>
              <a:t>HESAP GRUPLARI</a:t>
            </a:r>
            <a:endParaRPr lang="tr-TR" sz="2400" dirty="0"/>
          </a:p>
        </p:txBody>
      </p:sp>
      <p:graphicFrame>
        <p:nvGraphicFramePr>
          <p:cNvPr id="4" name="Tablo 3"/>
          <p:cNvGraphicFramePr>
            <a:graphicFrameLocks noGrp="1"/>
          </p:cNvGraphicFramePr>
          <p:nvPr>
            <p:extLst>
              <p:ext uri="{D42A27DB-BD31-4B8C-83A1-F6EECF244321}">
                <p14:modId xmlns:p14="http://schemas.microsoft.com/office/powerpoint/2010/main" val="4182753965"/>
              </p:ext>
            </p:extLst>
          </p:nvPr>
        </p:nvGraphicFramePr>
        <p:xfrm>
          <a:off x="1555750" y="1748366"/>
          <a:ext cx="8128000" cy="3474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smtClean="0"/>
                        <a:t>1. DÖNEN VARLIKLAR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dirty="0" smtClean="0"/>
                        <a:t>2 DURAN VARLIKLAR</a:t>
                      </a:r>
                    </a:p>
                    <a:p>
                      <a:endParaRPr lang="tr-TR" dirty="0"/>
                    </a:p>
                  </a:txBody>
                  <a:tcPr/>
                </a:tc>
                <a:extLst>
                  <a:ext uri="{0D108BD9-81ED-4DB2-BD59-A6C34878D82A}">
                    <a16:rowId xmlns:a16="http://schemas.microsoft.com/office/drawing/2014/main" val="10000"/>
                  </a:ext>
                </a:extLst>
              </a:tr>
              <a:tr h="370840">
                <a:tc>
                  <a:txBody>
                    <a:bodyPr/>
                    <a:lstStyle/>
                    <a:p>
                      <a:pPr marL="0" indent="0">
                        <a:buNone/>
                      </a:pPr>
                      <a:r>
                        <a:rPr lang="tr-TR" sz="1800" dirty="0" smtClean="0"/>
                        <a:t>10 HAZIR DEĞERLER</a:t>
                      </a:r>
                    </a:p>
                    <a:p>
                      <a:pPr marL="0" indent="0">
                        <a:buNone/>
                      </a:pPr>
                      <a:r>
                        <a:rPr lang="tr-TR" sz="1800" dirty="0" smtClean="0"/>
                        <a:t>11 MENKUL KIYMETLER</a:t>
                      </a:r>
                    </a:p>
                    <a:p>
                      <a:pPr marL="0" indent="0">
                        <a:buNone/>
                      </a:pPr>
                      <a:r>
                        <a:rPr lang="tr-TR" sz="1800" dirty="0" smtClean="0"/>
                        <a:t>12 TİCARİ ALACAKLAR</a:t>
                      </a:r>
                    </a:p>
                    <a:p>
                      <a:pPr marL="0" indent="0">
                        <a:buNone/>
                      </a:pPr>
                      <a:r>
                        <a:rPr lang="tr-TR" sz="1800" dirty="0" smtClean="0"/>
                        <a:t>13 DİĞER ALACAKLAR</a:t>
                      </a:r>
                    </a:p>
                    <a:p>
                      <a:pPr marL="0" indent="0">
                        <a:buNone/>
                      </a:pPr>
                      <a:r>
                        <a:rPr lang="tr-TR" sz="1800" dirty="0" smtClean="0"/>
                        <a:t>15 STOKLAR</a:t>
                      </a:r>
                    </a:p>
                    <a:p>
                      <a:pPr marL="0" indent="0">
                        <a:buNone/>
                      </a:pPr>
                      <a:r>
                        <a:rPr lang="tr-TR" sz="1800" dirty="0" smtClean="0"/>
                        <a:t>18 GELECEK AYLARA AİT GİDERLER VE GELİR TAHAKKUKLARI</a:t>
                      </a:r>
                    </a:p>
                    <a:p>
                      <a:pPr marL="0" indent="0">
                        <a:buNone/>
                      </a:pPr>
                      <a:r>
                        <a:rPr lang="tr-TR" sz="1800" dirty="0" smtClean="0"/>
                        <a:t>19 DİĞER DÖNEN VARLIKLAR</a:t>
                      </a:r>
                    </a:p>
                  </a:txBody>
                  <a:tcPr/>
                </a:tc>
                <a:tc>
                  <a:txBody>
                    <a:bodyPr/>
                    <a:lstStyle/>
                    <a:p>
                      <a:pPr marL="0" indent="0">
                        <a:buNone/>
                      </a:pPr>
                      <a:r>
                        <a:rPr lang="tr-TR" sz="1800" dirty="0" smtClean="0"/>
                        <a:t>22 TİCARI ALACAKLAR</a:t>
                      </a:r>
                    </a:p>
                    <a:p>
                      <a:pPr marL="0" indent="0">
                        <a:buNone/>
                      </a:pPr>
                      <a:r>
                        <a:rPr lang="tr-TR" sz="1800" dirty="0" smtClean="0"/>
                        <a:t>23 DİĞER ALACAKLAR</a:t>
                      </a:r>
                    </a:p>
                    <a:p>
                      <a:pPr marL="0" indent="0">
                        <a:buNone/>
                      </a:pPr>
                      <a:r>
                        <a:rPr lang="tr-TR" sz="1800" dirty="0" smtClean="0"/>
                        <a:t>24 MALİ DURAN VARLIKLAR</a:t>
                      </a:r>
                    </a:p>
                    <a:p>
                      <a:pPr marL="0" indent="0">
                        <a:buNone/>
                      </a:pPr>
                      <a:r>
                        <a:rPr lang="tr-TR" sz="1800" dirty="0" smtClean="0"/>
                        <a:t>25 MADDİ DURAN VARLIKLAR</a:t>
                      </a:r>
                    </a:p>
                    <a:p>
                      <a:pPr marL="0" indent="0">
                        <a:buNone/>
                      </a:pPr>
                      <a:r>
                        <a:rPr lang="tr-TR" sz="1800" dirty="0" smtClean="0"/>
                        <a:t>26 MADDİ OLMAYAN DURAN VARLIKLAR</a:t>
                      </a:r>
                    </a:p>
                    <a:p>
                      <a:pPr marL="0" indent="0">
                        <a:buNone/>
                      </a:pPr>
                      <a:r>
                        <a:rPr lang="tr-TR" sz="1800" dirty="0" smtClean="0"/>
                        <a:t>27 ÖZEL TÜKENMEYE TABİ VARLIKLAR</a:t>
                      </a:r>
                    </a:p>
                    <a:p>
                      <a:pPr marL="0" indent="0">
                        <a:buNone/>
                      </a:pPr>
                      <a:r>
                        <a:rPr lang="tr-TR" sz="1800" dirty="0" smtClean="0"/>
                        <a:t>28 GELECEK YILLARA AİT GİDERLER VE GELİR TAHAKKUKLARI</a:t>
                      </a:r>
                    </a:p>
                    <a:p>
                      <a:pPr marL="0" indent="0">
                        <a:buNone/>
                      </a:pPr>
                      <a:r>
                        <a:rPr lang="tr-TR" sz="1800" dirty="0" smtClean="0"/>
                        <a:t>29 DİĞER DURAN VARLIKLAR</a:t>
                      </a:r>
                    </a:p>
                    <a:p>
                      <a:endParaRPr lang="tr-TR"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53722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a:t>TEKDÜZEN HESAP ÇERÇEVESİ</a:t>
            </a:r>
          </a:p>
        </p:txBody>
      </p:sp>
      <p:sp>
        <p:nvSpPr>
          <p:cNvPr id="3" name="İçerik Yer Tutucusu 2"/>
          <p:cNvSpPr>
            <a:spLocks noGrp="1"/>
          </p:cNvSpPr>
          <p:nvPr>
            <p:ph idx="1"/>
          </p:nvPr>
        </p:nvSpPr>
        <p:spPr>
          <a:xfrm>
            <a:off x="838200" y="1228725"/>
            <a:ext cx="10515600" cy="4948238"/>
          </a:xfrm>
        </p:spPr>
        <p:txBody>
          <a:bodyPr>
            <a:noAutofit/>
          </a:bodyPr>
          <a:lstStyle/>
          <a:p>
            <a:pPr marL="0" lvl="0" indent="0">
              <a:lnSpc>
                <a:spcPct val="100000"/>
              </a:lnSpc>
              <a:spcBef>
                <a:spcPts val="0"/>
              </a:spcBef>
              <a:buNone/>
              <a:defRPr/>
            </a:pPr>
            <a:r>
              <a:rPr lang="tr-TR" sz="2400" dirty="0" smtClean="0"/>
              <a:t>HESAP GRUPLARI</a:t>
            </a:r>
            <a:endParaRPr lang="tr-TR" sz="2400" dirty="0"/>
          </a:p>
        </p:txBody>
      </p:sp>
      <p:graphicFrame>
        <p:nvGraphicFramePr>
          <p:cNvPr id="4" name="Tablo 3"/>
          <p:cNvGraphicFramePr>
            <a:graphicFrameLocks noGrp="1"/>
          </p:cNvGraphicFramePr>
          <p:nvPr>
            <p:extLst>
              <p:ext uri="{D42A27DB-BD31-4B8C-83A1-F6EECF244321}">
                <p14:modId xmlns:p14="http://schemas.microsoft.com/office/powerpoint/2010/main" val="3919992506"/>
              </p:ext>
            </p:extLst>
          </p:nvPr>
        </p:nvGraphicFramePr>
        <p:xfrm>
          <a:off x="1209676" y="1748366"/>
          <a:ext cx="9886950" cy="4328584"/>
        </p:xfrm>
        <a:graphic>
          <a:graphicData uri="http://schemas.openxmlformats.org/drawingml/2006/table">
            <a:tbl>
              <a:tblPr firstRow="1" bandRow="1">
                <a:tableStyleId>{5C22544A-7EE6-4342-B048-85BDC9FD1C3A}</a:tableStyleId>
              </a:tblPr>
              <a:tblGrid>
                <a:gridCol w="3295650">
                  <a:extLst>
                    <a:ext uri="{9D8B030D-6E8A-4147-A177-3AD203B41FA5}">
                      <a16:colId xmlns:a16="http://schemas.microsoft.com/office/drawing/2014/main" val="20000"/>
                    </a:ext>
                  </a:extLst>
                </a:gridCol>
                <a:gridCol w="3295650">
                  <a:extLst>
                    <a:ext uri="{9D8B030D-6E8A-4147-A177-3AD203B41FA5}">
                      <a16:colId xmlns:a16="http://schemas.microsoft.com/office/drawing/2014/main" val="20001"/>
                    </a:ext>
                  </a:extLst>
                </a:gridCol>
                <a:gridCol w="3295650">
                  <a:extLst>
                    <a:ext uri="{9D8B030D-6E8A-4147-A177-3AD203B41FA5}">
                      <a16:colId xmlns:a16="http://schemas.microsoft.com/office/drawing/2014/main" val="20002"/>
                    </a:ext>
                  </a:extLst>
                </a:gridCol>
              </a:tblGrid>
              <a:tr h="6446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1" i="0" kern="1200" dirty="0" smtClean="0">
                          <a:solidFill>
                            <a:schemeClr val="bg1"/>
                          </a:solidFill>
                          <a:effectLst/>
                          <a:latin typeface="+mn-lt"/>
                          <a:ea typeface="+mn-ea"/>
                          <a:cs typeface="+mn-cs"/>
                        </a:rPr>
                        <a:t>3 KISA VADELİ YABANCI KAYNAKLAR</a:t>
                      </a:r>
                      <a:endParaRPr lang="tr-TR" sz="1800" b="0" i="0" kern="1200" dirty="0" smtClean="0">
                        <a:solidFill>
                          <a:schemeClr val="bg1"/>
                        </a:solidFill>
                        <a:effectLst/>
                        <a:latin typeface="+mn-lt"/>
                        <a:ea typeface="+mn-ea"/>
                        <a:cs typeface="+mn-cs"/>
                      </a:endParaRPr>
                    </a:p>
                  </a:txBody>
                  <a:tcPr/>
                </a:tc>
                <a:tc>
                  <a:txBody>
                    <a:bodyPr/>
                    <a:lstStyle/>
                    <a:p>
                      <a:r>
                        <a:rPr lang="tr-TR" sz="1800" b="1" i="0" kern="1200" dirty="0" smtClean="0">
                          <a:solidFill>
                            <a:schemeClr val="lt1"/>
                          </a:solidFill>
                          <a:effectLst/>
                          <a:latin typeface="+mn-lt"/>
                          <a:ea typeface="+mn-ea"/>
                          <a:cs typeface="+mn-cs"/>
                        </a:rPr>
                        <a:t>4 UZUN VADELİ YABANCI KAYNAKLAR</a:t>
                      </a:r>
                      <a:endParaRPr lang="tr-TR" sz="1800" b="0" i="0" kern="1200" dirty="0" smtClean="0">
                        <a:solidFill>
                          <a:schemeClr val="lt1"/>
                        </a:solidFill>
                        <a:effectLst/>
                        <a:latin typeface="+mn-lt"/>
                        <a:ea typeface="+mn-ea"/>
                        <a:cs typeface="+mn-cs"/>
                      </a:endParaRPr>
                    </a:p>
                  </a:txBody>
                  <a:tcPr/>
                </a:tc>
                <a:tc>
                  <a:txBody>
                    <a:bodyPr/>
                    <a:lstStyle/>
                    <a:p>
                      <a:r>
                        <a:rPr lang="tr-TR" dirty="0" smtClean="0"/>
                        <a:t>5 ÖZKAYNAKLAR</a:t>
                      </a:r>
                    </a:p>
                  </a:txBody>
                  <a:tcPr/>
                </a:tc>
                <a:extLst>
                  <a:ext uri="{0D108BD9-81ED-4DB2-BD59-A6C34878D82A}">
                    <a16:rowId xmlns:a16="http://schemas.microsoft.com/office/drawing/2014/main" val="10000"/>
                  </a:ext>
                </a:extLst>
              </a:tr>
              <a:tr h="3683901">
                <a:tc>
                  <a:txBody>
                    <a:bodyPr/>
                    <a:lstStyle/>
                    <a:p>
                      <a:r>
                        <a:rPr lang="tr-TR" sz="1800" b="0" i="0" kern="1200" dirty="0" smtClean="0">
                          <a:solidFill>
                            <a:schemeClr val="dk1"/>
                          </a:solidFill>
                          <a:effectLst/>
                          <a:latin typeface="+mn-lt"/>
                          <a:ea typeface="+mn-ea"/>
                          <a:cs typeface="+mn-cs"/>
                        </a:rPr>
                        <a:t>30 MALİ BORÇLAR</a:t>
                      </a:r>
                    </a:p>
                    <a:p>
                      <a:r>
                        <a:rPr lang="tr-TR" sz="1800" b="0" i="0" kern="1200" dirty="0" smtClean="0">
                          <a:solidFill>
                            <a:schemeClr val="dk1"/>
                          </a:solidFill>
                          <a:effectLst/>
                          <a:latin typeface="+mn-lt"/>
                          <a:ea typeface="+mn-ea"/>
                          <a:cs typeface="+mn-cs"/>
                        </a:rPr>
                        <a:t>32 TİCARİ BORÇLAR</a:t>
                      </a:r>
                    </a:p>
                    <a:p>
                      <a:r>
                        <a:rPr lang="tr-TR" sz="1800" b="0" i="0" kern="1200" dirty="0" smtClean="0">
                          <a:solidFill>
                            <a:schemeClr val="dk1"/>
                          </a:solidFill>
                          <a:effectLst/>
                          <a:latin typeface="+mn-lt"/>
                          <a:ea typeface="+mn-ea"/>
                          <a:cs typeface="+mn-cs"/>
                        </a:rPr>
                        <a:t>33 DİĞER BORÇLAR</a:t>
                      </a:r>
                    </a:p>
                    <a:p>
                      <a:r>
                        <a:rPr lang="tr-TR" sz="1800" b="0" i="0" kern="1200" dirty="0" smtClean="0">
                          <a:solidFill>
                            <a:schemeClr val="dk1"/>
                          </a:solidFill>
                          <a:effectLst/>
                          <a:latin typeface="+mn-lt"/>
                          <a:ea typeface="+mn-ea"/>
                          <a:cs typeface="+mn-cs"/>
                        </a:rPr>
                        <a:t>34 ALINAN AVANSLAR</a:t>
                      </a:r>
                    </a:p>
                    <a:p>
                      <a:r>
                        <a:rPr lang="tr-TR" sz="1800" b="0" i="0" kern="1200" dirty="0" smtClean="0">
                          <a:solidFill>
                            <a:schemeClr val="dk1"/>
                          </a:solidFill>
                          <a:effectLst/>
                          <a:latin typeface="+mn-lt"/>
                          <a:ea typeface="+mn-ea"/>
                          <a:cs typeface="+mn-cs"/>
                        </a:rPr>
                        <a:t>36 ÖDENECEK VERGİ VE DİĞER YÜKÜMLÜLÜKLER</a:t>
                      </a:r>
                    </a:p>
                    <a:p>
                      <a:r>
                        <a:rPr lang="tr-TR" sz="1800" b="0" i="0" kern="1200" dirty="0" smtClean="0">
                          <a:solidFill>
                            <a:schemeClr val="dk1"/>
                          </a:solidFill>
                          <a:effectLst/>
                          <a:latin typeface="+mn-lt"/>
                          <a:ea typeface="+mn-ea"/>
                          <a:cs typeface="+mn-cs"/>
                        </a:rPr>
                        <a:t>37 BORÇ VE GİDER KARŞILIKLARI</a:t>
                      </a:r>
                    </a:p>
                    <a:p>
                      <a:r>
                        <a:rPr lang="tr-TR" sz="1800" b="0" i="0" kern="1200" dirty="0" smtClean="0">
                          <a:solidFill>
                            <a:schemeClr val="dk1"/>
                          </a:solidFill>
                          <a:effectLst/>
                          <a:latin typeface="+mn-lt"/>
                          <a:ea typeface="+mn-ea"/>
                          <a:cs typeface="+mn-cs"/>
                        </a:rPr>
                        <a:t>38 GELECEK AYLARA AİT GELİRLER VE GİDER TAHAKKUKLARI</a:t>
                      </a:r>
                    </a:p>
                    <a:p>
                      <a:r>
                        <a:rPr lang="tr-TR" sz="1800" b="0" i="0" kern="1200" dirty="0" smtClean="0">
                          <a:solidFill>
                            <a:schemeClr val="dk1"/>
                          </a:solidFill>
                          <a:effectLst/>
                          <a:latin typeface="+mn-lt"/>
                          <a:ea typeface="+mn-ea"/>
                          <a:cs typeface="+mn-cs"/>
                        </a:rPr>
                        <a:t>39 DİĞER KISA VADELİ YABANCI KAYNAKLAR</a:t>
                      </a:r>
                      <a:endParaRPr lang="tr-TR" sz="1800" b="0" i="0" kern="1200" dirty="0">
                        <a:solidFill>
                          <a:schemeClr val="dk1"/>
                        </a:solidFill>
                        <a:effectLst/>
                        <a:latin typeface="+mn-lt"/>
                        <a:ea typeface="+mn-ea"/>
                        <a:cs typeface="+mn-cs"/>
                      </a:endParaRPr>
                    </a:p>
                  </a:txBody>
                  <a:tcPr/>
                </a:tc>
                <a:tc>
                  <a:txBody>
                    <a:bodyPr/>
                    <a:lstStyle/>
                    <a:p>
                      <a:r>
                        <a:rPr lang="tr-TR" sz="1800" b="0" i="0" kern="1200" dirty="0" smtClean="0">
                          <a:solidFill>
                            <a:schemeClr val="tx1"/>
                          </a:solidFill>
                          <a:effectLst/>
                          <a:latin typeface="+mn-lt"/>
                          <a:ea typeface="+mn-ea"/>
                          <a:cs typeface="+mn-cs"/>
                        </a:rPr>
                        <a:t>40 MALİ BORÇLAR</a:t>
                      </a:r>
                    </a:p>
                    <a:p>
                      <a:r>
                        <a:rPr lang="tr-TR" sz="1800" b="0" i="0" kern="1200" dirty="0" smtClean="0">
                          <a:solidFill>
                            <a:schemeClr val="tx1"/>
                          </a:solidFill>
                          <a:effectLst/>
                          <a:latin typeface="+mn-lt"/>
                          <a:ea typeface="+mn-ea"/>
                          <a:cs typeface="+mn-cs"/>
                        </a:rPr>
                        <a:t>42 TİCARİ BORÇLAR</a:t>
                      </a:r>
                    </a:p>
                    <a:p>
                      <a:r>
                        <a:rPr lang="tr-TR" sz="1800" b="0" i="0" kern="1200" dirty="0" smtClean="0">
                          <a:solidFill>
                            <a:schemeClr val="tx1"/>
                          </a:solidFill>
                          <a:effectLst/>
                          <a:latin typeface="+mn-lt"/>
                          <a:ea typeface="+mn-ea"/>
                          <a:cs typeface="+mn-cs"/>
                        </a:rPr>
                        <a:t>43 DİĞER BORÇLAR</a:t>
                      </a:r>
                    </a:p>
                    <a:p>
                      <a:r>
                        <a:rPr lang="tr-TR" sz="1800" b="0" i="0" kern="1200" dirty="0" smtClean="0">
                          <a:solidFill>
                            <a:schemeClr val="tx1"/>
                          </a:solidFill>
                          <a:effectLst/>
                          <a:latin typeface="+mn-lt"/>
                          <a:ea typeface="+mn-ea"/>
                          <a:cs typeface="+mn-cs"/>
                        </a:rPr>
                        <a:t>44 ALINAN AVANSLAR</a:t>
                      </a:r>
                    </a:p>
                    <a:p>
                      <a:r>
                        <a:rPr lang="tr-TR" sz="1800" b="0" i="0" kern="1200" dirty="0" smtClean="0">
                          <a:solidFill>
                            <a:schemeClr val="tx1"/>
                          </a:solidFill>
                          <a:effectLst/>
                          <a:latin typeface="+mn-lt"/>
                          <a:ea typeface="+mn-ea"/>
                          <a:cs typeface="+mn-cs"/>
                        </a:rPr>
                        <a:t>47 BORÇ VE DİĞER KARŞILIKLARI</a:t>
                      </a:r>
                    </a:p>
                    <a:p>
                      <a:r>
                        <a:rPr lang="tr-TR" sz="1800" b="0" i="0" kern="1200" dirty="0" smtClean="0">
                          <a:solidFill>
                            <a:schemeClr val="tx1"/>
                          </a:solidFill>
                          <a:effectLst/>
                          <a:latin typeface="+mn-lt"/>
                          <a:ea typeface="+mn-ea"/>
                          <a:cs typeface="+mn-cs"/>
                        </a:rPr>
                        <a:t>48 GELECEK YILLARA AİT GELİRLER VE GİDER TAHUKKUKLARI</a:t>
                      </a:r>
                    </a:p>
                    <a:p>
                      <a:r>
                        <a:rPr lang="tr-TR" sz="1800" b="0" i="0" kern="1200" dirty="0" smtClean="0">
                          <a:solidFill>
                            <a:schemeClr val="tx1"/>
                          </a:solidFill>
                          <a:effectLst/>
                          <a:latin typeface="+mn-lt"/>
                          <a:ea typeface="+mn-ea"/>
                          <a:cs typeface="+mn-cs"/>
                        </a:rPr>
                        <a:t>49 DİĞER UZUN VADELİ YABANCI KAYNAKLAR</a:t>
                      </a:r>
                    </a:p>
                  </a:txBody>
                  <a:tcPr/>
                </a:tc>
                <a:tc>
                  <a:txBody>
                    <a:bodyPr/>
                    <a:lstStyle/>
                    <a:p>
                      <a:r>
                        <a:rPr lang="tr-TR" sz="1800" b="0" i="0" kern="1200" dirty="0" smtClean="0">
                          <a:solidFill>
                            <a:schemeClr val="dk1"/>
                          </a:solidFill>
                          <a:effectLst/>
                          <a:latin typeface="+mn-lt"/>
                          <a:ea typeface="+mn-ea"/>
                          <a:cs typeface="+mn-cs"/>
                        </a:rPr>
                        <a:t>50 ÖDENMİŞ SERMAYE</a:t>
                      </a:r>
                    </a:p>
                    <a:p>
                      <a:r>
                        <a:rPr lang="tr-TR" sz="1800" b="0" i="0" kern="1200" dirty="0" smtClean="0">
                          <a:solidFill>
                            <a:schemeClr val="dk1"/>
                          </a:solidFill>
                          <a:effectLst/>
                          <a:latin typeface="+mn-lt"/>
                          <a:ea typeface="+mn-ea"/>
                          <a:cs typeface="+mn-cs"/>
                        </a:rPr>
                        <a:t>52 SERMAYE YEDEKLERİ</a:t>
                      </a:r>
                    </a:p>
                    <a:p>
                      <a:r>
                        <a:rPr lang="tr-TR" sz="1800" b="0" i="0" kern="1200" dirty="0" smtClean="0">
                          <a:solidFill>
                            <a:schemeClr val="dk1"/>
                          </a:solidFill>
                          <a:effectLst/>
                          <a:latin typeface="+mn-lt"/>
                          <a:ea typeface="+mn-ea"/>
                          <a:cs typeface="+mn-cs"/>
                        </a:rPr>
                        <a:t>54 KÂR YEDEKLERİ</a:t>
                      </a:r>
                    </a:p>
                    <a:p>
                      <a:r>
                        <a:rPr lang="tr-TR" sz="1800" b="0" i="0" kern="1200" dirty="0" smtClean="0">
                          <a:solidFill>
                            <a:schemeClr val="dk1"/>
                          </a:solidFill>
                          <a:effectLst/>
                          <a:latin typeface="+mn-lt"/>
                          <a:ea typeface="+mn-ea"/>
                          <a:cs typeface="+mn-cs"/>
                        </a:rPr>
                        <a:t>57 GEÇMİŞ YILLAR KÂRLARI</a:t>
                      </a:r>
                    </a:p>
                    <a:p>
                      <a:r>
                        <a:rPr lang="tr-TR" sz="1800" b="0" i="0" kern="1200" dirty="0" smtClean="0">
                          <a:solidFill>
                            <a:schemeClr val="dk1"/>
                          </a:solidFill>
                          <a:effectLst/>
                          <a:latin typeface="+mn-lt"/>
                          <a:ea typeface="+mn-ea"/>
                          <a:cs typeface="+mn-cs"/>
                        </a:rPr>
                        <a:t>58 GEÇMİŞ YILLAR ZARARLARI</a:t>
                      </a:r>
                    </a:p>
                    <a:p>
                      <a:r>
                        <a:rPr lang="tr-TR" sz="1800" b="0" i="0" kern="1200" dirty="0" smtClean="0">
                          <a:solidFill>
                            <a:schemeClr val="dk1"/>
                          </a:solidFill>
                          <a:effectLst/>
                          <a:latin typeface="+mn-lt"/>
                          <a:ea typeface="+mn-ea"/>
                          <a:cs typeface="+mn-cs"/>
                        </a:rPr>
                        <a:t>59 DÖNEM NET KÂRI (ZARARI)</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79956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a:t>TEKDÜZEN HESAP ÇERÇEVESİ</a:t>
            </a:r>
          </a:p>
        </p:txBody>
      </p:sp>
      <p:sp>
        <p:nvSpPr>
          <p:cNvPr id="3" name="İçerik Yer Tutucusu 2"/>
          <p:cNvSpPr>
            <a:spLocks noGrp="1"/>
          </p:cNvSpPr>
          <p:nvPr>
            <p:ph idx="1"/>
          </p:nvPr>
        </p:nvSpPr>
        <p:spPr>
          <a:xfrm>
            <a:off x="838200" y="1228725"/>
            <a:ext cx="10515600" cy="4948238"/>
          </a:xfrm>
        </p:spPr>
        <p:txBody>
          <a:bodyPr>
            <a:noAutofit/>
          </a:bodyPr>
          <a:lstStyle/>
          <a:p>
            <a:pPr marL="0" lvl="0" indent="0">
              <a:lnSpc>
                <a:spcPct val="100000"/>
              </a:lnSpc>
              <a:spcBef>
                <a:spcPts val="0"/>
              </a:spcBef>
              <a:buNone/>
              <a:defRPr/>
            </a:pPr>
            <a:r>
              <a:rPr lang="tr-TR" sz="2400" dirty="0" smtClean="0"/>
              <a:t>HESAP GRUPLARI</a:t>
            </a:r>
            <a:endParaRPr lang="tr-TR" sz="2400" dirty="0"/>
          </a:p>
        </p:txBody>
      </p:sp>
      <p:graphicFrame>
        <p:nvGraphicFramePr>
          <p:cNvPr id="4" name="Tablo 3"/>
          <p:cNvGraphicFramePr>
            <a:graphicFrameLocks noGrp="1"/>
          </p:cNvGraphicFramePr>
          <p:nvPr>
            <p:extLst>
              <p:ext uri="{D42A27DB-BD31-4B8C-83A1-F6EECF244321}">
                <p14:modId xmlns:p14="http://schemas.microsoft.com/office/powerpoint/2010/main" val="65872157"/>
              </p:ext>
            </p:extLst>
          </p:nvPr>
        </p:nvGraphicFramePr>
        <p:xfrm>
          <a:off x="990600" y="1748367"/>
          <a:ext cx="10363200" cy="4119034"/>
        </p:xfrm>
        <a:graphic>
          <a:graphicData uri="http://schemas.openxmlformats.org/drawingml/2006/table">
            <a:tbl>
              <a:tblPr firstRow="1" bandRow="1">
                <a:tableStyleId>{5C22544A-7EE6-4342-B048-85BDC9FD1C3A}</a:tableStyleId>
              </a:tblPr>
              <a:tblGrid>
                <a:gridCol w="56388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518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sz="1800" b="1" i="0" kern="1200" dirty="0" smtClean="0">
                          <a:solidFill>
                            <a:schemeClr val="bg1"/>
                          </a:solidFill>
                          <a:effectLst/>
                          <a:latin typeface="+mn-lt"/>
                          <a:ea typeface="+mn-ea"/>
                          <a:cs typeface="+mn-cs"/>
                        </a:rPr>
                        <a:t>6 GELİR TABLOSU HESAPLARI</a:t>
                      </a:r>
                    </a:p>
                  </a:txBody>
                  <a:tcPr/>
                </a:tc>
                <a:tc>
                  <a:txBody>
                    <a:bodyPr/>
                    <a:lstStyle/>
                    <a:p>
                      <a:r>
                        <a:rPr lang="tr-TR" sz="1800" b="1" i="0" kern="1200" dirty="0" smtClean="0">
                          <a:solidFill>
                            <a:schemeClr val="lt1"/>
                          </a:solidFill>
                          <a:effectLst/>
                          <a:latin typeface="+mn-lt"/>
                          <a:ea typeface="+mn-ea"/>
                          <a:cs typeface="+mn-cs"/>
                        </a:rPr>
                        <a:t>7 MALİYET HESAPLARI</a:t>
                      </a:r>
                    </a:p>
                  </a:txBody>
                  <a:tcPr/>
                </a:tc>
                <a:extLst>
                  <a:ext uri="{0D108BD9-81ED-4DB2-BD59-A6C34878D82A}">
                    <a16:rowId xmlns:a16="http://schemas.microsoft.com/office/drawing/2014/main" val="10000"/>
                  </a:ext>
                </a:extLst>
              </a:tr>
              <a:tr h="3600919">
                <a:tc>
                  <a:txBody>
                    <a:bodyPr/>
                    <a:lstStyle/>
                    <a:p>
                      <a:r>
                        <a:rPr lang="tr-TR" sz="1800" b="0" i="0" kern="1200" dirty="0" smtClean="0">
                          <a:solidFill>
                            <a:schemeClr val="dk1"/>
                          </a:solidFill>
                          <a:effectLst/>
                          <a:latin typeface="+mn-lt"/>
                          <a:ea typeface="+mn-ea"/>
                          <a:cs typeface="+mn-cs"/>
                        </a:rPr>
                        <a:t>60 BRÜT SATIŞLAR</a:t>
                      </a:r>
                    </a:p>
                    <a:p>
                      <a:r>
                        <a:rPr lang="tr-TR" sz="1800" b="0" i="0" kern="1200" dirty="0" smtClean="0">
                          <a:solidFill>
                            <a:schemeClr val="dk1"/>
                          </a:solidFill>
                          <a:effectLst/>
                          <a:latin typeface="+mn-lt"/>
                          <a:ea typeface="+mn-ea"/>
                          <a:cs typeface="+mn-cs"/>
                        </a:rPr>
                        <a:t>61 SATIŞ İNDİRİMLERİ (-)</a:t>
                      </a:r>
                    </a:p>
                    <a:p>
                      <a:r>
                        <a:rPr lang="tr-TR" sz="1800" b="0" i="0" kern="1200" dirty="0" smtClean="0">
                          <a:solidFill>
                            <a:schemeClr val="dk1"/>
                          </a:solidFill>
                          <a:effectLst/>
                          <a:latin typeface="+mn-lt"/>
                          <a:ea typeface="+mn-ea"/>
                          <a:cs typeface="+mn-cs"/>
                        </a:rPr>
                        <a:t>62 SATIŞLARIN MALİYETİ (-)</a:t>
                      </a:r>
                    </a:p>
                    <a:p>
                      <a:r>
                        <a:rPr lang="tr-TR" sz="1800" b="0" i="0" kern="1200" dirty="0" smtClean="0">
                          <a:solidFill>
                            <a:schemeClr val="dk1"/>
                          </a:solidFill>
                          <a:effectLst/>
                          <a:latin typeface="+mn-lt"/>
                          <a:ea typeface="+mn-ea"/>
                          <a:cs typeface="+mn-cs"/>
                        </a:rPr>
                        <a:t>63 FAALİYET GİDERLERİ (-)</a:t>
                      </a:r>
                    </a:p>
                    <a:p>
                      <a:r>
                        <a:rPr lang="tr-TR" sz="1800" b="0" i="0" kern="1200" dirty="0" smtClean="0">
                          <a:solidFill>
                            <a:schemeClr val="dk1"/>
                          </a:solidFill>
                          <a:effectLst/>
                          <a:latin typeface="+mn-lt"/>
                          <a:ea typeface="+mn-ea"/>
                          <a:cs typeface="+mn-cs"/>
                        </a:rPr>
                        <a:t>64 DİĞER FAALİYETLERDEN OLAĞAN GELİR VE KÂRLAR</a:t>
                      </a:r>
                    </a:p>
                    <a:p>
                      <a:r>
                        <a:rPr lang="tr-TR" sz="1600" b="0" i="0" kern="1200" dirty="0" smtClean="0">
                          <a:solidFill>
                            <a:schemeClr val="dk1"/>
                          </a:solidFill>
                          <a:effectLst/>
                          <a:latin typeface="+mn-lt"/>
                          <a:ea typeface="+mn-ea"/>
                          <a:cs typeface="+mn-cs"/>
                        </a:rPr>
                        <a:t>65 DİĞER FAALİYETLERDEN OLAĞAN GİDER VE ZARARLAR (-)</a:t>
                      </a:r>
                    </a:p>
                    <a:p>
                      <a:r>
                        <a:rPr lang="tr-TR" sz="1800" b="0" i="0" kern="1200" dirty="0" smtClean="0">
                          <a:solidFill>
                            <a:schemeClr val="dk1"/>
                          </a:solidFill>
                          <a:effectLst/>
                          <a:latin typeface="+mn-lt"/>
                          <a:ea typeface="+mn-ea"/>
                          <a:cs typeface="+mn-cs"/>
                        </a:rPr>
                        <a:t>66 FİNANSMAN GİDERLERİ (-)</a:t>
                      </a:r>
                    </a:p>
                    <a:p>
                      <a:r>
                        <a:rPr lang="tr-TR" sz="1800" b="0" i="0" kern="1200" dirty="0" smtClean="0">
                          <a:solidFill>
                            <a:schemeClr val="dk1"/>
                          </a:solidFill>
                          <a:effectLst/>
                          <a:latin typeface="+mn-lt"/>
                          <a:ea typeface="+mn-ea"/>
                          <a:cs typeface="+mn-cs"/>
                        </a:rPr>
                        <a:t>67 OLAĞANDIŞI GELİR VE KÂRLAR</a:t>
                      </a:r>
                    </a:p>
                    <a:p>
                      <a:r>
                        <a:rPr lang="tr-TR" sz="1800" b="0" i="0" kern="1200" dirty="0" smtClean="0">
                          <a:solidFill>
                            <a:schemeClr val="dk1"/>
                          </a:solidFill>
                          <a:effectLst/>
                          <a:latin typeface="+mn-lt"/>
                          <a:ea typeface="+mn-ea"/>
                          <a:cs typeface="+mn-cs"/>
                        </a:rPr>
                        <a:t>68 OLAĞANDIŞI GİDER VE ZARARLAR (-)</a:t>
                      </a:r>
                    </a:p>
                    <a:p>
                      <a:r>
                        <a:rPr lang="tr-TR" sz="1800" b="0" i="0" kern="1200" dirty="0" smtClean="0">
                          <a:solidFill>
                            <a:schemeClr val="dk1"/>
                          </a:solidFill>
                          <a:effectLst/>
                          <a:latin typeface="+mn-lt"/>
                          <a:ea typeface="+mn-ea"/>
                          <a:cs typeface="+mn-cs"/>
                        </a:rPr>
                        <a:t>69 DÖNEM NET KÂRI (ZARARI)</a:t>
                      </a:r>
                      <a:endParaRPr lang="tr-TR" sz="1800" b="0" i="0" kern="1200" dirty="0">
                        <a:solidFill>
                          <a:schemeClr val="dk1"/>
                        </a:solidFill>
                        <a:effectLst/>
                        <a:latin typeface="+mn-lt"/>
                        <a:ea typeface="+mn-ea"/>
                        <a:cs typeface="+mn-cs"/>
                      </a:endParaRPr>
                    </a:p>
                  </a:txBody>
                  <a:tcPr/>
                </a:tc>
                <a:tc>
                  <a:txBody>
                    <a:bodyPr/>
                    <a:lstStyle/>
                    <a:p>
                      <a:pPr algn="ctr"/>
                      <a:r>
                        <a:rPr lang="tr-TR" sz="1800" b="0" i="0" kern="1200" dirty="0" smtClean="0">
                          <a:solidFill>
                            <a:schemeClr val="tx1"/>
                          </a:solidFill>
                          <a:effectLst/>
                          <a:latin typeface="+mn-lt"/>
                          <a:ea typeface="+mn-ea"/>
                          <a:cs typeface="+mn-cs"/>
                        </a:rPr>
                        <a:t>7/A SEÇENEĞI</a:t>
                      </a:r>
                    </a:p>
                    <a:p>
                      <a:r>
                        <a:rPr lang="tr-TR" sz="1800" b="0" i="0" kern="1200" dirty="0" smtClean="0">
                          <a:solidFill>
                            <a:schemeClr val="tx1"/>
                          </a:solidFill>
                          <a:effectLst/>
                          <a:latin typeface="+mn-lt"/>
                          <a:ea typeface="+mn-ea"/>
                          <a:cs typeface="+mn-cs"/>
                        </a:rPr>
                        <a:t>70 MALİYET MUHASEBESİ BAĞLANTI HESAPLARI</a:t>
                      </a:r>
                    </a:p>
                    <a:p>
                      <a:r>
                        <a:rPr lang="tr-TR" sz="1800" b="0" i="0" kern="1200" dirty="0" smtClean="0">
                          <a:solidFill>
                            <a:schemeClr val="tx1"/>
                          </a:solidFill>
                          <a:effectLst/>
                          <a:latin typeface="+mn-lt"/>
                          <a:ea typeface="+mn-ea"/>
                          <a:cs typeface="+mn-cs"/>
                        </a:rPr>
                        <a:t>71 DİREKT İLKMADDE VE MALZEME GİDERLERİ</a:t>
                      </a:r>
                    </a:p>
                    <a:p>
                      <a:r>
                        <a:rPr lang="tr-TR" sz="1800" b="0" i="0" kern="1200" dirty="0" smtClean="0">
                          <a:solidFill>
                            <a:schemeClr val="tx1"/>
                          </a:solidFill>
                          <a:effectLst/>
                          <a:latin typeface="+mn-lt"/>
                          <a:ea typeface="+mn-ea"/>
                          <a:cs typeface="+mn-cs"/>
                        </a:rPr>
                        <a:t>72 DİREKT İŞÇİLİK GİDERLERİ</a:t>
                      </a:r>
                    </a:p>
                    <a:p>
                      <a:r>
                        <a:rPr lang="tr-TR" sz="1800" b="0" i="0" kern="1200" dirty="0" smtClean="0">
                          <a:solidFill>
                            <a:schemeClr val="tx1"/>
                          </a:solidFill>
                          <a:effectLst/>
                          <a:latin typeface="+mn-lt"/>
                          <a:ea typeface="+mn-ea"/>
                          <a:cs typeface="+mn-cs"/>
                        </a:rPr>
                        <a:t>73 GENEL ÜRETİM GİDERLERİ</a:t>
                      </a:r>
                    </a:p>
                    <a:p>
                      <a:r>
                        <a:rPr lang="tr-TR" sz="1800" b="0" i="0" kern="1200" dirty="0" smtClean="0">
                          <a:solidFill>
                            <a:schemeClr val="tx1"/>
                          </a:solidFill>
                          <a:effectLst/>
                          <a:latin typeface="+mn-lt"/>
                          <a:ea typeface="+mn-ea"/>
                          <a:cs typeface="+mn-cs"/>
                        </a:rPr>
                        <a:t>74 HİZMET ÜRETİM MALİYETİ</a:t>
                      </a:r>
                    </a:p>
                    <a:p>
                      <a:r>
                        <a:rPr lang="tr-TR" sz="1800" b="0" i="0" kern="1200" dirty="0" smtClean="0">
                          <a:solidFill>
                            <a:schemeClr val="tx1"/>
                          </a:solidFill>
                          <a:effectLst/>
                          <a:latin typeface="+mn-lt"/>
                          <a:ea typeface="+mn-ea"/>
                          <a:cs typeface="+mn-cs"/>
                        </a:rPr>
                        <a:t>75 ARAŞTIRMA VE GELİŞTİRME GİDERLERİ</a:t>
                      </a:r>
                    </a:p>
                    <a:p>
                      <a:r>
                        <a:rPr lang="tr-TR" sz="1800" b="0" i="0" kern="1200" dirty="0" smtClean="0">
                          <a:solidFill>
                            <a:schemeClr val="tx1"/>
                          </a:solidFill>
                          <a:effectLst/>
                          <a:latin typeface="+mn-lt"/>
                          <a:ea typeface="+mn-ea"/>
                          <a:cs typeface="+mn-cs"/>
                        </a:rPr>
                        <a:t>76 PAZARLAMA SATIŞ VE DAĞITIM GİDERLERİ</a:t>
                      </a:r>
                    </a:p>
                    <a:p>
                      <a:r>
                        <a:rPr lang="tr-TR" sz="1800" b="0" i="0" kern="1200" dirty="0" smtClean="0">
                          <a:solidFill>
                            <a:schemeClr val="tx1"/>
                          </a:solidFill>
                          <a:effectLst/>
                          <a:latin typeface="+mn-lt"/>
                          <a:ea typeface="+mn-ea"/>
                          <a:cs typeface="+mn-cs"/>
                        </a:rPr>
                        <a:t>77 GENEL YÖNETİM GİDERLERİ</a:t>
                      </a:r>
                    </a:p>
                    <a:p>
                      <a:r>
                        <a:rPr lang="tr-TR" sz="1800" b="0" i="0" kern="1200" dirty="0" smtClean="0">
                          <a:solidFill>
                            <a:schemeClr val="tx1"/>
                          </a:solidFill>
                          <a:effectLst/>
                          <a:latin typeface="+mn-lt"/>
                          <a:ea typeface="+mn-ea"/>
                          <a:cs typeface="+mn-cs"/>
                        </a:rPr>
                        <a:t>78 FİNANSMAN GİDERLERİ</a:t>
                      </a:r>
                    </a:p>
                    <a:p>
                      <a:pPr algn="ctr"/>
                      <a:r>
                        <a:rPr lang="tr-TR" sz="1800" b="0" i="0" kern="1200" dirty="0" smtClean="0">
                          <a:solidFill>
                            <a:schemeClr val="tx1"/>
                          </a:solidFill>
                          <a:effectLst/>
                          <a:latin typeface="+mn-lt"/>
                          <a:ea typeface="+mn-ea"/>
                          <a:cs typeface="+mn-cs"/>
                        </a:rPr>
                        <a:t>7/B SEÇENEGİ</a:t>
                      </a:r>
                    </a:p>
                    <a:p>
                      <a:r>
                        <a:rPr lang="tr-TR" sz="1800" b="0" i="0" kern="1200" dirty="0" smtClean="0">
                          <a:solidFill>
                            <a:schemeClr val="tx1"/>
                          </a:solidFill>
                          <a:effectLst/>
                          <a:latin typeface="+mn-lt"/>
                          <a:ea typeface="+mn-ea"/>
                          <a:cs typeface="+mn-cs"/>
                        </a:rPr>
                        <a:t>79 GİDER ÇEŞİTLERİ</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224208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dirty="0"/>
              <a:t>TEKDÜZEN HESAP </a:t>
            </a:r>
            <a:r>
              <a:rPr lang="tr-TR" sz="2700" dirty="0" smtClean="0"/>
              <a:t>PLANI</a:t>
            </a:r>
            <a:endParaRPr lang="tr-TR" sz="2700" dirty="0"/>
          </a:p>
        </p:txBody>
      </p:sp>
      <p:graphicFrame>
        <p:nvGraphicFramePr>
          <p:cNvPr id="4" name="Tablo 3"/>
          <p:cNvGraphicFramePr>
            <a:graphicFrameLocks noGrp="1"/>
          </p:cNvGraphicFramePr>
          <p:nvPr>
            <p:extLst>
              <p:ext uri="{D42A27DB-BD31-4B8C-83A1-F6EECF244321}">
                <p14:modId xmlns:p14="http://schemas.microsoft.com/office/powerpoint/2010/main" val="4031460638"/>
              </p:ext>
            </p:extLst>
          </p:nvPr>
        </p:nvGraphicFramePr>
        <p:xfrm>
          <a:off x="4343400" y="433917"/>
          <a:ext cx="7010400" cy="6095955"/>
        </p:xfrm>
        <a:graphic>
          <a:graphicData uri="http://schemas.openxmlformats.org/drawingml/2006/table">
            <a:tbl>
              <a:tblPr firstRow="1" bandRow="1">
                <a:tableStyleId>{5C22544A-7EE6-4342-B048-85BDC9FD1C3A}</a:tableStyleId>
              </a:tblPr>
              <a:tblGrid>
                <a:gridCol w="7010400">
                  <a:extLst>
                    <a:ext uri="{9D8B030D-6E8A-4147-A177-3AD203B41FA5}">
                      <a16:colId xmlns:a16="http://schemas.microsoft.com/office/drawing/2014/main" val="20000"/>
                    </a:ext>
                  </a:extLst>
                </a:gridCol>
              </a:tblGrid>
              <a:tr h="5181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tr-TR" sz="1800" b="1" i="0" kern="1200" dirty="0" smtClean="0">
                          <a:solidFill>
                            <a:schemeClr val="bg1"/>
                          </a:solidFill>
                          <a:effectLst/>
                          <a:latin typeface="+mn-lt"/>
                          <a:ea typeface="+mn-ea"/>
                          <a:cs typeface="+mn-cs"/>
                        </a:rPr>
                        <a:t>Hesaplar</a:t>
                      </a:r>
                    </a:p>
                  </a:txBody>
                  <a:tcPr/>
                </a:tc>
                <a:extLst>
                  <a:ext uri="{0D108BD9-81ED-4DB2-BD59-A6C34878D82A}">
                    <a16:rowId xmlns:a16="http://schemas.microsoft.com/office/drawing/2014/main" val="10000"/>
                  </a:ext>
                </a:extLst>
              </a:tr>
              <a:tr h="3600919">
                <a:tc>
                  <a:txBody>
                    <a:bodyPr/>
                    <a:lstStyle/>
                    <a:p>
                      <a:r>
                        <a:rPr lang="tr-TR" sz="1500" b="0" i="0" kern="1200" dirty="0" smtClean="0">
                          <a:solidFill>
                            <a:schemeClr val="dk1"/>
                          </a:solidFill>
                          <a:effectLst/>
                          <a:latin typeface="+mn-lt"/>
                          <a:ea typeface="+mn-ea"/>
                          <a:cs typeface="+mn-cs"/>
                        </a:rPr>
                        <a:t>1 DÖNEN VARLIKLAR</a:t>
                      </a:r>
                    </a:p>
                    <a:p>
                      <a:r>
                        <a:rPr lang="tr-TR" sz="1500" b="0" i="0" kern="1200" dirty="0" smtClean="0">
                          <a:solidFill>
                            <a:schemeClr val="dk1"/>
                          </a:solidFill>
                          <a:effectLst/>
                          <a:latin typeface="+mn-lt"/>
                          <a:ea typeface="+mn-ea"/>
                          <a:cs typeface="+mn-cs"/>
                        </a:rPr>
                        <a:t>  10 HAZIR DEĞERLER</a:t>
                      </a:r>
                    </a:p>
                    <a:p>
                      <a:pPr marL="266700" indent="0"/>
                      <a:r>
                        <a:rPr lang="tr-TR" sz="1500" b="0" i="0" kern="1200" dirty="0" smtClean="0">
                          <a:solidFill>
                            <a:schemeClr val="dk1"/>
                          </a:solidFill>
                          <a:effectLst/>
                          <a:latin typeface="+mn-lt"/>
                          <a:ea typeface="+mn-ea"/>
                          <a:cs typeface="+mn-cs"/>
                        </a:rPr>
                        <a:t>100 KASA</a:t>
                      </a:r>
                    </a:p>
                    <a:p>
                      <a:pPr marL="266700" indent="0"/>
                      <a:r>
                        <a:rPr lang="tr-TR" sz="1500" b="0" i="0" kern="1200" dirty="0" smtClean="0">
                          <a:solidFill>
                            <a:schemeClr val="dk1"/>
                          </a:solidFill>
                          <a:effectLst/>
                          <a:latin typeface="+mn-lt"/>
                          <a:ea typeface="+mn-ea"/>
                          <a:cs typeface="+mn-cs"/>
                        </a:rPr>
                        <a:t>101 ALINAN ÇEKLER</a:t>
                      </a:r>
                    </a:p>
                    <a:p>
                      <a:pPr marL="266700" indent="0"/>
                      <a:r>
                        <a:rPr lang="tr-TR" sz="1500" b="0" i="0" kern="1200" dirty="0" smtClean="0">
                          <a:solidFill>
                            <a:schemeClr val="dk1"/>
                          </a:solidFill>
                          <a:effectLst/>
                          <a:latin typeface="+mn-lt"/>
                          <a:ea typeface="+mn-ea"/>
                          <a:cs typeface="+mn-cs"/>
                        </a:rPr>
                        <a:t>102 BANKALAR</a:t>
                      </a:r>
                    </a:p>
                    <a:p>
                      <a:pPr marL="266700" indent="0"/>
                      <a:r>
                        <a:rPr lang="tr-TR" sz="1500" b="0" i="0" kern="1200" dirty="0" smtClean="0">
                          <a:solidFill>
                            <a:schemeClr val="dk1"/>
                          </a:solidFill>
                          <a:effectLst/>
                          <a:latin typeface="+mn-lt"/>
                          <a:ea typeface="+mn-ea"/>
                          <a:cs typeface="+mn-cs"/>
                        </a:rPr>
                        <a:t>103 VERİLEN ÇEKLER VE ÖDEME EMİRLERİ (-)</a:t>
                      </a:r>
                    </a:p>
                    <a:p>
                      <a:pPr marL="266700" indent="0"/>
                      <a:r>
                        <a:rPr lang="tr-TR" sz="1500" b="0" i="0" kern="1200" dirty="0" smtClean="0">
                          <a:solidFill>
                            <a:schemeClr val="dk1"/>
                          </a:solidFill>
                          <a:effectLst/>
                          <a:latin typeface="+mn-lt"/>
                          <a:ea typeface="+mn-ea"/>
                          <a:cs typeface="+mn-cs"/>
                        </a:rPr>
                        <a:t>108 DİĞER HAZIR DEĞERLER</a:t>
                      </a:r>
                    </a:p>
                    <a:p>
                      <a:r>
                        <a:rPr lang="tr-TR" sz="1500" b="0" i="0" kern="1200" dirty="0" smtClean="0">
                          <a:solidFill>
                            <a:schemeClr val="dk1"/>
                          </a:solidFill>
                          <a:effectLst/>
                          <a:latin typeface="+mn-lt"/>
                          <a:ea typeface="+mn-ea"/>
                          <a:cs typeface="+mn-cs"/>
                        </a:rPr>
                        <a:t>  11 MENKUL KIYMETLER</a:t>
                      </a:r>
                    </a:p>
                    <a:p>
                      <a:pPr marL="266700" indent="0"/>
                      <a:r>
                        <a:rPr lang="tr-TR" sz="1500" b="0" i="0" kern="1200" dirty="0" smtClean="0">
                          <a:solidFill>
                            <a:schemeClr val="dk1"/>
                          </a:solidFill>
                          <a:effectLst/>
                          <a:latin typeface="+mn-lt"/>
                          <a:ea typeface="+mn-ea"/>
                          <a:cs typeface="+mn-cs"/>
                        </a:rPr>
                        <a:t>110 HİSSE SENETLERİ</a:t>
                      </a:r>
                    </a:p>
                    <a:p>
                      <a:pPr marL="266700" indent="0"/>
                      <a:r>
                        <a:rPr lang="tr-TR" sz="1500" b="0" i="0" kern="1200" dirty="0" smtClean="0">
                          <a:solidFill>
                            <a:schemeClr val="dk1"/>
                          </a:solidFill>
                          <a:effectLst/>
                          <a:latin typeface="+mn-lt"/>
                          <a:ea typeface="+mn-ea"/>
                          <a:cs typeface="+mn-cs"/>
                        </a:rPr>
                        <a:t>111 ÖZEL KESİM TAHVİL, SENET VE BONOLARI</a:t>
                      </a:r>
                    </a:p>
                    <a:p>
                      <a:pPr marL="266700" indent="0"/>
                      <a:r>
                        <a:rPr lang="tr-TR" sz="1500" b="0" i="0" kern="1200" dirty="0" smtClean="0">
                          <a:solidFill>
                            <a:schemeClr val="dk1"/>
                          </a:solidFill>
                          <a:effectLst/>
                          <a:latin typeface="+mn-lt"/>
                          <a:ea typeface="+mn-ea"/>
                          <a:cs typeface="+mn-cs"/>
                        </a:rPr>
                        <a:t>112 KAMU KESİMİ TAHVİL, SENET VE BONOLARI</a:t>
                      </a:r>
                    </a:p>
                    <a:p>
                      <a:pPr marL="266700" indent="0"/>
                      <a:r>
                        <a:rPr lang="tr-TR" sz="1500" b="0" i="0" kern="1200" dirty="0" smtClean="0">
                          <a:solidFill>
                            <a:schemeClr val="dk1"/>
                          </a:solidFill>
                          <a:effectLst/>
                          <a:latin typeface="+mn-lt"/>
                          <a:ea typeface="+mn-ea"/>
                          <a:cs typeface="+mn-cs"/>
                        </a:rPr>
                        <a:t>118 DİĞER MENKUL KIYMETLER</a:t>
                      </a:r>
                    </a:p>
                    <a:p>
                      <a:pPr marL="266700" indent="0"/>
                      <a:r>
                        <a:rPr lang="tr-TR" sz="1500" b="0" i="0" kern="1200" dirty="0" smtClean="0">
                          <a:solidFill>
                            <a:schemeClr val="dk1"/>
                          </a:solidFill>
                          <a:effectLst/>
                          <a:latin typeface="+mn-lt"/>
                          <a:ea typeface="+mn-ea"/>
                          <a:cs typeface="+mn-cs"/>
                        </a:rPr>
                        <a:t>119 MENKUL KIYMETLER DEĞER DÜŞÜKLÜĞÜ KARŞILIĞI (-)</a:t>
                      </a:r>
                    </a:p>
                    <a:p>
                      <a:r>
                        <a:rPr lang="tr-TR" sz="1500" b="0" i="0" kern="1200" dirty="0" smtClean="0">
                          <a:solidFill>
                            <a:schemeClr val="dk1"/>
                          </a:solidFill>
                          <a:effectLst/>
                          <a:latin typeface="+mn-lt"/>
                          <a:ea typeface="+mn-ea"/>
                          <a:cs typeface="+mn-cs"/>
                        </a:rPr>
                        <a:t>  12 TİCARİ ALACAKLAR</a:t>
                      </a:r>
                    </a:p>
                    <a:p>
                      <a:pPr marL="266700" indent="0"/>
                      <a:r>
                        <a:rPr lang="tr-TR" sz="1500" b="0" i="0" kern="1200" dirty="0" smtClean="0">
                          <a:solidFill>
                            <a:schemeClr val="dk1"/>
                          </a:solidFill>
                          <a:effectLst/>
                          <a:latin typeface="+mn-lt"/>
                          <a:ea typeface="+mn-ea"/>
                          <a:cs typeface="+mn-cs"/>
                        </a:rPr>
                        <a:t>120 ALICILAR</a:t>
                      </a:r>
                    </a:p>
                    <a:p>
                      <a:pPr marL="266700" indent="0"/>
                      <a:r>
                        <a:rPr lang="tr-TR" sz="1500" b="0" i="0" kern="1200" dirty="0" smtClean="0">
                          <a:solidFill>
                            <a:schemeClr val="dk1"/>
                          </a:solidFill>
                          <a:effectLst/>
                          <a:latin typeface="+mn-lt"/>
                          <a:ea typeface="+mn-ea"/>
                          <a:cs typeface="+mn-cs"/>
                        </a:rPr>
                        <a:t>121 ALACAK SENETLERİ</a:t>
                      </a:r>
                    </a:p>
                    <a:p>
                      <a:pPr marL="266700" indent="0"/>
                      <a:r>
                        <a:rPr lang="tr-TR" sz="1500" b="0" i="0" kern="1200" dirty="0" smtClean="0">
                          <a:solidFill>
                            <a:schemeClr val="dk1"/>
                          </a:solidFill>
                          <a:effectLst/>
                          <a:latin typeface="+mn-lt"/>
                          <a:ea typeface="+mn-ea"/>
                          <a:cs typeface="+mn-cs"/>
                        </a:rPr>
                        <a:t>122 ALACAK SENETLERİ REESKONTU (-)</a:t>
                      </a:r>
                    </a:p>
                    <a:p>
                      <a:pPr marL="266700" indent="0"/>
                      <a:r>
                        <a:rPr lang="tr-TR" sz="1500" b="0" i="0" kern="1200" dirty="0" smtClean="0">
                          <a:solidFill>
                            <a:schemeClr val="dk1"/>
                          </a:solidFill>
                          <a:effectLst/>
                          <a:latin typeface="+mn-lt"/>
                          <a:ea typeface="+mn-ea"/>
                          <a:cs typeface="+mn-cs"/>
                        </a:rPr>
                        <a:t>126 VERİLEN DEPOZİTO VE TEMİNATLAR</a:t>
                      </a:r>
                    </a:p>
                    <a:p>
                      <a:pPr marL="266700" indent="0"/>
                      <a:r>
                        <a:rPr lang="tr-TR" sz="1500" b="0" i="0" kern="1200" dirty="0" smtClean="0">
                          <a:solidFill>
                            <a:schemeClr val="dk1"/>
                          </a:solidFill>
                          <a:effectLst/>
                          <a:latin typeface="+mn-lt"/>
                          <a:ea typeface="+mn-ea"/>
                          <a:cs typeface="+mn-cs"/>
                        </a:rPr>
                        <a:t>128 ŞÜPHELİ TİCARİ ALACAKLAR</a:t>
                      </a:r>
                    </a:p>
                    <a:p>
                      <a:pPr marL="266700" indent="0"/>
                      <a:r>
                        <a:rPr lang="tr-TR" sz="1500" b="0" i="0" kern="1200" dirty="0" smtClean="0">
                          <a:solidFill>
                            <a:schemeClr val="dk1"/>
                          </a:solidFill>
                          <a:effectLst/>
                          <a:latin typeface="+mn-lt"/>
                          <a:ea typeface="+mn-ea"/>
                          <a:cs typeface="+mn-cs"/>
                        </a:rPr>
                        <a:t>129 ŞÜPHELİ TİCARİ ALACAKLAR KARŞILIĞI (-)</a:t>
                      </a:r>
                    </a:p>
                    <a:p>
                      <a:r>
                        <a:rPr lang="tr-TR" sz="1500" b="0" i="0" kern="1200" dirty="0" smtClean="0">
                          <a:solidFill>
                            <a:schemeClr val="dk1"/>
                          </a:solidFill>
                          <a:effectLst/>
                          <a:latin typeface="+mn-lt"/>
                          <a:ea typeface="+mn-ea"/>
                          <a:cs typeface="+mn-cs"/>
                        </a:rPr>
                        <a:t>  13 DİĞER ALACAKLAR</a:t>
                      </a:r>
                    </a:p>
                    <a:p>
                      <a:pPr marL="266700" indent="0"/>
                      <a:r>
                        <a:rPr lang="tr-TR" sz="1500" b="0" i="0" kern="1200" dirty="0" smtClean="0">
                          <a:solidFill>
                            <a:schemeClr val="dk1"/>
                          </a:solidFill>
                          <a:effectLst/>
                          <a:latin typeface="+mn-lt"/>
                          <a:ea typeface="+mn-ea"/>
                          <a:cs typeface="+mn-cs"/>
                        </a:rPr>
                        <a:t>131 ORTAKLARDAN ALACAKLAR</a:t>
                      </a:r>
                    </a:p>
                    <a:p>
                      <a:pPr marL="266700" indent="0"/>
                      <a:r>
                        <a:rPr lang="tr-TR" sz="1500" b="0" i="0" kern="1200" dirty="0" smtClean="0">
                          <a:solidFill>
                            <a:schemeClr val="dk1"/>
                          </a:solidFill>
                          <a:effectLst/>
                          <a:latin typeface="+mn-lt"/>
                          <a:ea typeface="+mn-ea"/>
                          <a:cs typeface="+mn-cs"/>
                        </a:rPr>
                        <a:t>132 İŞTİRAKLERDEN ALACAKLAR</a:t>
                      </a:r>
                    </a:p>
                    <a:p>
                      <a:r>
                        <a:rPr lang="tr-TR" sz="1500" b="0" i="0" kern="1200" dirty="0" smtClean="0">
                          <a:solidFill>
                            <a:schemeClr val="dk1"/>
                          </a:solidFill>
                          <a:effectLst/>
                          <a:latin typeface="+mn-lt"/>
                          <a:ea typeface="+mn-ea"/>
                          <a:cs typeface="+mn-cs"/>
                        </a:rPr>
                        <a:t>  …</a:t>
                      </a:r>
                      <a:endParaRPr lang="tr-TR" sz="1500" b="0" i="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68475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0" indent="0" algn="just">
              <a:buNone/>
            </a:pPr>
            <a:r>
              <a:rPr lang="tr-TR" sz="2300" dirty="0" smtClean="0"/>
              <a:t>Dünya </a:t>
            </a:r>
            <a:r>
              <a:rPr lang="tr-TR" sz="2300" dirty="0"/>
              <a:t>çapında şirketlerin kullanacağı </a:t>
            </a:r>
            <a:r>
              <a:rPr lang="tr-TR" sz="2300" dirty="0" smtClean="0"/>
              <a:t>ortak bir </a:t>
            </a:r>
            <a:r>
              <a:rPr lang="tr-TR" sz="2300" dirty="0"/>
              <a:t>muhasebe sisteminin oluşturulması amacıyla 1973 yılında IASB (</a:t>
            </a:r>
            <a:r>
              <a:rPr lang="tr-TR" sz="2300" dirty="0" smtClean="0"/>
              <a:t>International Accounting </a:t>
            </a:r>
            <a:r>
              <a:rPr lang="tr-TR" sz="2300" dirty="0" err="1"/>
              <a:t>Standards</a:t>
            </a:r>
            <a:r>
              <a:rPr lang="tr-TR" sz="2300" dirty="0"/>
              <a:t> Board) kurulmuş ve Uluslararası Muhasebe </a:t>
            </a:r>
            <a:r>
              <a:rPr lang="tr-TR" sz="2300" dirty="0" smtClean="0"/>
              <a:t>Standartları (</a:t>
            </a:r>
            <a:r>
              <a:rPr lang="tr-TR" sz="2300" dirty="0"/>
              <a:t>UMS), Uluslararası Finansal raporlama Standartları (UFRS) adı altında </a:t>
            </a:r>
            <a:r>
              <a:rPr lang="tr-TR" sz="2300" dirty="0" smtClean="0"/>
              <a:t>uluslararası alanda </a:t>
            </a:r>
            <a:r>
              <a:rPr lang="tr-TR" sz="2300" dirty="0"/>
              <a:t>kabul gören muhasebe standartları </a:t>
            </a:r>
            <a:r>
              <a:rPr lang="tr-TR" sz="2300" dirty="0" smtClean="0"/>
              <a:t>oluşturulmuştur </a:t>
            </a:r>
            <a:r>
              <a:rPr lang="tr-TR" sz="1600" dirty="0" smtClean="0"/>
              <a:t>(Erol &amp; Aslan, 2017)</a:t>
            </a:r>
            <a:r>
              <a:rPr lang="tr-TR" sz="2300" dirty="0" smtClean="0"/>
              <a:t>. </a:t>
            </a:r>
          </a:p>
          <a:p>
            <a:pPr marL="0" indent="0" algn="just">
              <a:buNone/>
            </a:pPr>
            <a:r>
              <a:rPr lang="tr-TR" sz="2300" dirty="0"/>
              <a:t>1942 yılında kurulan TMUD Türkiye’de Vergi Usul Kanunu, </a:t>
            </a:r>
            <a:r>
              <a:rPr lang="tr-TR" sz="2300" dirty="0" smtClean="0"/>
              <a:t>Türk Ticaret </a:t>
            </a:r>
            <a:r>
              <a:rPr lang="tr-TR" sz="2300" dirty="0"/>
              <a:t>Kanunu ve Sermaye Piyasası Kanunu tarafından yapılan muhasebe </a:t>
            </a:r>
            <a:r>
              <a:rPr lang="tr-TR" sz="2300" dirty="0" smtClean="0"/>
              <a:t>ile ilgili </a:t>
            </a:r>
            <a:r>
              <a:rPr lang="tr-TR" sz="2300" dirty="0"/>
              <a:t>düzenlemelerdeki farklılıkları giderebilmek amacıyla çalışma başlatmış</a:t>
            </a:r>
            <a:r>
              <a:rPr lang="tr-TR" sz="2300" dirty="0" smtClean="0"/>
              <a:t>, ayrıca </a:t>
            </a:r>
            <a:r>
              <a:rPr lang="tr-TR" sz="2300" dirty="0"/>
              <a:t>1973 yılında kurulan </a:t>
            </a:r>
            <a:r>
              <a:rPr lang="tr-TR" sz="2300" dirty="0" err="1"/>
              <a:t>IASC’a</a:t>
            </a:r>
            <a:r>
              <a:rPr lang="tr-TR" sz="2300" dirty="0"/>
              <a:t> 1974 yılında üye olmuştur. </a:t>
            </a:r>
            <a:r>
              <a:rPr lang="tr-TR" sz="2300" dirty="0" smtClean="0"/>
              <a:t>Uluslararası Muhasebe </a:t>
            </a:r>
            <a:r>
              <a:rPr lang="tr-TR" sz="2300" dirty="0"/>
              <a:t>Standartlarının </a:t>
            </a:r>
            <a:r>
              <a:rPr lang="tr-TR" sz="2300" dirty="0" err="1"/>
              <a:t>Türkçe’ye</a:t>
            </a:r>
            <a:r>
              <a:rPr lang="tr-TR" sz="2300" dirty="0"/>
              <a:t> çevrilerek yayınlanmasını </a:t>
            </a:r>
            <a:r>
              <a:rPr lang="tr-TR" sz="2300" dirty="0" smtClean="0"/>
              <a:t>sağlayan TMUD </a:t>
            </a:r>
            <a:r>
              <a:rPr lang="tr-TR" sz="2300" dirty="0"/>
              <a:t>ayrıca 1992 yılında o güne kadar kabul edilmiş 31 adet </a:t>
            </a:r>
            <a:r>
              <a:rPr lang="tr-TR" sz="2300" dirty="0" smtClean="0"/>
              <a:t>Uluslararası Muhasebe </a:t>
            </a:r>
            <a:r>
              <a:rPr lang="tr-TR" sz="2300" dirty="0"/>
              <a:t>Standardını toplu halde bir kitap şeklinde yayınlamıştır </a:t>
            </a:r>
            <a:r>
              <a:rPr lang="tr-TR" sz="1600" dirty="0"/>
              <a:t>(</a:t>
            </a:r>
            <a:r>
              <a:rPr lang="tr-TR" sz="1600" dirty="0" err="1"/>
              <a:t>Parlakkaya</a:t>
            </a:r>
            <a:r>
              <a:rPr lang="tr-TR" sz="1600" dirty="0" smtClean="0"/>
              <a:t>, 2004)</a:t>
            </a:r>
            <a:r>
              <a:rPr lang="tr-TR" sz="2300" dirty="0" smtClean="0"/>
              <a:t>.</a:t>
            </a:r>
            <a:endParaRPr lang="tr-TR" sz="2300" dirty="0"/>
          </a:p>
          <a:p>
            <a:pPr marL="0" indent="0" algn="just">
              <a:buNone/>
            </a:pPr>
            <a:r>
              <a:rPr lang="tr-TR" sz="2300" dirty="0" smtClean="0"/>
              <a:t>Ülkemizde 1989 yılında 3568 sayılı yasa (Serbest Muhasebeci Mali Müşavirlik ve Yeminli Mali Müşavirlik Kanunu) ile meslek yasasına kavuşan muhasebe mesleği, önce Meslek örgütünü (TÜRMOB) kurmuş ve mesleğiyle ilgili gelişmelere daha kurumsal ve yasal altyapı ile sahip çıkmaya başlamıştır.</a:t>
            </a:r>
          </a:p>
        </p:txBody>
      </p:sp>
    </p:spTree>
    <p:extLst>
      <p:ext uri="{BB962C8B-B14F-4D97-AF65-F5344CB8AC3E}">
        <p14:creationId xmlns:p14="http://schemas.microsoft.com/office/powerpoint/2010/main" val="1909857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a:t>TÜRMOB öncülüğünde ve desteğiyle 9 Şubat 1994 tarihinde </a:t>
            </a:r>
            <a:r>
              <a:rPr lang="tr-TR" sz="2300" dirty="0" smtClean="0"/>
              <a:t>Türkiye </a:t>
            </a:r>
            <a:r>
              <a:rPr lang="tr-TR" sz="2300" dirty="0"/>
              <a:t>Muhasebe ve Denetim Standartları Kurulu (TMUDESK</a:t>
            </a:r>
            <a:r>
              <a:rPr lang="tr-TR" sz="2300" dirty="0" smtClean="0"/>
              <a:t>), kurulmuştur</a:t>
            </a:r>
            <a:r>
              <a:rPr lang="tr-TR" sz="2300" dirty="0"/>
              <a:t>.</a:t>
            </a:r>
          </a:p>
          <a:p>
            <a:pPr marL="0" indent="0" algn="just">
              <a:buNone/>
            </a:pPr>
            <a:r>
              <a:rPr lang="tr-TR" sz="2300" dirty="0"/>
              <a:t>TMUDESK kurul üyelerinden oluşan 30 komisyon kurulmuş </a:t>
            </a:r>
            <a:r>
              <a:rPr lang="tr-TR" sz="2300" dirty="0" smtClean="0"/>
              <a:t>ve komisyonların </a:t>
            </a:r>
            <a:r>
              <a:rPr lang="tr-TR" sz="2300" dirty="0"/>
              <a:t>saptayacağı standartlar yürürlükteki Uluslararası Muhasebe </a:t>
            </a:r>
            <a:r>
              <a:rPr lang="tr-TR" sz="2300" dirty="0" smtClean="0"/>
              <a:t>Standartları </a:t>
            </a:r>
            <a:r>
              <a:rPr lang="tr-TR" sz="2300" dirty="0"/>
              <a:t>esas alınarak belirlenmiştir. Bu komisyonlardan bir </a:t>
            </a:r>
            <a:r>
              <a:rPr lang="tr-TR" sz="2300" dirty="0" smtClean="0"/>
              <a:t>kısmının çalışmalarını </a:t>
            </a:r>
            <a:r>
              <a:rPr lang="tr-TR" sz="2300" dirty="0"/>
              <a:t>tamamlamaları sonucu 2003 yılına kadar 23 adet </a:t>
            </a:r>
            <a:r>
              <a:rPr lang="tr-TR" sz="2300" dirty="0" smtClean="0"/>
              <a:t>Türkiye Muhasebe </a:t>
            </a:r>
            <a:r>
              <a:rPr lang="tr-TR" sz="2300" dirty="0"/>
              <a:t>Standardı </a:t>
            </a:r>
            <a:r>
              <a:rPr lang="tr-TR" sz="2300" dirty="0" smtClean="0"/>
              <a:t>yayımlanmıştır </a:t>
            </a:r>
            <a:r>
              <a:rPr lang="tr-TR" sz="1600" dirty="0" smtClean="0"/>
              <a:t>(Erol &amp; Aslan, 2017)</a:t>
            </a:r>
            <a:r>
              <a:rPr lang="tr-TR" sz="2300" dirty="0" smtClean="0"/>
              <a:t>. </a:t>
            </a:r>
          </a:p>
          <a:p>
            <a:pPr marL="0" indent="0" algn="just">
              <a:buNone/>
            </a:pPr>
            <a:r>
              <a:rPr lang="tr-TR" sz="2300" dirty="0"/>
              <a:t>Türkiye Muhasebe Standartları Kurulu (TMSK) </a:t>
            </a:r>
            <a:r>
              <a:rPr lang="tr-TR" sz="2300" dirty="0" smtClean="0"/>
              <a:t>Türkiye’deki muhasebe </a:t>
            </a:r>
            <a:r>
              <a:rPr lang="tr-TR" sz="2300" dirty="0"/>
              <a:t>ve finansal raporlamaya ilişkin çok başlı uygulamaya son </a:t>
            </a:r>
            <a:r>
              <a:rPr lang="tr-TR" sz="2300" dirty="0" smtClean="0"/>
              <a:t>vermek amacıyla, </a:t>
            </a:r>
            <a:r>
              <a:rPr lang="tr-TR" sz="2300" dirty="0"/>
              <a:t>kamu tüzel kişiliğine haiz, idari ve mali </a:t>
            </a:r>
            <a:r>
              <a:rPr lang="tr-TR" sz="2300" dirty="0" smtClean="0"/>
              <a:t>özerkliğe sahip </a:t>
            </a:r>
            <a:r>
              <a:rPr lang="tr-TR" sz="2300" dirty="0"/>
              <a:t>olarak ulusal muhasebe standartlarının oluşturulabilmesi </a:t>
            </a:r>
            <a:r>
              <a:rPr lang="tr-TR" sz="2300" dirty="0" smtClean="0"/>
              <a:t>amacıyla 18.12.1999 </a:t>
            </a:r>
            <a:r>
              <a:rPr lang="tr-TR" sz="2300" dirty="0"/>
              <a:t>tarih ve 4487 sayılı Kanun ile 2499 sayılı Sermaye </a:t>
            </a:r>
            <a:r>
              <a:rPr lang="tr-TR" sz="2300" dirty="0" smtClean="0"/>
              <a:t>Piyasası Kanunu’na </a:t>
            </a:r>
            <a:r>
              <a:rPr lang="tr-TR" sz="2300" dirty="0"/>
              <a:t>eklenen EK-1’inci madde ile kurulmuştur. TMSK </a:t>
            </a:r>
            <a:r>
              <a:rPr lang="tr-TR" sz="2300" dirty="0" smtClean="0"/>
              <a:t>07.03.2002 tarihinde </a:t>
            </a:r>
            <a:r>
              <a:rPr lang="tr-TR" sz="2300" dirty="0"/>
              <a:t>yaptığı ilk toplantısı ile </a:t>
            </a:r>
            <a:r>
              <a:rPr lang="tr-TR" sz="2300" dirty="0" err="1"/>
              <a:t>TMUDESK’in</a:t>
            </a:r>
            <a:r>
              <a:rPr lang="tr-TR" sz="2300" dirty="0"/>
              <a:t> görevlerini </a:t>
            </a:r>
            <a:r>
              <a:rPr lang="tr-TR" sz="2300" dirty="0" smtClean="0"/>
              <a:t>devralmış ve </a:t>
            </a:r>
            <a:r>
              <a:rPr lang="tr-TR" sz="2300" dirty="0"/>
              <a:t>muhasebe standartlarının belirlenmesinde tek yetkili kuruluş </a:t>
            </a:r>
            <a:r>
              <a:rPr lang="tr-TR" sz="2300" dirty="0" smtClean="0"/>
              <a:t>olarak faaliyetlerine </a:t>
            </a:r>
            <a:r>
              <a:rPr lang="tr-TR" sz="2300" dirty="0"/>
              <a:t>başlamıştır </a:t>
            </a:r>
            <a:r>
              <a:rPr lang="tr-TR" sz="1600" dirty="0"/>
              <a:t>(Çelik S. , </a:t>
            </a:r>
            <a:r>
              <a:rPr lang="tr-TR" sz="1600" dirty="0" smtClean="0"/>
              <a:t>2013)</a:t>
            </a:r>
            <a:r>
              <a:rPr lang="tr-TR" sz="2300" dirty="0" smtClean="0"/>
              <a:t>.</a:t>
            </a:r>
            <a:endParaRPr lang="tr-TR" sz="2300" dirty="0"/>
          </a:p>
        </p:txBody>
      </p:sp>
    </p:spTree>
    <p:extLst>
      <p:ext uri="{BB962C8B-B14F-4D97-AF65-F5344CB8AC3E}">
        <p14:creationId xmlns:p14="http://schemas.microsoft.com/office/powerpoint/2010/main" val="11491014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2011 yılında yayınlanan 6102 sayılı Türk Ticaret Kanunu çerçevesinde bağımsız denetim alanını düzenlemek, muhasebe ve denetim standartlarını yayınlamak ve güncellemek ve ayrıca bağımsız denetçi ve denetim kuruluşlarını denetlemek üzere aynı yıl </a:t>
            </a:r>
            <a:r>
              <a:rPr lang="tr-TR" sz="2300" dirty="0"/>
              <a:t>Kamu Gözetim Kurumu (KGK) </a:t>
            </a:r>
            <a:r>
              <a:rPr lang="tr-TR" sz="2300" dirty="0" smtClean="0"/>
              <a:t>kurulmuştur. Böylece TMSK lağvedilerek muhasebe ve denetim standartlarının yayınlanması görevi </a:t>
            </a:r>
            <a:r>
              <a:rPr lang="tr-TR" sz="2300" dirty="0" err="1" smtClean="0"/>
              <a:t>KGK’ya</a:t>
            </a:r>
            <a:r>
              <a:rPr lang="tr-TR" sz="2300" dirty="0" smtClean="0"/>
              <a:t> verilmiştir.</a:t>
            </a:r>
          </a:p>
        </p:txBody>
      </p:sp>
    </p:spTree>
    <p:extLst>
      <p:ext uri="{BB962C8B-B14F-4D97-AF65-F5344CB8AC3E}">
        <p14:creationId xmlns:p14="http://schemas.microsoft.com/office/powerpoint/2010/main" val="15453062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Muhasebe Sisteminin Bölümleri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lnSpc>
                <a:spcPct val="100000"/>
              </a:lnSpc>
              <a:buNone/>
            </a:pPr>
            <a:r>
              <a:rPr lang="tr-TR" sz="2300" dirty="0" smtClean="0"/>
              <a:t>Muhasebe sistemini oluşturan farklı sınıflamalar olmasına rağmen en yaygın sınıflamada üç bölüm halinde incelenmektedir</a:t>
            </a:r>
            <a:r>
              <a:rPr lang="tr-TR" sz="1600" dirty="0" smtClean="0"/>
              <a:t> (</a:t>
            </a:r>
            <a:r>
              <a:rPr lang="tr-TR" sz="1600" dirty="0" err="1" smtClean="0"/>
              <a:t>Sevilengül</a:t>
            </a:r>
            <a:r>
              <a:rPr lang="tr-TR" sz="1600" dirty="0" smtClean="0"/>
              <a:t>, 2001)</a:t>
            </a:r>
            <a:r>
              <a:rPr lang="tr-TR" sz="2300" dirty="0" smtClean="0"/>
              <a:t>;</a:t>
            </a:r>
          </a:p>
          <a:p>
            <a:pPr marL="542925" algn="just">
              <a:lnSpc>
                <a:spcPct val="100000"/>
              </a:lnSpc>
            </a:pPr>
            <a:r>
              <a:rPr lang="tr-TR" sz="2300" dirty="0" smtClean="0"/>
              <a:t>Finansal Muhasebe Sistemi,</a:t>
            </a:r>
          </a:p>
          <a:p>
            <a:pPr marL="542925" algn="just">
              <a:lnSpc>
                <a:spcPct val="100000"/>
              </a:lnSpc>
            </a:pPr>
            <a:r>
              <a:rPr lang="tr-TR" sz="2300" dirty="0" smtClean="0"/>
              <a:t>Maliyet Muhasebesi Sistemi</a:t>
            </a:r>
          </a:p>
          <a:p>
            <a:pPr marL="542925" algn="just">
              <a:lnSpc>
                <a:spcPct val="100000"/>
              </a:lnSpc>
            </a:pPr>
            <a:r>
              <a:rPr lang="tr-TR" sz="2300" dirty="0" smtClean="0"/>
              <a:t>Yönetim Muhasebesi Sistemi</a:t>
            </a:r>
          </a:p>
          <a:p>
            <a:pPr marL="0" indent="0" algn="just">
              <a:lnSpc>
                <a:spcPct val="100000"/>
              </a:lnSpc>
              <a:buNone/>
            </a:pPr>
            <a:r>
              <a:rPr lang="tr-TR" sz="2300" dirty="0" smtClean="0"/>
              <a:t>Bu sınıflamaların yanında ihtisas (uzmanlık) muhasebesi (banka, sigorta, inşaat, turizm ve konaklama </a:t>
            </a:r>
            <a:r>
              <a:rPr lang="tr-TR" sz="2300" dirty="0" err="1" smtClean="0"/>
              <a:t>vb</a:t>
            </a:r>
            <a:r>
              <a:rPr lang="tr-TR" sz="2300" dirty="0" smtClean="0"/>
              <a:t>) bu üç muhasebe türünden de yararlanmaktadır </a:t>
            </a:r>
            <a:r>
              <a:rPr lang="tr-TR" sz="1600" dirty="0" smtClean="0"/>
              <a:t>(Ertaş, 2019)</a:t>
            </a:r>
            <a:r>
              <a:rPr lang="tr-TR" sz="2300" dirty="0" smtClean="0"/>
              <a:t>.</a:t>
            </a:r>
          </a:p>
          <a:p>
            <a:pPr marL="0" indent="0">
              <a:buNone/>
            </a:pPr>
            <a:endParaRPr lang="tr-TR" sz="2300" dirty="0"/>
          </a:p>
        </p:txBody>
      </p:sp>
    </p:spTree>
    <p:extLst>
      <p:ext uri="{BB962C8B-B14F-4D97-AF65-F5344CB8AC3E}">
        <p14:creationId xmlns:p14="http://schemas.microsoft.com/office/powerpoint/2010/main" val="3191034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6102 sayılı TTK çerçevesinde defter tutma yükümlülüğü (MD. 64) bağlığı altında işletmelerin, ticari defterlerini tutmak ve defterlerinde, ticari işlemleriyle malvarlığı durumunu, </a:t>
            </a:r>
            <a:r>
              <a:rPr lang="tr-TR" sz="2300" dirty="0" err="1" smtClean="0"/>
              <a:t>TMS’na</a:t>
            </a:r>
            <a:r>
              <a:rPr lang="tr-TR" sz="2300" dirty="0" smtClean="0"/>
              <a:t> ve Kanunun 88 </a:t>
            </a:r>
            <a:r>
              <a:rPr lang="tr-TR" sz="2300" dirty="0" err="1" smtClean="0"/>
              <a:t>nci</a:t>
            </a:r>
            <a:r>
              <a:rPr lang="tr-TR" sz="2300" dirty="0" smtClean="0"/>
              <a:t> </a:t>
            </a:r>
            <a:r>
              <a:rPr lang="tr-TR" sz="2300" dirty="0" err="1" smtClean="0"/>
              <a:t>md.</a:t>
            </a:r>
            <a:r>
              <a:rPr lang="tr-TR" sz="2300" dirty="0" smtClean="0"/>
              <a:t> hükümleri başta olmak üzere açıkça görülebilir bir şekilde ortaya koyma zorunluluğu getirmiştir.</a:t>
            </a:r>
          </a:p>
          <a:p>
            <a:pPr marL="0" indent="0" algn="just">
              <a:buNone/>
            </a:pPr>
            <a:r>
              <a:rPr lang="tr-TR" sz="2300" dirty="0" smtClean="0"/>
              <a:t>Dolayısıyla TMS ve Türkiye Finansal Raporlama Standartları (TFRS) işletmeler için zorunlu olacaktır  </a:t>
            </a:r>
            <a:r>
              <a:rPr lang="tr-TR" sz="1600" dirty="0" smtClean="0"/>
              <a:t>(Ertaş, 2019)</a:t>
            </a:r>
            <a:r>
              <a:rPr lang="tr-TR" sz="2300" dirty="0" smtClean="0"/>
              <a:t>. </a:t>
            </a:r>
          </a:p>
          <a:p>
            <a:pPr marL="0" indent="0" algn="just">
              <a:buNone/>
            </a:pPr>
            <a:r>
              <a:rPr lang="tr-TR" sz="2300" dirty="0"/>
              <a:t>KGK bugüne kadar tam set olarak </a:t>
            </a:r>
            <a:r>
              <a:rPr lang="tr-TR" sz="2300" dirty="0" smtClean="0"/>
              <a:t>16 </a:t>
            </a:r>
            <a:r>
              <a:rPr lang="tr-TR" sz="2300" dirty="0"/>
              <a:t>adet TFRS ve </a:t>
            </a:r>
            <a:r>
              <a:rPr lang="tr-TR" sz="2300" dirty="0" smtClean="0"/>
              <a:t>25 adet </a:t>
            </a:r>
            <a:r>
              <a:rPr lang="tr-TR" sz="2300" dirty="0"/>
              <a:t>TMS </a:t>
            </a:r>
            <a:r>
              <a:rPr lang="tr-TR" sz="2300" dirty="0" smtClean="0"/>
              <a:t>, 37 (Bağımsız Denetim Standardı) BDS ve </a:t>
            </a:r>
            <a:r>
              <a:rPr lang="tr-TR" sz="2300" dirty="0"/>
              <a:t>bunların yanında denetimi ilgilendiren etik kurallar, kalite </a:t>
            </a:r>
            <a:r>
              <a:rPr lang="tr-TR" sz="2300" dirty="0" smtClean="0"/>
              <a:t>kontrol standartları, sınırlı bağımsız denetim standartları, güvence denetimi standartları, ilgili hizmet standartları ve faizsiz finans denetim standartlarıyla ile genel ilke kararlarını  yayınlamıştır </a:t>
            </a:r>
            <a:r>
              <a:rPr lang="tr-TR" sz="1600" dirty="0" smtClean="0"/>
              <a:t>(KGK, 2020b)</a:t>
            </a:r>
            <a:r>
              <a:rPr lang="tr-TR" sz="2300" dirty="0" smtClean="0"/>
              <a:t>.</a:t>
            </a:r>
            <a:endParaRPr lang="tr-TR" sz="2300" dirty="0"/>
          </a:p>
          <a:p>
            <a:pPr marL="0" indent="0" algn="just">
              <a:buNone/>
            </a:pPr>
            <a:endParaRPr lang="tr-TR" sz="2300" dirty="0" smtClean="0"/>
          </a:p>
          <a:p>
            <a:pPr marL="0" indent="0" algn="just">
              <a:buNone/>
            </a:pPr>
            <a:endParaRPr lang="tr-TR" sz="2300" dirty="0"/>
          </a:p>
        </p:txBody>
      </p:sp>
    </p:spTree>
    <p:extLst>
      <p:ext uri="{BB962C8B-B14F-4D97-AF65-F5344CB8AC3E}">
        <p14:creationId xmlns:p14="http://schemas.microsoft.com/office/powerpoint/2010/main" val="686995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a:t>Türk Ticaret Kanununda TFRS uygulaması zorunlu kılınan işletmelere yer verilmiş olup, </a:t>
            </a:r>
            <a:r>
              <a:rPr lang="tr-TR" sz="2300" dirty="0" smtClean="0"/>
              <a:t>KGK değişik </a:t>
            </a:r>
            <a:r>
              <a:rPr lang="tr-TR" sz="2300" dirty="0"/>
              <a:t>işletme büyüklükleri, sektörler ve kâr amacı gütmeyen kuruluşlar itibarıyla </a:t>
            </a:r>
            <a:r>
              <a:rPr lang="tr-TR" sz="2300" dirty="0" err="1"/>
              <a:t>TFRS’lerden</a:t>
            </a:r>
            <a:r>
              <a:rPr lang="tr-TR" sz="2300" dirty="0"/>
              <a:t> muaf olacakları tespit etmeye veya bunlar için ayrı düzenlemeler yapmaya </a:t>
            </a:r>
            <a:r>
              <a:rPr lang="tr-TR" sz="2300" dirty="0" smtClean="0"/>
              <a:t>yetkilidir.  </a:t>
            </a:r>
          </a:p>
          <a:p>
            <a:pPr marL="0" indent="0" algn="just">
              <a:buNone/>
            </a:pPr>
            <a:r>
              <a:rPr lang="tr-TR" sz="2300" dirty="0" smtClean="0"/>
              <a:t>KGK 26/08/2014 </a:t>
            </a:r>
            <a:r>
              <a:rPr lang="tr-TR" sz="2300" dirty="0"/>
              <a:t>tarihli Resmi </a:t>
            </a:r>
            <a:r>
              <a:rPr lang="tr-TR" sz="2300" dirty="0" err="1"/>
              <a:t>Gazete’de</a:t>
            </a:r>
            <a:r>
              <a:rPr lang="tr-TR" sz="2300" dirty="0"/>
              <a:t> yayımlanan “TMS Uygulama Kapsamına İlişkin Kurul </a:t>
            </a:r>
            <a:r>
              <a:rPr lang="tr-TR" sz="2300" dirty="0" err="1"/>
              <a:t>Kararı”yla</a:t>
            </a:r>
            <a:r>
              <a:rPr lang="tr-TR" sz="2300" dirty="0"/>
              <a:t> </a:t>
            </a:r>
            <a:r>
              <a:rPr lang="tr-TR" sz="2300" dirty="0" err="1"/>
              <a:t>TFRS’leri</a:t>
            </a:r>
            <a:r>
              <a:rPr lang="tr-TR" sz="2300" dirty="0"/>
              <a:t> uygulayacak işletmeleri genel </a:t>
            </a:r>
            <a:r>
              <a:rPr lang="tr-TR" sz="2300" dirty="0" smtClean="0"/>
              <a:t>olarak </a:t>
            </a:r>
            <a:r>
              <a:rPr lang="tr-TR" sz="1600" dirty="0" smtClean="0"/>
              <a:t>(KGK, 2020)</a:t>
            </a:r>
            <a:r>
              <a:rPr lang="tr-TR" sz="2300" dirty="0" smtClean="0"/>
              <a:t>; </a:t>
            </a:r>
          </a:p>
          <a:p>
            <a:pPr marL="990600" indent="-276225" algn="just"/>
            <a:r>
              <a:rPr lang="tr-TR" sz="2300" dirty="0" smtClean="0"/>
              <a:t>sermaye </a:t>
            </a:r>
            <a:r>
              <a:rPr lang="tr-TR" sz="2300" dirty="0"/>
              <a:t>piyasası araçları borsada işlem gören şirketler, </a:t>
            </a:r>
            <a:endParaRPr lang="tr-TR" sz="2300" dirty="0" smtClean="0"/>
          </a:p>
          <a:p>
            <a:pPr marL="990600" indent="-276225" algn="just"/>
            <a:r>
              <a:rPr lang="tr-TR" sz="2300" dirty="0" smtClean="0"/>
              <a:t>bankalar</a:t>
            </a:r>
            <a:r>
              <a:rPr lang="tr-TR" sz="2300" dirty="0"/>
              <a:t>, </a:t>
            </a:r>
            <a:endParaRPr lang="tr-TR" sz="2300" dirty="0" smtClean="0"/>
          </a:p>
          <a:p>
            <a:pPr marL="990600" indent="-276225" algn="just"/>
            <a:r>
              <a:rPr lang="tr-TR" sz="2300" dirty="0" smtClean="0"/>
              <a:t>sigorta</a:t>
            </a:r>
            <a:r>
              <a:rPr lang="tr-TR" sz="2300" dirty="0"/>
              <a:t>, </a:t>
            </a:r>
            <a:endParaRPr lang="tr-TR" sz="2300" dirty="0" smtClean="0"/>
          </a:p>
          <a:p>
            <a:pPr marL="990600" indent="-276225" algn="just"/>
            <a:r>
              <a:rPr lang="tr-TR" sz="2300" dirty="0" smtClean="0"/>
              <a:t>reasürans </a:t>
            </a:r>
            <a:r>
              <a:rPr lang="tr-TR" sz="2300" dirty="0"/>
              <a:t>ve </a:t>
            </a:r>
            <a:endParaRPr lang="tr-TR" sz="2300" dirty="0" smtClean="0"/>
          </a:p>
          <a:p>
            <a:pPr marL="990600" indent="-276225" algn="just"/>
            <a:r>
              <a:rPr lang="tr-TR" sz="2300" dirty="0" smtClean="0"/>
              <a:t>emeklilik </a:t>
            </a:r>
            <a:r>
              <a:rPr lang="tr-TR" sz="2300" dirty="0"/>
              <a:t>şirketleri olarak belirlemiştir</a:t>
            </a:r>
            <a:r>
              <a:rPr lang="tr-TR" sz="2300" dirty="0" smtClean="0"/>
              <a:t>.</a:t>
            </a:r>
          </a:p>
        </p:txBody>
      </p:sp>
    </p:spTree>
    <p:extLst>
      <p:ext uri="{BB962C8B-B14F-4D97-AF65-F5344CB8AC3E}">
        <p14:creationId xmlns:p14="http://schemas.microsoft.com/office/powerpoint/2010/main" val="1404543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095376"/>
            <a:ext cx="10515600" cy="5081587"/>
          </a:xfrm>
        </p:spPr>
        <p:txBody>
          <a:bodyPr>
            <a:normAutofit fontScale="92500"/>
          </a:bodyPr>
          <a:lstStyle/>
          <a:p>
            <a:pPr marL="0" indent="0" algn="just">
              <a:buNone/>
            </a:pPr>
            <a:r>
              <a:rPr lang="tr-TR" sz="2300" dirty="0"/>
              <a:t>TMS 1 </a:t>
            </a:r>
            <a:r>
              <a:rPr lang="tr-TR" sz="2300" dirty="0" smtClean="0"/>
              <a:t>	Finansal Tabloların Sunuluşu</a:t>
            </a:r>
            <a:endParaRPr lang="tr-TR" sz="2300" dirty="0"/>
          </a:p>
          <a:p>
            <a:pPr marL="0" indent="0" algn="just">
              <a:buNone/>
            </a:pPr>
            <a:r>
              <a:rPr lang="tr-TR" sz="2300" dirty="0" smtClean="0"/>
              <a:t>TMS 2	Stoklar</a:t>
            </a:r>
          </a:p>
          <a:p>
            <a:pPr marL="0" indent="0" algn="just">
              <a:buNone/>
            </a:pPr>
            <a:r>
              <a:rPr lang="tr-TR" sz="2300" dirty="0" smtClean="0"/>
              <a:t>TMS </a:t>
            </a:r>
            <a:r>
              <a:rPr lang="tr-TR" sz="2300" dirty="0"/>
              <a:t>7 </a:t>
            </a:r>
            <a:r>
              <a:rPr lang="tr-TR" sz="2300" dirty="0" smtClean="0"/>
              <a:t>	Nakit akış tablosu</a:t>
            </a:r>
          </a:p>
          <a:p>
            <a:pPr marL="0" indent="0" algn="just">
              <a:buNone/>
            </a:pPr>
            <a:r>
              <a:rPr lang="tr-TR" sz="2300" dirty="0" smtClean="0"/>
              <a:t>TMS </a:t>
            </a:r>
            <a:r>
              <a:rPr lang="tr-TR" sz="2300" dirty="0"/>
              <a:t>8 </a:t>
            </a:r>
            <a:r>
              <a:rPr lang="tr-TR" sz="2300" dirty="0" smtClean="0"/>
              <a:t>	Muhasebe politikaları, muhasebe tahminlerinde değişiklikler ve hatalar</a:t>
            </a:r>
          </a:p>
          <a:p>
            <a:pPr marL="0" indent="0" algn="just">
              <a:buNone/>
            </a:pPr>
            <a:r>
              <a:rPr lang="tr-TR" sz="2300" dirty="0" smtClean="0"/>
              <a:t>TMS </a:t>
            </a:r>
            <a:r>
              <a:rPr lang="tr-TR" sz="2300" dirty="0"/>
              <a:t>10 </a:t>
            </a:r>
            <a:r>
              <a:rPr lang="tr-TR" sz="2300" dirty="0" smtClean="0"/>
              <a:t>	Raporlama Döneminden Sonraki Olaylar</a:t>
            </a:r>
            <a:endParaRPr lang="tr-TR" sz="2300" dirty="0"/>
          </a:p>
          <a:p>
            <a:pPr marL="0" indent="0" algn="just">
              <a:buNone/>
            </a:pPr>
            <a:r>
              <a:rPr lang="tr-TR" sz="2300" dirty="0" smtClean="0"/>
              <a:t>TMS </a:t>
            </a:r>
            <a:r>
              <a:rPr lang="tr-TR" sz="2300" dirty="0"/>
              <a:t>12 </a:t>
            </a:r>
            <a:r>
              <a:rPr lang="tr-TR" sz="2300" dirty="0" smtClean="0"/>
              <a:t>	Gelir vergileri</a:t>
            </a:r>
          </a:p>
          <a:p>
            <a:pPr marL="0" indent="0" algn="just">
              <a:buNone/>
            </a:pPr>
            <a:r>
              <a:rPr lang="tr-TR" sz="2300" dirty="0" smtClean="0"/>
              <a:t>TMS </a:t>
            </a:r>
            <a:r>
              <a:rPr lang="tr-TR" sz="2300" dirty="0"/>
              <a:t>16 </a:t>
            </a:r>
            <a:r>
              <a:rPr lang="tr-TR" sz="2300" dirty="0" smtClean="0"/>
              <a:t>	Maddi duran varlıklar</a:t>
            </a:r>
          </a:p>
          <a:p>
            <a:pPr marL="0" indent="0" algn="just">
              <a:buNone/>
            </a:pPr>
            <a:r>
              <a:rPr lang="tr-TR" sz="2300" dirty="0" smtClean="0"/>
              <a:t>TMS </a:t>
            </a:r>
            <a:r>
              <a:rPr lang="tr-TR" sz="2300" dirty="0"/>
              <a:t>19 </a:t>
            </a:r>
            <a:r>
              <a:rPr lang="tr-TR" sz="2300" dirty="0" smtClean="0"/>
              <a:t>	Çalışanlara sağlanan faydalar</a:t>
            </a:r>
          </a:p>
          <a:p>
            <a:pPr marL="0" indent="0" algn="just">
              <a:buNone/>
            </a:pPr>
            <a:r>
              <a:rPr lang="tr-TR" sz="2300" dirty="0" smtClean="0"/>
              <a:t>TMS </a:t>
            </a:r>
            <a:r>
              <a:rPr lang="tr-TR" sz="2300" dirty="0"/>
              <a:t>20 </a:t>
            </a:r>
            <a:r>
              <a:rPr lang="tr-TR" sz="2300" dirty="0" smtClean="0"/>
              <a:t>	Devlet teşviklerinin muhasebeleştirilmesi ve devlet yardımlarının açıklaması</a:t>
            </a:r>
          </a:p>
          <a:p>
            <a:pPr marL="0" indent="0" algn="just">
              <a:buNone/>
            </a:pPr>
            <a:r>
              <a:rPr lang="tr-TR" sz="2300" dirty="0" smtClean="0"/>
              <a:t>TMS </a:t>
            </a:r>
            <a:r>
              <a:rPr lang="tr-TR" sz="2300" dirty="0"/>
              <a:t>21 </a:t>
            </a:r>
            <a:r>
              <a:rPr lang="tr-TR" sz="2300" dirty="0" smtClean="0"/>
              <a:t>	Kur değişiminin etkileri</a:t>
            </a:r>
          </a:p>
          <a:p>
            <a:pPr marL="0" indent="0" algn="just">
              <a:buNone/>
            </a:pPr>
            <a:r>
              <a:rPr lang="tr-TR" sz="2300" dirty="0" smtClean="0"/>
              <a:t>TMS </a:t>
            </a:r>
            <a:r>
              <a:rPr lang="tr-TR" sz="2300" dirty="0"/>
              <a:t>23 </a:t>
            </a:r>
            <a:r>
              <a:rPr lang="tr-TR" sz="2300" dirty="0" smtClean="0"/>
              <a:t>	Borçlanma maliyetleri</a:t>
            </a:r>
          </a:p>
          <a:p>
            <a:pPr marL="0" indent="0" algn="just">
              <a:buNone/>
            </a:pPr>
            <a:r>
              <a:rPr lang="tr-TR" sz="2300" dirty="0" smtClean="0"/>
              <a:t>TMS </a:t>
            </a:r>
            <a:r>
              <a:rPr lang="tr-TR" sz="2300" dirty="0"/>
              <a:t>24 </a:t>
            </a:r>
            <a:r>
              <a:rPr lang="tr-TR" sz="2300" dirty="0" smtClean="0"/>
              <a:t>	İlişkili taraf açıklamaları</a:t>
            </a:r>
            <a:endParaRPr lang="tr-TR" sz="2300" dirty="0"/>
          </a:p>
        </p:txBody>
      </p:sp>
    </p:spTree>
    <p:extLst>
      <p:ext uri="{BB962C8B-B14F-4D97-AF65-F5344CB8AC3E}">
        <p14:creationId xmlns:p14="http://schemas.microsoft.com/office/powerpoint/2010/main" val="1860916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Muhasebe Standartları (TMS)</a:t>
            </a:r>
            <a:endParaRPr lang="tr-TR" sz="2700" i="1" dirty="0"/>
          </a:p>
        </p:txBody>
      </p:sp>
      <p:sp>
        <p:nvSpPr>
          <p:cNvPr id="3" name="İçerik Yer Tutucusu 2"/>
          <p:cNvSpPr>
            <a:spLocks noGrp="1"/>
          </p:cNvSpPr>
          <p:nvPr>
            <p:ph idx="1"/>
          </p:nvPr>
        </p:nvSpPr>
        <p:spPr>
          <a:xfrm>
            <a:off x="838200" y="1095376"/>
            <a:ext cx="10515600" cy="5081587"/>
          </a:xfrm>
        </p:spPr>
        <p:txBody>
          <a:bodyPr>
            <a:normAutofit fontScale="92500" lnSpcReduction="10000"/>
          </a:bodyPr>
          <a:lstStyle/>
          <a:p>
            <a:pPr marL="0" indent="0" algn="just">
              <a:buNone/>
            </a:pPr>
            <a:r>
              <a:rPr lang="tr-TR" sz="2300" dirty="0" smtClean="0"/>
              <a:t>TMS </a:t>
            </a:r>
            <a:r>
              <a:rPr lang="tr-TR" sz="2300" dirty="0"/>
              <a:t>26 </a:t>
            </a:r>
            <a:r>
              <a:rPr lang="tr-TR" sz="2300" dirty="0" smtClean="0"/>
              <a:t>	Emeklilik Fayda Planlarında Muhasebeleştirme Ve Raporlama</a:t>
            </a:r>
            <a:endParaRPr lang="tr-TR" sz="2300" dirty="0"/>
          </a:p>
          <a:p>
            <a:pPr marL="0" indent="0" algn="just">
              <a:buNone/>
            </a:pPr>
            <a:r>
              <a:rPr lang="tr-TR" sz="2300" dirty="0"/>
              <a:t>TMS 27 </a:t>
            </a:r>
            <a:r>
              <a:rPr lang="tr-TR" sz="2300" dirty="0" smtClean="0"/>
              <a:t>	Bireysel finansal tablolar</a:t>
            </a:r>
          </a:p>
          <a:p>
            <a:pPr marL="0" indent="0" algn="just">
              <a:buNone/>
            </a:pPr>
            <a:r>
              <a:rPr lang="tr-TR" sz="2300" dirty="0" smtClean="0"/>
              <a:t>TMS </a:t>
            </a:r>
            <a:r>
              <a:rPr lang="tr-TR" sz="2300" dirty="0"/>
              <a:t>28 </a:t>
            </a:r>
            <a:r>
              <a:rPr lang="tr-TR" sz="2300" dirty="0" smtClean="0"/>
              <a:t>	İştiraklerdeki ve iş ortaklıklarındaki yatırımlar</a:t>
            </a:r>
          </a:p>
          <a:p>
            <a:pPr marL="0" indent="0" algn="just">
              <a:buNone/>
            </a:pPr>
            <a:r>
              <a:rPr lang="tr-TR" sz="2300" dirty="0" smtClean="0"/>
              <a:t>TMS </a:t>
            </a:r>
            <a:r>
              <a:rPr lang="tr-TR" sz="2300" dirty="0"/>
              <a:t>29 </a:t>
            </a:r>
            <a:r>
              <a:rPr lang="tr-TR" sz="2300" dirty="0" smtClean="0"/>
              <a:t>	Yüksek Enflasyonlu Ekonomilerde Finansal Raporlama</a:t>
            </a:r>
            <a:endParaRPr lang="tr-TR" sz="2300" dirty="0"/>
          </a:p>
          <a:p>
            <a:pPr marL="0" indent="0" algn="just">
              <a:buNone/>
            </a:pPr>
            <a:r>
              <a:rPr lang="tr-TR" sz="2300" dirty="0"/>
              <a:t>TMS 32 </a:t>
            </a:r>
            <a:r>
              <a:rPr lang="tr-TR" sz="2300" dirty="0" smtClean="0"/>
              <a:t>	Finansal Araçlar: Sunum</a:t>
            </a:r>
            <a:endParaRPr lang="tr-TR" sz="2300" dirty="0"/>
          </a:p>
          <a:p>
            <a:pPr marL="0" indent="0" algn="just">
              <a:buNone/>
            </a:pPr>
            <a:r>
              <a:rPr lang="tr-TR" sz="2300" dirty="0" smtClean="0"/>
              <a:t>TMS </a:t>
            </a:r>
            <a:r>
              <a:rPr lang="tr-TR" sz="2300" dirty="0"/>
              <a:t>33 </a:t>
            </a:r>
            <a:r>
              <a:rPr lang="tr-TR" sz="2300" dirty="0" smtClean="0"/>
              <a:t>	Hisse başına kazanç</a:t>
            </a:r>
          </a:p>
          <a:p>
            <a:pPr marL="0" indent="0" algn="just">
              <a:buNone/>
            </a:pPr>
            <a:r>
              <a:rPr lang="tr-TR" sz="2300" dirty="0" smtClean="0"/>
              <a:t>TMS </a:t>
            </a:r>
            <a:r>
              <a:rPr lang="tr-TR" sz="2300" dirty="0"/>
              <a:t>34 </a:t>
            </a:r>
            <a:r>
              <a:rPr lang="tr-TR" sz="2300" dirty="0" smtClean="0"/>
              <a:t>	Ara dönem finansal raporlama</a:t>
            </a:r>
          </a:p>
          <a:p>
            <a:pPr marL="0" indent="0" algn="just">
              <a:buNone/>
            </a:pPr>
            <a:r>
              <a:rPr lang="tr-TR" sz="2300" dirty="0" smtClean="0"/>
              <a:t>TMS </a:t>
            </a:r>
            <a:r>
              <a:rPr lang="tr-TR" sz="2300" dirty="0"/>
              <a:t>36 </a:t>
            </a:r>
            <a:r>
              <a:rPr lang="tr-TR" sz="2300" dirty="0" smtClean="0"/>
              <a:t>	Varlıklarda Değer Düşüklüğü</a:t>
            </a:r>
            <a:endParaRPr lang="tr-TR" sz="2300" dirty="0"/>
          </a:p>
          <a:p>
            <a:pPr marL="0" indent="0" algn="just">
              <a:buNone/>
            </a:pPr>
            <a:r>
              <a:rPr lang="tr-TR" sz="2300" dirty="0" smtClean="0"/>
              <a:t>TMS </a:t>
            </a:r>
            <a:r>
              <a:rPr lang="tr-TR" sz="2300" dirty="0"/>
              <a:t>37 </a:t>
            </a:r>
            <a:r>
              <a:rPr lang="tr-TR" sz="2300" dirty="0" smtClean="0"/>
              <a:t>	Karşılıklar, koşullu borçlar ve koşullu varlıklar</a:t>
            </a:r>
          </a:p>
          <a:p>
            <a:pPr marL="0" indent="0" algn="just">
              <a:buNone/>
            </a:pPr>
            <a:r>
              <a:rPr lang="tr-TR" sz="2300" dirty="0" smtClean="0"/>
              <a:t>TMS </a:t>
            </a:r>
            <a:r>
              <a:rPr lang="tr-TR" sz="2300" dirty="0"/>
              <a:t>38 </a:t>
            </a:r>
            <a:r>
              <a:rPr lang="tr-TR" sz="2300" dirty="0" smtClean="0"/>
              <a:t>	Maddi Olmayan Duran Varlıklar</a:t>
            </a:r>
            <a:endParaRPr lang="tr-TR" sz="2300" dirty="0"/>
          </a:p>
          <a:p>
            <a:pPr marL="0" indent="0" algn="just">
              <a:buNone/>
            </a:pPr>
            <a:r>
              <a:rPr lang="tr-TR" sz="2300" dirty="0" smtClean="0"/>
              <a:t>TMS </a:t>
            </a:r>
            <a:r>
              <a:rPr lang="tr-TR" sz="2300" dirty="0"/>
              <a:t>39 </a:t>
            </a:r>
            <a:r>
              <a:rPr lang="tr-TR" sz="2300" dirty="0" smtClean="0"/>
              <a:t>	Finansal araçlar: muhasebeleştirme ve ölçme</a:t>
            </a:r>
          </a:p>
          <a:p>
            <a:pPr marL="0" indent="0" algn="just">
              <a:buNone/>
            </a:pPr>
            <a:r>
              <a:rPr lang="tr-TR" sz="2300" dirty="0" smtClean="0"/>
              <a:t>TMS </a:t>
            </a:r>
            <a:r>
              <a:rPr lang="tr-TR" sz="2300" dirty="0"/>
              <a:t>40 </a:t>
            </a:r>
            <a:r>
              <a:rPr lang="tr-TR" sz="2300" dirty="0" smtClean="0"/>
              <a:t>	Yatırım Amaçlı Gayrimenkuller</a:t>
            </a:r>
            <a:endParaRPr lang="tr-TR" sz="2300" dirty="0"/>
          </a:p>
          <a:p>
            <a:pPr marL="0" indent="0" algn="just">
              <a:buNone/>
            </a:pPr>
            <a:r>
              <a:rPr lang="tr-TR" sz="2300" dirty="0"/>
              <a:t>TMS 41 </a:t>
            </a:r>
            <a:r>
              <a:rPr lang="tr-TR" sz="2300" dirty="0" smtClean="0"/>
              <a:t>	Tarımsal faaliyetler</a:t>
            </a:r>
            <a:endParaRPr lang="tr-TR" sz="2300" dirty="0"/>
          </a:p>
        </p:txBody>
      </p:sp>
    </p:spTree>
    <p:extLst>
      <p:ext uri="{BB962C8B-B14F-4D97-AF65-F5344CB8AC3E}">
        <p14:creationId xmlns:p14="http://schemas.microsoft.com/office/powerpoint/2010/main" val="6120818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Türkiye Finansal Raporlama Standartları (TFRS)</a:t>
            </a:r>
            <a:endParaRPr lang="tr-TR" sz="2700" i="1" dirty="0"/>
          </a:p>
        </p:txBody>
      </p:sp>
      <p:sp>
        <p:nvSpPr>
          <p:cNvPr id="3" name="İçerik Yer Tutucusu 2"/>
          <p:cNvSpPr>
            <a:spLocks noGrp="1"/>
          </p:cNvSpPr>
          <p:nvPr>
            <p:ph idx="1"/>
          </p:nvPr>
        </p:nvSpPr>
        <p:spPr>
          <a:xfrm>
            <a:off x="838200" y="1095376"/>
            <a:ext cx="10515600" cy="5081587"/>
          </a:xfrm>
        </p:spPr>
        <p:txBody>
          <a:bodyPr>
            <a:normAutofit fontScale="77500" lnSpcReduction="20000"/>
          </a:bodyPr>
          <a:lstStyle/>
          <a:p>
            <a:pPr marL="0" indent="0" algn="just">
              <a:buNone/>
            </a:pPr>
            <a:r>
              <a:rPr lang="tr-TR" sz="2300" dirty="0"/>
              <a:t>TFRS </a:t>
            </a:r>
            <a:r>
              <a:rPr lang="tr-TR" sz="2300" dirty="0" smtClean="0"/>
              <a:t>1 	Türkiye finansal raporlama standartlarının ilk uygulaması</a:t>
            </a:r>
          </a:p>
          <a:p>
            <a:pPr marL="0" indent="0" algn="just">
              <a:buNone/>
            </a:pPr>
            <a:r>
              <a:rPr lang="tr-TR" sz="2300" dirty="0" smtClean="0"/>
              <a:t>TFRS </a:t>
            </a:r>
            <a:r>
              <a:rPr lang="tr-TR" sz="2300" dirty="0"/>
              <a:t>2 </a:t>
            </a:r>
            <a:r>
              <a:rPr lang="tr-TR" sz="2300" dirty="0" smtClean="0"/>
              <a:t>	Hisse bazlı ödemeler</a:t>
            </a:r>
          </a:p>
          <a:p>
            <a:pPr marL="0" indent="0" algn="just">
              <a:buNone/>
            </a:pPr>
            <a:r>
              <a:rPr lang="tr-TR" sz="2300" dirty="0" smtClean="0"/>
              <a:t>TFRS </a:t>
            </a:r>
            <a:r>
              <a:rPr lang="tr-TR" sz="2300" dirty="0"/>
              <a:t>3 </a:t>
            </a:r>
            <a:r>
              <a:rPr lang="tr-TR" sz="2300" dirty="0" smtClean="0"/>
              <a:t>	İşletme birleşmeleri</a:t>
            </a:r>
          </a:p>
          <a:p>
            <a:pPr marL="0" indent="0" algn="just">
              <a:buNone/>
            </a:pPr>
            <a:r>
              <a:rPr lang="tr-TR" sz="2300" dirty="0" smtClean="0"/>
              <a:t>TFRS </a:t>
            </a:r>
            <a:r>
              <a:rPr lang="tr-TR" sz="2300" dirty="0"/>
              <a:t>4 </a:t>
            </a:r>
            <a:r>
              <a:rPr lang="tr-TR" sz="2300" dirty="0" smtClean="0"/>
              <a:t>	Sigorta sözleşmeleri</a:t>
            </a:r>
          </a:p>
          <a:p>
            <a:pPr marL="0" indent="0" algn="just">
              <a:buNone/>
            </a:pPr>
            <a:r>
              <a:rPr lang="tr-TR" sz="2300" dirty="0" smtClean="0"/>
              <a:t>TFRS </a:t>
            </a:r>
            <a:r>
              <a:rPr lang="tr-TR" sz="2300" dirty="0"/>
              <a:t>5 </a:t>
            </a:r>
            <a:r>
              <a:rPr lang="tr-TR" sz="2300" dirty="0" smtClean="0"/>
              <a:t>	Satış amaçlı elde tutulan duran varlıklar ve durdurulan  faaliyetler</a:t>
            </a:r>
          </a:p>
          <a:p>
            <a:pPr marL="0" indent="0" algn="just">
              <a:buNone/>
            </a:pPr>
            <a:r>
              <a:rPr lang="tr-TR" sz="2300" dirty="0" smtClean="0"/>
              <a:t>TFRS </a:t>
            </a:r>
            <a:r>
              <a:rPr lang="tr-TR" sz="2300" dirty="0"/>
              <a:t>6 </a:t>
            </a:r>
            <a:r>
              <a:rPr lang="tr-TR" sz="2300" dirty="0" smtClean="0"/>
              <a:t>	Maden kaynaklarının araştırılması ve değerlendirilmesi</a:t>
            </a:r>
          </a:p>
          <a:p>
            <a:pPr marL="0" indent="0" algn="just">
              <a:buNone/>
            </a:pPr>
            <a:r>
              <a:rPr lang="tr-TR" sz="2300" dirty="0" smtClean="0"/>
              <a:t>TFRS </a:t>
            </a:r>
            <a:r>
              <a:rPr lang="tr-TR" sz="2300" dirty="0"/>
              <a:t>7 </a:t>
            </a:r>
            <a:r>
              <a:rPr lang="tr-TR" sz="2300" dirty="0" smtClean="0"/>
              <a:t>	Finansal araçlar: açıklamalar</a:t>
            </a:r>
          </a:p>
          <a:p>
            <a:pPr marL="0" indent="0" algn="just">
              <a:buNone/>
            </a:pPr>
            <a:r>
              <a:rPr lang="tr-TR" sz="2300" dirty="0" smtClean="0"/>
              <a:t>TFRS </a:t>
            </a:r>
            <a:r>
              <a:rPr lang="tr-TR" sz="2300" dirty="0"/>
              <a:t>8 </a:t>
            </a:r>
            <a:r>
              <a:rPr lang="tr-TR" sz="2300" dirty="0" smtClean="0"/>
              <a:t>	Faaliyet bölümleri</a:t>
            </a:r>
          </a:p>
          <a:p>
            <a:pPr marL="0" indent="0" algn="just">
              <a:buNone/>
            </a:pPr>
            <a:r>
              <a:rPr lang="tr-TR" sz="2300" dirty="0" smtClean="0"/>
              <a:t>TFRS 9	Finansal araçlar (2017 sürümü)</a:t>
            </a:r>
          </a:p>
          <a:p>
            <a:pPr marL="0" indent="0" algn="just">
              <a:buNone/>
            </a:pPr>
            <a:r>
              <a:rPr lang="tr-TR" sz="2300" dirty="0" smtClean="0"/>
              <a:t>TFRS </a:t>
            </a:r>
            <a:r>
              <a:rPr lang="tr-TR" sz="2300" dirty="0"/>
              <a:t>10 </a:t>
            </a:r>
            <a:r>
              <a:rPr lang="tr-TR" sz="2300" dirty="0" smtClean="0"/>
              <a:t>	Konsolide finansal tablolar</a:t>
            </a:r>
          </a:p>
          <a:p>
            <a:pPr marL="0" indent="0" algn="just">
              <a:buNone/>
            </a:pPr>
            <a:r>
              <a:rPr lang="tr-TR" sz="2300" dirty="0" smtClean="0"/>
              <a:t>TFRS </a:t>
            </a:r>
            <a:r>
              <a:rPr lang="tr-TR" sz="2300" dirty="0"/>
              <a:t>11 </a:t>
            </a:r>
            <a:r>
              <a:rPr lang="tr-TR" sz="2300" dirty="0" smtClean="0"/>
              <a:t>	Müşterek anlaşmalar</a:t>
            </a:r>
          </a:p>
          <a:p>
            <a:pPr marL="0" indent="0" algn="just">
              <a:buNone/>
            </a:pPr>
            <a:r>
              <a:rPr lang="tr-TR" sz="2300" dirty="0" smtClean="0"/>
              <a:t>TFRS </a:t>
            </a:r>
            <a:r>
              <a:rPr lang="tr-TR" sz="2300" dirty="0"/>
              <a:t>12 </a:t>
            </a:r>
            <a:r>
              <a:rPr lang="tr-TR" sz="2300" dirty="0" smtClean="0"/>
              <a:t>	Diğer İşletmelerdeki Paylara İlişkin Açıklamalar</a:t>
            </a:r>
            <a:endParaRPr lang="tr-TR" sz="2300" dirty="0"/>
          </a:p>
          <a:p>
            <a:pPr marL="0" indent="0" algn="just">
              <a:buNone/>
            </a:pPr>
            <a:r>
              <a:rPr lang="tr-TR" sz="2300" dirty="0" smtClean="0"/>
              <a:t>TFRS </a:t>
            </a:r>
            <a:r>
              <a:rPr lang="tr-TR" sz="2300" dirty="0"/>
              <a:t>13 </a:t>
            </a:r>
            <a:r>
              <a:rPr lang="tr-TR" sz="2300" dirty="0" smtClean="0"/>
              <a:t>	Gerçeğe uygun değer ölçümü</a:t>
            </a:r>
          </a:p>
          <a:p>
            <a:pPr marL="0" indent="0" algn="just">
              <a:buNone/>
            </a:pPr>
            <a:r>
              <a:rPr lang="tr-TR" sz="2300" dirty="0" smtClean="0"/>
              <a:t>TFRS </a:t>
            </a:r>
            <a:r>
              <a:rPr lang="tr-TR" sz="2300" dirty="0"/>
              <a:t>14 </a:t>
            </a:r>
            <a:r>
              <a:rPr lang="tr-TR" sz="2300" dirty="0" smtClean="0"/>
              <a:t>	Düzenlemeye dayalı erteleme hesapları</a:t>
            </a:r>
          </a:p>
          <a:p>
            <a:pPr marL="0" indent="0" algn="just">
              <a:buNone/>
            </a:pPr>
            <a:r>
              <a:rPr lang="tr-TR" sz="2300" dirty="0" smtClean="0"/>
              <a:t>TFRS 15	Müşteri sözleşmelerinden hasılat</a:t>
            </a:r>
          </a:p>
          <a:p>
            <a:pPr marL="0" indent="0" algn="just">
              <a:buNone/>
            </a:pPr>
            <a:r>
              <a:rPr lang="tr-TR" sz="2300" dirty="0" smtClean="0"/>
              <a:t>TFRS </a:t>
            </a:r>
            <a:r>
              <a:rPr lang="tr-TR" sz="2300" dirty="0"/>
              <a:t>16	</a:t>
            </a:r>
            <a:r>
              <a:rPr lang="tr-TR" sz="2300" dirty="0" smtClean="0"/>
              <a:t>Kiralamalar</a:t>
            </a:r>
            <a:endParaRPr lang="tr-TR" sz="2300" dirty="0"/>
          </a:p>
        </p:txBody>
      </p:sp>
    </p:spTree>
    <p:extLst>
      <p:ext uri="{BB962C8B-B14F-4D97-AF65-F5344CB8AC3E}">
        <p14:creationId xmlns:p14="http://schemas.microsoft.com/office/powerpoint/2010/main" val="13349634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Raporlamaya İlişkin Kavramsal Çerçeve</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Kavramsal çerçeve, işletme dışındaki kullanıcılar için hazırlanan ve sunulan finansal tabloların tabi olacakları usul ve esasları belirlemektedir. Kavramsal Çerçevenin amacı;</a:t>
            </a:r>
          </a:p>
          <a:p>
            <a:pPr marL="895350" indent="-447675" algn="just">
              <a:buNone/>
            </a:pPr>
            <a:r>
              <a:rPr lang="tr-TR" sz="2300" dirty="0"/>
              <a:t>(a) Kamu Gözetimi, Muhasebe ve Denetim Standartları Kuruluna (Kurul) tutarlı kavramlara </a:t>
            </a:r>
            <a:r>
              <a:rPr lang="tr-TR" sz="2300" dirty="0" smtClean="0"/>
              <a:t>dayalı olan </a:t>
            </a:r>
            <a:r>
              <a:rPr lang="tr-TR" sz="2300" dirty="0" err="1"/>
              <a:t>TFRS’leri</a:t>
            </a:r>
            <a:r>
              <a:rPr lang="tr-TR" sz="2300" dirty="0"/>
              <a:t> (Standartları) geliştirmede yardımcı olmak,</a:t>
            </a:r>
          </a:p>
          <a:p>
            <a:pPr marL="895350" indent="-447675" algn="just">
              <a:buNone/>
            </a:pPr>
            <a:r>
              <a:rPr lang="tr-TR" sz="2300" dirty="0"/>
              <a:t>(b) Finansal tabloları hazırlayanların, belirli bir işlem veya başka bir olaya uygulanan bir </a:t>
            </a:r>
            <a:r>
              <a:rPr lang="tr-TR" sz="2300" dirty="0" smtClean="0"/>
              <a:t>Standart bulunmadığında </a:t>
            </a:r>
            <a:r>
              <a:rPr lang="tr-TR" sz="2300" dirty="0"/>
              <a:t>veya bir Standart muhasebe politikası konusunda seçim yapma </a:t>
            </a:r>
            <a:r>
              <a:rPr lang="tr-TR" sz="2300" dirty="0" smtClean="0"/>
              <a:t>imkânı verdiğinde </a:t>
            </a:r>
            <a:r>
              <a:rPr lang="tr-TR" sz="2300" dirty="0"/>
              <a:t>tutarlı muhasebe politikaları geliştirmesine yardımcı olmak ve</a:t>
            </a:r>
          </a:p>
          <a:p>
            <a:pPr marL="895350" indent="-447675" algn="just">
              <a:buNone/>
            </a:pPr>
            <a:r>
              <a:rPr lang="tr-TR" sz="2300" dirty="0"/>
              <a:t>(c) Tüm tarafların Standartları anlama ve yorumlamasına yardımcı </a:t>
            </a:r>
            <a:r>
              <a:rPr lang="tr-TR" sz="2300" dirty="0" smtClean="0"/>
              <a:t>olmaktır </a:t>
            </a:r>
            <a:r>
              <a:rPr lang="tr-TR" sz="1600" dirty="0" smtClean="0"/>
              <a:t>(KGK, 2018)</a:t>
            </a:r>
            <a:r>
              <a:rPr lang="tr-TR" sz="2300" dirty="0" smtClean="0"/>
              <a:t>.</a:t>
            </a:r>
          </a:p>
        </p:txBody>
      </p:sp>
    </p:spTree>
    <p:extLst>
      <p:ext uri="{BB962C8B-B14F-4D97-AF65-F5344CB8AC3E}">
        <p14:creationId xmlns:p14="http://schemas.microsoft.com/office/powerpoint/2010/main" val="384035547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Raporlamaya İlişkin Kavramsal Çerçeve</a:t>
            </a:r>
            <a:endParaRPr lang="tr-TR" sz="2700" i="1" dirty="0"/>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0" indent="0" algn="just">
              <a:buNone/>
            </a:pPr>
            <a:r>
              <a:rPr lang="tr-TR" sz="2300" dirty="0" smtClean="0"/>
              <a:t>Kavramsal çerçeve, </a:t>
            </a:r>
            <a:r>
              <a:rPr lang="tr-TR" sz="2400" dirty="0"/>
              <a:t>aşağıdaki özelliklere sahip Standartlara yönelik dayanak sağlar. Söz konusu Standartlar</a:t>
            </a:r>
            <a:r>
              <a:rPr lang="tr-TR" sz="2400" dirty="0" smtClean="0"/>
              <a:t>:</a:t>
            </a:r>
          </a:p>
          <a:p>
            <a:pPr marL="895350" indent="-447675" algn="just">
              <a:buNone/>
            </a:pPr>
            <a:r>
              <a:rPr lang="tr-TR" sz="2300" dirty="0"/>
              <a:t>(a) Yatırımcıların ve diğer piyasa katılımcılarının ekonomik kararlar hakkında </a:t>
            </a:r>
            <a:r>
              <a:rPr lang="tr-TR" sz="2300" b="1" i="1" dirty="0" smtClean="0"/>
              <a:t>bilgilendirilmelerine</a:t>
            </a:r>
            <a:r>
              <a:rPr lang="tr-TR" sz="2300" dirty="0" smtClean="0"/>
              <a:t> imkân </a:t>
            </a:r>
            <a:r>
              <a:rPr lang="tr-TR" sz="2300" dirty="0"/>
              <a:t>sağlamak suretiyle </a:t>
            </a:r>
            <a:r>
              <a:rPr lang="tr-TR" sz="2300" b="1" i="1" dirty="0"/>
              <a:t>finansal bilgilerin uluslararası </a:t>
            </a:r>
            <a:r>
              <a:rPr lang="tr-TR" sz="2300" b="1" i="1" dirty="0" err="1"/>
              <a:t>karşılaştırılabilirliğini</a:t>
            </a:r>
            <a:r>
              <a:rPr lang="tr-TR" sz="2300" b="1" i="1" dirty="0"/>
              <a:t> ve </a:t>
            </a:r>
            <a:r>
              <a:rPr lang="tr-TR" sz="2300" b="1" i="1" dirty="0" smtClean="0"/>
              <a:t>kalitesini artırarak </a:t>
            </a:r>
            <a:r>
              <a:rPr lang="tr-TR" sz="2300" b="1" i="1" dirty="0"/>
              <a:t>şeffaflığa</a:t>
            </a:r>
            <a:r>
              <a:rPr lang="tr-TR" sz="2300" dirty="0"/>
              <a:t> katkıda bulunur.</a:t>
            </a:r>
          </a:p>
          <a:p>
            <a:pPr marL="895350" indent="-447675" algn="just">
              <a:buNone/>
            </a:pPr>
            <a:r>
              <a:rPr lang="tr-TR" sz="2300" dirty="0"/>
              <a:t>(b) Sermaye sağlayanlara ve onlara paralarını emanet eden insanlar arasındaki </a:t>
            </a:r>
            <a:r>
              <a:rPr lang="tr-TR" sz="2300" b="1" i="1" dirty="0"/>
              <a:t>bilgi </a:t>
            </a:r>
            <a:r>
              <a:rPr lang="tr-TR" sz="2300" b="1" i="1" dirty="0" smtClean="0"/>
              <a:t>boşluğunu azaltarak </a:t>
            </a:r>
            <a:r>
              <a:rPr lang="tr-TR" sz="2300" b="1" i="1" dirty="0"/>
              <a:t>hesap verebilirliği güçlendirir</a:t>
            </a:r>
            <a:r>
              <a:rPr lang="tr-TR" sz="2300" dirty="0"/>
              <a:t>. Kavramsal </a:t>
            </a:r>
            <a:r>
              <a:rPr lang="tr-TR" sz="2300" dirty="0" err="1"/>
              <a:t>Çerçeve’ye</a:t>
            </a:r>
            <a:r>
              <a:rPr lang="tr-TR" sz="2300" dirty="0"/>
              <a:t> dayalı Standartlar </a:t>
            </a:r>
            <a:r>
              <a:rPr lang="tr-TR" sz="2300" b="1" i="1" dirty="0" smtClean="0"/>
              <a:t>yönetimi sorumlu </a:t>
            </a:r>
            <a:r>
              <a:rPr lang="tr-TR" sz="2300" b="1" i="1" dirty="0"/>
              <a:t>tutmak için ihtiyaç duyulan bilgileri </a:t>
            </a:r>
            <a:r>
              <a:rPr lang="tr-TR" sz="2300" dirty="0"/>
              <a:t>sağlar. Küresel olarak karşılaştırılabilir bilgilerin </a:t>
            </a:r>
            <a:r>
              <a:rPr lang="tr-TR" sz="2300" dirty="0" smtClean="0"/>
              <a:t>bir kaynağı </a:t>
            </a:r>
            <a:r>
              <a:rPr lang="tr-TR" sz="2300" dirty="0"/>
              <a:t>olarak, bu Standartlar tüm dünyadaki düzenleyici kuruluşlar için de oldukça önemlidir.</a:t>
            </a:r>
          </a:p>
          <a:p>
            <a:pPr marL="895350" indent="-447675" algn="just">
              <a:buNone/>
            </a:pPr>
            <a:r>
              <a:rPr lang="tr-TR" sz="2300" dirty="0"/>
              <a:t>(c) Yatırımcıların </a:t>
            </a:r>
            <a:r>
              <a:rPr lang="tr-TR" sz="2300" b="1" i="1" dirty="0"/>
              <a:t>dünya çapındaki risk ve fırsatları</a:t>
            </a:r>
            <a:r>
              <a:rPr lang="tr-TR" sz="2300" dirty="0"/>
              <a:t> belirlemelerine yardımcı olarak </a:t>
            </a:r>
            <a:r>
              <a:rPr lang="tr-TR" sz="2300" b="1" i="1" dirty="0" smtClean="0"/>
              <a:t>ekonomik verimliliğe </a:t>
            </a:r>
            <a:r>
              <a:rPr lang="tr-TR" sz="2300" b="1" i="1" dirty="0"/>
              <a:t>katkıda</a:t>
            </a:r>
            <a:r>
              <a:rPr lang="tr-TR" sz="2300" dirty="0"/>
              <a:t> bulunur ve bu nedenle </a:t>
            </a:r>
            <a:r>
              <a:rPr lang="tr-TR" sz="2300" b="1" i="1" dirty="0"/>
              <a:t>sermaye tahsisini iyileştirir.</a:t>
            </a:r>
            <a:r>
              <a:rPr lang="tr-TR" sz="2300" dirty="0"/>
              <a:t> İşletmeler için, </a:t>
            </a:r>
            <a:r>
              <a:rPr lang="tr-TR" sz="2300" dirty="0" smtClean="0"/>
              <a:t>Kavramsal </a:t>
            </a:r>
            <a:r>
              <a:rPr lang="tr-TR" sz="2300" dirty="0" err="1" smtClean="0"/>
              <a:t>Çerçeve’ye</a:t>
            </a:r>
            <a:r>
              <a:rPr lang="tr-TR" sz="2300" dirty="0" smtClean="0"/>
              <a:t> </a:t>
            </a:r>
            <a:r>
              <a:rPr lang="tr-TR" sz="2300" dirty="0"/>
              <a:t>dayalı Standartlardan türetilen </a:t>
            </a:r>
            <a:r>
              <a:rPr lang="tr-TR" sz="2300" b="1" i="1" dirty="0"/>
              <a:t>tek, güvenilir bir muhasebe dilinin kullanılması</a:t>
            </a:r>
            <a:r>
              <a:rPr lang="tr-TR" sz="2300" b="1" i="1" dirty="0" smtClean="0"/>
              <a:t>, sermaye </a:t>
            </a:r>
            <a:r>
              <a:rPr lang="tr-TR" sz="2300" b="1" i="1" dirty="0"/>
              <a:t>maliyetini düşürür ve uluslararası raporlama maliyetlerini azaltır</a:t>
            </a:r>
            <a:r>
              <a:rPr lang="tr-TR" sz="2300" dirty="0"/>
              <a:t>. </a:t>
            </a:r>
            <a:r>
              <a:rPr lang="tr-TR" sz="1600" dirty="0" smtClean="0"/>
              <a:t>(KGK, 2018)</a:t>
            </a:r>
            <a:r>
              <a:rPr lang="tr-TR" sz="2300" dirty="0" smtClean="0"/>
              <a:t>.</a:t>
            </a:r>
          </a:p>
        </p:txBody>
      </p:sp>
    </p:spTree>
    <p:extLst>
      <p:ext uri="{BB962C8B-B14F-4D97-AF65-F5344CB8AC3E}">
        <p14:creationId xmlns:p14="http://schemas.microsoft.com/office/powerpoint/2010/main" val="425835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Tablo Unsurlarının Ölçüm Esasları</a:t>
            </a:r>
            <a:endParaRPr lang="tr-TR" sz="2700" i="1" dirty="0"/>
          </a:p>
        </p:txBody>
      </p:sp>
      <p:sp>
        <p:nvSpPr>
          <p:cNvPr id="3" name="İçerik Yer Tutucusu 2"/>
          <p:cNvSpPr>
            <a:spLocks noGrp="1"/>
          </p:cNvSpPr>
          <p:nvPr>
            <p:ph idx="1"/>
          </p:nvPr>
        </p:nvSpPr>
        <p:spPr>
          <a:xfrm>
            <a:off x="838200" y="1238250"/>
            <a:ext cx="10515600" cy="4938713"/>
          </a:xfrm>
        </p:spPr>
        <p:txBody>
          <a:bodyPr>
            <a:normAutofit lnSpcReduction="10000"/>
          </a:bodyPr>
          <a:lstStyle/>
          <a:p>
            <a:pPr marL="0" indent="0" algn="just">
              <a:buNone/>
            </a:pPr>
            <a:r>
              <a:rPr lang="tr-TR" sz="2300" dirty="0" smtClean="0"/>
              <a:t>Ölçüm, finansal tablolarda yer alan unsurların bilançoda ve gelir tablosunda tahakkuk ettirilecekleri ve gösterilecekleri parasal tutarların belirlenmesi işlemini ifade eder. Bu işlem uygulanacak ölçüm esasının da seçilmesini içerir. Finansal tablolarda kullanılan ölçüm esasları </a:t>
            </a:r>
            <a:r>
              <a:rPr lang="tr-TR" sz="1600" dirty="0" smtClean="0"/>
              <a:t>(KGK, 2018)</a:t>
            </a:r>
            <a:r>
              <a:rPr lang="tr-TR" sz="2300" dirty="0" smtClean="0"/>
              <a:t>;</a:t>
            </a:r>
            <a:endParaRPr lang="tr-TR" sz="2400" dirty="0" smtClean="0"/>
          </a:p>
          <a:p>
            <a:pPr marL="904875" indent="-457200" algn="just">
              <a:buAutoNum type="alphaLcParenBoth"/>
            </a:pPr>
            <a:r>
              <a:rPr lang="tr-TR" sz="2300" b="1" i="1" dirty="0" smtClean="0"/>
              <a:t>Tarihi maliyet; </a:t>
            </a:r>
            <a:r>
              <a:rPr lang="tr-TR" sz="2300" dirty="0"/>
              <a:t>varlıklar, yükümlülükler ve ilgili gelir ve giderler hakkında parasal bilgi sağlar</a:t>
            </a:r>
            <a:r>
              <a:rPr lang="tr-TR" sz="2300" dirty="0" smtClean="0"/>
              <a:t>. Bu </a:t>
            </a:r>
            <a:r>
              <a:rPr lang="tr-TR" sz="2300" dirty="0"/>
              <a:t>parasal bilgi, en azından kısmi olarak, bunları doğuran işlem ya da diğer olayın fiyatından elde edilir</a:t>
            </a:r>
            <a:r>
              <a:rPr lang="tr-TR" sz="2300" dirty="0" smtClean="0"/>
              <a:t>. Tarihi </a:t>
            </a:r>
            <a:r>
              <a:rPr lang="tr-TR" sz="2300" dirty="0"/>
              <a:t>maliyet cari değerden farklı olarak, ekonomik açıdan dezavantajlı hale gelen bir varlık </a:t>
            </a:r>
            <a:r>
              <a:rPr lang="tr-TR" sz="2300" dirty="0" smtClean="0"/>
              <a:t>veya yükümlülüğün </a:t>
            </a:r>
            <a:r>
              <a:rPr lang="tr-TR" sz="2300" dirty="0"/>
              <a:t>değer kaybıyla ilgili olmadıkça, değer değişimlerini </a:t>
            </a:r>
            <a:r>
              <a:rPr lang="tr-TR" sz="2300" dirty="0" smtClean="0"/>
              <a:t>yansıtmaz. </a:t>
            </a:r>
          </a:p>
          <a:p>
            <a:pPr marL="895350" indent="0" algn="just">
              <a:buNone/>
            </a:pPr>
            <a:r>
              <a:rPr lang="tr-TR" sz="2300" b="1" i="1" dirty="0" smtClean="0"/>
              <a:t>Bir </a:t>
            </a:r>
            <a:r>
              <a:rPr lang="tr-TR" sz="2300" b="1" i="1" dirty="0"/>
              <a:t>varlık edinildiğinde veya oluşturulduğunda söz konusu varlığın tarihi maliyeti, varlığın edinilmesi </a:t>
            </a:r>
            <a:r>
              <a:rPr lang="tr-TR" sz="2300" b="1" i="1" dirty="0" smtClean="0"/>
              <a:t>veya oluşturulması </a:t>
            </a:r>
            <a:r>
              <a:rPr lang="tr-TR" sz="2300" b="1" i="1" dirty="0"/>
              <a:t>sırasında katlanılan maliyetlerin değeridir. </a:t>
            </a:r>
            <a:r>
              <a:rPr lang="tr-TR" sz="2300" dirty="0"/>
              <a:t>Bu değer varlığı edinmek ve oluşturmak </a:t>
            </a:r>
            <a:r>
              <a:rPr lang="tr-TR" sz="2300" dirty="0" smtClean="0"/>
              <a:t>için ödenen </a:t>
            </a:r>
            <a:r>
              <a:rPr lang="tr-TR" sz="2300" dirty="0"/>
              <a:t>bedel artı işlem maliyetlerinden oluşur. Bir yükümlülüğe katlanıldığında veya bir </a:t>
            </a:r>
            <a:r>
              <a:rPr lang="tr-TR" sz="2300" dirty="0" smtClean="0"/>
              <a:t>yükümlülük devralındığında</a:t>
            </a:r>
            <a:r>
              <a:rPr lang="tr-TR" sz="2300" dirty="0"/>
              <a:t>, o yükümlülüğün tarihi maliyeti, yükümlülüğe katlanmak veya onu üstlenmek için </a:t>
            </a:r>
            <a:r>
              <a:rPr lang="tr-TR" sz="2300" dirty="0" smtClean="0"/>
              <a:t>alınan bedelin </a:t>
            </a:r>
            <a:r>
              <a:rPr lang="tr-TR" sz="2300" dirty="0"/>
              <a:t>değeri eksi işlem </a:t>
            </a:r>
            <a:r>
              <a:rPr lang="tr-TR" sz="2300" dirty="0" smtClean="0"/>
              <a:t>maliyetleridir</a:t>
            </a:r>
            <a:r>
              <a:rPr lang="tr-TR" sz="2300" dirty="0"/>
              <a:t>.</a:t>
            </a:r>
            <a:endParaRPr lang="tr-TR" sz="2300" dirty="0" smtClean="0"/>
          </a:p>
        </p:txBody>
      </p:sp>
    </p:spTree>
    <p:extLst>
      <p:ext uri="{BB962C8B-B14F-4D97-AF65-F5344CB8AC3E}">
        <p14:creationId xmlns:p14="http://schemas.microsoft.com/office/powerpoint/2010/main" val="35766661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Tablo Unsurlarının Ölçüm Esasları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904875" indent="-457200" algn="just">
              <a:buFont typeface="+mj-lt"/>
              <a:buAutoNum type="alphaLcParenR" startAt="2"/>
            </a:pPr>
            <a:r>
              <a:rPr lang="tr-TR" sz="2300" b="1" i="1" dirty="0"/>
              <a:t>Cari </a:t>
            </a:r>
            <a:r>
              <a:rPr lang="tr-TR" sz="2300" b="1" i="1" dirty="0" smtClean="0"/>
              <a:t>değer; ölçüm </a:t>
            </a:r>
            <a:r>
              <a:rPr lang="tr-TR" sz="2300" b="1" i="1" dirty="0"/>
              <a:t>tarihindeki koşulları yansıtacak şekilde güncellenmiş bilgileri </a:t>
            </a:r>
            <a:r>
              <a:rPr lang="tr-TR" sz="2300" b="1" i="1" dirty="0" smtClean="0"/>
              <a:t>kullanarak</a:t>
            </a:r>
            <a:r>
              <a:rPr lang="tr-TR" sz="2300" dirty="0" smtClean="0"/>
              <a:t> varlıklar</a:t>
            </a:r>
            <a:r>
              <a:rPr lang="tr-TR" sz="2300" dirty="0"/>
              <a:t>, yükümlülükler ve ilgili gelir ve giderler hakkında parasal bilgi sağlar. Güncelleme </a:t>
            </a:r>
            <a:r>
              <a:rPr lang="tr-TR" sz="2300" dirty="0" smtClean="0"/>
              <a:t>nedeniyle varlık </a:t>
            </a:r>
            <a:r>
              <a:rPr lang="tr-TR" sz="2300" dirty="0"/>
              <a:t>ve yükümlülüklerin cari değerleri, bir önceki ölçüm tarihinden bu yana nakit akış tahminlerinde </a:t>
            </a:r>
            <a:r>
              <a:rPr lang="tr-TR" sz="2300" dirty="0" smtClean="0"/>
              <a:t>ve söz </a:t>
            </a:r>
            <a:r>
              <a:rPr lang="tr-TR" sz="2300" dirty="0"/>
              <a:t>konusu cari değerlerde yansıtılan diğer faktörlerde meydana gelen değişiklikleri </a:t>
            </a:r>
            <a:r>
              <a:rPr lang="tr-TR" sz="2300" dirty="0" smtClean="0"/>
              <a:t>yansıtır.</a:t>
            </a:r>
          </a:p>
          <a:p>
            <a:pPr marL="809625" indent="0" algn="just">
              <a:buNone/>
            </a:pPr>
            <a:r>
              <a:rPr lang="tr-TR" sz="2300" dirty="0" smtClean="0"/>
              <a:t>Tarihi </a:t>
            </a:r>
            <a:r>
              <a:rPr lang="tr-TR" sz="2300" dirty="0"/>
              <a:t>maliyetten farklı olarak bir varlık veya yükümlülüğün cari değeri</a:t>
            </a:r>
            <a:r>
              <a:rPr lang="tr-TR" sz="2300" dirty="0" smtClean="0"/>
              <a:t>, kısmen </a:t>
            </a:r>
            <a:r>
              <a:rPr lang="tr-TR" sz="2300" dirty="0"/>
              <a:t>de olsa varlık veya yükümlülüğü doğuran işlem veya diğer olayın fiyatından elde </a:t>
            </a:r>
            <a:r>
              <a:rPr lang="tr-TR" sz="2300" dirty="0" smtClean="0"/>
              <a:t>edilmez </a:t>
            </a:r>
            <a:r>
              <a:rPr lang="tr-TR" sz="1600" dirty="0" smtClean="0"/>
              <a:t>(KGK, 2018)</a:t>
            </a:r>
            <a:r>
              <a:rPr lang="tr-TR" sz="2300" dirty="0" smtClean="0"/>
              <a:t>.</a:t>
            </a:r>
          </a:p>
        </p:txBody>
      </p:sp>
    </p:spTree>
    <p:extLst>
      <p:ext uri="{BB962C8B-B14F-4D97-AF65-F5344CB8AC3E}">
        <p14:creationId xmlns:p14="http://schemas.microsoft.com/office/powerpoint/2010/main" val="27383828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Tablo Unsurlarının Ölçüm Esasları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904875" indent="-457200" algn="just">
              <a:buFont typeface="+mj-lt"/>
              <a:buAutoNum type="alphaLcParenR" startAt="3"/>
            </a:pPr>
            <a:r>
              <a:rPr lang="tr-TR" sz="2300" b="1" i="1" dirty="0"/>
              <a:t>Kullanım </a:t>
            </a:r>
            <a:r>
              <a:rPr lang="tr-TR" sz="2300" b="1" i="1" dirty="0" smtClean="0"/>
              <a:t>değeri (Gerçekleşebilir Değer / Ödeme Değeri), </a:t>
            </a:r>
            <a:r>
              <a:rPr lang="tr-TR" sz="2300" dirty="0"/>
              <a:t>işletmenin bir varlığın kullanımından ve nihai olarak elden çıkarılmasından </a:t>
            </a:r>
            <a:r>
              <a:rPr lang="tr-TR" sz="2300" dirty="0" smtClean="0"/>
              <a:t>kaynaklanan tahmini </a:t>
            </a:r>
            <a:r>
              <a:rPr lang="tr-TR" sz="2300" dirty="0"/>
              <a:t>net nakit akışlarının bugünkü değeri hakkında bilgi sağlar. Bu bilgi, gelecekteki net nakit </a:t>
            </a:r>
            <a:r>
              <a:rPr lang="tr-TR" sz="2300" dirty="0" smtClean="0"/>
              <a:t>girişlerine ilişkin </a:t>
            </a:r>
            <a:r>
              <a:rPr lang="tr-TR" sz="2300" dirty="0"/>
              <a:t>beklentilerin değerlendirilmesinde kullanılabildiğinden, tahmin değerine sahip olabilir.</a:t>
            </a:r>
          </a:p>
          <a:p>
            <a:pPr marL="904875" indent="-457200" algn="just">
              <a:buFont typeface="+mj-lt"/>
              <a:buAutoNum type="alphaLcParenR" startAt="3"/>
            </a:pPr>
            <a:r>
              <a:rPr lang="tr-TR" sz="2300" b="1" i="1" dirty="0" smtClean="0"/>
              <a:t>İfa değeri (Bugünkü Değer), </a:t>
            </a:r>
            <a:r>
              <a:rPr lang="tr-TR" sz="2300" dirty="0"/>
              <a:t>işletmenin bir yükümlülüğü yerine getirmesi için gereken tahmini nakit akışlarının </a:t>
            </a:r>
            <a:r>
              <a:rPr lang="tr-TR" sz="2300" dirty="0" smtClean="0"/>
              <a:t>bugünkü değeri </a:t>
            </a:r>
            <a:r>
              <a:rPr lang="tr-TR" sz="2300" dirty="0"/>
              <a:t>hakkında bilgi sağlar. Bu nedenle ifa değeri, özellikle yükümlülüğün devredilmek ya da </a:t>
            </a:r>
            <a:r>
              <a:rPr lang="tr-TR" sz="2300" dirty="0" smtClean="0"/>
              <a:t>müzakere yoluyla </a:t>
            </a:r>
            <a:r>
              <a:rPr lang="tr-TR" sz="2300" dirty="0"/>
              <a:t>ortadan kaldırılmak yerine ifa edilecek olması durumunda tahmin değeri taşıyabilir.</a:t>
            </a:r>
          </a:p>
          <a:p>
            <a:pPr marL="447675" indent="0" algn="just">
              <a:buNone/>
            </a:pPr>
            <a:r>
              <a:rPr lang="tr-TR" sz="2300" dirty="0" smtClean="0"/>
              <a:t>Kullanım </a:t>
            </a:r>
            <a:r>
              <a:rPr lang="tr-TR" sz="2300" dirty="0"/>
              <a:t>değeri ya da ifa değerine ilişkin güncellenmiş tahminler ve bununla birlikte </a:t>
            </a:r>
            <a:r>
              <a:rPr lang="tr-TR" sz="2300" dirty="0" smtClean="0"/>
              <a:t>gelecekteki beklentilerin </a:t>
            </a:r>
            <a:r>
              <a:rPr lang="tr-TR" sz="2300" dirty="0"/>
              <a:t>tutarı, zamanlaması ve belirsizliği hakkında bilgilerin verilmesi de kullanım değeri ya da </a:t>
            </a:r>
            <a:r>
              <a:rPr lang="tr-TR" sz="2300" dirty="0" smtClean="0"/>
              <a:t>ifa değerine </a:t>
            </a:r>
            <a:r>
              <a:rPr lang="tr-TR" sz="2300" dirty="0"/>
              <a:t>ilişkin önceki tahminler hakkında geri bildirim sağladığından, doğrulama değerine sahip </a:t>
            </a:r>
            <a:r>
              <a:rPr lang="tr-TR" sz="2300" dirty="0" smtClean="0"/>
              <a:t>olabilir </a:t>
            </a:r>
            <a:r>
              <a:rPr lang="tr-TR" sz="1600" dirty="0" smtClean="0"/>
              <a:t>(KGK, 2018)</a:t>
            </a:r>
            <a:r>
              <a:rPr lang="tr-TR" sz="2300" dirty="0" smtClean="0"/>
              <a:t>.</a:t>
            </a:r>
          </a:p>
        </p:txBody>
      </p:sp>
    </p:spTree>
    <p:extLst>
      <p:ext uri="{BB962C8B-B14F-4D97-AF65-F5344CB8AC3E}">
        <p14:creationId xmlns:p14="http://schemas.microsoft.com/office/powerpoint/2010/main" val="42591227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Muhasebe</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Finansal Muhasebe; kıymetlerin, işlemlerin ve sonuçların izlerini sürekli olarak saklayan yazılı bir bellektir. Genel Muhasebe olarak da adlandırılır, işlemleri objektif belgelere dayalı olarak ve olduğu gibi kaydetmesi ve bu işlemlerin izlerini sürekli saklamasının faydaları </a:t>
            </a:r>
            <a:r>
              <a:rPr lang="tr-TR" sz="1600" dirty="0" smtClean="0"/>
              <a:t>(</a:t>
            </a:r>
            <a:r>
              <a:rPr lang="tr-TR" sz="1600" dirty="0" err="1" smtClean="0"/>
              <a:t>Sevilengül</a:t>
            </a:r>
            <a:r>
              <a:rPr lang="tr-TR" sz="1600" dirty="0" smtClean="0"/>
              <a:t>, 2001)</a:t>
            </a:r>
            <a:r>
              <a:rPr lang="tr-TR" sz="2300" dirty="0" smtClean="0"/>
              <a:t>;</a:t>
            </a:r>
          </a:p>
          <a:p>
            <a:pPr marL="542925" algn="just"/>
            <a:r>
              <a:rPr lang="tr-TR" sz="2300" dirty="0" smtClean="0"/>
              <a:t>Daha önce yapılmış bir işlemin varlığı, biçimi ve dayanağı hakkında gerekli bilgiyi verir. Gerektiğinde belgeleyici bir öğe olur.</a:t>
            </a:r>
          </a:p>
          <a:p>
            <a:pPr marL="542925" algn="just"/>
            <a:r>
              <a:rPr lang="tr-TR" sz="2300" dirty="0" smtClean="0"/>
              <a:t>Belirli tarihlerde yapılması gereken işlemlerin unutulmamasını sağlar. Örneğin defteri kebir hesabında </a:t>
            </a:r>
            <a:r>
              <a:rPr lang="tr-TR" sz="2300" dirty="0"/>
              <a:t>henüz </a:t>
            </a:r>
            <a:r>
              <a:rPr lang="tr-TR" sz="2300" dirty="0" smtClean="0"/>
              <a:t>kapanmayan borç kalanı veren bir senet hesabı tahsil edilmesi gereken bir alacağın varlığı konusunda bir uyarıdır.</a:t>
            </a:r>
          </a:p>
          <a:p>
            <a:pPr marL="542925" algn="just"/>
            <a:r>
              <a:rPr lang="tr-TR" sz="2300" dirty="0" smtClean="0"/>
              <a:t>İşletme varlıklarının, normal işletme işlemleri dışında, işletmeden çıkıp çıkmadığının kontrolünü sağlar.</a:t>
            </a:r>
          </a:p>
          <a:p>
            <a:pPr marL="0" indent="314325" algn="just">
              <a:buNone/>
            </a:pPr>
            <a:r>
              <a:rPr lang="tr-TR" sz="2300" dirty="0" smtClean="0"/>
              <a:t> Ayrıca işletmenin </a:t>
            </a:r>
            <a:r>
              <a:rPr lang="tr-TR" sz="2300" dirty="0"/>
              <a:t>ö</a:t>
            </a:r>
            <a:r>
              <a:rPr lang="tr-TR" sz="2300" dirty="0" smtClean="0"/>
              <a:t>z sermayesindeki değişimler (artış ve azalışlar) ve faaliyet sonuçları (kâr veya zarar) genel muhasebe hesaplarında izlenir.</a:t>
            </a:r>
            <a:endParaRPr lang="tr-TR" sz="2300" dirty="0"/>
          </a:p>
        </p:txBody>
      </p:sp>
    </p:spTree>
    <p:extLst>
      <p:ext uri="{BB962C8B-B14F-4D97-AF65-F5344CB8AC3E}">
        <p14:creationId xmlns:p14="http://schemas.microsoft.com/office/powerpoint/2010/main" val="42598283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Sermaye</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a:t>Çoğu işletme, finansal tablolarını hazırlarken sermayeyi finansal bir kavram olarak benimser. Sermaye</a:t>
            </a:r>
            <a:r>
              <a:rPr lang="tr-TR" sz="2300" dirty="0" smtClean="0"/>
              <a:t>, </a:t>
            </a:r>
            <a:r>
              <a:rPr lang="tr-TR" sz="2300" b="1" i="1" dirty="0" smtClean="0"/>
              <a:t>yatırılan </a:t>
            </a:r>
            <a:r>
              <a:rPr lang="tr-TR" sz="2300" b="1" i="1" dirty="0"/>
              <a:t>para veya yatırılan satın alma gücü gibi finansal bir kavram </a:t>
            </a:r>
            <a:r>
              <a:rPr lang="tr-TR" sz="2300" dirty="0"/>
              <a:t>olarak ele alındığında, </a:t>
            </a:r>
            <a:r>
              <a:rPr lang="tr-TR" sz="2300" b="1" i="1" dirty="0"/>
              <a:t>işletmenin </a:t>
            </a:r>
            <a:r>
              <a:rPr lang="tr-TR" sz="2300" b="1" i="1" dirty="0" smtClean="0"/>
              <a:t>net varlıkları </a:t>
            </a:r>
            <a:r>
              <a:rPr lang="tr-TR" sz="2300" b="1" i="1" dirty="0"/>
              <a:t>ya da </a:t>
            </a:r>
            <a:r>
              <a:rPr lang="tr-TR" sz="2300" b="1" i="1" dirty="0" err="1"/>
              <a:t>özkaynağı</a:t>
            </a:r>
            <a:r>
              <a:rPr lang="tr-TR" sz="2300" b="1" i="1" dirty="0"/>
              <a:t> </a:t>
            </a:r>
            <a:r>
              <a:rPr lang="tr-TR" sz="2300" dirty="0"/>
              <a:t>ile eş anlamlı hale gelir. Sermaye, </a:t>
            </a:r>
            <a:r>
              <a:rPr lang="tr-TR" sz="2300" b="1" i="1" dirty="0"/>
              <a:t>faaliyette bulunabilme kabiliyeti gibi fiziki </a:t>
            </a:r>
            <a:r>
              <a:rPr lang="tr-TR" sz="2300" b="1" i="1" dirty="0" smtClean="0"/>
              <a:t>bir kavram</a:t>
            </a:r>
            <a:r>
              <a:rPr lang="tr-TR" sz="2300" dirty="0" smtClean="0"/>
              <a:t> </a:t>
            </a:r>
            <a:r>
              <a:rPr lang="tr-TR" sz="2300" dirty="0"/>
              <a:t>olarak ele alındığında </a:t>
            </a:r>
            <a:r>
              <a:rPr lang="tr-TR" sz="2300" b="1" i="1" dirty="0"/>
              <a:t>işletmenin</a:t>
            </a:r>
            <a:r>
              <a:rPr lang="tr-TR" sz="2300" dirty="0"/>
              <a:t>, örneğin günlük üretim miktarına dayalı olan </a:t>
            </a:r>
            <a:r>
              <a:rPr lang="tr-TR" sz="2300" b="1" i="1" dirty="0"/>
              <a:t>üretim </a:t>
            </a:r>
            <a:r>
              <a:rPr lang="tr-TR" sz="2300" b="1" i="1" dirty="0" smtClean="0"/>
              <a:t>kapasitesi </a:t>
            </a:r>
            <a:r>
              <a:rPr lang="tr-TR" sz="2300" dirty="0" smtClean="0"/>
              <a:t>olarak </a:t>
            </a:r>
            <a:r>
              <a:rPr lang="tr-TR" sz="2300" dirty="0"/>
              <a:t>kabul edilir.</a:t>
            </a:r>
          </a:p>
          <a:p>
            <a:pPr marL="0" indent="0" algn="just">
              <a:buNone/>
            </a:pPr>
            <a:r>
              <a:rPr lang="tr-TR" sz="2300" dirty="0" smtClean="0"/>
              <a:t>İşletmenin</a:t>
            </a:r>
            <a:r>
              <a:rPr lang="tr-TR" sz="2300" dirty="0"/>
              <a:t>, hangi sermaye kavramının uygun olacağına ilişkin seçimi, finansal tablolarını </a:t>
            </a:r>
            <a:r>
              <a:rPr lang="tr-TR" sz="2300" dirty="0" smtClean="0"/>
              <a:t>kullananların ihtiyaçlarına </a:t>
            </a:r>
            <a:r>
              <a:rPr lang="tr-TR" sz="2300" dirty="0"/>
              <a:t>bağlıdır. Bu nedenle, finansal tablo kullanıcılarının </a:t>
            </a:r>
            <a:r>
              <a:rPr lang="tr-TR" sz="2300" b="1" i="1" dirty="0"/>
              <a:t>öncelikli olarak yatırılan </a:t>
            </a:r>
            <a:r>
              <a:rPr lang="tr-TR" sz="2300" b="1" i="1" dirty="0" smtClean="0"/>
              <a:t>sermayenin nominal </a:t>
            </a:r>
            <a:r>
              <a:rPr lang="tr-TR" sz="2300" b="1" i="1" dirty="0"/>
              <a:t>tutarı ya da yatırılan sermayenin satın alma gücü</a:t>
            </a:r>
            <a:r>
              <a:rPr lang="tr-TR" sz="2300" dirty="0"/>
              <a:t> ile ilgilenmesi durumunda, </a:t>
            </a:r>
            <a:r>
              <a:rPr lang="tr-TR" sz="2300" b="1" i="1" dirty="0"/>
              <a:t>finansal </a:t>
            </a:r>
            <a:r>
              <a:rPr lang="tr-TR" sz="2300" b="1" i="1" dirty="0" smtClean="0"/>
              <a:t>sermaye </a:t>
            </a:r>
            <a:r>
              <a:rPr lang="tr-TR" sz="2300" dirty="0" smtClean="0"/>
              <a:t>kavramı </a:t>
            </a:r>
            <a:r>
              <a:rPr lang="tr-TR" sz="2300" dirty="0"/>
              <a:t>benimsenmelidir. Ancak kullanıcıların ilgilendiği temel konunun </a:t>
            </a:r>
            <a:r>
              <a:rPr lang="tr-TR" sz="2300" b="1" i="1" dirty="0"/>
              <a:t>işletmenin faaliyette </a:t>
            </a:r>
            <a:r>
              <a:rPr lang="tr-TR" sz="2300" b="1" i="1" dirty="0" smtClean="0"/>
              <a:t>bulunabilme kabiliyeti</a:t>
            </a:r>
            <a:r>
              <a:rPr lang="tr-TR" sz="2300" dirty="0" smtClean="0"/>
              <a:t> </a:t>
            </a:r>
            <a:r>
              <a:rPr lang="tr-TR" sz="2300" dirty="0"/>
              <a:t>olması durumunda, </a:t>
            </a:r>
            <a:r>
              <a:rPr lang="tr-TR" sz="2300" b="1" i="1" dirty="0"/>
              <a:t>fiziki sermaye </a:t>
            </a:r>
            <a:r>
              <a:rPr lang="tr-TR" sz="2300" dirty="0"/>
              <a:t>kavramı kullanılmalıdır. </a:t>
            </a:r>
          </a:p>
          <a:p>
            <a:pPr marL="0" indent="0" algn="just">
              <a:buNone/>
            </a:pPr>
            <a:r>
              <a:rPr lang="tr-TR" sz="2300" dirty="0" smtClean="0"/>
              <a:t>Seçilen </a:t>
            </a:r>
            <a:r>
              <a:rPr lang="tr-TR" sz="2300" dirty="0"/>
              <a:t>kavram, söz konusu </a:t>
            </a:r>
            <a:r>
              <a:rPr lang="tr-TR" sz="2300" dirty="0" smtClean="0"/>
              <a:t>kavramı faaliyet </a:t>
            </a:r>
            <a:r>
              <a:rPr lang="tr-TR" sz="2300" dirty="0"/>
              <a:t>haline getirirken bazı ölçüm güçlükleri olsa da, kârı belirlemede ulaşılması gereken hedefi </a:t>
            </a:r>
            <a:r>
              <a:rPr lang="tr-TR" sz="2300" dirty="0" smtClean="0"/>
              <a:t>gösterir </a:t>
            </a:r>
            <a:r>
              <a:rPr lang="tr-TR" sz="1600" dirty="0" smtClean="0"/>
              <a:t>(KGK, 2018)</a:t>
            </a:r>
            <a:r>
              <a:rPr lang="tr-TR" sz="2300" dirty="0" smtClean="0"/>
              <a:t>.</a:t>
            </a:r>
          </a:p>
        </p:txBody>
      </p:sp>
    </p:spTree>
    <p:extLst>
      <p:ext uri="{BB962C8B-B14F-4D97-AF65-F5344CB8AC3E}">
        <p14:creationId xmlns:p14="http://schemas.microsoft.com/office/powerpoint/2010/main" val="3425063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Sermaye Kavramının Korunması</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Yukarıdaki sermaye tanımlarından yola çıkılarak;</a:t>
            </a:r>
          </a:p>
          <a:p>
            <a:pPr marL="628650" indent="-361950" algn="just">
              <a:buNone/>
            </a:pPr>
            <a:r>
              <a:rPr lang="tr-TR" sz="2300" dirty="0"/>
              <a:t>(a) </a:t>
            </a:r>
            <a:r>
              <a:rPr lang="tr-TR" sz="2300" b="1" i="1" dirty="0"/>
              <a:t>Finansal sermayenin </a:t>
            </a:r>
            <a:r>
              <a:rPr lang="tr-TR" sz="2300" b="1" i="1" dirty="0" smtClean="0"/>
              <a:t>devamlılığı (Sermayenin nominal olarak korunması): </a:t>
            </a:r>
            <a:r>
              <a:rPr lang="tr-TR" sz="2300" dirty="0"/>
              <a:t>Bu kavrama göre, dönem içinde hissedarlara yapılan </a:t>
            </a:r>
            <a:r>
              <a:rPr lang="tr-TR" sz="2300" dirty="0" smtClean="0"/>
              <a:t>ödemeler ve </a:t>
            </a:r>
            <a:r>
              <a:rPr lang="tr-TR" sz="2300" dirty="0"/>
              <a:t>hissedarların işletmeye koyduğu tutarlar hariç olmak üzere, </a:t>
            </a:r>
            <a:r>
              <a:rPr lang="tr-TR" sz="2300" b="1" i="1" dirty="0"/>
              <a:t>yalnızca net varlıkların </a:t>
            </a:r>
            <a:r>
              <a:rPr lang="tr-TR" sz="2300" b="1" i="1" dirty="0" smtClean="0"/>
              <a:t>dönem sonundaki </a:t>
            </a:r>
            <a:r>
              <a:rPr lang="tr-TR" sz="2300" b="1" i="1" dirty="0"/>
              <a:t>finansal tutarının</a:t>
            </a:r>
            <a:r>
              <a:rPr lang="tr-TR" sz="2300" dirty="0"/>
              <a:t> (para cinsinden) </a:t>
            </a:r>
            <a:r>
              <a:rPr lang="tr-TR" sz="2300" b="1" i="1" dirty="0"/>
              <a:t>dönem başındaki finansal tutarını </a:t>
            </a:r>
            <a:r>
              <a:rPr lang="tr-TR" sz="2300" dirty="0"/>
              <a:t>(para cinsinden</a:t>
            </a:r>
            <a:r>
              <a:rPr lang="tr-TR" sz="2300" dirty="0" smtClean="0"/>
              <a:t>) </a:t>
            </a:r>
            <a:r>
              <a:rPr lang="tr-TR" sz="2300" b="1" i="1" dirty="0" smtClean="0"/>
              <a:t>aşması </a:t>
            </a:r>
            <a:r>
              <a:rPr lang="tr-TR" sz="2300" b="1" i="1" dirty="0"/>
              <a:t>halinde bir kâr elde edilmiştir</a:t>
            </a:r>
            <a:r>
              <a:rPr lang="tr-TR" sz="2300" dirty="0"/>
              <a:t>. Finansal sermayenin devamlılığı nominal parasal </a:t>
            </a:r>
            <a:r>
              <a:rPr lang="tr-TR" sz="2300" dirty="0" smtClean="0"/>
              <a:t>birimlerle veya </a:t>
            </a:r>
            <a:r>
              <a:rPr lang="tr-TR" sz="2300" dirty="0"/>
              <a:t>sabit satın alma gücü birimleri ile ölçülebilir.</a:t>
            </a:r>
          </a:p>
          <a:p>
            <a:pPr marL="628650" indent="-361950" algn="just">
              <a:buNone/>
            </a:pPr>
            <a:r>
              <a:rPr lang="tr-TR" sz="2300" dirty="0"/>
              <a:t>(b) </a:t>
            </a:r>
            <a:r>
              <a:rPr lang="tr-TR" sz="2300" b="1" i="1" dirty="0"/>
              <a:t>Fiziki sermayenin </a:t>
            </a:r>
            <a:r>
              <a:rPr lang="tr-TR" sz="2300" b="1" i="1" dirty="0" smtClean="0"/>
              <a:t>devamlılığı (Sermayenin üretim gücünün korunması): </a:t>
            </a:r>
            <a:r>
              <a:rPr lang="tr-TR" sz="2300" dirty="0"/>
              <a:t>Bu kavrama göre, dönem içinde hissedarlara yapılan ödemeler </a:t>
            </a:r>
            <a:r>
              <a:rPr lang="tr-TR" sz="2300" dirty="0" smtClean="0"/>
              <a:t>ve hissedarların </a:t>
            </a:r>
            <a:r>
              <a:rPr lang="tr-TR" sz="2300" dirty="0"/>
              <a:t>işletmeye koyduğu tutarlar hariç olmak üzere, </a:t>
            </a:r>
            <a:r>
              <a:rPr lang="tr-TR" sz="2300" b="1" i="1" dirty="0"/>
              <a:t>yalnızca işletmenin dönem </a:t>
            </a:r>
            <a:r>
              <a:rPr lang="tr-TR" sz="2300" b="1" i="1" dirty="0" smtClean="0"/>
              <a:t>sonundaki fiziki </a:t>
            </a:r>
            <a:r>
              <a:rPr lang="tr-TR" sz="2300" b="1" i="1" dirty="0"/>
              <a:t>üretim kapasitesinin </a:t>
            </a:r>
            <a:r>
              <a:rPr lang="tr-TR" sz="2300" dirty="0"/>
              <a:t>(veya faaliyet </a:t>
            </a:r>
            <a:r>
              <a:rPr lang="tr-TR" sz="2300" dirty="0" smtClean="0"/>
              <a:t>kapasitesi veya </a:t>
            </a:r>
            <a:r>
              <a:rPr lang="tr-TR" sz="2300" dirty="0"/>
              <a:t>o kapasiteye ulaşmak için </a:t>
            </a:r>
            <a:r>
              <a:rPr lang="tr-TR" sz="2300" dirty="0" smtClean="0"/>
              <a:t>ihtiyaç duyulan </a:t>
            </a:r>
            <a:r>
              <a:rPr lang="tr-TR" sz="2300" dirty="0"/>
              <a:t>kaynak veya fonlar) </a:t>
            </a:r>
            <a:r>
              <a:rPr lang="tr-TR" sz="2300" b="1" i="1" dirty="0"/>
              <a:t>dönem başındaki fiziki üretim kapasitesini aşması halinde bir </a:t>
            </a:r>
            <a:r>
              <a:rPr lang="tr-TR" sz="2300" b="1" i="1" dirty="0" smtClean="0"/>
              <a:t>kâr elde edilmiştir </a:t>
            </a:r>
            <a:r>
              <a:rPr lang="tr-TR" sz="1600" dirty="0" smtClean="0"/>
              <a:t>(KGK, 2018)</a:t>
            </a:r>
            <a:r>
              <a:rPr lang="tr-TR" sz="2300" dirty="0" smtClean="0"/>
              <a:t>.</a:t>
            </a:r>
          </a:p>
        </p:txBody>
      </p:sp>
    </p:spTree>
    <p:extLst>
      <p:ext uri="{BB962C8B-B14F-4D97-AF65-F5344CB8AC3E}">
        <p14:creationId xmlns:p14="http://schemas.microsoft.com/office/powerpoint/2010/main" val="26622167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25450"/>
          </a:xfrm>
        </p:spPr>
        <p:txBody>
          <a:bodyPr>
            <a:normAutofit fontScale="90000"/>
          </a:bodyPr>
          <a:lstStyle/>
          <a:p>
            <a:r>
              <a:rPr lang="tr-TR" sz="2500" dirty="0" smtClean="0"/>
              <a:t>Kaynaklar</a:t>
            </a:r>
            <a:endParaRPr lang="tr-TR" sz="2500" dirty="0"/>
          </a:p>
        </p:txBody>
      </p:sp>
      <p:sp>
        <p:nvSpPr>
          <p:cNvPr id="3" name="İçerik Yer Tutucusu 2"/>
          <p:cNvSpPr>
            <a:spLocks noGrp="1"/>
          </p:cNvSpPr>
          <p:nvPr>
            <p:ph idx="1"/>
          </p:nvPr>
        </p:nvSpPr>
        <p:spPr>
          <a:xfrm>
            <a:off x="838200" y="1066800"/>
            <a:ext cx="10515600" cy="5110163"/>
          </a:xfrm>
        </p:spPr>
        <p:txBody>
          <a:bodyPr>
            <a:normAutofit fontScale="85000" lnSpcReduction="10000"/>
          </a:bodyPr>
          <a:lstStyle/>
          <a:p>
            <a:pPr marL="628650" indent="-628650">
              <a:buNone/>
            </a:pPr>
            <a:r>
              <a:rPr lang="tr-TR" sz="1800" dirty="0" err="1"/>
              <a:t>Büyükmirza</a:t>
            </a:r>
            <a:r>
              <a:rPr lang="tr-TR" sz="1800" dirty="0"/>
              <a:t>, K. (1995). Maliyet ve Yönetim Muhasebesi. Ankara: Gazi </a:t>
            </a:r>
            <a:r>
              <a:rPr lang="tr-TR" sz="1800" dirty="0" smtClean="0"/>
              <a:t>Kitabevi.</a:t>
            </a:r>
          </a:p>
          <a:p>
            <a:pPr marL="628650" indent="-628650">
              <a:buNone/>
            </a:pPr>
            <a:r>
              <a:rPr lang="tr-TR" sz="1800" dirty="0"/>
              <a:t>Çelik, S. (2013). Muhasebe Meslek Mensuplarının Türkiye </a:t>
            </a:r>
            <a:r>
              <a:rPr lang="tr-TR" sz="1800" dirty="0" smtClean="0"/>
              <a:t>Muhasebe ve </a:t>
            </a:r>
            <a:r>
              <a:rPr lang="tr-TR" sz="1800" dirty="0"/>
              <a:t>Finansal Raporlama Standartlarına Bakış </a:t>
            </a:r>
            <a:r>
              <a:rPr lang="tr-TR" sz="1800" dirty="0" smtClean="0"/>
              <a:t>Açılarının Değerlendirilmesine </a:t>
            </a:r>
            <a:r>
              <a:rPr lang="tr-TR" sz="1800" dirty="0"/>
              <a:t>İlişkin Ampirik Bir Çalışma: Niğde </a:t>
            </a:r>
            <a:r>
              <a:rPr lang="tr-TR" sz="1800" dirty="0" smtClean="0"/>
              <a:t>Örneği (</a:t>
            </a:r>
            <a:r>
              <a:rPr lang="tr-TR" sz="1800" dirty="0"/>
              <a:t>Yayınlanmamış </a:t>
            </a:r>
            <a:r>
              <a:rPr lang="tr-TR" sz="1800" dirty="0" err="1" smtClean="0"/>
              <a:t>Y.Lisans</a:t>
            </a:r>
            <a:r>
              <a:rPr lang="tr-TR" sz="1800" dirty="0" smtClean="0"/>
              <a:t> </a:t>
            </a:r>
            <a:r>
              <a:rPr lang="tr-TR" sz="1800" dirty="0"/>
              <a:t>Tezi). Niğde: Niğde </a:t>
            </a:r>
            <a:r>
              <a:rPr lang="tr-TR" sz="1800" dirty="0" smtClean="0"/>
              <a:t>Üniversitesi Sosyal </a:t>
            </a:r>
            <a:r>
              <a:rPr lang="tr-TR" sz="1800" dirty="0"/>
              <a:t>Bilimler Enstitüsü</a:t>
            </a:r>
            <a:r>
              <a:rPr lang="tr-TR" sz="1800" dirty="0" smtClean="0"/>
              <a:t>.</a:t>
            </a:r>
          </a:p>
          <a:p>
            <a:pPr marL="628650" indent="-628650">
              <a:buNone/>
            </a:pPr>
            <a:r>
              <a:rPr lang="tr-TR" sz="1800" dirty="0"/>
              <a:t>Erol, M , Aslan, M . (2017). Uluslararası Muhasebe ve Denetim Standartlarının Gelişmesi . Muhasebe ve Finans Tarihi Araştırmaları Dergisi , (12) , 55-86 </a:t>
            </a:r>
            <a:r>
              <a:rPr lang="tr-TR" sz="1800" dirty="0" smtClean="0"/>
              <a:t>.</a:t>
            </a:r>
          </a:p>
          <a:p>
            <a:pPr marL="628650" indent="-628650">
              <a:buNone/>
            </a:pPr>
            <a:r>
              <a:rPr lang="tr-TR" sz="1800" dirty="0" smtClean="0"/>
              <a:t>Ertaş, F.C. (2019). Muhasebe Bilgi Sistemi ve Organizasyonu, Ankara: Seçkin Yayıncılık</a:t>
            </a:r>
          </a:p>
          <a:p>
            <a:pPr marL="628650" indent="-628650">
              <a:buNone/>
            </a:pPr>
            <a:r>
              <a:rPr lang="tr-TR" sz="1800" dirty="0" err="1"/>
              <a:t>Haftacı</a:t>
            </a:r>
            <a:r>
              <a:rPr lang="tr-TR" sz="1800" dirty="0"/>
              <a:t>, V. (2013). Yönetim Muhasebesi. Kocaeli: </a:t>
            </a:r>
            <a:r>
              <a:rPr lang="tr-TR" sz="1800" dirty="0" err="1"/>
              <a:t>Umuttepe</a:t>
            </a:r>
            <a:r>
              <a:rPr lang="tr-TR" sz="1800" dirty="0"/>
              <a:t> Yayınları</a:t>
            </a:r>
            <a:r>
              <a:rPr lang="tr-TR" sz="1800" dirty="0" smtClean="0"/>
              <a:t>.</a:t>
            </a:r>
          </a:p>
          <a:p>
            <a:pPr marL="628650" indent="-628650">
              <a:buNone/>
            </a:pPr>
            <a:r>
              <a:rPr lang="tr-TR" sz="1800" dirty="0" smtClean="0"/>
              <a:t>KGK (2018). Finansal Raporlamaya İlişkin </a:t>
            </a:r>
            <a:r>
              <a:rPr lang="tr-TR" sz="1800" dirty="0"/>
              <a:t>Kavramsal Çerçeve. </a:t>
            </a:r>
            <a:r>
              <a:rPr lang="tr-TR" sz="1800" dirty="0">
                <a:hlinkClick r:id="rId2"/>
              </a:rPr>
              <a:t>https://www.kgk.gov.tr/Portalv2Uploads/files/Duyurular/v2/TMS/Finansal%20Raporlamaya%20%C4%B0li%C5%9Fkin%20Kavramsal%20%C3%87er%C3%A7eve%20(2018%20S%C3%BCr%C3%BCm%C3%BC).</a:t>
            </a:r>
            <a:r>
              <a:rPr lang="tr-TR" sz="1800" dirty="0" smtClean="0">
                <a:hlinkClick r:id="rId2"/>
              </a:rPr>
              <a:t>pdf</a:t>
            </a:r>
            <a:r>
              <a:rPr lang="tr-TR" sz="1800" dirty="0" smtClean="0"/>
              <a:t> E.T. 22.10.2020</a:t>
            </a:r>
          </a:p>
          <a:p>
            <a:pPr marL="628650" indent="-628650">
              <a:buNone/>
            </a:pPr>
            <a:r>
              <a:rPr lang="tr-TR" sz="1800" dirty="0"/>
              <a:t>KGK (2020). </a:t>
            </a:r>
            <a:r>
              <a:rPr lang="tr-TR" sz="1800" dirty="0" err="1"/>
              <a:t>TFRS’leri</a:t>
            </a:r>
            <a:r>
              <a:rPr lang="tr-TR" sz="1800" dirty="0"/>
              <a:t> hangi işletmeler uygulamak zorundadır? </a:t>
            </a:r>
            <a:r>
              <a:rPr lang="tr-TR" sz="1800" dirty="0">
                <a:hlinkClick r:id="rId3"/>
              </a:rPr>
              <a:t>https://www.kgk.gov.tr/DynamicContentDetail/8014/TFRSleri-hangi-is%CC%A7letmeler-uygulamak-zorundad%C4%B1r</a:t>
            </a:r>
            <a:r>
              <a:rPr lang="tr-TR" sz="1800" dirty="0" smtClean="0"/>
              <a:t>? Erişim Tarihi: 22.10.2020.</a:t>
            </a:r>
          </a:p>
          <a:p>
            <a:pPr marL="628650" indent="-628650">
              <a:buNone/>
            </a:pPr>
            <a:r>
              <a:rPr lang="tr-TR" sz="1800" dirty="0" smtClean="0"/>
              <a:t>KGK (2020b). </a:t>
            </a:r>
            <a:r>
              <a:rPr lang="tr-TR" sz="1800" dirty="0"/>
              <a:t>Türkiye Denetim Standartlar Tablosu. </a:t>
            </a:r>
            <a:r>
              <a:rPr lang="tr-TR" sz="1800" dirty="0">
                <a:hlinkClick r:id="rId4"/>
              </a:rPr>
              <a:t>https://</a:t>
            </a:r>
            <a:r>
              <a:rPr lang="tr-TR" sz="1800" dirty="0" smtClean="0">
                <a:hlinkClick r:id="rId4"/>
              </a:rPr>
              <a:t>www.kgk.gov.tr/Portalv2Uploads/files/Duyurular/v2/TDS/Standartlar_Tablosu.pdf</a:t>
            </a:r>
            <a:r>
              <a:rPr lang="tr-TR" sz="1800" dirty="0" smtClean="0"/>
              <a:t> E.T.: 22.10.2020</a:t>
            </a:r>
          </a:p>
          <a:p>
            <a:pPr marL="628650" indent="-628650">
              <a:buNone/>
            </a:pPr>
            <a:r>
              <a:rPr lang="tr-TR" sz="1800" dirty="0" smtClean="0"/>
              <a:t>Kutlan</a:t>
            </a:r>
            <a:r>
              <a:rPr lang="tr-TR" sz="1800" dirty="0"/>
              <a:t>, S. (1998). Maliyet Kontrolü ve 5 Yıldızlı Konaklama İşletmelerinde Uygulama. İstanbul: Alfa Yayınları</a:t>
            </a:r>
            <a:r>
              <a:rPr lang="tr-TR" sz="1800" dirty="0" smtClean="0"/>
              <a:t>.</a:t>
            </a:r>
          </a:p>
          <a:p>
            <a:pPr marL="628650" indent="-628650">
              <a:buNone/>
            </a:pPr>
            <a:r>
              <a:rPr lang="tr-TR" sz="1800" dirty="0" err="1"/>
              <a:t>Parlakkaya</a:t>
            </a:r>
            <a:r>
              <a:rPr lang="tr-TR" sz="1800" dirty="0"/>
              <a:t>, R. (2004). Muhasebede Uluslararası Uyum ve Avrupa </a:t>
            </a:r>
            <a:r>
              <a:rPr lang="tr-TR" sz="1800" dirty="0" smtClean="0"/>
              <a:t>Birliği Sürecinde </a:t>
            </a:r>
            <a:r>
              <a:rPr lang="tr-TR" sz="1800" dirty="0"/>
              <a:t>Türkiye’de Muhasebe Uyumlaştırma Çalışmaları. S.Ü</a:t>
            </a:r>
            <a:r>
              <a:rPr lang="tr-TR" sz="1800" dirty="0" smtClean="0"/>
              <a:t>. İ.İ.B.F</a:t>
            </a:r>
            <a:r>
              <a:rPr lang="tr-TR" sz="1800" dirty="0"/>
              <a:t>. Sosyal ve Ekonomik Araştırmalar Dergisi(7), 119-139.</a:t>
            </a:r>
            <a:endParaRPr lang="tr-TR" sz="1800" dirty="0" smtClean="0"/>
          </a:p>
          <a:p>
            <a:pPr marL="628650" indent="-628650">
              <a:buNone/>
            </a:pPr>
            <a:r>
              <a:rPr lang="tr-TR" sz="1800" dirty="0" err="1" smtClean="0"/>
              <a:t>Sevilengül</a:t>
            </a:r>
            <a:r>
              <a:rPr lang="tr-TR" sz="1800" dirty="0" smtClean="0"/>
              <a:t>, O. (2001). Genel Muhasebe. Genişletilmiş 10. Baskı. </a:t>
            </a:r>
            <a:r>
              <a:rPr lang="tr-TR" sz="1800" dirty="0"/>
              <a:t>Ankara: Gazi Kitabevi</a:t>
            </a:r>
            <a:r>
              <a:rPr lang="tr-TR" sz="1800" dirty="0" smtClean="0"/>
              <a:t>.</a:t>
            </a:r>
          </a:p>
          <a:p>
            <a:pPr marL="0" indent="0">
              <a:buNone/>
            </a:pPr>
            <a:endParaRPr lang="tr-TR" dirty="0"/>
          </a:p>
          <a:p>
            <a:pPr marL="0" indent="0">
              <a:buNone/>
            </a:pPr>
            <a:endParaRPr lang="tr-TR" dirty="0"/>
          </a:p>
        </p:txBody>
      </p:sp>
    </p:spTree>
    <p:extLst>
      <p:ext uri="{BB962C8B-B14F-4D97-AF65-F5344CB8AC3E}">
        <p14:creationId xmlns:p14="http://schemas.microsoft.com/office/powerpoint/2010/main" val="3123432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Muhasebe</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a:t>Finansal Muhasebe ve Dışa dönük muhasebe olarak da adlandırılan genel muhasebenin amacı, </a:t>
            </a:r>
            <a:r>
              <a:rPr lang="tr-TR" sz="2300" b="1" i="1" dirty="0"/>
              <a:t>işletmenin finansal durumunu etkileyen olay ve işlemlerin para birimiyle ölçülen sonuçlarını</a:t>
            </a:r>
            <a:r>
              <a:rPr lang="tr-TR" sz="2300" dirty="0"/>
              <a:t> </a:t>
            </a:r>
            <a:r>
              <a:rPr lang="tr-TR" sz="2300" b="1" i="1" dirty="0"/>
              <a:t>işletme dışındaki kişi ve kurumlara </a:t>
            </a:r>
            <a:r>
              <a:rPr lang="tr-TR" sz="2300" dirty="0"/>
              <a:t>bildirmektir. </a:t>
            </a:r>
          </a:p>
          <a:p>
            <a:pPr marL="0" indent="0" algn="just">
              <a:buNone/>
            </a:pPr>
            <a:r>
              <a:rPr lang="tr-TR" sz="2300" dirty="0" smtClean="0"/>
              <a:t>Finansal muhasebe sistemi, işletme dışı grupların ilgilendiği konularda, işletme faaliyetlerinin sonuçlarının </a:t>
            </a:r>
            <a:r>
              <a:rPr lang="tr-TR" sz="2300" b="1" i="1" dirty="0" smtClean="0"/>
              <a:t>mali tablolar aracılığı </a:t>
            </a:r>
            <a:r>
              <a:rPr lang="tr-TR" sz="2300" dirty="0" smtClean="0"/>
              <a:t>ile sunulması işlemidir.</a:t>
            </a:r>
          </a:p>
          <a:p>
            <a:pPr marL="0" indent="0" algn="just">
              <a:buNone/>
            </a:pPr>
            <a:r>
              <a:rPr lang="tr-TR" sz="2300" dirty="0" smtClean="0"/>
              <a:t>Finansal muhasebe tarafından üretilen bilgiler genellikle </a:t>
            </a:r>
            <a:r>
              <a:rPr lang="tr-TR" sz="2300" b="1" i="1" dirty="0" smtClean="0"/>
              <a:t>finansal nitelikli </a:t>
            </a:r>
            <a:r>
              <a:rPr lang="tr-TR" sz="2300" dirty="0" smtClean="0"/>
              <a:t>bilgilerdir. Bu bilgiler, temel mali tablolar olan </a:t>
            </a:r>
            <a:r>
              <a:rPr lang="tr-TR" sz="2300" b="1" i="1" dirty="0" smtClean="0"/>
              <a:t>bilanço ve gelir tablosu</a:t>
            </a:r>
            <a:r>
              <a:rPr lang="tr-TR" sz="2300" dirty="0" smtClean="0"/>
              <a:t>nun yanında, </a:t>
            </a:r>
            <a:r>
              <a:rPr lang="tr-TR" sz="2300" b="1" i="1" dirty="0" smtClean="0"/>
              <a:t>bunları esas alınarak hazırlanan fon akım tablosu, nakit akım tablosu, öz sermaye değişim tablosu gibi ek finansal tablolar aracılığıyla</a:t>
            </a:r>
            <a:r>
              <a:rPr lang="tr-TR" sz="2300" dirty="0" smtClean="0"/>
              <a:t> bilgi kullanıcılarına iletilir.</a:t>
            </a:r>
            <a:r>
              <a:rPr lang="tr-TR" sz="1700" dirty="0"/>
              <a:t> (Ertaş, 2019</a:t>
            </a:r>
            <a:r>
              <a:rPr lang="tr-TR" sz="1700" dirty="0" smtClean="0"/>
              <a:t>).</a:t>
            </a:r>
            <a:endParaRPr lang="tr-TR" sz="1700" dirty="0"/>
          </a:p>
        </p:txBody>
      </p:sp>
    </p:spTree>
    <p:extLst>
      <p:ext uri="{BB962C8B-B14F-4D97-AF65-F5344CB8AC3E}">
        <p14:creationId xmlns:p14="http://schemas.microsoft.com/office/powerpoint/2010/main" val="2686196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Finansal Muhasebe</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Genellikle</a:t>
            </a:r>
            <a:r>
              <a:rPr lang="tr-TR" sz="2300" dirty="0"/>
              <a:t>, </a:t>
            </a:r>
            <a:r>
              <a:rPr lang="tr-TR" sz="2300" b="1" i="1" dirty="0"/>
              <a:t>işletmenin üçüncü tarafları olan diğer işletmeler ve kişilerle olan ticari kaynaklı ilişkilerini</a:t>
            </a:r>
            <a:r>
              <a:rPr lang="tr-TR" sz="2300" dirty="0"/>
              <a:t> izlemeye yoğunlaşmıştır. Bu ilişkilerde ortaya çıkan, borçların, alacakların, nakit giriş ve çıkışlarının hesaplara kayıtlanmasını ve sonuçlarının saptanmasını zorunlu olarak uymak zorunda olduğu belirli ilkeler, yasalar ve ölçütler çerçevesinde </a:t>
            </a:r>
            <a:r>
              <a:rPr lang="tr-TR" sz="2300" dirty="0" smtClean="0"/>
              <a:t>üstlenir.</a:t>
            </a:r>
            <a:endParaRPr lang="tr-TR" sz="2300" dirty="0"/>
          </a:p>
          <a:p>
            <a:pPr marL="0" indent="0" algn="just">
              <a:buNone/>
            </a:pPr>
            <a:r>
              <a:rPr lang="tr-TR" sz="2300" dirty="0" smtClean="0"/>
              <a:t>Finansal muhasebenin amaçları «muhasebe nedir» sorusu içinde toplanmaktadır. Bu sorunun yanıtı ise </a:t>
            </a:r>
            <a:r>
              <a:rPr lang="tr-TR" sz="2300" b="1" i="1" dirty="0" smtClean="0"/>
              <a:t>muhasebenin bir bilgi sistemi </a:t>
            </a:r>
            <a:r>
              <a:rPr lang="tr-TR" sz="2300" dirty="0" smtClean="0"/>
              <a:t>olduğudur. </a:t>
            </a:r>
          </a:p>
          <a:p>
            <a:pPr marL="0" indent="0" algn="just">
              <a:buNone/>
            </a:pPr>
            <a:r>
              <a:rPr lang="tr-TR" sz="2300" dirty="0" smtClean="0"/>
              <a:t>Bu bağlamda finansal muhasebenin </a:t>
            </a:r>
            <a:r>
              <a:rPr lang="tr-TR" sz="2300" b="1" i="1" dirty="0" smtClean="0"/>
              <a:t>amacı, ekonomik kararlar için gereksinim duyulan yararlı bilgiyi sağlamak </a:t>
            </a:r>
            <a:r>
              <a:rPr lang="tr-TR" sz="2300" dirty="0" smtClean="0"/>
              <a:t>olarak özetlenebilir </a:t>
            </a:r>
            <a:r>
              <a:rPr lang="tr-TR" sz="1600" dirty="0" smtClean="0"/>
              <a:t>(Ertaş, 2019)</a:t>
            </a:r>
            <a:r>
              <a:rPr lang="tr-TR" sz="2300" dirty="0" smtClean="0"/>
              <a:t>.</a:t>
            </a:r>
          </a:p>
          <a:p>
            <a:pPr marL="0" indent="0" algn="just">
              <a:buNone/>
            </a:pPr>
            <a:endParaRPr lang="tr-TR" sz="2300" dirty="0"/>
          </a:p>
        </p:txBody>
      </p:sp>
    </p:spTree>
    <p:extLst>
      <p:ext uri="{BB962C8B-B14F-4D97-AF65-F5344CB8AC3E}">
        <p14:creationId xmlns:p14="http://schemas.microsoft.com/office/powerpoint/2010/main" val="28646603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Maliyet Muhasebesi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Maliyet muhasebesi, işletmelerde </a:t>
            </a:r>
            <a:r>
              <a:rPr lang="tr-TR" sz="2300" b="1" i="1" dirty="0" smtClean="0"/>
              <a:t>üretim safhasında </a:t>
            </a:r>
            <a:r>
              <a:rPr lang="tr-TR" sz="2300" dirty="0" smtClean="0"/>
              <a:t>ortaya çıkan değer hareketlerinin kaydedilmesi suretiyle üretilen mal ve/ya hizmetlerin </a:t>
            </a:r>
            <a:r>
              <a:rPr lang="tr-TR" sz="2300" b="1" i="1" dirty="0" smtClean="0"/>
              <a:t>üretim maliyetlerinin belirlenmesi, işletmede gider kontrolünün yapılması</a:t>
            </a:r>
            <a:r>
              <a:rPr lang="tr-TR" sz="2300" dirty="0" smtClean="0"/>
              <a:t> ve elde edilen bilgiler ile </a:t>
            </a:r>
            <a:r>
              <a:rPr lang="tr-TR" sz="2300" b="1" i="1" dirty="0" smtClean="0"/>
              <a:t>planlama/karar alma süreçlerine yardımcı olunması</a:t>
            </a:r>
            <a:r>
              <a:rPr lang="tr-TR" sz="2300" dirty="0" smtClean="0"/>
              <a:t>nı amaçlayan muhasebe dalıdır.</a:t>
            </a:r>
          </a:p>
          <a:p>
            <a:pPr marL="0" indent="0" algn="just">
              <a:buNone/>
            </a:pPr>
            <a:r>
              <a:rPr lang="tr-TR" sz="2300" dirty="0" smtClean="0"/>
              <a:t>Maliyet muhasebesi daha çok işletme  içindeki yöneticilere işletmenin maliyet yapısı hakkında bilgi sağlar </a:t>
            </a:r>
            <a:r>
              <a:rPr lang="tr-TR" sz="1600" dirty="0" smtClean="0"/>
              <a:t>(Ertaş, 2019)</a:t>
            </a:r>
            <a:r>
              <a:rPr lang="tr-TR" sz="2300" dirty="0" smtClean="0"/>
              <a:t>. Bu çerçevede maliyet muhasebesi </a:t>
            </a:r>
            <a:r>
              <a:rPr lang="tr-TR" sz="1600" dirty="0" smtClean="0"/>
              <a:t>(</a:t>
            </a:r>
            <a:r>
              <a:rPr lang="tr-TR" sz="1600" dirty="0" err="1" smtClean="0"/>
              <a:t>Sevilengül</a:t>
            </a:r>
            <a:r>
              <a:rPr lang="tr-TR" sz="1600" dirty="0" smtClean="0"/>
              <a:t>, 2001)</a:t>
            </a:r>
            <a:r>
              <a:rPr lang="tr-TR" sz="2300" dirty="0" smtClean="0"/>
              <a:t>;</a:t>
            </a:r>
          </a:p>
          <a:p>
            <a:pPr marL="542925" algn="just"/>
            <a:r>
              <a:rPr lang="tr-TR" sz="2300" dirty="0" smtClean="0"/>
              <a:t>Ürün/hizmet maliyetlerini belirler.</a:t>
            </a:r>
          </a:p>
          <a:p>
            <a:pPr marL="542925" algn="just"/>
            <a:r>
              <a:rPr lang="tr-TR" sz="2300" dirty="0" smtClean="0"/>
              <a:t>Kontrol aracı olur.</a:t>
            </a:r>
          </a:p>
          <a:p>
            <a:pPr marL="542925" algn="just"/>
            <a:r>
              <a:rPr lang="tr-TR" sz="2300" dirty="0" smtClean="0"/>
              <a:t>Planlamaya yardımcı olur.</a:t>
            </a:r>
          </a:p>
          <a:p>
            <a:pPr marL="0" indent="0" algn="just">
              <a:buNone/>
            </a:pPr>
            <a:endParaRPr lang="tr-TR" sz="2300" dirty="0" smtClean="0"/>
          </a:p>
          <a:p>
            <a:pPr marL="0" indent="0" algn="just">
              <a:buNone/>
            </a:pPr>
            <a:endParaRPr lang="tr-TR" sz="2300" dirty="0" smtClean="0"/>
          </a:p>
          <a:p>
            <a:pPr marL="0" indent="0" algn="just">
              <a:buNone/>
            </a:pPr>
            <a:endParaRPr lang="tr-TR" sz="2300" dirty="0"/>
          </a:p>
        </p:txBody>
      </p:sp>
    </p:spTree>
    <p:extLst>
      <p:ext uri="{BB962C8B-B14F-4D97-AF65-F5344CB8AC3E}">
        <p14:creationId xmlns:p14="http://schemas.microsoft.com/office/powerpoint/2010/main" val="261554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Yönetim Muhasebesi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Gerek finansal muhasebe, gerek maliyet muhasebesinden elde edilen verilerden hareketle, </a:t>
            </a:r>
            <a:r>
              <a:rPr lang="tr-TR" sz="2300" b="1" i="1" dirty="0" smtClean="0"/>
              <a:t>yeni veriler üreterek işletmede yöneticilerin karar süreçlerinde ihtiyaç duydukları bilgiyi üreten</a:t>
            </a:r>
            <a:r>
              <a:rPr lang="tr-TR" sz="2300" dirty="0" smtClean="0"/>
              <a:t>  muhasebe dalıdır </a:t>
            </a:r>
            <a:r>
              <a:rPr lang="tr-TR" sz="1600" dirty="0" smtClean="0"/>
              <a:t>(</a:t>
            </a:r>
            <a:r>
              <a:rPr lang="tr-TR" sz="1600" dirty="0" err="1" smtClean="0"/>
              <a:t>Sevilengül</a:t>
            </a:r>
            <a:r>
              <a:rPr lang="tr-TR" sz="1600" dirty="0" smtClean="0"/>
              <a:t>, 2001)</a:t>
            </a:r>
            <a:r>
              <a:rPr lang="tr-TR" sz="2300" dirty="0" smtClean="0"/>
              <a:t>.</a:t>
            </a:r>
          </a:p>
          <a:p>
            <a:pPr marL="0" indent="0" algn="just">
              <a:buNone/>
            </a:pPr>
            <a:r>
              <a:rPr lang="tr-TR" sz="2300" b="1" i="1" dirty="0"/>
              <a:t>Analitik muhasebe ve İçe Dönük Muhasebe </a:t>
            </a:r>
            <a:r>
              <a:rPr lang="tr-TR" sz="2300" dirty="0"/>
              <a:t>gibi adlarla da anılan yönetim muhasebesinin </a:t>
            </a:r>
            <a:r>
              <a:rPr lang="tr-TR" sz="2300" b="1" i="1" dirty="0"/>
              <a:t>amacı</a:t>
            </a:r>
            <a:r>
              <a:rPr lang="tr-TR" sz="2300" dirty="0"/>
              <a:t> ise, </a:t>
            </a:r>
            <a:r>
              <a:rPr lang="tr-TR" sz="2300" b="1" i="1" dirty="0"/>
              <a:t>işletme yöneticilerinin sağlıklı kararlar alabilmeleri için gereksinim duydukları </a:t>
            </a:r>
            <a:r>
              <a:rPr lang="tr-TR" sz="2300" b="1" i="1" u="sng" dirty="0"/>
              <a:t>sayısal bilgilerin</a:t>
            </a:r>
            <a:r>
              <a:rPr lang="tr-TR" sz="2300" dirty="0"/>
              <a:t> kendilerine </a:t>
            </a:r>
            <a:r>
              <a:rPr lang="tr-TR" sz="2300" b="1" i="1" dirty="0"/>
              <a:t>sağlanması</a:t>
            </a:r>
            <a:r>
              <a:rPr lang="tr-TR" sz="2300" dirty="0"/>
              <a:t>dır. Bu açıdan bakıldığında, işletme yöneticilerinin ihtiyaç duyacağı bilgiler için gerekli olan ham verilerin toplanmasından başlayarak, </a:t>
            </a:r>
            <a:r>
              <a:rPr lang="tr-TR" sz="2300" dirty="0" smtClean="0"/>
              <a:t>sonuç, </a:t>
            </a:r>
            <a:r>
              <a:rPr lang="tr-TR" sz="2300" dirty="0"/>
              <a:t>işletme yöneticilerinin karar süreçleri için ihtiyaç duyacağı raporlara dönüşünceye kadarki bütün muhasebe süreçlerini kapsamaktadır.</a:t>
            </a:r>
          </a:p>
          <a:p>
            <a:pPr marL="0" indent="0" algn="just">
              <a:buNone/>
            </a:pPr>
            <a:r>
              <a:rPr lang="tr-TR" sz="2300" dirty="0"/>
              <a:t>Bu noktada </a:t>
            </a:r>
            <a:r>
              <a:rPr lang="tr-TR" sz="2300" b="1" i="1" dirty="0"/>
              <a:t>Genel muhasebe bir takım dış standartlara uygun biçimde tutulması gerekirken, yönetim muhasebesinde ana motivasyon yöneticilerin bilgi gereksinimleri</a:t>
            </a:r>
            <a:r>
              <a:rPr lang="tr-TR" sz="2300" dirty="0"/>
              <a:t>dir</a:t>
            </a:r>
            <a:r>
              <a:rPr lang="tr-TR" sz="2300" dirty="0" smtClean="0"/>
              <a:t>.</a:t>
            </a:r>
            <a:endParaRPr lang="tr-TR" sz="2300" dirty="0"/>
          </a:p>
        </p:txBody>
      </p:sp>
    </p:spTree>
    <p:extLst>
      <p:ext uri="{BB962C8B-B14F-4D97-AF65-F5344CB8AC3E}">
        <p14:creationId xmlns:p14="http://schemas.microsoft.com/office/powerpoint/2010/main" val="20349620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smtClean="0"/>
              <a:t>Yönetim Muhasebesi</a:t>
            </a:r>
            <a:endParaRPr lang="tr-TR" sz="2700" i="1" dirty="0"/>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smtClean="0"/>
              <a:t>Yönetim</a:t>
            </a:r>
            <a:r>
              <a:rPr lang="tr-TR" sz="2300" dirty="0"/>
              <a:t> </a:t>
            </a:r>
            <a:r>
              <a:rPr lang="tr-TR" sz="2300" dirty="0" smtClean="0"/>
              <a:t>muhasebesi, </a:t>
            </a:r>
            <a:r>
              <a:rPr lang="tr-TR" sz="2300" b="1" i="1" dirty="0" smtClean="0"/>
              <a:t>işletmenin ürettiği mal ve/ya hizmetin maliyetini hesaplayan, kısa dönemlerde işletme sonuçlarını belirtmenin yanında gelecekle ilgili karar alma, kontrol, planlama ve performans değerleme amacına bilgi üreten </a:t>
            </a:r>
            <a:r>
              <a:rPr lang="tr-TR" sz="2300" dirty="0" smtClean="0"/>
              <a:t>muhasebe sistemidir.</a:t>
            </a:r>
          </a:p>
          <a:p>
            <a:pPr marL="0" indent="0" algn="just">
              <a:buNone/>
            </a:pPr>
            <a:r>
              <a:rPr lang="tr-TR" sz="2300" dirty="0" smtClean="0"/>
              <a:t>Dolayısıyla yönetim muhasebesi, finansal muhasebenin üstlendiği defter tutma, kayıtlama gibi işlemlerin çok ötesinde, işletme yöneticilerinin karar almada yararlanacakları bilgileri derleyen ve yorumlayan bir niteliğe sahiptir </a:t>
            </a:r>
            <a:r>
              <a:rPr lang="tr-TR" sz="1600" dirty="0" smtClean="0"/>
              <a:t>(Ertaş, 2019)</a:t>
            </a:r>
            <a:r>
              <a:rPr lang="tr-TR" sz="2300" dirty="0" smtClean="0"/>
              <a:t>. </a:t>
            </a:r>
            <a:endParaRPr lang="tr-TR" sz="2300" dirty="0"/>
          </a:p>
        </p:txBody>
      </p:sp>
    </p:spTree>
    <p:extLst>
      <p:ext uri="{BB962C8B-B14F-4D97-AF65-F5344CB8AC3E}">
        <p14:creationId xmlns:p14="http://schemas.microsoft.com/office/powerpoint/2010/main" val="27508455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30250"/>
          </a:xfrm>
        </p:spPr>
        <p:txBody>
          <a:bodyPr>
            <a:normAutofit/>
          </a:bodyPr>
          <a:lstStyle/>
          <a:p>
            <a:r>
              <a:rPr lang="tr-TR" sz="2700" i="1" dirty="0"/>
              <a:t>Finansal Muhasebe ile Yönetim Muhasebesi Arasındaki Farklar</a:t>
            </a:r>
          </a:p>
        </p:txBody>
      </p:sp>
      <p:sp>
        <p:nvSpPr>
          <p:cNvPr id="3" name="İçerik Yer Tutucusu 2"/>
          <p:cNvSpPr>
            <a:spLocks noGrp="1"/>
          </p:cNvSpPr>
          <p:nvPr>
            <p:ph idx="1"/>
          </p:nvPr>
        </p:nvSpPr>
        <p:spPr>
          <a:xfrm>
            <a:off x="838200" y="1238250"/>
            <a:ext cx="10515600" cy="4938713"/>
          </a:xfrm>
        </p:spPr>
        <p:txBody>
          <a:bodyPr>
            <a:normAutofit/>
          </a:bodyPr>
          <a:lstStyle/>
          <a:p>
            <a:pPr marL="0" indent="0" algn="just">
              <a:buNone/>
            </a:pPr>
            <a:r>
              <a:rPr lang="tr-TR" sz="2300" dirty="0"/>
              <a:t>Finansal </a:t>
            </a:r>
            <a:r>
              <a:rPr lang="tr-TR" sz="2300" dirty="0" smtClean="0"/>
              <a:t>muhasebe ile yönetim muhasebesi arasındaki farklar </a:t>
            </a:r>
            <a:r>
              <a:rPr lang="tr-TR" sz="1600" dirty="0" smtClean="0"/>
              <a:t>(</a:t>
            </a:r>
            <a:r>
              <a:rPr lang="tr-TR" sz="1600" dirty="0" err="1" smtClean="0"/>
              <a:t>Haftacı</a:t>
            </a:r>
            <a:r>
              <a:rPr lang="tr-TR" sz="1600" dirty="0" smtClean="0"/>
              <a:t>, 2013)</a:t>
            </a:r>
            <a:r>
              <a:rPr lang="tr-TR" sz="2300" dirty="0" smtClean="0"/>
              <a:t>;</a:t>
            </a:r>
          </a:p>
          <a:p>
            <a:pPr marL="0" indent="0" algn="just">
              <a:buNone/>
            </a:pPr>
            <a:endParaRPr lang="tr-TR" sz="2300" dirty="0"/>
          </a:p>
          <a:p>
            <a:pPr marL="0" indent="0" algn="just">
              <a:buNone/>
            </a:pPr>
            <a:endParaRPr lang="tr-TR" sz="2300" dirty="0"/>
          </a:p>
          <a:p>
            <a:pPr marL="0" indent="0" algn="just">
              <a:buNone/>
            </a:pPr>
            <a:endParaRPr lang="tr-TR" sz="2300" dirty="0"/>
          </a:p>
        </p:txBody>
      </p:sp>
      <p:graphicFrame>
        <p:nvGraphicFramePr>
          <p:cNvPr id="5" name="Tablo 4"/>
          <p:cNvGraphicFramePr>
            <a:graphicFrameLocks noGrp="1"/>
          </p:cNvGraphicFramePr>
          <p:nvPr>
            <p:extLst>
              <p:ext uri="{D42A27DB-BD31-4B8C-83A1-F6EECF244321}">
                <p14:modId xmlns:p14="http://schemas.microsoft.com/office/powerpoint/2010/main" val="907758208"/>
              </p:ext>
            </p:extLst>
          </p:nvPr>
        </p:nvGraphicFramePr>
        <p:xfrm>
          <a:off x="1050691" y="1700974"/>
          <a:ext cx="10078226" cy="4354138"/>
        </p:xfrm>
        <a:graphic>
          <a:graphicData uri="http://schemas.openxmlformats.org/drawingml/2006/table">
            <a:tbl>
              <a:tblPr firstRow="1" bandRow="1">
                <a:tableStyleId>{5C22544A-7EE6-4342-B048-85BDC9FD1C3A}</a:tableStyleId>
              </a:tblPr>
              <a:tblGrid>
                <a:gridCol w="5039113">
                  <a:extLst>
                    <a:ext uri="{9D8B030D-6E8A-4147-A177-3AD203B41FA5}">
                      <a16:colId xmlns:a16="http://schemas.microsoft.com/office/drawing/2014/main" val="20000"/>
                    </a:ext>
                  </a:extLst>
                </a:gridCol>
                <a:gridCol w="5039113">
                  <a:extLst>
                    <a:ext uri="{9D8B030D-6E8A-4147-A177-3AD203B41FA5}">
                      <a16:colId xmlns:a16="http://schemas.microsoft.com/office/drawing/2014/main" val="20001"/>
                    </a:ext>
                  </a:extLst>
                </a:gridCol>
              </a:tblGrid>
              <a:tr h="592511">
                <a:tc>
                  <a:txBody>
                    <a:bodyPr/>
                    <a:lstStyle/>
                    <a:p>
                      <a:pPr algn="ctr">
                        <a:lnSpc>
                          <a:spcPct val="107000"/>
                        </a:lnSpc>
                        <a:spcAft>
                          <a:spcPts val="0"/>
                        </a:spcAft>
                      </a:pPr>
                      <a:r>
                        <a:rPr lang="tr-TR" sz="2100" dirty="0">
                          <a:effectLst/>
                          <a:latin typeface="Calibri" panose="020F0502020204030204" pitchFamily="34" charset="0"/>
                          <a:ea typeface="Calibri" panose="020F0502020204030204" pitchFamily="34" charset="0"/>
                          <a:cs typeface="Times New Roman" panose="02020603050405020304" pitchFamily="18" charset="0"/>
                        </a:rPr>
                        <a:t>Finansal Muhasebe</a:t>
                      </a:r>
                    </a:p>
                  </a:txBody>
                  <a:tcPr marL="68580" marR="68580" marT="0" marB="0"/>
                </a:tc>
                <a:tc>
                  <a:txBody>
                    <a:bodyPr/>
                    <a:lstStyle/>
                    <a:p>
                      <a:pPr algn="ctr">
                        <a:lnSpc>
                          <a:spcPct val="107000"/>
                        </a:lnSpc>
                        <a:spcAft>
                          <a:spcPts val="0"/>
                        </a:spcAft>
                      </a:pPr>
                      <a:r>
                        <a:rPr lang="tr-TR" sz="2100">
                          <a:effectLst/>
                          <a:latin typeface="Calibri" panose="020F0502020204030204" pitchFamily="34" charset="0"/>
                          <a:ea typeface="Calibri" panose="020F0502020204030204" pitchFamily="34" charset="0"/>
                          <a:cs typeface="Times New Roman" panose="02020603050405020304" pitchFamily="18" charset="0"/>
                        </a:rPr>
                        <a:t>Yönetim Muhasebesi</a:t>
                      </a:r>
                    </a:p>
                  </a:txBody>
                  <a:tcPr marL="68580" marR="68580" marT="0" marB="0"/>
                </a:tc>
                <a:extLst>
                  <a:ext uri="{0D108BD9-81ED-4DB2-BD59-A6C34878D82A}">
                    <a16:rowId xmlns:a16="http://schemas.microsoft.com/office/drawing/2014/main" val="10000"/>
                  </a:ext>
                </a:extLst>
              </a:tr>
              <a:tr h="542373">
                <a:tc>
                  <a:txBody>
                    <a:bodyPr/>
                    <a:lstStyle/>
                    <a:p>
                      <a:pPr marL="0" lvl="0" indent="0">
                        <a:lnSpc>
                          <a:spcPct val="107000"/>
                        </a:lnSpc>
                        <a:spcAft>
                          <a:spcPts val="0"/>
                        </a:spcAft>
                        <a:buFont typeface="+mj-lt"/>
                        <a:buNone/>
                      </a:pPr>
                      <a:r>
                        <a:rPr lang="tr-TR" sz="2100" dirty="0" smtClean="0">
                          <a:effectLst/>
                          <a:latin typeface="Calibri" panose="020F0502020204030204" pitchFamily="34" charset="0"/>
                          <a:ea typeface="Calibri" panose="020F0502020204030204" pitchFamily="34" charset="0"/>
                          <a:cs typeface="Times New Roman" panose="02020603050405020304" pitchFamily="18" charset="0"/>
                        </a:rPr>
                        <a:t>İşletme </a:t>
                      </a:r>
                      <a:r>
                        <a:rPr lang="tr-TR" sz="2100" dirty="0">
                          <a:effectLst/>
                          <a:latin typeface="Calibri" panose="020F0502020204030204" pitchFamily="34" charset="0"/>
                          <a:ea typeface="Calibri" panose="020F0502020204030204" pitchFamily="34" charset="0"/>
                          <a:cs typeface="Times New Roman" panose="02020603050405020304" pitchFamily="18" charset="0"/>
                        </a:rPr>
                        <a:t>dışı çıkar gruplarına bilgi sağlar</a:t>
                      </a:r>
                    </a:p>
                  </a:txBody>
                  <a:tcPr marL="68580" marR="68580" marT="0" marB="0" anchor="ctr"/>
                </a:tc>
                <a:tc>
                  <a:txBody>
                    <a:bodyPr/>
                    <a:lstStyle/>
                    <a:p>
                      <a:pPr marL="0" lvl="0" indent="0">
                        <a:lnSpc>
                          <a:spcPct val="107000"/>
                        </a:lnSpc>
                        <a:spcAft>
                          <a:spcPts val="0"/>
                        </a:spcAft>
                        <a:buFont typeface="+mj-lt"/>
                        <a:buNone/>
                      </a:pPr>
                      <a:r>
                        <a:rPr lang="tr-TR" sz="2100" dirty="0">
                          <a:effectLst/>
                          <a:latin typeface="Calibri" panose="020F0502020204030204" pitchFamily="34" charset="0"/>
                          <a:ea typeface="Calibri" panose="020F0502020204030204" pitchFamily="34" charset="0"/>
                          <a:cs typeface="Times New Roman" panose="02020603050405020304" pitchFamily="18" charset="0"/>
                        </a:rPr>
                        <a:t>İşletme yöneticileri için bilgi sağlar.</a:t>
                      </a:r>
                    </a:p>
                  </a:txBody>
                  <a:tcPr marL="68580" marR="68580" marT="0" marB="0" anchor="ctr"/>
                </a:tc>
                <a:extLst>
                  <a:ext uri="{0D108BD9-81ED-4DB2-BD59-A6C34878D82A}">
                    <a16:rowId xmlns:a16="http://schemas.microsoft.com/office/drawing/2014/main" val="10001"/>
                  </a:ext>
                </a:extLst>
              </a:tr>
              <a:tr h="707931">
                <a:tc>
                  <a:txBody>
                    <a:bodyPr/>
                    <a:lstStyle/>
                    <a:p>
                      <a:pPr marL="0" lvl="0" indent="0">
                        <a:lnSpc>
                          <a:spcPct val="107000"/>
                        </a:lnSpc>
                        <a:spcAft>
                          <a:spcPts val="0"/>
                        </a:spcAft>
                        <a:buFont typeface="+mj-lt"/>
                        <a:buNone/>
                      </a:pPr>
                      <a:r>
                        <a:rPr lang="tr-TR" sz="2100" dirty="0" smtClean="0">
                          <a:effectLst/>
                          <a:latin typeface="Calibri" panose="020F0502020204030204" pitchFamily="34" charset="0"/>
                          <a:ea typeface="Calibri" panose="020F0502020204030204" pitchFamily="34" charset="0"/>
                          <a:cs typeface="Times New Roman" panose="02020603050405020304" pitchFamily="18" charset="0"/>
                        </a:rPr>
                        <a:t>Kayıtlarda </a:t>
                      </a:r>
                      <a:r>
                        <a:rPr lang="tr-TR" sz="2100" dirty="0">
                          <a:effectLst/>
                          <a:latin typeface="Calibri" panose="020F0502020204030204" pitchFamily="34" charset="0"/>
                          <a:ea typeface="Calibri" panose="020F0502020204030204" pitchFamily="34" charset="0"/>
                          <a:cs typeface="Times New Roman" panose="02020603050405020304" pitchFamily="18" charset="0"/>
                        </a:rPr>
                        <a:t>parasal tutarlar temel alınır</a:t>
                      </a:r>
                    </a:p>
                  </a:txBody>
                  <a:tcPr marL="68580" marR="68580" marT="0" marB="0" anchor="ctr"/>
                </a:tc>
                <a:tc>
                  <a:txBody>
                    <a:bodyPr/>
                    <a:lstStyle/>
                    <a:p>
                      <a:pPr marL="0" lvl="0" indent="0">
                        <a:lnSpc>
                          <a:spcPct val="107000"/>
                        </a:lnSpc>
                        <a:spcAft>
                          <a:spcPts val="0"/>
                        </a:spcAft>
                        <a:buFont typeface="+mj-lt"/>
                        <a:buNone/>
                      </a:pPr>
                      <a:r>
                        <a:rPr lang="tr-TR" sz="2100" dirty="0">
                          <a:effectLst/>
                          <a:latin typeface="Calibri" panose="020F0502020204030204" pitchFamily="34" charset="0"/>
                          <a:ea typeface="Calibri" panose="020F0502020204030204" pitchFamily="34" charset="0"/>
                          <a:cs typeface="Times New Roman" panose="02020603050405020304" pitchFamily="18" charset="0"/>
                        </a:rPr>
                        <a:t>Parasal tutarların yanında para dışı ölçüler de kullanılır. </a:t>
                      </a:r>
                    </a:p>
                  </a:txBody>
                  <a:tcPr marL="68580" marR="68580" marT="0" marB="0" anchor="ctr"/>
                </a:tc>
                <a:extLst>
                  <a:ext uri="{0D108BD9-81ED-4DB2-BD59-A6C34878D82A}">
                    <a16:rowId xmlns:a16="http://schemas.microsoft.com/office/drawing/2014/main" val="10002"/>
                  </a:ext>
                </a:extLst>
              </a:tr>
              <a:tr h="799572">
                <a:tc>
                  <a:txBody>
                    <a:bodyPr/>
                    <a:lstStyle/>
                    <a:p>
                      <a:pPr marL="0" lvl="0" indent="0">
                        <a:lnSpc>
                          <a:spcPct val="107000"/>
                        </a:lnSpc>
                        <a:spcAft>
                          <a:spcPts val="0"/>
                        </a:spcAft>
                        <a:buFont typeface="+mj-lt"/>
                        <a:buNone/>
                      </a:pPr>
                      <a:r>
                        <a:rPr lang="tr-TR" sz="2100" dirty="0">
                          <a:effectLst/>
                          <a:latin typeface="Calibri" panose="020F0502020204030204" pitchFamily="34" charset="0"/>
                          <a:ea typeface="Calibri" panose="020F0502020204030204" pitchFamily="34" charset="0"/>
                          <a:cs typeface="Times New Roman" panose="02020603050405020304" pitchFamily="18" charset="0"/>
                        </a:rPr>
                        <a:t>Tutarlar kesindir belgelere dayanır.</a:t>
                      </a:r>
                    </a:p>
                  </a:txBody>
                  <a:tcPr marL="68580" marR="68580" marT="0" marB="0" anchor="ctr"/>
                </a:tc>
                <a:tc>
                  <a:txBody>
                    <a:bodyPr/>
                    <a:lstStyle/>
                    <a:p>
                      <a:pPr marL="0" lvl="0" indent="0">
                        <a:lnSpc>
                          <a:spcPct val="107000"/>
                        </a:lnSpc>
                        <a:spcAft>
                          <a:spcPts val="0"/>
                        </a:spcAft>
                        <a:buFont typeface="+mj-lt"/>
                        <a:buNone/>
                      </a:pPr>
                      <a:r>
                        <a:rPr lang="tr-TR" sz="2100" dirty="0">
                          <a:effectLst/>
                          <a:latin typeface="Calibri" panose="020F0502020204030204" pitchFamily="34" charset="0"/>
                          <a:ea typeface="Calibri" panose="020F0502020204030204" pitchFamily="34" charset="0"/>
                          <a:cs typeface="Times New Roman" panose="02020603050405020304" pitchFamily="18" charset="0"/>
                        </a:rPr>
                        <a:t>Standart maliyetleme gibi kimi amaçlar için tahmini tutarlar da kullanılır.</a:t>
                      </a:r>
                    </a:p>
                  </a:txBody>
                  <a:tcPr marL="68580" marR="68580" marT="0" marB="0" anchor="ctr"/>
                </a:tc>
                <a:extLst>
                  <a:ext uri="{0D108BD9-81ED-4DB2-BD59-A6C34878D82A}">
                    <a16:rowId xmlns:a16="http://schemas.microsoft.com/office/drawing/2014/main" val="10003"/>
                  </a:ext>
                </a:extLst>
              </a:tr>
              <a:tr h="707931">
                <a:tc>
                  <a:txBody>
                    <a:bodyPr/>
                    <a:lstStyle/>
                    <a:p>
                      <a:pPr marL="0" lvl="0" indent="0">
                        <a:lnSpc>
                          <a:spcPct val="107000"/>
                        </a:lnSpc>
                        <a:spcAft>
                          <a:spcPts val="0"/>
                        </a:spcAft>
                        <a:buFont typeface="+mj-lt"/>
                        <a:buNone/>
                      </a:pPr>
                      <a:r>
                        <a:rPr lang="tr-TR" sz="2100" dirty="0">
                          <a:effectLst/>
                          <a:latin typeface="Calibri" panose="020F0502020204030204" pitchFamily="34" charset="0"/>
                          <a:ea typeface="Calibri" panose="020F0502020204030204" pitchFamily="34" charset="0"/>
                          <a:cs typeface="Times New Roman" panose="02020603050405020304" pitchFamily="18" charset="0"/>
                        </a:rPr>
                        <a:t>Kayıtlar Geçmişi yansıtır.</a:t>
                      </a:r>
                    </a:p>
                  </a:txBody>
                  <a:tcPr marL="68580" marR="68580" marT="0" marB="0" anchor="ctr"/>
                </a:tc>
                <a:tc>
                  <a:txBody>
                    <a:bodyPr/>
                    <a:lstStyle/>
                    <a:p>
                      <a:pPr marL="0" lvl="0" indent="0">
                        <a:lnSpc>
                          <a:spcPct val="107000"/>
                        </a:lnSpc>
                        <a:spcAft>
                          <a:spcPts val="0"/>
                        </a:spcAft>
                        <a:buFont typeface="+mj-lt"/>
                        <a:buNone/>
                      </a:pPr>
                      <a:r>
                        <a:rPr lang="tr-TR" sz="2100" dirty="0">
                          <a:effectLst/>
                          <a:latin typeface="Calibri" panose="020F0502020204030204" pitchFamily="34" charset="0"/>
                          <a:ea typeface="Calibri" panose="020F0502020204030204" pitchFamily="34" charset="0"/>
                          <a:cs typeface="Times New Roman" panose="02020603050405020304" pitchFamily="18" charset="0"/>
                        </a:rPr>
                        <a:t>Verilerin kullanımında beklentiler ağırlıktadır.</a:t>
                      </a:r>
                    </a:p>
                  </a:txBody>
                  <a:tcPr marL="68580" marR="68580" marT="0" marB="0" anchor="ctr"/>
                </a:tc>
                <a:extLst>
                  <a:ext uri="{0D108BD9-81ED-4DB2-BD59-A6C34878D82A}">
                    <a16:rowId xmlns:a16="http://schemas.microsoft.com/office/drawing/2014/main" val="10004"/>
                  </a:ext>
                </a:extLst>
              </a:tr>
              <a:tr h="1003820">
                <a:tc>
                  <a:txBody>
                    <a:bodyPr/>
                    <a:lstStyle/>
                    <a:p>
                      <a:pPr marL="0" lvl="0" indent="0">
                        <a:lnSpc>
                          <a:spcPct val="107000"/>
                        </a:lnSpc>
                        <a:spcAft>
                          <a:spcPts val="0"/>
                        </a:spcAft>
                        <a:buFont typeface="+mj-lt"/>
                        <a:buNone/>
                      </a:pPr>
                      <a:r>
                        <a:rPr lang="tr-TR" sz="2100" dirty="0">
                          <a:effectLst/>
                          <a:latin typeface="Calibri" panose="020F0502020204030204" pitchFamily="34" charset="0"/>
                          <a:ea typeface="Calibri" panose="020F0502020204030204" pitchFamily="34" charset="0"/>
                          <a:cs typeface="Times New Roman" panose="02020603050405020304" pitchFamily="18" charset="0"/>
                        </a:rPr>
                        <a:t>Kayıtlamada genel kabul görmüş muhasebe </a:t>
                      </a:r>
                      <a:r>
                        <a:rPr lang="tr-TR" sz="2100" dirty="0" smtClean="0">
                          <a:effectLst/>
                          <a:latin typeface="Calibri" panose="020F0502020204030204" pitchFamily="34" charset="0"/>
                          <a:ea typeface="Calibri" panose="020F0502020204030204" pitchFamily="34" charset="0"/>
                          <a:cs typeface="Times New Roman" panose="02020603050405020304" pitchFamily="18" charset="0"/>
                        </a:rPr>
                        <a:t>ilkelerine ve yasal mevzuata uyulur</a:t>
                      </a:r>
                      <a:r>
                        <a:rPr lang="tr-TR" sz="2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nchor="ctr"/>
                </a:tc>
                <a:tc>
                  <a:txBody>
                    <a:bodyPr/>
                    <a:lstStyle/>
                    <a:p>
                      <a:pPr marL="0" lvl="0" indent="0">
                        <a:lnSpc>
                          <a:spcPct val="107000"/>
                        </a:lnSpc>
                        <a:spcAft>
                          <a:spcPts val="0"/>
                        </a:spcAft>
                        <a:buFont typeface="+mj-lt"/>
                        <a:buNone/>
                      </a:pPr>
                      <a:r>
                        <a:rPr lang="tr-TR" sz="2100" dirty="0">
                          <a:effectLst/>
                          <a:latin typeface="Calibri" panose="020F0502020204030204" pitchFamily="34" charset="0"/>
                          <a:ea typeface="Calibri" panose="020F0502020204030204" pitchFamily="34" charset="0"/>
                          <a:cs typeface="Times New Roman" panose="02020603050405020304" pitchFamily="18" charset="0"/>
                        </a:rPr>
                        <a:t>Maliyet bilgilerinin kullanımında yönetim için yararlılık ve etkinlik söz konusudur.</a:t>
                      </a: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019857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TotalTime>
  <Words>3434</Words>
  <Application>Microsoft Office PowerPoint</Application>
  <PresentationFormat>Geniş ekran</PresentationFormat>
  <Paragraphs>282</Paragraphs>
  <Slides>32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32</vt:i4>
      </vt:variant>
    </vt:vector>
  </HeadingPairs>
  <TitlesOfParts>
    <vt:vector size="37" baseType="lpstr">
      <vt:lpstr>Arial</vt:lpstr>
      <vt:lpstr>Calibri</vt:lpstr>
      <vt:lpstr>Calibri Light</vt:lpstr>
      <vt:lpstr>Times New Roman</vt:lpstr>
      <vt:lpstr>Office Teması</vt:lpstr>
      <vt:lpstr>Muhasebe Organizasyonu  </vt:lpstr>
      <vt:lpstr>Muhasebe Sisteminin Bölümleri</vt:lpstr>
      <vt:lpstr>Finansal Muhasebe</vt:lpstr>
      <vt:lpstr>Finansal Muhasebe</vt:lpstr>
      <vt:lpstr>Finansal Muhasebe</vt:lpstr>
      <vt:lpstr>Maliyet Muhasebesi</vt:lpstr>
      <vt:lpstr>Yönetim Muhasebesi</vt:lpstr>
      <vt:lpstr>Yönetim Muhasebesi</vt:lpstr>
      <vt:lpstr>Finansal Muhasebe ile Yönetim Muhasebesi Arasındaki Farklar</vt:lpstr>
      <vt:lpstr>Muhasebe Bölümlerinin İlişkisi</vt:lpstr>
      <vt:lpstr>Hesap Planı ve Hesap Çerçevesi</vt:lpstr>
      <vt:lpstr>TEKDÜZEN HESAP ÇERÇEVESİ</vt:lpstr>
      <vt:lpstr>TEKDÜZEN HESAP ÇERÇEVESİ</vt:lpstr>
      <vt:lpstr>TEKDÜZEN HESAP ÇERÇEVESİ</vt:lpstr>
      <vt:lpstr>TEKDÜZEN HESAP ÇERÇEVESİ</vt:lpstr>
      <vt:lpstr>TEKDÜZEN HESAP PLANI</vt:lpstr>
      <vt:lpstr>Türkiye Muhasebe Standartları (TMS)</vt:lpstr>
      <vt:lpstr>Türkiye Muhasebe Standartları (TMS)</vt:lpstr>
      <vt:lpstr>Türkiye Muhasebe Standartları (TMS)</vt:lpstr>
      <vt:lpstr>Türkiye Muhasebe Standartları (TMS)</vt:lpstr>
      <vt:lpstr>Türkiye Muhasebe Standartları (TMS)</vt:lpstr>
      <vt:lpstr>Türkiye Muhasebe Standartları (TMS)</vt:lpstr>
      <vt:lpstr>Türkiye Muhasebe Standartları (TMS)</vt:lpstr>
      <vt:lpstr>Türkiye Finansal Raporlama Standartları (TFRS)</vt:lpstr>
      <vt:lpstr>Finansal Raporlamaya İlişkin Kavramsal Çerçeve</vt:lpstr>
      <vt:lpstr>Finansal Raporlamaya İlişkin Kavramsal Çerçeve</vt:lpstr>
      <vt:lpstr>Finansal Tablo Unsurlarının Ölçüm Esasları</vt:lpstr>
      <vt:lpstr>Finansal Tablo Unsurlarının Ölçüm Esasları</vt:lpstr>
      <vt:lpstr>Finansal Tablo Unsurlarının Ölçüm Esasları</vt:lpstr>
      <vt:lpstr>Sermaye</vt:lpstr>
      <vt:lpstr>Sermaye Kavramının Korunması</vt:lpstr>
      <vt:lpstr>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Muhasebe Organizasyonu</dc:title>
  <dc:creator>M. Aslan</dc:creator>
  <cp:lastModifiedBy>Eris</cp:lastModifiedBy>
  <cp:revision>73</cp:revision>
  <dcterms:created xsi:type="dcterms:W3CDTF">2020-10-14T11:56:42Z</dcterms:created>
  <dcterms:modified xsi:type="dcterms:W3CDTF">2024-10-14T12:08:36Z</dcterms:modified>
</cp:coreProperties>
</file>