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60" r:id="rId3"/>
    <p:sldId id="361" r:id="rId4"/>
    <p:sldId id="362" r:id="rId5"/>
    <p:sldId id="363" r:id="rId6"/>
    <p:sldId id="364" r:id="rId7"/>
    <p:sldId id="365" r:id="rId8"/>
    <p:sldId id="366" r:id="rId9"/>
    <p:sldId id="367" r:id="rId10"/>
    <p:sldId id="368" r:id="rId11"/>
    <p:sldId id="369" r:id="rId12"/>
    <p:sldId id="370" r:id="rId13"/>
    <p:sldId id="371" r:id="rId14"/>
    <p:sldId id="372" r:id="rId15"/>
    <p:sldId id="373" r:id="rId16"/>
    <p:sldId id="374" r:id="rId17"/>
    <p:sldId id="375" r:id="rId18"/>
    <p:sldId id="288" r:id="rId19"/>
    <p:sldId id="320" r:id="rId20"/>
    <p:sldId id="321" r:id="rId21"/>
    <p:sldId id="324" r:id="rId22"/>
    <p:sldId id="325" r:id="rId23"/>
    <p:sldId id="322"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6" r:id="rId45"/>
    <p:sldId id="348" r:id="rId46"/>
    <p:sldId id="349" r:id="rId47"/>
    <p:sldId id="350" r:id="rId48"/>
    <p:sldId id="351" r:id="rId49"/>
    <p:sldId id="352" r:id="rId50"/>
    <p:sldId id="353" r:id="rId51"/>
    <p:sldId id="354" r:id="rId52"/>
    <p:sldId id="355" r:id="rId53"/>
    <p:sldId id="356" r:id="rId54"/>
    <p:sldId id="357" r:id="rId55"/>
    <p:sldId id="358" r:id="rId56"/>
    <p:sldId id="359" r:id="rId57"/>
    <p:sldId id="281" r:id="rId5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14.10.2024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502303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14.10.2024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2329023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14.10.2024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3135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14.10.2024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3652975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F72EB532-17D4-449A-BABB-DE71A1E4D38E}" type="datetimeFigureOut">
              <a:rPr lang="tr-TR" smtClean="0"/>
              <a:t>14.10.2024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4046877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72EB532-17D4-449A-BABB-DE71A1E4D38E}" type="datetimeFigureOut">
              <a:rPr lang="tr-TR" smtClean="0"/>
              <a:t>14.10.2024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84505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72EB532-17D4-449A-BABB-DE71A1E4D38E}" type="datetimeFigureOut">
              <a:rPr lang="tr-TR" smtClean="0"/>
              <a:t>14.10.2024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11885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72EB532-17D4-449A-BABB-DE71A1E4D38E}" type="datetimeFigureOut">
              <a:rPr lang="tr-TR" smtClean="0"/>
              <a:t>14.10.2024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3819381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72EB532-17D4-449A-BABB-DE71A1E4D38E}" type="datetimeFigureOut">
              <a:rPr lang="tr-TR" smtClean="0"/>
              <a:t>14.10.2024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79356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72EB532-17D4-449A-BABB-DE71A1E4D38E}" type="datetimeFigureOut">
              <a:rPr lang="tr-TR" smtClean="0"/>
              <a:t>14.10.2024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96647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72EB532-17D4-449A-BABB-DE71A1E4D38E}" type="datetimeFigureOut">
              <a:rPr lang="tr-TR" smtClean="0"/>
              <a:t>14.10.2024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299980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EB532-17D4-449A-BABB-DE71A1E4D38E}" type="datetimeFigureOut">
              <a:rPr lang="tr-TR" smtClean="0"/>
              <a:t>14.10.2024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1F7C3C-849A-41E8-B0B2-23ADD53543C2}" type="slidenum">
              <a:rPr lang="tr-TR" smtClean="0"/>
              <a:t>‹#›</a:t>
            </a:fld>
            <a:endParaRPr lang="tr-TR"/>
          </a:p>
        </p:txBody>
      </p:sp>
    </p:spTree>
    <p:extLst>
      <p:ext uri="{BB962C8B-B14F-4D97-AF65-F5344CB8AC3E}">
        <p14:creationId xmlns:p14="http://schemas.microsoft.com/office/powerpoint/2010/main" val="2553707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001837"/>
          </a:xfrm>
        </p:spPr>
        <p:txBody>
          <a:bodyPr>
            <a:normAutofit/>
          </a:bodyPr>
          <a:lstStyle/>
          <a:p>
            <a:r>
              <a:rPr lang="tr-TR" sz="4000" dirty="0" smtClean="0"/>
              <a:t>Muhasebe Organizasyonu</a:t>
            </a:r>
            <a:r>
              <a:rPr lang="tr-TR" dirty="0" smtClean="0"/>
              <a:t/>
            </a:r>
            <a:br>
              <a:rPr lang="tr-TR" dirty="0" smtClean="0"/>
            </a:br>
            <a:endParaRPr lang="tr-TR" dirty="0"/>
          </a:p>
        </p:txBody>
      </p:sp>
      <p:sp>
        <p:nvSpPr>
          <p:cNvPr id="3" name="Alt Başlık 2"/>
          <p:cNvSpPr>
            <a:spLocks noGrp="1"/>
          </p:cNvSpPr>
          <p:nvPr>
            <p:ph type="subTitle" idx="1"/>
          </p:nvPr>
        </p:nvSpPr>
        <p:spPr>
          <a:xfrm>
            <a:off x="1524000" y="3602037"/>
            <a:ext cx="9144000" cy="1951037"/>
          </a:xfrm>
        </p:spPr>
        <p:txBody>
          <a:bodyPr/>
          <a:lstStyle/>
          <a:p>
            <a:pPr algn="l"/>
            <a:r>
              <a:rPr lang="tr-TR" b="1" i="1" dirty="0" smtClean="0"/>
              <a:t>Muhasebe Bilgi Sistemi</a:t>
            </a:r>
          </a:p>
          <a:p>
            <a:endParaRPr lang="tr-TR" b="1" i="1" dirty="0"/>
          </a:p>
          <a:p>
            <a:pPr algn="r"/>
            <a:r>
              <a:rPr lang="tr-TR" dirty="0" smtClean="0"/>
              <a:t>Dr. Muhsin ASLAN</a:t>
            </a:r>
          </a:p>
          <a:p>
            <a:pPr algn="r"/>
            <a:r>
              <a:rPr lang="tr-TR" dirty="0" smtClean="0"/>
              <a:t>21.10.2024</a:t>
            </a:r>
            <a:endParaRPr lang="tr-TR" dirty="0"/>
          </a:p>
        </p:txBody>
      </p:sp>
    </p:spTree>
    <p:extLst>
      <p:ext uri="{BB962C8B-B14F-4D97-AF65-F5344CB8AC3E}">
        <p14:creationId xmlns:p14="http://schemas.microsoft.com/office/powerpoint/2010/main" val="6700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Türkiye Finansal Raporlama Standartları (TFRS)</a:t>
            </a:r>
            <a:endParaRPr lang="tr-TR" sz="2700" i="1" dirty="0"/>
          </a:p>
        </p:txBody>
      </p:sp>
      <p:sp>
        <p:nvSpPr>
          <p:cNvPr id="3" name="İçerik Yer Tutucusu 2"/>
          <p:cNvSpPr>
            <a:spLocks noGrp="1"/>
          </p:cNvSpPr>
          <p:nvPr>
            <p:ph idx="1"/>
          </p:nvPr>
        </p:nvSpPr>
        <p:spPr>
          <a:xfrm>
            <a:off x="838200" y="1095376"/>
            <a:ext cx="10515600" cy="5081587"/>
          </a:xfrm>
        </p:spPr>
        <p:txBody>
          <a:bodyPr>
            <a:normAutofit fontScale="77500" lnSpcReduction="20000"/>
          </a:bodyPr>
          <a:lstStyle/>
          <a:p>
            <a:pPr marL="0" indent="0" algn="just">
              <a:buNone/>
            </a:pPr>
            <a:r>
              <a:rPr lang="tr-TR" sz="2300" dirty="0"/>
              <a:t>TFRS </a:t>
            </a:r>
            <a:r>
              <a:rPr lang="tr-TR" sz="2300" dirty="0" smtClean="0"/>
              <a:t>1 	Türkiye finansal raporlama standartlarının ilk uygulaması</a:t>
            </a:r>
          </a:p>
          <a:p>
            <a:pPr marL="0" indent="0" algn="just">
              <a:buNone/>
            </a:pPr>
            <a:r>
              <a:rPr lang="tr-TR" sz="2300" dirty="0" smtClean="0"/>
              <a:t>TFRS </a:t>
            </a:r>
            <a:r>
              <a:rPr lang="tr-TR" sz="2300" dirty="0"/>
              <a:t>2 </a:t>
            </a:r>
            <a:r>
              <a:rPr lang="tr-TR" sz="2300" dirty="0" smtClean="0"/>
              <a:t>	Hisse bazlı ödemeler</a:t>
            </a:r>
          </a:p>
          <a:p>
            <a:pPr marL="0" indent="0" algn="just">
              <a:buNone/>
            </a:pPr>
            <a:r>
              <a:rPr lang="tr-TR" sz="2300" dirty="0" smtClean="0"/>
              <a:t>TFRS </a:t>
            </a:r>
            <a:r>
              <a:rPr lang="tr-TR" sz="2300" dirty="0"/>
              <a:t>3 </a:t>
            </a:r>
            <a:r>
              <a:rPr lang="tr-TR" sz="2300" dirty="0" smtClean="0"/>
              <a:t>	İşletme birleşmeleri</a:t>
            </a:r>
          </a:p>
          <a:p>
            <a:pPr marL="0" indent="0" algn="just">
              <a:buNone/>
            </a:pPr>
            <a:r>
              <a:rPr lang="tr-TR" sz="2300" dirty="0" smtClean="0"/>
              <a:t>TFRS </a:t>
            </a:r>
            <a:r>
              <a:rPr lang="tr-TR" sz="2300" dirty="0"/>
              <a:t>4 </a:t>
            </a:r>
            <a:r>
              <a:rPr lang="tr-TR" sz="2300" dirty="0" smtClean="0"/>
              <a:t>	Sigorta sözleşmeleri</a:t>
            </a:r>
          </a:p>
          <a:p>
            <a:pPr marL="0" indent="0" algn="just">
              <a:buNone/>
            </a:pPr>
            <a:r>
              <a:rPr lang="tr-TR" sz="2300" dirty="0" smtClean="0"/>
              <a:t>TFRS </a:t>
            </a:r>
            <a:r>
              <a:rPr lang="tr-TR" sz="2300" dirty="0"/>
              <a:t>5 </a:t>
            </a:r>
            <a:r>
              <a:rPr lang="tr-TR" sz="2300" dirty="0" smtClean="0"/>
              <a:t>	Satış amaçlı elde tutulan duran varlıklar ve durdurulan  faaliyetler</a:t>
            </a:r>
          </a:p>
          <a:p>
            <a:pPr marL="0" indent="0" algn="just">
              <a:buNone/>
            </a:pPr>
            <a:r>
              <a:rPr lang="tr-TR" sz="2300" dirty="0" smtClean="0"/>
              <a:t>TFRS </a:t>
            </a:r>
            <a:r>
              <a:rPr lang="tr-TR" sz="2300" dirty="0"/>
              <a:t>6 </a:t>
            </a:r>
            <a:r>
              <a:rPr lang="tr-TR" sz="2300" dirty="0" smtClean="0"/>
              <a:t>	Maden kaynaklarının araştırılması ve değerlendirilmesi</a:t>
            </a:r>
          </a:p>
          <a:p>
            <a:pPr marL="0" indent="0" algn="just">
              <a:buNone/>
            </a:pPr>
            <a:r>
              <a:rPr lang="tr-TR" sz="2300" dirty="0" smtClean="0"/>
              <a:t>TFRS </a:t>
            </a:r>
            <a:r>
              <a:rPr lang="tr-TR" sz="2300" dirty="0"/>
              <a:t>7 </a:t>
            </a:r>
            <a:r>
              <a:rPr lang="tr-TR" sz="2300" dirty="0" smtClean="0"/>
              <a:t>	Finansal araçlar: açıklamalar</a:t>
            </a:r>
          </a:p>
          <a:p>
            <a:pPr marL="0" indent="0" algn="just">
              <a:buNone/>
            </a:pPr>
            <a:r>
              <a:rPr lang="tr-TR" sz="2300" dirty="0" smtClean="0"/>
              <a:t>TFRS </a:t>
            </a:r>
            <a:r>
              <a:rPr lang="tr-TR" sz="2300" dirty="0"/>
              <a:t>8 </a:t>
            </a:r>
            <a:r>
              <a:rPr lang="tr-TR" sz="2300" dirty="0" smtClean="0"/>
              <a:t>	Faaliyet bölümleri</a:t>
            </a:r>
          </a:p>
          <a:p>
            <a:pPr marL="0" indent="0" algn="just">
              <a:buNone/>
            </a:pPr>
            <a:r>
              <a:rPr lang="tr-TR" sz="2300" dirty="0" smtClean="0"/>
              <a:t>TFRS 9	Finansal araçlar (2017 sürümü)</a:t>
            </a:r>
          </a:p>
          <a:p>
            <a:pPr marL="0" indent="0" algn="just">
              <a:buNone/>
            </a:pPr>
            <a:r>
              <a:rPr lang="tr-TR" sz="2300" dirty="0" smtClean="0"/>
              <a:t>TFRS </a:t>
            </a:r>
            <a:r>
              <a:rPr lang="tr-TR" sz="2300" dirty="0"/>
              <a:t>10 </a:t>
            </a:r>
            <a:r>
              <a:rPr lang="tr-TR" sz="2300" dirty="0" smtClean="0"/>
              <a:t>	Konsolide finansal tablolar</a:t>
            </a:r>
          </a:p>
          <a:p>
            <a:pPr marL="0" indent="0" algn="just">
              <a:buNone/>
            </a:pPr>
            <a:r>
              <a:rPr lang="tr-TR" sz="2300" dirty="0" smtClean="0"/>
              <a:t>TFRS </a:t>
            </a:r>
            <a:r>
              <a:rPr lang="tr-TR" sz="2300" dirty="0"/>
              <a:t>11 </a:t>
            </a:r>
            <a:r>
              <a:rPr lang="tr-TR" sz="2300" dirty="0" smtClean="0"/>
              <a:t>	Müşterek anlaşmalar</a:t>
            </a:r>
          </a:p>
          <a:p>
            <a:pPr marL="0" indent="0" algn="just">
              <a:buNone/>
            </a:pPr>
            <a:r>
              <a:rPr lang="tr-TR" sz="2300" dirty="0" smtClean="0"/>
              <a:t>TFRS </a:t>
            </a:r>
            <a:r>
              <a:rPr lang="tr-TR" sz="2300" dirty="0"/>
              <a:t>12 </a:t>
            </a:r>
            <a:r>
              <a:rPr lang="tr-TR" sz="2300" dirty="0" smtClean="0"/>
              <a:t>	Diğer İşletmelerdeki Paylara İlişkin Açıklamalar</a:t>
            </a:r>
            <a:endParaRPr lang="tr-TR" sz="2300" dirty="0"/>
          </a:p>
          <a:p>
            <a:pPr marL="0" indent="0" algn="just">
              <a:buNone/>
            </a:pPr>
            <a:r>
              <a:rPr lang="tr-TR" sz="2300" dirty="0" smtClean="0"/>
              <a:t>TFRS </a:t>
            </a:r>
            <a:r>
              <a:rPr lang="tr-TR" sz="2300" dirty="0"/>
              <a:t>13 </a:t>
            </a:r>
            <a:r>
              <a:rPr lang="tr-TR" sz="2300" dirty="0" smtClean="0"/>
              <a:t>	Gerçeğe uygun değer ölçümü</a:t>
            </a:r>
          </a:p>
          <a:p>
            <a:pPr marL="0" indent="0" algn="just">
              <a:buNone/>
            </a:pPr>
            <a:r>
              <a:rPr lang="tr-TR" sz="2300" dirty="0" smtClean="0"/>
              <a:t>TFRS </a:t>
            </a:r>
            <a:r>
              <a:rPr lang="tr-TR" sz="2300" dirty="0"/>
              <a:t>14 </a:t>
            </a:r>
            <a:r>
              <a:rPr lang="tr-TR" sz="2300" dirty="0" smtClean="0"/>
              <a:t>	Düzenlemeye dayalı erteleme hesapları</a:t>
            </a:r>
          </a:p>
          <a:p>
            <a:pPr marL="0" indent="0" algn="just">
              <a:buNone/>
            </a:pPr>
            <a:r>
              <a:rPr lang="tr-TR" sz="2300" dirty="0" smtClean="0"/>
              <a:t>TFRS 15	Müşteri sözleşmelerinden hasılat</a:t>
            </a:r>
          </a:p>
          <a:p>
            <a:pPr marL="0" indent="0" algn="just">
              <a:buNone/>
            </a:pPr>
            <a:r>
              <a:rPr lang="tr-TR" sz="2300" dirty="0" smtClean="0"/>
              <a:t>TFRS </a:t>
            </a:r>
            <a:r>
              <a:rPr lang="tr-TR" sz="2300" dirty="0"/>
              <a:t>16	</a:t>
            </a:r>
            <a:r>
              <a:rPr lang="tr-TR" sz="2300" dirty="0" smtClean="0"/>
              <a:t>Kiralamalar</a:t>
            </a:r>
            <a:endParaRPr lang="tr-TR" sz="2300" dirty="0"/>
          </a:p>
        </p:txBody>
      </p:sp>
    </p:spTree>
    <p:extLst>
      <p:ext uri="{BB962C8B-B14F-4D97-AF65-F5344CB8AC3E}">
        <p14:creationId xmlns:p14="http://schemas.microsoft.com/office/powerpoint/2010/main" val="42234500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Finansal Raporlamaya İlişkin Kavramsal Çerçeve</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pPr>
            <a:r>
              <a:rPr lang="tr-TR" sz="2300" dirty="0" smtClean="0"/>
              <a:t>Kavramsal çerçeve, işletme dışındaki kullanıcılar için hazırlanan ve sunulan finansal tabloların tabi olacakları usul ve esasları belirlemektedir. Kavramsal Çerçevenin amacı;</a:t>
            </a:r>
          </a:p>
          <a:p>
            <a:pPr marL="895350" indent="-447675" algn="just">
              <a:buNone/>
            </a:pPr>
            <a:r>
              <a:rPr lang="tr-TR" sz="2300" dirty="0"/>
              <a:t>(a) Kamu Gözetimi, Muhasebe ve Denetim Standartları Kuruluna (Kurul) tutarlı kavramlara </a:t>
            </a:r>
            <a:r>
              <a:rPr lang="tr-TR" sz="2300" dirty="0" smtClean="0"/>
              <a:t>dayalı olan </a:t>
            </a:r>
            <a:r>
              <a:rPr lang="tr-TR" sz="2300" dirty="0" err="1"/>
              <a:t>TFRS’leri</a:t>
            </a:r>
            <a:r>
              <a:rPr lang="tr-TR" sz="2300" dirty="0"/>
              <a:t> (Standartları) geliştirmede yardımcı olmak,</a:t>
            </a:r>
          </a:p>
          <a:p>
            <a:pPr marL="895350" indent="-447675" algn="just">
              <a:buNone/>
            </a:pPr>
            <a:r>
              <a:rPr lang="tr-TR" sz="2300" dirty="0"/>
              <a:t>(b) Finansal tabloları hazırlayanların, belirli bir işlem veya başka bir olaya uygulanan bir </a:t>
            </a:r>
            <a:r>
              <a:rPr lang="tr-TR" sz="2300" dirty="0" smtClean="0"/>
              <a:t>Standart bulunmadığında </a:t>
            </a:r>
            <a:r>
              <a:rPr lang="tr-TR" sz="2300" dirty="0"/>
              <a:t>veya bir Standart muhasebe politikası konusunda seçim yapma </a:t>
            </a:r>
            <a:r>
              <a:rPr lang="tr-TR" sz="2300" dirty="0" smtClean="0"/>
              <a:t>imkânı verdiğinde </a:t>
            </a:r>
            <a:r>
              <a:rPr lang="tr-TR" sz="2300" dirty="0"/>
              <a:t>tutarlı muhasebe politikaları geliştirmesine yardımcı olmak ve</a:t>
            </a:r>
          </a:p>
          <a:p>
            <a:pPr marL="895350" indent="-447675" algn="just">
              <a:buNone/>
            </a:pPr>
            <a:r>
              <a:rPr lang="tr-TR" sz="2300" dirty="0"/>
              <a:t>(c) Tüm tarafların Standartları anlama ve yorumlamasına yardımcı </a:t>
            </a:r>
            <a:r>
              <a:rPr lang="tr-TR" sz="2300" dirty="0" smtClean="0"/>
              <a:t>olmaktır </a:t>
            </a:r>
            <a:r>
              <a:rPr lang="tr-TR" sz="1600" dirty="0" smtClean="0"/>
              <a:t>(KGK, 2018)</a:t>
            </a:r>
            <a:r>
              <a:rPr lang="tr-TR" sz="2300" dirty="0" smtClean="0"/>
              <a:t>.</a:t>
            </a:r>
          </a:p>
        </p:txBody>
      </p:sp>
    </p:spTree>
    <p:extLst>
      <p:ext uri="{BB962C8B-B14F-4D97-AF65-F5344CB8AC3E}">
        <p14:creationId xmlns:p14="http://schemas.microsoft.com/office/powerpoint/2010/main" val="452400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Finansal Raporlamaya İlişkin Kavramsal Çerçeve</a:t>
            </a:r>
            <a:endParaRPr lang="tr-TR" sz="2700" i="1" dirty="0"/>
          </a:p>
        </p:txBody>
      </p:sp>
      <p:sp>
        <p:nvSpPr>
          <p:cNvPr id="3" name="İçerik Yer Tutucusu 2"/>
          <p:cNvSpPr>
            <a:spLocks noGrp="1"/>
          </p:cNvSpPr>
          <p:nvPr>
            <p:ph idx="1"/>
          </p:nvPr>
        </p:nvSpPr>
        <p:spPr>
          <a:xfrm>
            <a:off x="838200" y="1238250"/>
            <a:ext cx="10515600" cy="4938713"/>
          </a:xfrm>
        </p:spPr>
        <p:txBody>
          <a:bodyPr>
            <a:normAutofit lnSpcReduction="10000"/>
          </a:bodyPr>
          <a:lstStyle/>
          <a:p>
            <a:pPr marL="0" indent="0" algn="just">
              <a:buNone/>
            </a:pPr>
            <a:r>
              <a:rPr lang="tr-TR" sz="2300" dirty="0" smtClean="0"/>
              <a:t>Kavramsal çerçeve, </a:t>
            </a:r>
            <a:r>
              <a:rPr lang="tr-TR" sz="2400" dirty="0"/>
              <a:t>aşağıdaki özelliklere sahip Standartlara yönelik dayanak sağlar. Söz konusu Standartlar</a:t>
            </a:r>
            <a:r>
              <a:rPr lang="tr-TR" sz="2400" dirty="0" smtClean="0"/>
              <a:t>:</a:t>
            </a:r>
          </a:p>
          <a:p>
            <a:pPr marL="895350" indent="-447675" algn="just">
              <a:buNone/>
            </a:pPr>
            <a:r>
              <a:rPr lang="tr-TR" sz="2300" dirty="0"/>
              <a:t>(a) Yatırımcıların ve diğer piyasa katılımcılarının ekonomik kararlar hakkında </a:t>
            </a:r>
            <a:r>
              <a:rPr lang="tr-TR" sz="2300" b="1" i="1" dirty="0" smtClean="0"/>
              <a:t>bilgilendirilmelerine</a:t>
            </a:r>
            <a:r>
              <a:rPr lang="tr-TR" sz="2300" dirty="0" smtClean="0"/>
              <a:t> imkân </a:t>
            </a:r>
            <a:r>
              <a:rPr lang="tr-TR" sz="2300" dirty="0"/>
              <a:t>sağlamak suretiyle </a:t>
            </a:r>
            <a:r>
              <a:rPr lang="tr-TR" sz="2300" b="1" i="1" dirty="0"/>
              <a:t>finansal bilgilerin uluslararası </a:t>
            </a:r>
            <a:r>
              <a:rPr lang="tr-TR" sz="2300" b="1" i="1" dirty="0" err="1"/>
              <a:t>karşılaştırılabilirliğini</a:t>
            </a:r>
            <a:r>
              <a:rPr lang="tr-TR" sz="2300" b="1" i="1" dirty="0"/>
              <a:t> ve </a:t>
            </a:r>
            <a:r>
              <a:rPr lang="tr-TR" sz="2300" b="1" i="1" dirty="0" smtClean="0"/>
              <a:t>kalitesini artırarak </a:t>
            </a:r>
            <a:r>
              <a:rPr lang="tr-TR" sz="2300" b="1" i="1" dirty="0"/>
              <a:t>şeffaflığa</a:t>
            </a:r>
            <a:r>
              <a:rPr lang="tr-TR" sz="2300" dirty="0"/>
              <a:t> katkıda bulunur.</a:t>
            </a:r>
          </a:p>
          <a:p>
            <a:pPr marL="895350" indent="-447675" algn="just">
              <a:buNone/>
            </a:pPr>
            <a:r>
              <a:rPr lang="tr-TR" sz="2300" dirty="0"/>
              <a:t>(b) Sermaye sağlayanlara ve onlara paralarını emanet eden insanlar arasındaki </a:t>
            </a:r>
            <a:r>
              <a:rPr lang="tr-TR" sz="2300" b="1" i="1" dirty="0"/>
              <a:t>bilgi </a:t>
            </a:r>
            <a:r>
              <a:rPr lang="tr-TR" sz="2300" b="1" i="1" dirty="0" smtClean="0"/>
              <a:t>boşluğunu azaltarak </a:t>
            </a:r>
            <a:r>
              <a:rPr lang="tr-TR" sz="2300" b="1" i="1" dirty="0"/>
              <a:t>hesap verebilirliği güçlendirir</a:t>
            </a:r>
            <a:r>
              <a:rPr lang="tr-TR" sz="2300" dirty="0"/>
              <a:t>. Kavramsal </a:t>
            </a:r>
            <a:r>
              <a:rPr lang="tr-TR" sz="2300" dirty="0" err="1"/>
              <a:t>Çerçeve’ye</a:t>
            </a:r>
            <a:r>
              <a:rPr lang="tr-TR" sz="2300" dirty="0"/>
              <a:t> dayalı Standartlar </a:t>
            </a:r>
            <a:r>
              <a:rPr lang="tr-TR" sz="2300" b="1" i="1" dirty="0" smtClean="0"/>
              <a:t>yönetimi sorumlu </a:t>
            </a:r>
            <a:r>
              <a:rPr lang="tr-TR" sz="2300" b="1" i="1" dirty="0"/>
              <a:t>tutmak için ihtiyaç duyulan bilgileri </a:t>
            </a:r>
            <a:r>
              <a:rPr lang="tr-TR" sz="2300" dirty="0"/>
              <a:t>sağlar. Küresel olarak karşılaştırılabilir bilgilerin </a:t>
            </a:r>
            <a:r>
              <a:rPr lang="tr-TR" sz="2300" dirty="0" smtClean="0"/>
              <a:t>bir kaynağı </a:t>
            </a:r>
            <a:r>
              <a:rPr lang="tr-TR" sz="2300" dirty="0"/>
              <a:t>olarak, bu Standartlar tüm dünyadaki düzenleyici kuruluşlar için de oldukça önemlidir.</a:t>
            </a:r>
          </a:p>
          <a:p>
            <a:pPr marL="895350" indent="-447675" algn="just">
              <a:buNone/>
            </a:pPr>
            <a:r>
              <a:rPr lang="tr-TR" sz="2300" dirty="0"/>
              <a:t>(c) Yatırımcıların </a:t>
            </a:r>
            <a:r>
              <a:rPr lang="tr-TR" sz="2300" b="1" i="1" dirty="0"/>
              <a:t>dünya çapındaki risk ve fırsatları</a:t>
            </a:r>
            <a:r>
              <a:rPr lang="tr-TR" sz="2300" dirty="0"/>
              <a:t> belirlemelerine yardımcı olarak </a:t>
            </a:r>
            <a:r>
              <a:rPr lang="tr-TR" sz="2300" b="1" i="1" dirty="0" smtClean="0"/>
              <a:t>ekonomik verimliliğe </a:t>
            </a:r>
            <a:r>
              <a:rPr lang="tr-TR" sz="2300" b="1" i="1" dirty="0"/>
              <a:t>katkıda</a:t>
            </a:r>
            <a:r>
              <a:rPr lang="tr-TR" sz="2300" dirty="0"/>
              <a:t> bulunur ve bu nedenle </a:t>
            </a:r>
            <a:r>
              <a:rPr lang="tr-TR" sz="2300" b="1" i="1" dirty="0"/>
              <a:t>sermaye tahsisini iyileştirir.</a:t>
            </a:r>
            <a:r>
              <a:rPr lang="tr-TR" sz="2300" dirty="0"/>
              <a:t> İşletmeler için, </a:t>
            </a:r>
            <a:r>
              <a:rPr lang="tr-TR" sz="2300" dirty="0" smtClean="0"/>
              <a:t>Kavramsal </a:t>
            </a:r>
            <a:r>
              <a:rPr lang="tr-TR" sz="2300" dirty="0" err="1" smtClean="0"/>
              <a:t>Çerçeve’ye</a:t>
            </a:r>
            <a:r>
              <a:rPr lang="tr-TR" sz="2300" dirty="0" smtClean="0"/>
              <a:t> </a:t>
            </a:r>
            <a:r>
              <a:rPr lang="tr-TR" sz="2300" dirty="0"/>
              <a:t>dayalı Standartlardan türetilen </a:t>
            </a:r>
            <a:r>
              <a:rPr lang="tr-TR" sz="2300" b="1" i="1" dirty="0"/>
              <a:t>tek, güvenilir bir muhasebe dilinin kullanılması</a:t>
            </a:r>
            <a:r>
              <a:rPr lang="tr-TR" sz="2300" b="1" i="1" dirty="0" smtClean="0"/>
              <a:t>, sermaye </a:t>
            </a:r>
            <a:r>
              <a:rPr lang="tr-TR" sz="2300" b="1" i="1" dirty="0"/>
              <a:t>maliyetini düşürür ve uluslararası raporlama maliyetlerini azaltır</a:t>
            </a:r>
            <a:r>
              <a:rPr lang="tr-TR" sz="2300" dirty="0"/>
              <a:t>. </a:t>
            </a:r>
            <a:r>
              <a:rPr lang="tr-TR" sz="1600" dirty="0" smtClean="0"/>
              <a:t>(KGK, 2018)</a:t>
            </a:r>
            <a:r>
              <a:rPr lang="tr-TR" sz="2300" dirty="0" smtClean="0"/>
              <a:t>.</a:t>
            </a:r>
          </a:p>
        </p:txBody>
      </p:sp>
    </p:spTree>
    <p:extLst>
      <p:ext uri="{BB962C8B-B14F-4D97-AF65-F5344CB8AC3E}">
        <p14:creationId xmlns:p14="http://schemas.microsoft.com/office/powerpoint/2010/main" val="1153579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Finansal Tablo Unsurlarının Ölçüm Esasları</a:t>
            </a:r>
            <a:endParaRPr lang="tr-TR" sz="2700" i="1" dirty="0"/>
          </a:p>
        </p:txBody>
      </p:sp>
      <p:sp>
        <p:nvSpPr>
          <p:cNvPr id="3" name="İçerik Yer Tutucusu 2"/>
          <p:cNvSpPr>
            <a:spLocks noGrp="1"/>
          </p:cNvSpPr>
          <p:nvPr>
            <p:ph idx="1"/>
          </p:nvPr>
        </p:nvSpPr>
        <p:spPr>
          <a:xfrm>
            <a:off x="838200" y="1238250"/>
            <a:ext cx="10515600" cy="4938713"/>
          </a:xfrm>
        </p:spPr>
        <p:txBody>
          <a:bodyPr>
            <a:normAutofit lnSpcReduction="10000"/>
          </a:bodyPr>
          <a:lstStyle/>
          <a:p>
            <a:pPr marL="0" indent="0" algn="just">
              <a:buNone/>
            </a:pPr>
            <a:r>
              <a:rPr lang="tr-TR" sz="2300" dirty="0" smtClean="0"/>
              <a:t>Ölçüm, finansal tablolarda yer alan unsurların bilançoda ve gelir tablosunda tahakkuk ettirilecekleri ve gösterilecekleri parasal tutarların belirlenmesi işlemini ifade eder. Bu işlem uygulanacak ölçüm esasının da seçilmesini içerir. Finansal tablolarda kullanılan ölçüm esasları </a:t>
            </a:r>
            <a:r>
              <a:rPr lang="tr-TR" sz="1600" dirty="0" smtClean="0"/>
              <a:t>(KGK, 2018)</a:t>
            </a:r>
            <a:r>
              <a:rPr lang="tr-TR" sz="2300" dirty="0" smtClean="0"/>
              <a:t>;</a:t>
            </a:r>
            <a:endParaRPr lang="tr-TR" sz="2400" dirty="0" smtClean="0"/>
          </a:p>
          <a:p>
            <a:pPr marL="904875" indent="-457200" algn="just">
              <a:buAutoNum type="alphaLcParenBoth"/>
            </a:pPr>
            <a:r>
              <a:rPr lang="tr-TR" sz="2300" b="1" i="1" dirty="0" smtClean="0"/>
              <a:t>Tarihi maliyet; </a:t>
            </a:r>
            <a:r>
              <a:rPr lang="tr-TR" sz="2300" dirty="0"/>
              <a:t>varlıklar, yükümlülükler ve ilgili gelir ve giderler hakkında parasal bilgi sağlar</a:t>
            </a:r>
            <a:r>
              <a:rPr lang="tr-TR" sz="2300" dirty="0" smtClean="0"/>
              <a:t>. Bu </a:t>
            </a:r>
            <a:r>
              <a:rPr lang="tr-TR" sz="2300" dirty="0"/>
              <a:t>parasal bilgi, en azından kısmi olarak, bunları doğuran işlem ya da diğer olayın fiyatından elde edilir</a:t>
            </a:r>
            <a:r>
              <a:rPr lang="tr-TR" sz="2300" dirty="0" smtClean="0"/>
              <a:t>. Tarihi </a:t>
            </a:r>
            <a:r>
              <a:rPr lang="tr-TR" sz="2300" dirty="0"/>
              <a:t>maliyet cari değerden farklı olarak, ekonomik açıdan dezavantajlı hale gelen bir varlık </a:t>
            </a:r>
            <a:r>
              <a:rPr lang="tr-TR" sz="2300" dirty="0" smtClean="0"/>
              <a:t>veya yükümlülüğün </a:t>
            </a:r>
            <a:r>
              <a:rPr lang="tr-TR" sz="2300" dirty="0"/>
              <a:t>değer kaybıyla ilgili olmadıkça, değer değişimlerini </a:t>
            </a:r>
            <a:r>
              <a:rPr lang="tr-TR" sz="2300" dirty="0" smtClean="0"/>
              <a:t>yansıtmaz. </a:t>
            </a:r>
          </a:p>
          <a:p>
            <a:pPr marL="895350" indent="0" algn="just">
              <a:buNone/>
            </a:pPr>
            <a:r>
              <a:rPr lang="tr-TR" sz="2300" b="1" i="1" dirty="0" smtClean="0"/>
              <a:t>Bir </a:t>
            </a:r>
            <a:r>
              <a:rPr lang="tr-TR" sz="2300" b="1" i="1" dirty="0"/>
              <a:t>varlık edinildiğinde veya oluşturulduğunda söz konusu varlığın tarihi maliyeti, varlığın edinilmesi </a:t>
            </a:r>
            <a:r>
              <a:rPr lang="tr-TR" sz="2300" b="1" i="1" dirty="0" smtClean="0"/>
              <a:t>veya oluşturulması </a:t>
            </a:r>
            <a:r>
              <a:rPr lang="tr-TR" sz="2300" b="1" i="1" dirty="0"/>
              <a:t>sırasında katlanılan maliyetlerin değeridir. </a:t>
            </a:r>
            <a:r>
              <a:rPr lang="tr-TR" sz="2300" dirty="0"/>
              <a:t>Bu değer varlığı edinmek ve oluşturmak </a:t>
            </a:r>
            <a:r>
              <a:rPr lang="tr-TR" sz="2300" dirty="0" smtClean="0"/>
              <a:t>için ödenen </a:t>
            </a:r>
            <a:r>
              <a:rPr lang="tr-TR" sz="2300" dirty="0"/>
              <a:t>bedel artı işlem maliyetlerinden oluşur. Bir yükümlülüğe katlanıldığında veya bir </a:t>
            </a:r>
            <a:r>
              <a:rPr lang="tr-TR" sz="2300" dirty="0" smtClean="0"/>
              <a:t>yükümlülük devralındığında</a:t>
            </a:r>
            <a:r>
              <a:rPr lang="tr-TR" sz="2300" dirty="0"/>
              <a:t>, o yükümlülüğün tarihi maliyeti, yükümlülüğe katlanmak veya onu üstlenmek için </a:t>
            </a:r>
            <a:r>
              <a:rPr lang="tr-TR" sz="2300" dirty="0" smtClean="0"/>
              <a:t>alınan bedelin </a:t>
            </a:r>
            <a:r>
              <a:rPr lang="tr-TR" sz="2300" dirty="0"/>
              <a:t>değeri eksi işlem </a:t>
            </a:r>
            <a:r>
              <a:rPr lang="tr-TR" sz="2300" dirty="0" smtClean="0"/>
              <a:t>maliyetleridir</a:t>
            </a:r>
            <a:r>
              <a:rPr lang="tr-TR" sz="2300" dirty="0"/>
              <a:t>.</a:t>
            </a:r>
            <a:endParaRPr lang="tr-TR" sz="2300" dirty="0" smtClean="0"/>
          </a:p>
        </p:txBody>
      </p:sp>
    </p:spTree>
    <p:extLst>
      <p:ext uri="{BB962C8B-B14F-4D97-AF65-F5344CB8AC3E}">
        <p14:creationId xmlns:p14="http://schemas.microsoft.com/office/powerpoint/2010/main" val="3549813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Finansal Tablo Unsurlarının Ölçüm Esasları</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904875" indent="-457200" algn="just">
              <a:buFont typeface="+mj-lt"/>
              <a:buAutoNum type="alphaLcParenR" startAt="2"/>
            </a:pPr>
            <a:r>
              <a:rPr lang="tr-TR" sz="2300" b="1" i="1" dirty="0"/>
              <a:t>Cari </a:t>
            </a:r>
            <a:r>
              <a:rPr lang="tr-TR" sz="2300" b="1" i="1" dirty="0" smtClean="0"/>
              <a:t>değer; ölçüm </a:t>
            </a:r>
            <a:r>
              <a:rPr lang="tr-TR" sz="2300" b="1" i="1" dirty="0"/>
              <a:t>tarihindeki koşulları yansıtacak şekilde güncellenmiş bilgileri </a:t>
            </a:r>
            <a:r>
              <a:rPr lang="tr-TR" sz="2300" b="1" i="1" dirty="0" smtClean="0"/>
              <a:t>kullanarak</a:t>
            </a:r>
            <a:r>
              <a:rPr lang="tr-TR" sz="2300" dirty="0" smtClean="0"/>
              <a:t> varlıklar</a:t>
            </a:r>
            <a:r>
              <a:rPr lang="tr-TR" sz="2300" dirty="0"/>
              <a:t>, yükümlülükler ve ilgili gelir ve giderler hakkında parasal bilgi sağlar. Güncelleme </a:t>
            </a:r>
            <a:r>
              <a:rPr lang="tr-TR" sz="2300" dirty="0" smtClean="0"/>
              <a:t>nedeniyle varlık </a:t>
            </a:r>
            <a:r>
              <a:rPr lang="tr-TR" sz="2300" dirty="0"/>
              <a:t>ve yükümlülüklerin cari değerleri, bir önceki ölçüm tarihinden bu yana nakit akış tahminlerinde </a:t>
            </a:r>
            <a:r>
              <a:rPr lang="tr-TR" sz="2300" dirty="0" smtClean="0"/>
              <a:t>ve söz </a:t>
            </a:r>
            <a:r>
              <a:rPr lang="tr-TR" sz="2300" dirty="0"/>
              <a:t>konusu cari değerlerde yansıtılan diğer faktörlerde meydana gelen değişiklikleri </a:t>
            </a:r>
            <a:r>
              <a:rPr lang="tr-TR" sz="2300" dirty="0" smtClean="0"/>
              <a:t>yansıtır.</a:t>
            </a:r>
          </a:p>
          <a:p>
            <a:pPr marL="809625" indent="0" algn="just">
              <a:buNone/>
            </a:pPr>
            <a:r>
              <a:rPr lang="tr-TR" sz="2300" dirty="0" smtClean="0"/>
              <a:t>Tarihi </a:t>
            </a:r>
            <a:r>
              <a:rPr lang="tr-TR" sz="2300" dirty="0"/>
              <a:t>maliyetten farklı olarak bir varlık veya yükümlülüğün cari değeri</a:t>
            </a:r>
            <a:r>
              <a:rPr lang="tr-TR" sz="2300" dirty="0" smtClean="0"/>
              <a:t>, kısmen </a:t>
            </a:r>
            <a:r>
              <a:rPr lang="tr-TR" sz="2300" dirty="0"/>
              <a:t>de olsa varlık veya yükümlülüğü doğuran işlem veya diğer olayın fiyatından elde </a:t>
            </a:r>
            <a:r>
              <a:rPr lang="tr-TR" sz="2300" dirty="0" smtClean="0"/>
              <a:t>edilmez </a:t>
            </a:r>
            <a:r>
              <a:rPr lang="tr-TR" sz="1600" dirty="0" smtClean="0"/>
              <a:t>(KGK, 2018)</a:t>
            </a:r>
            <a:r>
              <a:rPr lang="tr-TR" sz="2300" dirty="0" smtClean="0"/>
              <a:t>.</a:t>
            </a:r>
          </a:p>
        </p:txBody>
      </p:sp>
    </p:spTree>
    <p:extLst>
      <p:ext uri="{BB962C8B-B14F-4D97-AF65-F5344CB8AC3E}">
        <p14:creationId xmlns:p14="http://schemas.microsoft.com/office/powerpoint/2010/main" val="21586117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Finansal Tablo Unsurlarının Ölçüm Esasları</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904875" indent="-457200" algn="just">
              <a:buFont typeface="+mj-lt"/>
              <a:buAutoNum type="alphaLcParenR" startAt="3"/>
            </a:pPr>
            <a:r>
              <a:rPr lang="tr-TR" sz="2300" b="1" i="1" dirty="0"/>
              <a:t>Kullanım </a:t>
            </a:r>
            <a:r>
              <a:rPr lang="tr-TR" sz="2300" b="1" i="1" dirty="0" smtClean="0"/>
              <a:t>değeri (Gerçekleşebilir Değer / Ödeme Değeri), </a:t>
            </a:r>
            <a:r>
              <a:rPr lang="tr-TR" sz="2300" dirty="0"/>
              <a:t>işletmenin bir varlığın kullanımından ve nihai olarak elden çıkarılmasından </a:t>
            </a:r>
            <a:r>
              <a:rPr lang="tr-TR" sz="2300" dirty="0" smtClean="0"/>
              <a:t>kaynaklanan tahmini </a:t>
            </a:r>
            <a:r>
              <a:rPr lang="tr-TR" sz="2300" dirty="0"/>
              <a:t>net nakit akışlarının bugünkü değeri hakkında bilgi sağlar. Bu bilgi, gelecekteki net nakit </a:t>
            </a:r>
            <a:r>
              <a:rPr lang="tr-TR" sz="2300" dirty="0" smtClean="0"/>
              <a:t>girişlerine ilişkin </a:t>
            </a:r>
            <a:r>
              <a:rPr lang="tr-TR" sz="2300" dirty="0"/>
              <a:t>beklentilerin değerlendirilmesinde kullanılabildiğinden, tahmin değerine sahip olabilir.</a:t>
            </a:r>
          </a:p>
          <a:p>
            <a:pPr marL="904875" indent="-457200" algn="just">
              <a:buFont typeface="+mj-lt"/>
              <a:buAutoNum type="alphaLcParenR" startAt="3"/>
            </a:pPr>
            <a:r>
              <a:rPr lang="tr-TR" sz="2300" b="1" i="1" dirty="0" smtClean="0"/>
              <a:t>İfa değeri (Bugünkü Değer), </a:t>
            </a:r>
            <a:r>
              <a:rPr lang="tr-TR" sz="2300" dirty="0"/>
              <a:t>işletmenin bir yükümlülüğü yerine getirmesi için gereken tahmini nakit akışlarının </a:t>
            </a:r>
            <a:r>
              <a:rPr lang="tr-TR" sz="2300" dirty="0" smtClean="0"/>
              <a:t>bugünkü değeri </a:t>
            </a:r>
            <a:r>
              <a:rPr lang="tr-TR" sz="2300" dirty="0"/>
              <a:t>hakkında bilgi sağlar. Bu nedenle ifa değeri, özellikle yükümlülüğün devredilmek ya da </a:t>
            </a:r>
            <a:r>
              <a:rPr lang="tr-TR" sz="2300" dirty="0" smtClean="0"/>
              <a:t>müzakere yoluyla </a:t>
            </a:r>
            <a:r>
              <a:rPr lang="tr-TR" sz="2300" dirty="0"/>
              <a:t>ortadan kaldırılmak yerine ifa edilecek olması durumunda tahmin değeri taşıyabilir.</a:t>
            </a:r>
          </a:p>
          <a:p>
            <a:pPr marL="447675" indent="0" algn="just">
              <a:buNone/>
            </a:pPr>
            <a:r>
              <a:rPr lang="tr-TR" sz="2300" dirty="0" smtClean="0"/>
              <a:t>Kullanım </a:t>
            </a:r>
            <a:r>
              <a:rPr lang="tr-TR" sz="2300" dirty="0"/>
              <a:t>değeri ya da ifa değerine ilişkin güncellenmiş tahminler ve bununla birlikte </a:t>
            </a:r>
            <a:r>
              <a:rPr lang="tr-TR" sz="2300" dirty="0" smtClean="0"/>
              <a:t>gelecekteki beklentilerin </a:t>
            </a:r>
            <a:r>
              <a:rPr lang="tr-TR" sz="2300" dirty="0"/>
              <a:t>tutarı, zamanlaması ve belirsizliği hakkında bilgilerin verilmesi de kullanım değeri ya da </a:t>
            </a:r>
            <a:r>
              <a:rPr lang="tr-TR" sz="2300" dirty="0" smtClean="0"/>
              <a:t>ifa değerine </a:t>
            </a:r>
            <a:r>
              <a:rPr lang="tr-TR" sz="2300" dirty="0"/>
              <a:t>ilişkin önceki tahminler hakkında geri bildirim sağladığından, doğrulama değerine sahip </a:t>
            </a:r>
            <a:r>
              <a:rPr lang="tr-TR" sz="2300" dirty="0" smtClean="0"/>
              <a:t>olabilir </a:t>
            </a:r>
            <a:r>
              <a:rPr lang="tr-TR" sz="1600" dirty="0" smtClean="0"/>
              <a:t>(KGK, 2018)</a:t>
            </a:r>
            <a:r>
              <a:rPr lang="tr-TR" sz="2300" dirty="0" smtClean="0"/>
              <a:t>.</a:t>
            </a:r>
          </a:p>
        </p:txBody>
      </p:sp>
    </p:spTree>
    <p:extLst>
      <p:ext uri="{BB962C8B-B14F-4D97-AF65-F5344CB8AC3E}">
        <p14:creationId xmlns:p14="http://schemas.microsoft.com/office/powerpoint/2010/main" val="2527524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Sermaye</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pPr>
            <a:r>
              <a:rPr lang="tr-TR" sz="2300" dirty="0"/>
              <a:t>Çoğu işletme, finansal tablolarını hazırlarken sermayeyi finansal bir kavram olarak benimser. Sermaye</a:t>
            </a:r>
            <a:r>
              <a:rPr lang="tr-TR" sz="2300" dirty="0" smtClean="0"/>
              <a:t>, </a:t>
            </a:r>
            <a:r>
              <a:rPr lang="tr-TR" sz="2300" b="1" i="1" dirty="0" smtClean="0"/>
              <a:t>yatırılan </a:t>
            </a:r>
            <a:r>
              <a:rPr lang="tr-TR" sz="2300" b="1" i="1" dirty="0"/>
              <a:t>para veya yatırılan satın alma gücü gibi finansal bir kavram </a:t>
            </a:r>
            <a:r>
              <a:rPr lang="tr-TR" sz="2300" dirty="0"/>
              <a:t>olarak ele alındığında, </a:t>
            </a:r>
            <a:r>
              <a:rPr lang="tr-TR" sz="2300" b="1" i="1" dirty="0"/>
              <a:t>işletmenin </a:t>
            </a:r>
            <a:r>
              <a:rPr lang="tr-TR" sz="2300" b="1" i="1" dirty="0" smtClean="0"/>
              <a:t>net varlıkları </a:t>
            </a:r>
            <a:r>
              <a:rPr lang="tr-TR" sz="2300" b="1" i="1" dirty="0"/>
              <a:t>ya da </a:t>
            </a:r>
            <a:r>
              <a:rPr lang="tr-TR" sz="2300" b="1" i="1" dirty="0" err="1"/>
              <a:t>özkaynağı</a:t>
            </a:r>
            <a:r>
              <a:rPr lang="tr-TR" sz="2300" b="1" i="1" dirty="0"/>
              <a:t> </a:t>
            </a:r>
            <a:r>
              <a:rPr lang="tr-TR" sz="2300" dirty="0"/>
              <a:t>ile eş anlamlı hale gelir. Sermaye, </a:t>
            </a:r>
            <a:r>
              <a:rPr lang="tr-TR" sz="2300" b="1" i="1" dirty="0"/>
              <a:t>faaliyette bulunabilme kabiliyeti gibi fiziki </a:t>
            </a:r>
            <a:r>
              <a:rPr lang="tr-TR" sz="2300" b="1" i="1" dirty="0" smtClean="0"/>
              <a:t>bir kavram</a:t>
            </a:r>
            <a:r>
              <a:rPr lang="tr-TR" sz="2300" dirty="0" smtClean="0"/>
              <a:t> </a:t>
            </a:r>
            <a:r>
              <a:rPr lang="tr-TR" sz="2300" dirty="0"/>
              <a:t>olarak ele alındığında </a:t>
            </a:r>
            <a:r>
              <a:rPr lang="tr-TR" sz="2300" b="1" i="1" dirty="0"/>
              <a:t>işletmenin</a:t>
            </a:r>
            <a:r>
              <a:rPr lang="tr-TR" sz="2300" dirty="0"/>
              <a:t>, örneğin günlük üretim miktarına dayalı olan </a:t>
            </a:r>
            <a:r>
              <a:rPr lang="tr-TR" sz="2300" b="1" i="1" dirty="0"/>
              <a:t>üretim </a:t>
            </a:r>
            <a:r>
              <a:rPr lang="tr-TR" sz="2300" b="1" i="1" dirty="0" smtClean="0"/>
              <a:t>kapasitesi </a:t>
            </a:r>
            <a:r>
              <a:rPr lang="tr-TR" sz="2300" dirty="0" smtClean="0"/>
              <a:t>olarak </a:t>
            </a:r>
            <a:r>
              <a:rPr lang="tr-TR" sz="2300" dirty="0"/>
              <a:t>kabul edilir.</a:t>
            </a:r>
          </a:p>
          <a:p>
            <a:pPr marL="0" indent="0" algn="just">
              <a:buNone/>
            </a:pPr>
            <a:r>
              <a:rPr lang="tr-TR" sz="2300" dirty="0" smtClean="0"/>
              <a:t>İşletmenin</a:t>
            </a:r>
            <a:r>
              <a:rPr lang="tr-TR" sz="2300" dirty="0"/>
              <a:t>, hangi sermaye kavramının uygun olacağına ilişkin seçimi, finansal tablolarını </a:t>
            </a:r>
            <a:r>
              <a:rPr lang="tr-TR" sz="2300" dirty="0" smtClean="0"/>
              <a:t>kullananların ihtiyaçlarına </a:t>
            </a:r>
            <a:r>
              <a:rPr lang="tr-TR" sz="2300" dirty="0"/>
              <a:t>bağlıdır. Bu nedenle, finansal tablo kullanıcılarının </a:t>
            </a:r>
            <a:r>
              <a:rPr lang="tr-TR" sz="2300" b="1" i="1" dirty="0"/>
              <a:t>öncelikli olarak yatırılan </a:t>
            </a:r>
            <a:r>
              <a:rPr lang="tr-TR" sz="2300" b="1" i="1" dirty="0" smtClean="0"/>
              <a:t>sermayenin nominal </a:t>
            </a:r>
            <a:r>
              <a:rPr lang="tr-TR" sz="2300" b="1" i="1" dirty="0"/>
              <a:t>tutarı ya da yatırılan sermayenin satın alma gücü</a:t>
            </a:r>
            <a:r>
              <a:rPr lang="tr-TR" sz="2300" dirty="0"/>
              <a:t> ile ilgilenmesi durumunda, </a:t>
            </a:r>
            <a:r>
              <a:rPr lang="tr-TR" sz="2300" b="1" i="1" dirty="0"/>
              <a:t>finansal </a:t>
            </a:r>
            <a:r>
              <a:rPr lang="tr-TR" sz="2300" b="1" i="1" dirty="0" smtClean="0"/>
              <a:t>sermaye </a:t>
            </a:r>
            <a:r>
              <a:rPr lang="tr-TR" sz="2300" dirty="0" smtClean="0"/>
              <a:t>kavramı </a:t>
            </a:r>
            <a:r>
              <a:rPr lang="tr-TR" sz="2300" dirty="0"/>
              <a:t>benimsenmelidir. Ancak kullanıcıların ilgilendiği temel konunun </a:t>
            </a:r>
            <a:r>
              <a:rPr lang="tr-TR" sz="2300" b="1" i="1" dirty="0"/>
              <a:t>işletmenin faaliyette </a:t>
            </a:r>
            <a:r>
              <a:rPr lang="tr-TR" sz="2300" b="1" i="1" dirty="0" smtClean="0"/>
              <a:t>bulunabilme kabiliyeti</a:t>
            </a:r>
            <a:r>
              <a:rPr lang="tr-TR" sz="2300" dirty="0" smtClean="0"/>
              <a:t> </a:t>
            </a:r>
            <a:r>
              <a:rPr lang="tr-TR" sz="2300" dirty="0"/>
              <a:t>olması durumunda, </a:t>
            </a:r>
            <a:r>
              <a:rPr lang="tr-TR" sz="2300" b="1" i="1" dirty="0"/>
              <a:t>fiziki sermaye </a:t>
            </a:r>
            <a:r>
              <a:rPr lang="tr-TR" sz="2300" dirty="0"/>
              <a:t>kavramı kullanılmalıdır. </a:t>
            </a:r>
          </a:p>
          <a:p>
            <a:pPr marL="0" indent="0" algn="just">
              <a:buNone/>
            </a:pPr>
            <a:r>
              <a:rPr lang="tr-TR" sz="2300" dirty="0" smtClean="0"/>
              <a:t>Seçilen </a:t>
            </a:r>
            <a:r>
              <a:rPr lang="tr-TR" sz="2300" dirty="0"/>
              <a:t>kavram, söz konusu </a:t>
            </a:r>
            <a:r>
              <a:rPr lang="tr-TR" sz="2300" dirty="0" smtClean="0"/>
              <a:t>kavramı faaliyet </a:t>
            </a:r>
            <a:r>
              <a:rPr lang="tr-TR" sz="2300" dirty="0"/>
              <a:t>haline getirirken bazı ölçüm güçlükleri olsa da, kârı belirlemede ulaşılması gereken hedefi </a:t>
            </a:r>
            <a:r>
              <a:rPr lang="tr-TR" sz="2300" dirty="0" smtClean="0"/>
              <a:t>gösterir </a:t>
            </a:r>
            <a:r>
              <a:rPr lang="tr-TR" sz="1600" dirty="0" smtClean="0"/>
              <a:t>(KGK, 2018)</a:t>
            </a:r>
            <a:r>
              <a:rPr lang="tr-TR" sz="2300" dirty="0" smtClean="0"/>
              <a:t>.</a:t>
            </a:r>
          </a:p>
        </p:txBody>
      </p:sp>
    </p:spTree>
    <p:extLst>
      <p:ext uri="{BB962C8B-B14F-4D97-AF65-F5344CB8AC3E}">
        <p14:creationId xmlns:p14="http://schemas.microsoft.com/office/powerpoint/2010/main" val="4217299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Sermaye Kavramının Korunması</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pPr>
            <a:r>
              <a:rPr lang="tr-TR" sz="2300" dirty="0" smtClean="0"/>
              <a:t>Yukarıdaki sermaye tanımlarından yola çıkılarak;</a:t>
            </a:r>
          </a:p>
          <a:p>
            <a:pPr marL="628650" indent="-361950" algn="just">
              <a:buNone/>
            </a:pPr>
            <a:r>
              <a:rPr lang="tr-TR" sz="2300" dirty="0"/>
              <a:t>(a) </a:t>
            </a:r>
            <a:r>
              <a:rPr lang="tr-TR" sz="2300" b="1" i="1" dirty="0"/>
              <a:t>Finansal sermayenin </a:t>
            </a:r>
            <a:r>
              <a:rPr lang="tr-TR" sz="2300" b="1" i="1" dirty="0" smtClean="0"/>
              <a:t>devamlılığı (Sermayenin nominal olarak korunması): </a:t>
            </a:r>
            <a:r>
              <a:rPr lang="tr-TR" sz="2300" dirty="0"/>
              <a:t>Bu kavrama göre, dönem içinde hissedarlara yapılan </a:t>
            </a:r>
            <a:r>
              <a:rPr lang="tr-TR" sz="2300" dirty="0" smtClean="0"/>
              <a:t>ödemeler ve </a:t>
            </a:r>
            <a:r>
              <a:rPr lang="tr-TR" sz="2300" dirty="0"/>
              <a:t>hissedarların işletmeye koyduğu tutarlar hariç olmak üzere, </a:t>
            </a:r>
            <a:r>
              <a:rPr lang="tr-TR" sz="2300" b="1" i="1" dirty="0"/>
              <a:t>yalnızca net varlıkların </a:t>
            </a:r>
            <a:r>
              <a:rPr lang="tr-TR" sz="2300" b="1" i="1" dirty="0" smtClean="0"/>
              <a:t>dönem sonundaki </a:t>
            </a:r>
            <a:r>
              <a:rPr lang="tr-TR" sz="2300" b="1" i="1" dirty="0"/>
              <a:t>finansal tutarının</a:t>
            </a:r>
            <a:r>
              <a:rPr lang="tr-TR" sz="2300" dirty="0"/>
              <a:t> (para cinsinden) </a:t>
            </a:r>
            <a:r>
              <a:rPr lang="tr-TR" sz="2300" b="1" i="1" dirty="0"/>
              <a:t>dönem başındaki finansal tutarını </a:t>
            </a:r>
            <a:r>
              <a:rPr lang="tr-TR" sz="2300" dirty="0"/>
              <a:t>(para cinsinden</a:t>
            </a:r>
            <a:r>
              <a:rPr lang="tr-TR" sz="2300" dirty="0" smtClean="0"/>
              <a:t>) </a:t>
            </a:r>
            <a:r>
              <a:rPr lang="tr-TR" sz="2300" b="1" i="1" dirty="0" smtClean="0"/>
              <a:t>aşması </a:t>
            </a:r>
            <a:r>
              <a:rPr lang="tr-TR" sz="2300" b="1" i="1" dirty="0"/>
              <a:t>halinde bir kâr elde edilmiştir</a:t>
            </a:r>
            <a:r>
              <a:rPr lang="tr-TR" sz="2300" dirty="0"/>
              <a:t>. Finansal sermayenin devamlılığı nominal parasal </a:t>
            </a:r>
            <a:r>
              <a:rPr lang="tr-TR" sz="2300" dirty="0" smtClean="0"/>
              <a:t>birimlerle veya </a:t>
            </a:r>
            <a:r>
              <a:rPr lang="tr-TR" sz="2300" dirty="0"/>
              <a:t>sabit satın alma gücü birimleri ile ölçülebilir.</a:t>
            </a:r>
          </a:p>
          <a:p>
            <a:pPr marL="628650" indent="-361950" algn="just">
              <a:buNone/>
            </a:pPr>
            <a:r>
              <a:rPr lang="tr-TR" sz="2300" dirty="0"/>
              <a:t>(b) </a:t>
            </a:r>
            <a:r>
              <a:rPr lang="tr-TR" sz="2300" b="1" i="1" dirty="0"/>
              <a:t>Fiziki sermayenin </a:t>
            </a:r>
            <a:r>
              <a:rPr lang="tr-TR" sz="2300" b="1" i="1" dirty="0" smtClean="0"/>
              <a:t>devamlılığı (Sermayenin üretim gücünün korunması): </a:t>
            </a:r>
            <a:r>
              <a:rPr lang="tr-TR" sz="2300" dirty="0"/>
              <a:t>Bu kavrama göre, dönem içinde hissedarlara yapılan ödemeler </a:t>
            </a:r>
            <a:r>
              <a:rPr lang="tr-TR" sz="2300" dirty="0" smtClean="0"/>
              <a:t>ve hissedarların </a:t>
            </a:r>
            <a:r>
              <a:rPr lang="tr-TR" sz="2300" dirty="0"/>
              <a:t>işletmeye koyduğu tutarlar hariç olmak üzere, </a:t>
            </a:r>
            <a:r>
              <a:rPr lang="tr-TR" sz="2300" b="1" i="1" dirty="0"/>
              <a:t>yalnızca işletmenin dönem </a:t>
            </a:r>
            <a:r>
              <a:rPr lang="tr-TR" sz="2300" b="1" i="1" dirty="0" smtClean="0"/>
              <a:t>sonundaki fiziki </a:t>
            </a:r>
            <a:r>
              <a:rPr lang="tr-TR" sz="2300" b="1" i="1" dirty="0"/>
              <a:t>üretim kapasitesinin </a:t>
            </a:r>
            <a:r>
              <a:rPr lang="tr-TR" sz="2300" dirty="0"/>
              <a:t>(veya faaliyet </a:t>
            </a:r>
            <a:r>
              <a:rPr lang="tr-TR" sz="2300" dirty="0" smtClean="0"/>
              <a:t>kapasitesi veya </a:t>
            </a:r>
            <a:r>
              <a:rPr lang="tr-TR" sz="2300" dirty="0"/>
              <a:t>o kapasiteye ulaşmak için </a:t>
            </a:r>
            <a:r>
              <a:rPr lang="tr-TR" sz="2300" dirty="0" smtClean="0"/>
              <a:t>ihtiyaç duyulan </a:t>
            </a:r>
            <a:r>
              <a:rPr lang="tr-TR" sz="2300" dirty="0"/>
              <a:t>kaynak veya fonlar) </a:t>
            </a:r>
            <a:r>
              <a:rPr lang="tr-TR" sz="2300" b="1" i="1" dirty="0"/>
              <a:t>dönem başındaki fiziki üretim kapasitesini aşması halinde bir </a:t>
            </a:r>
            <a:r>
              <a:rPr lang="tr-TR" sz="2300" b="1" i="1" dirty="0" smtClean="0"/>
              <a:t>kâr elde edilmiştir </a:t>
            </a:r>
            <a:r>
              <a:rPr lang="tr-TR" sz="1600" dirty="0" smtClean="0"/>
              <a:t>(KGK, 2018)</a:t>
            </a:r>
            <a:r>
              <a:rPr lang="tr-TR" sz="2300" dirty="0" smtClean="0"/>
              <a:t>.</a:t>
            </a:r>
          </a:p>
        </p:txBody>
      </p:sp>
    </p:spTree>
    <p:extLst>
      <p:ext uri="{BB962C8B-B14F-4D97-AF65-F5344CB8AC3E}">
        <p14:creationId xmlns:p14="http://schemas.microsoft.com/office/powerpoint/2010/main" val="2340523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 </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Bilgiyi etkin kullanan işletmeler, daha iyi yönetilmekte, rakiplerine kıyasla rekabet avantajı elde etmektedirler. Bilgi, insan düşüncesinin ve eyleminin bulunduğu her ortamda işletmeler için gereklidir ve kişisel ve örgütsel kararların temelini oluşturmanın yanında önemli bir kaynak ve güçtür.</a:t>
            </a:r>
            <a:endParaRPr lang="tr-TR" sz="2300" dirty="0"/>
          </a:p>
          <a:p>
            <a:pPr marL="0" indent="0" algn="just">
              <a:buNone/>
              <a:tabLst>
                <a:tab pos="542925" algn="l"/>
              </a:tabLst>
            </a:pPr>
            <a:r>
              <a:rPr lang="tr-TR" sz="2300" dirty="0" smtClean="0"/>
              <a:t>	Bilgi artık işletmeler için bir sermaye unsurudur. Entelektüel sermaye olarak da değerlendirilmektedir. İşletmeler için bu derece önemli olan bilginin belirli kurallar dahilinde üretilmesi ve sunumunun gerçekleştirilmesi bir gereklilik olmasının yanında, işletmelere katkıları da yararlanabilme becerileri ve derecelerine bağlıdır.</a:t>
            </a:r>
          </a:p>
          <a:p>
            <a:pPr marL="0" lvl="0" indent="0" algn="just">
              <a:buNone/>
              <a:tabLst>
                <a:tab pos="542925" algn="l"/>
              </a:tabLst>
            </a:pPr>
            <a:r>
              <a:rPr lang="tr-TR" sz="2300" dirty="0" smtClean="0"/>
              <a:t>	İşletmeler için bilgi işleme; elde edilen verilerden yöneticilere yararlı raporlar, sonuçlar yada genel anlamda bilgiler oluşturabilmek için yapılan işlemlerdir </a:t>
            </a:r>
            <a:r>
              <a:rPr lang="tr-TR" sz="1600" dirty="0" smtClean="0">
                <a:solidFill>
                  <a:prstClr val="black"/>
                </a:solidFill>
              </a:rPr>
              <a:t>(</a:t>
            </a:r>
            <a:r>
              <a:rPr lang="tr-TR" sz="1600" dirty="0">
                <a:solidFill>
                  <a:prstClr val="black"/>
                </a:solidFill>
              </a:rPr>
              <a:t>Ertaş, 2019</a:t>
            </a:r>
            <a:r>
              <a:rPr lang="tr-TR" sz="1600" dirty="0" smtClean="0">
                <a:solidFill>
                  <a:prstClr val="black"/>
                </a:solidFill>
              </a:rPr>
              <a:t>)</a:t>
            </a:r>
            <a:r>
              <a:rPr lang="tr-TR" sz="2300" dirty="0" smtClean="0">
                <a:solidFill>
                  <a:prstClr val="black"/>
                </a:solidFill>
              </a:rPr>
              <a:t>.</a:t>
            </a:r>
            <a:endParaRPr lang="tr-TR" sz="2300" dirty="0" smtClean="0"/>
          </a:p>
        </p:txBody>
      </p:sp>
    </p:spTree>
    <p:extLst>
      <p:ext uri="{BB962C8B-B14F-4D97-AF65-F5344CB8AC3E}">
        <p14:creationId xmlns:p14="http://schemas.microsoft.com/office/powerpoint/2010/main" val="31910346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Bilgi  ve Sistem</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İşletmelerde bilgi işleme süreçleri ve elde edilen bilgilerin işletmede ilgili birim ve kişilere zamanında iletilmesi, işletme yönetiminin fonksiyonlarını yerine getirebilmesi ve kaynakların etkin kullanımı için temel gerekliliktir.</a:t>
            </a:r>
          </a:p>
          <a:p>
            <a:pPr marL="0" indent="0" algn="just">
              <a:buNone/>
              <a:tabLst>
                <a:tab pos="542925" algn="l"/>
              </a:tabLst>
            </a:pPr>
            <a:r>
              <a:rPr lang="tr-TR" sz="2300" dirty="0" smtClean="0"/>
              <a:t>	Bu amaçlarla işletmelerde oluşturulan bilgi sistemleri, organizasyonu yönetebilmek ve karar verme mekanizmalarını desteklemek amacıyla gerekli bilgiyi </a:t>
            </a:r>
            <a:r>
              <a:rPr lang="tr-TR" sz="1600" dirty="0" smtClean="0"/>
              <a:t>(Ertaş, 2019)</a:t>
            </a:r>
            <a:r>
              <a:rPr lang="tr-TR" sz="2300" dirty="0" smtClean="0"/>
              <a:t>;</a:t>
            </a:r>
          </a:p>
          <a:p>
            <a:pPr marL="1257300" indent="-361950">
              <a:buFont typeface="Wingdings" panose="05000000000000000000" pitchFamily="2" charset="2"/>
              <a:buChar char="ü"/>
            </a:pPr>
            <a:r>
              <a:rPr lang="tr-TR" sz="2300" dirty="0" smtClean="0"/>
              <a:t>Bilgiyi toplamak,</a:t>
            </a:r>
          </a:p>
          <a:p>
            <a:pPr marL="1257300" indent="-361950">
              <a:buFont typeface="Wingdings" panose="05000000000000000000" pitchFamily="2" charset="2"/>
              <a:buChar char="ü"/>
            </a:pPr>
            <a:r>
              <a:rPr lang="tr-TR" sz="2300" dirty="0" smtClean="0"/>
              <a:t>İşlemek</a:t>
            </a:r>
          </a:p>
          <a:p>
            <a:pPr marL="1257300" indent="-361950">
              <a:buFont typeface="Wingdings" panose="05000000000000000000" pitchFamily="2" charset="2"/>
              <a:buChar char="ü"/>
            </a:pPr>
            <a:r>
              <a:rPr lang="tr-TR" sz="2300" dirty="0" smtClean="0"/>
              <a:t>Saklamak </a:t>
            </a:r>
          </a:p>
          <a:p>
            <a:pPr marL="1257300" indent="-361950">
              <a:buFont typeface="Wingdings" panose="05000000000000000000" pitchFamily="2" charset="2"/>
              <a:buChar char="ü"/>
            </a:pPr>
            <a:r>
              <a:rPr lang="tr-TR" sz="2300" dirty="0" smtClean="0"/>
              <a:t>ve dağıtmak</a:t>
            </a:r>
          </a:p>
          <a:p>
            <a:pPr marL="0" indent="0">
              <a:buNone/>
            </a:pPr>
            <a:r>
              <a:rPr lang="tr-TR" sz="2300" dirty="0" smtClean="0"/>
              <a:t>gibi birbirleri ile doğrudan ilişkili unsurların oluşturduğu bir yapıdır.</a:t>
            </a:r>
            <a:endParaRPr lang="tr-TR" sz="2300" dirty="0"/>
          </a:p>
        </p:txBody>
      </p:sp>
    </p:spTree>
    <p:extLst>
      <p:ext uri="{BB962C8B-B14F-4D97-AF65-F5344CB8AC3E}">
        <p14:creationId xmlns:p14="http://schemas.microsoft.com/office/powerpoint/2010/main" val="3143237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dirty="0"/>
              <a:t>TEKDÜZEN HESAP </a:t>
            </a:r>
            <a:r>
              <a:rPr lang="tr-TR" sz="2700" dirty="0" smtClean="0"/>
              <a:t>PLANI</a:t>
            </a:r>
            <a:endParaRPr lang="tr-TR" sz="2700" dirty="0"/>
          </a:p>
        </p:txBody>
      </p:sp>
      <p:graphicFrame>
        <p:nvGraphicFramePr>
          <p:cNvPr id="4" name="Tablo 3"/>
          <p:cNvGraphicFramePr>
            <a:graphicFrameLocks noGrp="1"/>
          </p:cNvGraphicFramePr>
          <p:nvPr>
            <p:extLst/>
          </p:nvPr>
        </p:nvGraphicFramePr>
        <p:xfrm>
          <a:off x="4343400" y="433917"/>
          <a:ext cx="7010400" cy="6095955"/>
        </p:xfrm>
        <a:graphic>
          <a:graphicData uri="http://schemas.openxmlformats.org/drawingml/2006/table">
            <a:tbl>
              <a:tblPr firstRow="1" bandRow="1">
                <a:tableStyleId>{5C22544A-7EE6-4342-B048-85BDC9FD1C3A}</a:tableStyleId>
              </a:tblPr>
              <a:tblGrid>
                <a:gridCol w="7010400">
                  <a:extLst>
                    <a:ext uri="{9D8B030D-6E8A-4147-A177-3AD203B41FA5}">
                      <a16:colId xmlns:a16="http://schemas.microsoft.com/office/drawing/2014/main" val="20000"/>
                    </a:ext>
                  </a:extLst>
                </a:gridCol>
              </a:tblGrid>
              <a:tr h="5181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i="0" kern="1200" dirty="0" smtClean="0">
                          <a:solidFill>
                            <a:schemeClr val="bg1"/>
                          </a:solidFill>
                          <a:effectLst/>
                          <a:latin typeface="+mn-lt"/>
                          <a:ea typeface="+mn-ea"/>
                          <a:cs typeface="+mn-cs"/>
                        </a:rPr>
                        <a:t>Hesaplar</a:t>
                      </a:r>
                    </a:p>
                  </a:txBody>
                  <a:tcPr/>
                </a:tc>
                <a:extLst>
                  <a:ext uri="{0D108BD9-81ED-4DB2-BD59-A6C34878D82A}">
                    <a16:rowId xmlns:a16="http://schemas.microsoft.com/office/drawing/2014/main" val="10000"/>
                  </a:ext>
                </a:extLst>
              </a:tr>
              <a:tr h="3600919">
                <a:tc>
                  <a:txBody>
                    <a:bodyPr/>
                    <a:lstStyle/>
                    <a:p>
                      <a:r>
                        <a:rPr lang="tr-TR" sz="1500" b="0" i="0" kern="1200" dirty="0" smtClean="0">
                          <a:solidFill>
                            <a:schemeClr val="dk1"/>
                          </a:solidFill>
                          <a:effectLst/>
                          <a:latin typeface="+mn-lt"/>
                          <a:ea typeface="+mn-ea"/>
                          <a:cs typeface="+mn-cs"/>
                        </a:rPr>
                        <a:t>1 DÖNEN VARLIKLAR</a:t>
                      </a:r>
                    </a:p>
                    <a:p>
                      <a:r>
                        <a:rPr lang="tr-TR" sz="1500" b="0" i="0" kern="1200" dirty="0" smtClean="0">
                          <a:solidFill>
                            <a:schemeClr val="dk1"/>
                          </a:solidFill>
                          <a:effectLst/>
                          <a:latin typeface="+mn-lt"/>
                          <a:ea typeface="+mn-ea"/>
                          <a:cs typeface="+mn-cs"/>
                        </a:rPr>
                        <a:t>  10 HAZIR DEĞERLER</a:t>
                      </a:r>
                    </a:p>
                    <a:p>
                      <a:pPr marL="266700" indent="0"/>
                      <a:r>
                        <a:rPr lang="tr-TR" sz="1500" b="0" i="0" kern="1200" dirty="0" smtClean="0">
                          <a:solidFill>
                            <a:schemeClr val="dk1"/>
                          </a:solidFill>
                          <a:effectLst/>
                          <a:latin typeface="+mn-lt"/>
                          <a:ea typeface="+mn-ea"/>
                          <a:cs typeface="+mn-cs"/>
                        </a:rPr>
                        <a:t>100 KASA</a:t>
                      </a:r>
                    </a:p>
                    <a:p>
                      <a:pPr marL="266700" indent="0"/>
                      <a:r>
                        <a:rPr lang="tr-TR" sz="1500" b="0" i="0" kern="1200" dirty="0" smtClean="0">
                          <a:solidFill>
                            <a:schemeClr val="dk1"/>
                          </a:solidFill>
                          <a:effectLst/>
                          <a:latin typeface="+mn-lt"/>
                          <a:ea typeface="+mn-ea"/>
                          <a:cs typeface="+mn-cs"/>
                        </a:rPr>
                        <a:t>101 ALINAN ÇEKLER</a:t>
                      </a:r>
                    </a:p>
                    <a:p>
                      <a:pPr marL="266700" indent="0"/>
                      <a:r>
                        <a:rPr lang="tr-TR" sz="1500" b="0" i="0" kern="1200" dirty="0" smtClean="0">
                          <a:solidFill>
                            <a:schemeClr val="dk1"/>
                          </a:solidFill>
                          <a:effectLst/>
                          <a:latin typeface="+mn-lt"/>
                          <a:ea typeface="+mn-ea"/>
                          <a:cs typeface="+mn-cs"/>
                        </a:rPr>
                        <a:t>102 BANKALAR</a:t>
                      </a:r>
                    </a:p>
                    <a:p>
                      <a:pPr marL="266700" indent="0"/>
                      <a:r>
                        <a:rPr lang="tr-TR" sz="1500" b="0" i="0" kern="1200" dirty="0" smtClean="0">
                          <a:solidFill>
                            <a:schemeClr val="dk1"/>
                          </a:solidFill>
                          <a:effectLst/>
                          <a:latin typeface="+mn-lt"/>
                          <a:ea typeface="+mn-ea"/>
                          <a:cs typeface="+mn-cs"/>
                        </a:rPr>
                        <a:t>103 VERİLEN ÇEKLER VE ÖDEME EMİRLERİ (-)</a:t>
                      </a:r>
                    </a:p>
                    <a:p>
                      <a:pPr marL="266700" indent="0"/>
                      <a:r>
                        <a:rPr lang="tr-TR" sz="1500" b="0" i="0" kern="1200" dirty="0" smtClean="0">
                          <a:solidFill>
                            <a:schemeClr val="dk1"/>
                          </a:solidFill>
                          <a:effectLst/>
                          <a:latin typeface="+mn-lt"/>
                          <a:ea typeface="+mn-ea"/>
                          <a:cs typeface="+mn-cs"/>
                        </a:rPr>
                        <a:t>108 DİĞER HAZIR DEĞERLER</a:t>
                      </a:r>
                    </a:p>
                    <a:p>
                      <a:r>
                        <a:rPr lang="tr-TR" sz="1500" b="0" i="0" kern="1200" dirty="0" smtClean="0">
                          <a:solidFill>
                            <a:schemeClr val="dk1"/>
                          </a:solidFill>
                          <a:effectLst/>
                          <a:latin typeface="+mn-lt"/>
                          <a:ea typeface="+mn-ea"/>
                          <a:cs typeface="+mn-cs"/>
                        </a:rPr>
                        <a:t>  11 MENKUL KIYMETLER</a:t>
                      </a:r>
                    </a:p>
                    <a:p>
                      <a:pPr marL="266700" indent="0"/>
                      <a:r>
                        <a:rPr lang="tr-TR" sz="1500" b="0" i="0" kern="1200" dirty="0" smtClean="0">
                          <a:solidFill>
                            <a:schemeClr val="dk1"/>
                          </a:solidFill>
                          <a:effectLst/>
                          <a:latin typeface="+mn-lt"/>
                          <a:ea typeface="+mn-ea"/>
                          <a:cs typeface="+mn-cs"/>
                        </a:rPr>
                        <a:t>110 HİSSE SENETLERİ</a:t>
                      </a:r>
                    </a:p>
                    <a:p>
                      <a:pPr marL="266700" indent="0"/>
                      <a:r>
                        <a:rPr lang="tr-TR" sz="1500" b="0" i="0" kern="1200" dirty="0" smtClean="0">
                          <a:solidFill>
                            <a:schemeClr val="dk1"/>
                          </a:solidFill>
                          <a:effectLst/>
                          <a:latin typeface="+mn-lt"/>
                          <a:ea typeface="+mn-ea"/>
                          <a:cs typeface="+mn-cs"/>
                        </a:rPr>
                        <a:t>111 ÖZEL KESİM TAHVİL, SENET VE BONOLARI</a:t>
                      </a:r>
                    </a:p>
                    <a:p>
                      <a:pPr marL="266700" indent="0"/>
                      <a:r>
                        <a:rPr lang="tr-TR" sz="1500" b="0" i="0" kern="1200" dirty="0" smtClean="0">
                          <a:solidFill>
                            <a:schemeClr val="dk1"/>
                          </a:solidFill>
                          <a:effectLst/>
                          <a:latin typeface="+mn-lt"/>
                          <a:ea typeface="+mn-ea"/>
                          <a:cs typeface="+mn-cs"/>
                        </a:rPr>
                        <a:t>112 KAMU KESİMİ TAHVİL, SENET VE BONOLARI</a:t>
                      </a:r>
                    </a:p>
                    <a:p>
                      <a:pPr marL="266700" indent="0"/>
                      <a:r>
                        <a:rPr lang="tr-TR" sz="1500" b="0" i="0" kern="1200" dirty="0" smtClean="0">
                          <a:solidFill>
                            <a:schemeClr val="dk1"/>
                          </a:solidFill>
                          <a:effectLst/>
                          <a:latin typeface="+mn-lt"/>
                          <a:ea typeface="+mn-ea"/>
                          <a:cs typeface="+mn-cs"/>
                        </a:rPr>
                        <a:t>118 DİĞER MENKUL KIYMETLER</a:t>
                      </a:r>
                    </a:p>
                    <a:p>
                      <a:pPr marL="266700" indent="0"/>
                      <a:r>
                        <a:rPr lang="tr-TR" sz="1500" b="0" i="0" kern="1200" dirty="0" smtClean="0">
                          <a:solidFill>
                            <a:schemeClr val="dk1"/>
                          </a:solidFill>
                          <a:effectLst/>
                          <a:latin typeface="+mn-lt"/>
                          <a:ea typeface="+mn-ea"/>
                          <a:cs typeface="+mn-cs"/>
                        </a:rPr>
                        <a:t>119 MENKUL KIYMETLER DEĞER DÜŞÜKLÜĞÜ KARŞILIĞI (-)</a:t>
                      </a:r>
                    </a:p>
                    <a:p>
                      <a:r>
                        <a:rPr lang="tr-TR" sz="1500" b="0" i="0" kern="1200" dirty="0" smtClean="0">
                          <a:solidFill>
                            <a:schemeClr val="dk1"/>
                          </a:solidFill>
                          <a:effectLst/>
                          <a:latin typeface="+mn-lt"/>
                          <a:ea typeface="+mn-ea"/>
                          <a:cs typeface="+mn-cs"/>
                        </a:rPr>
                        <a:t>  12 TİCARİ ALACAKLAR</a:t>
                      </a:r>
                    </a:p>
                    <a:p>
                      <a:pPr marL="266700" indent="0"/>
                      <a:r>
                        <a:rPr lang="tr-TR" sz="1500" b="0" i="0" kern="1200" dirty="0" smtClean="0">
                          <a:solidFill>
                            <a:schemeClr val="dk1"/>
                          </a:solidFill>
                          <a:effectLst/>
                          <a:latin typeface="+mn-lt"/>
                          <a:ea typeface="+mn-ea"/>
                          <a:cs typeface="+mn-cs"/>
                        </a:rPr>
                        <a:t>120 ALICILAR</a:t>
                      </a:r>
                    </a:p>
                    <a:p>
                      <a:pPr marL="266700" indent="0"/>
                      <a:r>
                        <a:rPr lang="tr-TR" sz="1500" b="0" i="0" kern="1200" dirty="0" smtClean="0">
                          <a:solidFill>
                            <a:schemeClr val="dk1"/>
                          </a:solidFill>
                          <a:effectLst/>
                          <a:latin typeface="+mn-lt"/>
                          <a:ea typeface="+mn-ea"/>
                          <a:cs typeface="+mn-cs"/>
                        </a:rPr>
                        <a:t>121 ALACAK SENETLERİ</a:t>
                      </a:r>
                    </a:p>
                    <a:p>
                      <a:pPr marL="266700" indent="0"/>
                      <a:r>
                        <a:rPr lang="tr-TR" sz="1500" b="0" i="0" kern="1200" dirty="0" smtClean="0">
                          <a:solidFill>
                            <a:schemeClr val="dk1"/>
                          </a:solidFill>
                          <a:effectLst/>
                          <a:latin typeface="+mn-lt"/>
                          <a:ea typeface="+mn-ea"/>
                          <a:cs typeface="+mn-cs"/>
                        </a:rPr>
                        <a:t>122 ALACAK SENETLERİ REESKONTU (-)</a:t>
                      </a:r>
                    </a:p>
                    <a:p>
                      <a:pPr marL="266700" indent="0"/>
                      <a:r>
                        <a:rPr lang="tr-TR" sz="1500" b="0" i="0" kern="1200" dirty="0" smtClean="0">
                          <a:solidFill>
                            <a:schemeClr val="dk1"/>
                          </a:solidFill>
                          <a:effectLst/>
                          <a:latin typeface="+mn-lt"/>
                          <a:ea typeface="+mn-ea"/>
                          <a:cs typeface="+mn-cs"/>
                        </a:rPr>
                        <a:t>126 VERİLEN DEPOZİTO VE TEMİNATLAR</a:t>
                      </a:r>
                    </a:p>
                    <a:p>
                      <a:pPr marL="266700" indent="0"/>
                      <a:r>
                        <a:rPr lang="tr-TR" sz="1500" b="0" i="0" kern="1200" dirty="0" smtClean="0">
                          <a:solidFill>
                            <a:schemeClr val="dk1"/>
                          </a:solidFill>
                          <a:effectLst/>
                          <a:latin typeface="+mn-lt"/>
                          <a:ea typeface="+mn-ea"/>
                          <a:cs typeface="+mn-cs"/>
                        </a:rPr>
                        <a:t>128 ŞÜPHELİ TİCARİ ALACAKLAR</a:t>
                      </a:r>
                    </a:p>
                    <a:p>
                      <a:pPr marL="266700" indent="0"/>
                      <a:r>
                        <a:rPr lang="tr-TR" sz="1500" b="0" i="0" kern="1200" dirty="0" smtClean="0">
                          <a:solidFill>
                            <a:schemeClr val="dk1"/>
                          </a:solidFill>
                          <a:effectLst/>
                          <a:latin typeface="+mn-lt"/>
                          <a:ea typeface="+mn-ea"/>
                          <a:cs typeface="+mn-cs"/>
                        </a:rPr>
                        <a:t>129 ŞÜPHELİ TİCARİ ALACAKLAR KARŞILIĞI (-)</a:t>
                      </a:r>
                    </a:p>
                    <a:p>
                      <a:r>
                        <a:rPr lang="tr-TR" sz="1500" b="0" i="0" kern="1200" dirty="0" smtClean="0">
                          <a:solidFill>
                            <a:schemeClr val="dk1"/>
                          </a:solidFill>
                          <a:effectLst/>
                          <a:latin typeface="+mn-lt"/>
                          <a:ea typeface="+mn-ea"/>
                          <a:cs typeface="+mn-cs"/>
                        </a:rPr>
                        <a:t>  13 DİĞER ALACAKLAR</a:t>
                      </a:r>
                    </a:p>
                    <a:p>
                      <a:pPr marL="266700" indent="0"/>
                      <a:r>
                        <a:rPr lang="tr-TR" sz="1500" b="0" i="0" kern="1200" dirty="0" smtClean="0">
                          <a:solidFill>
                            <a:schemeClr val="dk1"/>
                          </a:solidFill>
                          <a:effectLst/>
                          <a:latin typeface="+mn-lt"/>
                          <a:ea typeface="+mn-ea"/>
                          <a:cs typeface="+mn-cs"/>
                        </a:rPr>
                        <a:t>131 ORTAKLARDAN ALACAKLAR</a:t>
                      </a:r>
                    </a:p>
                    <a:p>
                      <a:pPr marL="266700" indent="0"/>
                      <a:r>
                        <a:rPr lang="tr-TR" sz="1500" b="0" i="0" kern="1200" dirty="0" smtClean="0">
                          <a:solidFill>
                            <a:schemeClr val="dk1"/>
                          </a:solidFill>
                          <a:effectLst/>
                          <a:latin typeface="+mn-lt"/>
                          <a:ea typeface="+mn-ea"/>
                          <a:cs typeface="+mn-cs"/>
                        </a:rPr>
                        <a:t>132 İŞTİRAKLERDEN ALACAKLAR</a:t>
                      </a:r>
                    </a:p>
                    <a:p>
                      <a:r>
                        <a:rPr lang="tr-TR" sz="1500" b="0" i="0" kern="1200" dirty="0" smtClean="0">
                          <a:solidFill>
                            <a:schemeClr val="dk1"/>
                          </a:solidFill>
                          <a:effectLst/>
                          <a:latin typeface="+mn-lt"/>
                          <a:ea typeface="+mn-ea"/>
                          <a:cs typeface="+mn-cs"/>
                        </a:rPr>
                        <a:t>  …</a:t>
                      </a:r>
                      <a:endParaRPr lang="tr-TR" sz="15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01469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Bilgi ve Sistem</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İşletmelerin iç ve dış çevreyle etkileşimleri, çeşitli bilgi sistemlerinin entegre çalışmalarını ve yönetim tarafından etkin kullanımlarını gerektirir.</a:t>
            </a:r>
          </a:p>
          <a:p>
            <a:pPr marL="0" indent="0" algn="just">
              <a:buNone/>
              <a:tabLst>
                <a:tab pos="542925" algn="l"/>
              </a:tabLst>
            </a:pPr>
            <a:r>
              <a:rPr lang="tr-TR" sz="2300" dirty="0"/>
              <a:t>	</a:t>
            </a:r>
            <a:r>
              <a:rPr lang="tr-TR" sz="2300" dirty="0" smtClean="0"/>
              <a:t>Bilgi sistemleri işletmelerin çevresi, girdiler, süreçleri ve çıktılarıyla yönetimleri arasında her türlü iletişimi sağlayabilmektedir.</a:t>
            </a:r>
          </a:p>
          <a:p>
            <a:pPr marL="0" indent="0" algn="just">
              <a:buNone/>
              <a:tabLst>
                <a:tab pos="542925" algn="l"/>
              </a:tabLst>
            </a:pPr>
            <a:r>
              <a:rPr lang="tr-TR" sz="2300" dirty="0" smtClean="0"/>
              <a:t>	İşletme bilgi sistemi, alt bilgi sistemleri arasında bilgi alış verişini sağlayan ve alt bilgi sistemlerini bütünleştiren, entegre bir şekilde çalıştıran üst sistem, bir sistemler bütünüdür </a:t>
            </a:r>
            <a:r>
              <a:rPr lang="tr-TR" sz="1600" dirty="0" smtClean="0"/>
              <a:t>(Ertaş, 2019)</a:t>
            </a:r>
            <a:r>
              <a:rPr lang="tr-TR" sz="2300" dirty="0"/>
              <a:t>.</a:t>
            </a:r>
            <a:endParaRPr lang="tr-TR" sz="2300" dirty="0" smtClean="0"/>
          </a:p>
        </p:txBody>
      </p:sp>
    </p:spTree>
    <p:extLst>
      <p:ext uri="{BB962C8B-B14F-4D97-AF65-F5344CB8AC3E}">
        <p14:creationId xmlns:p14="http://schemas.microsoft.com/office/powerpoint/2010/main" val="1629131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Bilgi ve Sistem</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a:t>
            </a:r>
            <a:r>
              <a:rPr lang="tr-TR" sz="2300" dirty="0"/>
              <a:t>Genel anlamda sistem, bilimde, teknikte, sanatta ve her konuda, birbiri ile ilişki, ilinti ve bağıntısı olan öğelerin uyumlu ve düzenli olarak oluşturdukları bütünlüktür </a:t>
            </a:r>
            <a:r>
              <a:rPr lang="tr-TR" sz="1600" dirty="0"/>
              <a:t>(Yazıcı, 1990)</a:t>
            </a:r>
            <a:r>
              <a:rPr lang="tr-TR" sz="2300" dirty="0"/>
              <a:t>.</a:t>
            </a:r>
          </a:p>
          <a:p>
            <a:pPr marL="0" lvl="0" indent="0" algn="just">
              <a:buNone/>
              <a:tabLst>
                <a:tab pos="542925" algn="l"/>
              </a:tabLst>
            </a:pPr>
            <a:r>
              <a:rPr lang="tr-TR" sz="2300" dirty="0" smtClean="0"/>
              <a:t>	Başka bir tanıma göre ise sistem, bir veya daha çok amaca ulaşmak üzere aralarında ilişkiler olan fiziksel veya kavramsal birden çok bileşenin oluşturduğu bir bütünlüktür.</a:t>
            </a:r>
          </a:p>
          <a:p>
            <a:pPr marL="0" lvl="0" indent="0" algn="just">
              <a:buNone/>
              <a:tabLst>
                <a:tab pos="542925" algn="l"/>
              </a:tabLst>
            </a:pPr>
            <a:r>
              <a:rPr lang="tr-TR" sz="2300" dirty="0" smtClean="0">
                <a:solidFill>
                  <a:prstClr val="black"/>
                </a:solidFill>
              </a:rPr>
              <a:t>	Sistem içerisinde yer alan daha küçük sistemler de olabilir. Bunlar alt sistem olarak isimlendirilir.</a:t>
            </a:r>
          </a:p>
          <a:p>
            <a:pPr marL="0" lvl="0" indent="0" algn="just">
              <a:buNone/>
              <a:tabLst>
                <a:tab pos="542925" algn="l"/>
              </a:tabLst>
            </a:pPr>
            <a:r>
              <a:rPr lang="tr-TR" sz="2300" dirty="0">
                <a:solidFill>
                  <a:prstClr val="black"/>
                </a:solidFill>
              </a:rPr>
              <a:t>	</a:t>
            </a:r>
            <a:r>
              <a:rPr lang="tr-TR" sz="2300" dirty="0" smtClean="0">
                <a:solidFill>
                  <a:prstClr val="black"/>
                </a:solidFill>
              </a:rPr>
              <a:t>Alt sistemler kendi başlarına ele alındıklarında bir sistemin bütün öğelerini içlerinde barındırırlar. Özellikle karmaşık sistemler bir çok alt sistemden oluşur, diğer bir ifade ile her sistem kendisinden büyük başka bir sistemin alt sistemidir </a:t>
            </a:r>
            <a:r>
              <a:rPr lang="tr-TR" sz="1600" dirty="0">
                <a:solidFill>
                  <a:prstClr val="black"/>
                </a:solidFill>
              </a:rPr>
              <a:t>(Ertaş, 2019)</a:t>
            </a:r>
            <a:r>
              <a:rPr lang="tr-TR" sz="2300" dirty="0">
                <a:solidFill>
                  <a:prstClr val="black"/>
                </a:solidFill>
              </a:rPr>
              <a:t>.</a:t>
            </a:r>
          </a:p>
          <a:p>
            <a:pPr marL="0" lvl="0" indent="0" algn="just">
              <a:buNone/>
              <a:tabLst>
                <a:tab pos="542925" algn="l"/>
              </a:tabLst>
            </a:pPr>
            <a:endParaRPr lang="tr-TR" sz="2300" dirty="0">
              <a:solidFill>
                <a:prstClr val="black"/>
              </a:solidFill>
            </a:endParaRPr>
          </a:p>
        </p:txBody>
      </p:sp>
    </p:spTree>
    <p:extLst>
      <p:ext uri="{BB962C8B-B14F-4D97-AF65-F5344CB8AC3E}">
        <p14:creationId xmlns:p14="http://schemas.microsoft.com/office/powerpoint/2010/main" val="3641388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Bilgi ve Sistem</a:t>
            </a:r>
            <a:endParaRPr lang="tr-TR" sz="2700" i="1" dirty="0"/>
          </a:p>
        </p:txBody>
      </p:sp>
      <p:sp>
        <p:nvSpPr>
          <p:cNvPr id="3" name="İçerik Yer Tutucusu 2"/>
          <p:cNvSpPr>
            <a:spLocks noGrp="1"/>
          </p:cNvSpPr>
          <p:nvPr>
            <p:ph idx="1"/>
          </p:nvPr>
        </p:nvSpPr>
        <p:spPr>
          <a:xfrm>
            <a:off x="838200" y="1095376"/>
            <a:ext cx="10515600" cy="5081587"/>
          </a:xfrm>
        </p:spPr>
        <p:txBody>
          <a:bodyPr>
            <a:normAutofit/>
          </a:bodyPr>
          <a:lstStyle/>
          <a:p>
            <a:pPr marL="0" lvl="0" indent="0" algn="just">
              <a:buNone/>
              <a:tabLst>
                <a:tab pos="542925" algn="l"/>
              </a:tabLst>
            </a:pPr>
            <a:r>
              <a:rPr lang="tr-TR" sz="2300" dirty="0" smtClean="0"/>
              <a:t>				</a:t>
            </a:r>
            <a:r>
              <a:rPr lang="tr-TR" sz="2100" dirty="0" smtClean="0"/>
              <a:t>Sistemin Genel Yapısı </a:t>
            </a:r>
            <a:r>
              <a:rPr lang="tr-TR" sz="1600" dirty="0" smtClean="0">
                <a:solidFill>
                  <a:prstClr val="black"/>
                </a:solidFill>
              </a:rPr>
              <a:t>(</a:t>
            </a:r>
            <a:r>
              <a:rPr lang="tr-TR" sz="1600" dirty="0">
                <a:solidFill>
                  <a:prstClr val="black"/>
                </a:solidFill>
              </a:rPr>
              <a:t>Ertaş, 2019</a:t>
            </a:r>
            <a:r>
              <a:rPr lang="tr-TR" sz="1600" dirty="0" smtClean="0">
                <a:solidFill>
                  <a:prstClr val="black"/>
                </a:solidFill>
              </a:rPr>
              <a:t>)</a:t>
            </a:r>
            <a:r>
              <a:rPr lang="tr-TR" sz="2300" dirty="0" smtClean="0">
                <a:solidFill>
                  <a:prstClr val="black"/>
                </a:solidFill>
              </a:rPr>
              <a:t>.</a:t>
            </a:r>
            <a:endParaRPr lang="tr-TR" sz="2300" dirty="0" smtClean="0"/>
          </a:p>
          <a:p>
            <a:pPr marL="0" indent="0" algn="just">
              <a:buNone/>
              <a:tabLst>
                <a:tab pos="542925" algn="l"/>
              </a:tabLst>
            </a:pPr>
            <a:endParaRPr lang="tr-TR" sz="2300" dirty="0"/>
          </a:p>
          <a:p>
            <a:pPr marL="0" indent="0" algn="just">
              <a:buNone/>
              <a:tabLst>
                <a:tab pos="542925" algn="l"/>
              </a:tabLst>
            </a:pPr>
            <a:endParaRPr lang="tr-TR" sz="2300" dirty="0" smtClean="0"/>
          </a:p>
          <a:p>
            <a:pPr marL="0" indent="0" algn="just">
              <a:buNone/>
              <a:tabLst>
                <a:tab pos="542925" algn="l"/>
              </a:tabLst>
            </a:pPr>
            <a:endParaRPr lang="tr-TR" sz="2300" dirty="0"/>
          </a:p>
          <a:p>
            <a:pPr marL="0" indent="0" algn="just">
              <a:buNone/>
              <a:tabLst>
                <a:tab pos="542925" algn="l"/>
              </a:tabLst>
            </a:pPr>
            <a:endParaRPr lang="tr-TR" sz="2300" dirty="0" smtClean="0"/>
          </a:p>
          <a:p>
            <a:pPr marL="0" indent="0" algn="just">
              <a:buNone/>
              <a:tabLst>
                <a:tab pos="542925" algn="l"/>
              </a:tabLst>
            </a:pPr>
            <a:endParaRPr lang="tr-TR" sz="2300" dirty="0"/>
          </a:p>
          <a:p>
            <a:pPr marL="0" indent="0" algn="just">
              <a:buNone/>
              <a:tabLst>
                <a:tab pos="542925" algn="l"/>
              </a:tabLst>
            </a:pPr>
            <a:endParaRPr lang="tr-TR" sz="2300" dirty="0" smtClean="0"/>
          </a:p>
          <a:p>
            <a:pPr marL="0" indent="0" algn="just">
              <a:buNone/>
              <a:tabLst>
                <a:tab pos="542925" algn="l"/>
              </a:tabLst>
            </a:pPr>
            <a:endParaRPr lang="tr-TR" sz="2300" dirty="0"/>
          </a:p>
          <a:p>
            <a:pPr marL="0" indent="0" algn="just">
              <a:buNone/>
              <a:tabLst>
                <a:tab pos="542925" algn="l"/>
              </a:tabLst>
            </a:pPr>
            <a:endParaRPr lang="tr-TR" sz="2300" dirty="0" smtClean="0"/>
          </a:p>
          <a:p>
            <a:pPr marL="0" indent="0" algn="just">
              <a:buNone/>
              <a:tabLst>
                <a:tab pos="542925" algn="l"/>
              </a:tabLst>
            </a:pPr>
            <a:endParaRPr lang="tr-TR" sz="2300" dirty="0"/>
          </a:p>
          <a:p>
            <a:pPr marL="0" lvl="0" indent="0" algn="just">
              <a:buNone/>
              <a:tabLst>
                <a:tab pos="542925" algn="l"/>
              </a:tabLst>
            </a:pPr>
            <a:endParaRPr lang="tr-TR" sz="2300" dirty="0">
              <a:solidFill>
                <a:prstClr val="black"/>
              </a:solidFill>
            </a:endParaRP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7393" y="1433551"/>
            <a:ext cx="4571682" cy="4743412"/>
          </a:xfrm>
          <a:prstGeom prst="rect">
            <a:avLst/>
          </a:prstGeom>
        </p:spPr>
      </p:pic>
    </p:spTree>
    <p:extLst>
      <p:ext uri="{BB962C8B-B14F-4D97-AF65-F5344CB8AC3E}">
        <p14:creationId xmlns:p14="http://schemas.microsoft.com/office/powerpoint/2010/main" val="33305349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Bilgi ve Sistem</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buNone/>
              <a:tabLst>
                <a:tab pos="542925" algn="l"/>
              </a:tabLst>
            </a:pPr>
            <a:r>
              <a:rPr lang="tr-TR" sz="2300" dirty="0" smtClean="0"/>
              <a:t>	Sistemlerin Özellikleri </a:t>
            </a:r>
            <a:r>
              <a:rPr lang="tr-TR" sz="1600" dirty="0">
                <a:solidFill>
                  <a:prstClr val="black"/>
                </a:solidFill>
              </a:rPr>
              <a:t>(Ertaş, 2019</a:t>
            </a:r>
            <a:r>
              <a:rPr lang="tr-TR" sz="1600" dirty="0" smtClean="0">
                <a:solidFill>
                  <a:prstClr val="black"/>
                </a:solidFill>
              </a:rPr>
              <a:t>)</a:t>
            </a:r>
            <a:r>
              <a:rPr lang="tr-TR" sz="2300" dirty="0" smtClean="0"/>
              <a:t>;</a:t>
            </a:r>
          </a:p>
          <a:p>
            <a:pPr marL="990600" indent="-323850" algn="just">
              <a:buFont typeface="Wingdings" panose="05000000000000000000" pitchFamily="2" charset="2"/>
              <a:buChar char="ü"/>
            </a:pPr>
            <a:r>
              <a:rPr lang="tr-TR" sz="2300" dirty="0" smtClean="0"/>
              <a:t>Sistem bir bütünü oluşturmaktadır.</a:t>
            </a:r>
          </a:p>
          <a:p>
            <a:pPr marL="990600" indent="-323850" algn="just">
              <a:buFont typeface="Wingdings" panose="05000000000000000000" pitchFamily="2" charset="2"/>
              <a:buChar char="ü"/>
            </a:pPr>
            <a:r>
              <a:rPr lang="tr-TR" sz="2300" dirty="0" smtClean="0"/>
              <a:t>Sistemde girdilerin ve çıktıların olması gerekmektedir.</a:t>
            </a:r>
          </a:p>
          <a:p>
            <a:pPr marL="990600" indent="-323850" algn="just">
              <a:buFont typeface="Wingdings" panose="05000000000000000000" pitchFamily="2" charset="2"/>
              <a:buChar char="ü"/>
            </a:pPr>
            <a:r>
              <a:rPr lang="tr-TR" sz="2300" dirty="0" smtClean="0"/>
              <a:t>Bir sistem birbirleriyle entegre çalışan alt sistemlerden oluşmaktadır. Sistemi oluşturan alt sistemler arasında karmaşık bir yapı bulunmakta ve birbirlerini etkilemektedirler</a:t>
            </a:r>
          </a:p>
          <a:p>
            <a:pPr marL="990600" indent="-323850" algn="just">
              <a:buFont typeface="Wingdings" panose="05000000000000000000" pitchFamily="2" charset="2"/>
              <a:buChar char="ü"/>
            </a:pPr>
            <a:r>
              <a:rPr lang="tr-TR" sz="2300" dirty="0" smtClean="0"/>
              <a:t>Sistemler dinamik bir yapıya sahip olduklarından süreç içerisinde bazı alt sistemlerin sistemden çıkarılması ve bazılarının ise eklenmesiyle sürekli değişim içerisindedirler.</a:t>
            </a:r>
          </a:p>
          <a:p>
            <a:pPr marL="990600" indent="-323850" algn="just">
              <a:buFont typeface="Wingdings" panose="05000000000000000000" pitchFamily="2" charset="2"/>
              <a:buChar char="ü"/>
            </a:pPr>
            <a:r>
              <a:rPr lang="tr-TR" sz="2300" dirty="0" smtClean="0"/>
              <a:t>Dolaysıyla bir sistem sürekli olarak kendi ihtiyaçları ve çevresiyle uyumu nedeniyle değişime ayak uydurmalıdır.</a:t>
            </a:r>
          </a:p>
          <a:p>
            <a:pPr marL="990600" indent="-323850" algn="just">
              <a:buFont typeface="Wingdings" panose="05000000000000000000" pitchFamily="2" charset="2"/>
              <a:buChar char="ü"/>
            </a:pPr>
            <a:r>
              <a:rPr lang="tr-TR" sz="2300" dirty="0" smtClean="0"/>
              <a:t>Her sistem bir sistemler çevresi içerisinde bulunmaktadır.</a:t>
            </a:r>
          </a:p>
        </p:txBody>
      </p:sp>
    </p:spTree>
    <p:extLst>
      <p:ext uri="{BB962C8B-B14F-4D97-AF65-F5344CB8AC3E}">
        <p14:creationId xmlns:p14="http://schemas.microsoft.com/office/powerpoint/2010/main" val="7371099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Bilgi ve Sistem</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lvl="0" indent="0" algn="just">
              <a:buNone/>
              <a:tabLst>
                <a:tab pos="542925" algn="l"/>
              </a:tabLst>
            </a:pPr>
            <a:r>
              <a:rPr lang="tr-TR" sz="2300" dirty="0"/>
              <a:t>	</a:t>
            </a:r>
            <a:r>
              <a:rPr lang="tr-TR" sz="2300" b="1" i="1" dirty="0" smtClean="0"/>
              <a:t>Veri, </a:t>
            </a:r>
            <a:r>
              <a:rPr lang="tr-TR" sz="2300" dirty="0" smtClean="0"/>
              <a:t>davranışları etkilediği zaman bilgiye dönüşmektedir. Veri, bilgi üretmede kullanılan ve anlam çıkarmaya elverişli olan ham olgu, yani işlenmemiş bilgidir.</a:t>
            </a:r>
          </a:p>
          <a:p>
            <a:pPr marL="0" lvl="0" indent="0" algn="just">
              <a:buNone/>
              <a:tabLst>
                <a:tab pos="542925" algn="l"/>
              </a:tabLst>
            </a:pPr>
            <a:r>
              <a:rPr lang="tr-TR" sz="2300" dirty="0" smtClean="0"/>
              <a:t>	</a:t>
            </a:r>
            <a:r>
              <a:rPr lang="tr-TR" sz="2300" b="1" i="1" dirty="0" smtClean="0"/>
              <a:t>Bilgi</a:t>
            </a:r>
            <a:r>
              <a:rPr lang="tr-TR" sz="2300" dirty="0" smtClean="0"/>
              <a:t> ise işlenmiş veri yada belli bir formda işlenmiş, mevcut ve gelecekteki kararlar için anlam ifade eden, gerçek değeri olan veridir.</a:t>
            </a:r>
          </a:p>
          <a:p>
            <a:pPr marL="0" lvl="0" indent="0" algn="just">
              <a:buNone/>
              <a:tabLst>
                <a:tab pos="542925" algn="l"/>
              </a:tabLst>
            </a:pPr>
            <a:r>
              <a:rPr lang="tr-TR" sz="2300" dirty="0">
                <a:solidFill>
                  <a:prstClr val="black"/>
                </a:solidFill>
              </a:rPr>
              <a:t>	</a:t>
            </a:r>
            <a:r>
              <a:rPr lang="tr-TR" sz="2300" dirty="0" smtClean="0">
                <a:solidFill>
                  <a:prstClr val="black"/>
                </a:solidFill>
              </a:rPr>
              <a:t>Bilginin değerini belirleyen temel özellikler;</a:t>
            </a:r>
          </a:p>
          <a:p>
            <a:pPr marL="990600" lvl="0" indent="-323850" algn="just">
              <a:buFont typeface="Wingdings" panose="05000000000000000000" pitchFamily="2" charset="2"/>
              <a:buChar char="ü"/>
            </a:pPr>
            <a:r>
              <a:rPr lang="tr-TR" sz="2300" dirty="0" smtClean="0">
                <a:solidFill>
                  <a:prstClr val="black"/>
                </a:solidFill>
              </a:rPr>
              <a:t>doğruluk,</a:t>
            </a:r>
          </a:p>
          <a:p>
            <a:pPr marL="990600" lvl="0" indent="-323850" algn="just">
              <a:buFont typeface="Wingdings" panose="05000000000000000000" pitchFamily="2" charset="2"/>
              <a:buChar char="ü"/>
            </a:pPr>
            <a:r>
              <a:rPr lang="tr-TR" sz="2300" dirty="0" smtClean="0">
                <a:solidFill>
                  <a:prstClr val="black"/>
                </a:solidFill>
              </a:rPr>
              <a:t>zamanlılık,</a:t>
            </a:r>
          </a:p>
          <a:p>
            <a:pPr marL="990600" lvl="0" indent="-323850" algn="just">
              <a:buFont typeface="Wingdings" panose="05000000000000000000" pitchFamily="2" charset="2"/>
              <a:buChar char="ü"/>
            </a:pPr>
            <a:r>
              <a:rPr lang="tr-TR" sz="2300" dirty="0" smtClean="0">
                <a:solidFill>
                  <a:prstClr val="black"/>
                </a:solidFill>
              </a:rPr>
              <a:t>uygunluk,</a:t>
            </a:r>
          </a:p>
          <a:p>
            <a:pPr marL="990600" lvl="0" indent="-323850" algn="just">
              <a:buFont typeface="Wingdings" panose="05000000000000000000" pitchFamily="2" charset="2"/>
              <a:buChar char="ü"/>
            </a:pPr>
            <a:r>
              <a:rPr lang="tr-TR" sz="2300" dirty="0" smtClean="0">
                <a:solidFill>
                  <a:prstClr val="black"/>
                </a:solidFill>
              </a:rPr>
              <a:t>yerindelik,</a:t>
            </a:r>
          </a:p>
          <a:p>
            <a:pPr marL="990600" lvl="0" indent="-323850" algn="just">
              <a:buFont typeface="Wingdings" panose="05000000000000000000" pitchFamily="2" charset="2"/>
              <a:buChar char="ü"/>
            </a:pPr>
            <a:r>
              <a:rPr lang="tr-TR" sz="2300" dirty="0" smtClean="0">
                <a:solidFill>
                  <a:prstClr val="black"/>
                </a:solidFill>
              </a:rPr>
              <a:t>ve ucuzluktur (fayda maliyet dengesi) </a:t>
            </a:r>
            <a:r>
              <a:rPr lang="tr-TR" sz="1600" dirty="0" smtClean="0">
                <a:solidFill>
                  <a:prstClr val="black"/>
                </a:solidFill>
              </a:rPr>
              <a:t>(</a:t>
            </a:r>
            <a:r>
              <a:rPr lang="tr-TR" sz="1600" dirty="0">
                <a:solidFill>
                  <a:prstClr val="black"/>
                </a:solidFill>
              </a:rPr>
              <a:t>Ertaş, 2019</a:t>
            </a:r>
            <a:r>
              <a:rPr lang="tr-TR" sz="1600" dirty="0" smtClean="0">
                <a:solidFill>
                  <a:prstClr val="black"/>
                </a:solidFill>
              </a:rPr>
              <a:t>)</a:t>
            </a:r>
            <a:r>
              <a:rPr lang="tr-TR" sz="2300" dirty="0" smtClean="0"/>
              <a:t>.</a:t>
            </a:r>
          </a:p>
        </p:txBody>
      </p:sp>
    </p:spTree>
    <p:extLst>
      <p:ext uri="{BB962C8B-B14F-4D97-AF65-F5344CB8AC3E}">
        <p14:creationId xmlns:p14="http://schemas.microsoft.com/office/powerpoint/2010/main" val="20920968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Bilgi ve Sistem</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a:t>
            </a:r>
            <a:r>
              <a:rPr lang="tr-TR" sz="2300" dirty="0"/>
              <a:t>Yönetimde ise bilgi, karar almaya yönelik olarak kullanılan veriler topluluğudur. Gereksinim duyulan yönetim bilgisi, bir organizasyon için kendi aktivitelerini gösteren, saklanabilen, işlenebilen, değişikliğe uğrayan ve en önemlisi gerekli kademelere ve yöneticilere rapor olarak sunulabilen anlamlı veriler </a:t>
            </a:r>
            <a:r>
              <a:rPr lang="tr-TR" sz="2300" dirty="0" smtClean="0"/>
              <a:t>bütünüdür </a:t>
            </a:r>
            <a:r>
              <a:rPr lang="tr-TR" sz="1600" dirty="0" smtClean="0"/>
              <a:t>(</a:t>
            </a:r>
            <a:r>
              <a:rPr lang="tr-TR" sz="1600" dirty="0" err="1" smtClean="0"/>
              <a:t>Anameriç</a:t>
            </a:r>
            <a:r>
              <a:rPr lang="tr-TR" sz="1600" dirty="0" smtClean="0"/>
              <a:t>, 2005)</a:t>
            </a:r>
            <a:r>
              <a:rPr lang="tr-TR" sz="2300" dirty="0" smtClean="0"/>
              <a:t>. </a:t>
            </a:r>
          </a:p>
          <a:p>
            <a:pPr marL="0" indent="0" algn="just">
              <a:buNone/>
              <a:tabLst>
                <a:tab pos="542925" algn="l"/>
              </a:tabLst>
            </a:pPr>
            <a:r>
              <a:rPr lang="tr-TR" sz="2300" dirty="0"/>
              <a:t>	</a:t>
            </a:r>
            <a:r>
              <a:rPr lang="tr-TR" sz="2300" dirty="0" smtClean="0"/>
              <a:t>Karar sürçlerinde kullanım düzeyleri açısından bilgi üç grupta incelenebilir</a:t>
            </a:r>
            <a:r>
              <a:rPr lang="tr-TR" sz="2300" dirty="0" smtClean="0">
                <a:solidFill>
                  <a:prstClr val="black"/>
                </a:solidFill>
              </a:rPr>
              <a:t> </a:t>
            </a:r>
            <a:r>
              <a:rPr lang="tr-TR" sz="1600" dirty="0">
                <a:solidFill>
                  <a:prstClr val="black"/>
                </a:solidFill>
              </a:rPr>
              <a:t>(Ertaş, 2019</a:t>
            </a:r>
            <a:r>
              <a:rPr lang="tr-TR" sz="1600" dirty="0" smtClean="0">
                <a:solidFill>
                  <a:prstClr val="black"/>
                </a:solidFill>
              </a:rPr>
              <a:t>)</a:t>
            </a:r>
            <a:r>
              <a:rPr lang="tr-TR" sz="2300" dirty="0" smtClean="0">
                <a:solidFill>
                  <a:prstClr val="black"/>
                </a:solidFill>
              </a:rPr>
              <a:t>;</a:t>
            </a:r>
            <a:endParaRPr lang="tr-TR" sz="2300" dirty="0" smtClean="0"/>
          </a:p>
          <a:p>
            <a:pPr marL="0" lvl="0" indent="0" algn="just">
              <a:buNone/>
              <a:tabLst>
                <a:tab pos="542925" algn="l"/>
              </a:tabLst>
            </a:pPr>
            <a:r>
              <a:rPr lang="tr-TR" sz="2300" dirty="0" smtClean="0"/>
              <a:t>	</a:t>
            </a:r>
            <a:r>
              <a:rPr lang="tr-TR" sz="2300" b="1" i="1" dirty="0" smtClean="0"/>
              <a:t>Stratejik Bilgi: </a:t>
            </a:r>
            <a:r>
              <a:rPr lang="tr-TR" sz="2300" dirty="0" smtClean="0"/>
              <a:t>uzun dönemli planlama politikaları ile ilgili bilgilerdir. Üst düzey yönetim tarafından stratejik kararların alınmasında kullanılmaktadır.</a:t>
            </a:r>
          </a:p>
          <a:p>
            <a:pPr marL="0" lvl="0" indent="0" algn="just">
              <a:buNone/>
              <a:tabLst>
                <a:tab pos="542925" algn="l"/>
              </a:tabLst>
            </a:pPr>
            <a:r>
              <a:rPr lang="tr-TR" sz="2300" dirty="0"/>
              <a:t>	</a:t>
            </a:r>
            <a:r>
              <a:rPr lang="tr-TR" sz="2300" b="1" i="1" dirty="0" smtClean="0"/>
              <a:t>Yönetim Bilgisi: </a:t>
            </a:r>
            <a:r>
              <a:rPr lang="tr-TR" sz="2300" dirty="0" smtClean="0"/>
              <a:t>Çoğu zaman aylık olarak ifade edilen kısa dönemli planlamalarla ilgili bilgilerdir. Yönetim bilgisi daha çok içinde bulunulan zaman diliminde taktik kararların alınmasına yöneliktir.</a:t>
            </a:r>
          </a:p>
          <a:p>
            <a:pPr marL="0" lvl="0" indent="0" algn="just">
              <a:buNone/>
              <a:tabLst>
                <a:tab pos="542925" algn="l"/>
              </a:tabLst>
            </a:pPr>
            <a:r>
              <a:rPr lang="tr-TR" sz="2300" dirty="0"/>
              <a:t>	</a:t>
            </a:r>
            <a:r>
              <a:rPr lang="tr-TR" sz="2300" b="1" i="1" dirty="0" smtClean="0"/>
              <a:t>Faaliyet Bilgisi: </a:t>
            </a:r>
            <a:r>
              <a:rPr lang="tr-TR" sz="2300" dirty="0" smtClean="0"/>
              <a:t>yönetim bilgisi gibi genellikle departman düzeyinde, faaliyetlerin yürütülmesine yönelik daha kısa süreli bilgilerdir.</a:t>
            </a:r>
          </a:p>
        </p:txBody>
      </p:sp>
    </p:spTree>
    <p:extLst>
      <p:ext uri="{BB962C8B-B14F-4D97-AF65-F5344CB8AC3E}">
        <p14:creationId xmlns:p14="http://schemas.microsoft.com/office/powerpoint/2010/main" val="16094463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İşletme Fonksiyonlarına Göre İşletme Alt Bilgi Sistemleri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İşletme Fonksiyonlarına Göre İşletme Alt Bilgi </a:t>
            </a:r>
            <a:r>
              <a:rPr lang="tr-TR" sz="2300" dirty="0" smtClean="0"/>
              <a:t>Sistemleri;</a:t>
            </a:r>
          </a:p>
          <a:p>
            <a:pPr marL="1162050" indent="-400050" algn="just">
              <a:buFont typeface="Wingdings" panose="05000000000000000000" pitchFamily="2" charset="2"/>
              <a:buChar char="ü"/>
              <a:tabLst>
                <a:tab pos="542925" algn="l"/>
              </a:tabLst>
            </a:pPr>
            <a:r>
              <a:rPr lang="tr-TR" sz="2300" dirty="0" smtClean="0"/>
              <a:t>Pazarlama Bilgi Sistemi,</a:t>
            </a:r>
          </a:p>
          <a:p>
            <a:pPr marL="1162050" indent="-400050" algn="just">
              <a:buFont typeface="Wingdings" panose="05000000000000000000" pitchFamily="2" charset="2"/>
              <a:buChar char="ü"/>
              <a:tabLst>
                <a:tab pos="542925" algn="l"/>
              </a:tabLst>
            </a:pPr>
            <a:r>
              <a:rPr lang="tr-TR" sz="2300" dirty="0" smtClean="0"/>
              <a:t>Üretim Bilgi Sistemi,</a:t>
            </a:r>
          </a:p>
          <a:p>
            <a:pPr marL="1162050" indent="-400050" algn="just">
              <a:buFont typeface="Wingdings" panose="05000000000000000000" pitchFamily="2" charset="2"/>
              <a:buChar char="ü"/>
              <a:tabLst>
                <a:tab pos="542925" algn="l"/>
              </a:tabLst>
            </a:pPr>
            <a:r>
              <a:rPr lang="tr-TR" sz="2300" dirty="0" smtClean="0"/>
              <a:t>İnsan Kaynakları Bilgi Sistemi,</a:t>
            </a:r>
          </a:p>
          <a:p>
            <a:pPr marL="1162050" indent="-400050" algn="just">
              <a:buFont typeface="Wingdings" panose="05000000000000000000" pitchFamily="2" charset="2"/>
              <a:buChar char="ü"/>
              <a:tabLst>
                <a:tab pos="542925" algn="l"/>
              </a:tabLst>
            </a:pPr>
            <a:r>
              <a:rPr lang="tr-TR" sz="2300" dirty="0" smtClean="0"/>
              <a:t>Finans Bilgi Sistemi,</a:t>
            </a:r>
          </a:p>
          <a:p>
            <a:pPr marL="1162050" indent="-400050" algn="just">
              <a:buFont typeface="Wingdings" panose="05000000000000000000" pitchFamily="2" charset="2"/>
              <a:buChar char="ü"/>
              <a:tabLst>
                <a:tab pos="542925" algn="l"/>
              </a:tabLst>
            </a:pPr>
            <a:r>
              <a:rPr lang="tr-TR" sz="2300" dirty="0" smtClean="0"/>
              <a:t>Muhasebe Bilgi Sistemi,</a:t>
            </a:r>
          </a:p>
          <a:p>
            <a:pPr marL="1162050" indent="-400050" algn="just">
              <a:buFont typeface="Wingdings" panose="05000000000000000000" pitchFamily="2" charset="2"/>
              <a:buChar char="ü"/>
              <a:tabLst>
                <a:tab pos="542925" algn="l"/>
              </a:tabLst>
            </a:pPr>
            <a:r>
              <a:rPr lang="tr-TR" sz="2300" dirty="0" smtClean="0"/>
              <a:t>Ar-Ge Bilgi Sistemi</a:t>
            </a:r>
          </a:p>
          <a:p>
            <a:pPr marL="0" indent="0" algn="just">
              <a:buNone/>
              <a:tabLst>
                <a:tab pos="542925" algn="l"/>
              </a:tabLst>
            </a:pPr>
            <a:endParaRPr lang="tr-TR" sz="2300" dirty="0" smtClean="0"/>
          </a:p>
        </p:txBody>
      </p:sp>
    </p:spTree>
    <p:extLst>
      <p:ext uri="{BB962C8B-B14F-4D97-AF65-F5344CB8AC3E}">
        <p14:creationId xmlns:p14="http://schemas.microsoft.com/office/powerpoint/2010/main" val="16607746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smtClean="0"/>
              <a:t>Yazıcı (1990) muhasebe sistemini birbiri </a:t>
            </a:r>
            <a:r>
              <a:rPr lang="tr-TR" sz="2300" dirty="0"/>
              <a:t>ile ilinti ve bağıntısı kaçınılmaz olan muhasebe öğeleri ve özellikle finansal (işlem) muhasebesi ile yönetim (işletme) muhasebesi arasında sağlanan uyumlu ve düzenli </a:t>
            </a:r>
            <a:r>
              <a:rPr lang="tr-TR" sz="2300" dirty="0">
                <a:solidFill>
                  <a:prstClr val="black"/>
                </a:solidFill>
              </a:rPr>
              <a:t>bütünlük </a:t>
            </a:r>
            <a:r>
              <a:rPr lang="tr-TR" sz="2300" dirty="0" smtClean="0">
                <a:solidFill>
                  <a:prstClr val="black"/>
                </a:solidFill>
              </a:rPr>
              <a:t>olarak </a:t>
            </a:r>
            <a:r>
              <a:rPr lang="tr-TR" sz="2300" dirty="0">
                <a:solidFill>
                  <a:prstClr val="black"/>
                </a:solidFill>
              </a:rPr>
              <a:t>tanımlanmaktadır</a:t>
            </a:r>
            <a:r>
              <a:rPr lang="tr-TR" sz="2300" dirty="0" smtClean="0"/>
              <a:t>.</a:t>
            </a:r>
          </a:p>
          <a:p>
            <a:pPr marL="0" indent="0" algn="just">
              <a:buNone/>
              <a:tabLst>
                <a:tab pos="542925" algn="l"/>
              </a:tabLst>
            </a:pPr>
            <a:r>
              <a:rPr lang="tr-TR" sz="2300" dirty="0"/>
              <a:t>	</a:t>
            </a:r>
            <a:r>
              <a:rPr lang="tr-TR" sz="2300" dirty="0" smtClean="0"/>
              <a:t>Muhasebe bilgi sistemi (MBS), bir işletmenin kaynaklarının oluşumunu, bu kaynakların kullanılma biçimini, örgütün işlemleri sonucunda bu kaynaklarda meydana gelen artış ve azalışları ve örgütün finansal açıdan durumunu açıklayan bilgileri üreten ve bunları ilgili kişi ve kuruluşlara ileten bilgi sistemidir </a:t>
            </a:r>
            <a:r>
              <a:rPr lang="tr-TR" sz="1600" dirty="0" smtClean="0"/>
              <a:t>(</a:t>
            </a:r>
            <a:r>
              <a:rPr lang="tr-TR" sz="1600" dirty="0" err="1" smtClean="0"/>
              <a:t>Sevilengül</a:t>
            </a:r>
            <a:r>
              <a:rPr lang="tr-TR" sz="1600" dirty="0" smtClean="0"/>
              <a:t>, 2001)</a:t>
            </a:r>
            <a:r>
              <a:rPr lang="tr-TR" sz="2300" dirty="0" smtClean="0"/>
              <a:t>.</a:t>
            </a:r>
          </a:p>
          <a:p>
            <a:pPr marL="0" indent="0" algn="just">
              <a:buNone/>
              <a:tabLst>
                <a:tab pos="542925" algn="l"/>
              </a:tabLst>
            </a:pPr>
            <a:r>
              <a:rPr lang="tr-TR" sz="2300" dirty="0"/>
              <a:t>	</a:t>
            </a:r>
            <a:r>
              <a:rPr lang="tr-TR" sz="2300" dirty="0" smtClean="0"/>
              <a:t>Muhasebe bilgi sisteminin temel ürünü, finansal tablolardır. Finansal tablolar işletmenin belli bir dönemin etkinliğine dair istatistikleri sağlayarak hem yöneticilere hem de dışsal kullanıcılara işletme hakkında objektif bilgi sağlar </a:t>
            </a:r>
            <a:r>
              <a:rPr lang="tr-TR" sz="1600" dirty="0">
                <a:solidFill>
                  <a:prstClr val="black"/>
                </a:solidFill>
              </a:rPr>
              <a:t>(Ertaş, 2019</a:t>
            </a:r>
            <a:r>
              <a:rPr lang="tr-TR" sz="1600" dirty="0" smtClean="0">
                <a:solidFill>
                  <a:prstClr val="black"/>
                </a:solidFill>
              </a:rPr>
              <a:t>)</a:t>
            </a:r>
            <a:r>
              <a:rPr lang="tr-TR" sz="2300" dirty="0" smtClean="0"/>
              <a:t>.</a:t>
            </a:r>
          </a:p>
          <a:p>
            <a:pPr marL="0" indent="0" algn="just">
              <a:buNone/>
              <a:tabLst>
                <a:tab pos="542925" algn="l"/>
              </a:tabLst>
            </a:pPr>
            <a:endParaRPr lang="tr-TR" sz="2300" dirty="0" smtClean="0"/>
          </a:p>
        </p:txBody>
      </p:sp>
    </p:spTree>
    <p:extLst>
      <p:ext uri="{BB962C8B-B14F-4D97-AF65-F5344CB8AC3E}">
        <p14:creationId xmlns:p14="http://schemas.microsoft.com/office/powerpoint/2010/main" val="11243147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Sisteminin Amacı</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smtClean="0"/>
              <a:t>Muhasebe bilgi sisteminin amacı , işletmenin faaliyetlerini verimli ve ekonomik bir şekilde yerine getirmesine yardımcı olmak, işletme içi ve işletme dışı kullanıcıların ihtiyaç duydukları bilgileri üretmektir.</a:t>
            </a:r>
          </a:p>
          <a:p>
            <a:pPr marL="0" indent="0" algn="just">
              <a:buNone/>
              <a:tabLst>
                <a:tab pos="542925" algn="l"/>
              </a:tabLst>
            </a:pPr>
            <a:r>
              <a:rPr lang="tr-TR" sz="2300" dirty="0" smtClean="0"/>
              <a:t>	MBS, ilgili grupların bilgi gereksinimlerini karşılayabildiği ölçüde başarılı ve faydalıdır. Dolayısıyla bir bilgi sistemi olarak MBS, bilgi kullanıcılarının etkili karar almalarına katkı sağlayacak verilerin toplanması, işlenmesi ve iletilmesi temel amaç olarak karşımıza çıkmaktadır.</a:t>
            </a:r>
          </a:p>
          <a:p>
            <a:pPr marL="0" indent="0" algn="just">
              <a:buNone/>
              <a:tabLst>
                <a:tab pos="542925" algn="l"/>
              </a:tabLst>
            </a:pPr>
            <a:r>
              <a:rPr lang="tr-TR" sz="2300" dirty="0"/>
              <a:t>	</a:t>
            </a:r>
            <a:r>
              <a:rPr lang="tr-TR" sz="2300" dirty="0" err="1" smtClean="0"/>
              <a:t>MBS’nde</a:t>
            </a:r>
            <a:r>
              <a:rPr lang="tr-TR" sz="2300" dirty="0" smtClean="0"/>
              <a:t> üretilen muhasebe bilgilerinin işletme ve ilgili bilgi kullanıcılarına fayda sağlayabilmesi için; </a:t>
            </a:r>
          </a:p>
          <a:p>
            <a:pPr marL="1438275" indent="-323850" algn="just">
              <a:spcBef>
                <a:spcPts val="600"/>
              </a:spcBef>
              <a:buFont typeface="Wingdings" panose="05000000000000000000" pitchFamily="2" charset="2"/>
              <a:buChar char="ü"/>
              <a:tabLst>
                <a:tab pos="542925" algn="l"/>
              </a:tabLst>
            </a:pPr>
            <a:r>
              <a:rPr lang="tr-TR" sz="2300" dirty="0" smtClean="0"/>
              <a:t>doğru, </a:t>
            </a:r>
          </a:p>
          <a:p>
            <a:pPr marL="1438275" indent="-323850" algn="just">
              <a:spcBef>
                <a:spcPts val="600"/>
              </a:spcBef>
              <a:buFont typeface="Wingdings" panose="05000000000000000000" pitchFamily="2" charset="2"/>
              <a:buChar char="ü"/>
              <a:tabLst>
                <a:tab pos="542925" algn="l"/>
              </a:tabLst>
            </a:pPr>
            <a:r>
              <a:rPr lang="tr-TR" sz="2300" dirty="0" smtClean="0"/>
              <a:t>anlamlı, </a:t>
            </a:r>
          </a:p>
          <a:p>
            <a:pPr marL="1438275" indent="-323850" algn="just">
              <a:spcBef>
                <a:spcPts val="600"/>
              </a:spcBef>
              <a:buFont typeface="Wingdings" panose="05000000000000000000" pitchFamily="2" charset="2"/>
              <a:buChar char="ü"/>
              <a:tabLst>
                <a:tab pos="542925" algn="l"/>
              </a:tabLst>
            </a:pPr>
            <a:r>
              <a:rPr lang="tr-TR" sz="2300" dirty="0" smtClean="0"/>
              <a:t>karşılaştırmaya elverişli </a:t>
            </a:r>
          </a:p>
          <a:p>
            <a:pPr marL="1438275" indent="-323850" algn="just">
              <a:spcBef>
                <a:spcPts val="600"/>
              </a:spcBef>
              <a:buFont typeface="Wingdings" panose="05000000000000000000" pitchFamily="2" charset="2"/>
              <a:buChar char="ü"/>
              <a:tabLst>
                <a:tab pos="542925" algn="l"/>
              </a:tabLst>
            </a:pPr>
            <a:r>
              <a:rPr lang="tr-TR" sz="2300" dirty="0" smtClean="0"/>
              <a:t>ve zamanlı olması gerekir </a:t>
            </a:r>
            <a:r>
              <a:rPr lang="tr-TR" sz="1600" dirty="0" smtClean="0">
                <a:solidFill>
                  <a:prstClr val="black"/>
                </a:solidFill>
              </a:rPr>
              <a:t>(</a:t>
            </a:r>
            <a:r>
              <a:rPr lang="tr-TR" sz="1600" dirty="0">
                <a:solidFill>
                  <a:prstClr val="black"/>
                </a:solidFill>
              </a:rPr>
              <a:t>Ertaş, 2019</a:t>
            </a:r>
            <a:r>
              <a:rPr lang="tr-TR" sz="1600" dirty="0" smtClean="0">
                <a:solidFill>
                  <a:prstClr val="black"/>
                </a:solidFill>
              </a:rPr>
              <a:t>)</a:t>
            </a:r>
            <a:r>
              <a:rPr lang="tr-TR" sz="2300" dirty="0" smtClean="0"/>
              <a:t>.</a:t>
            </a:r>
          </a:p>
        </p:txBody>
      </p:sp>
    </p:spTree>
    <p:extLst>
      <p:ext uri="{BB962C8B-B14F-4D97-AF65-F5344CB8AC3E}">
        <p14:creationId xmlns:p14="http://schemas.microsoft.com/office/powerpoint/2010/main" val="1168053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smtClean="0"/>
              <a:t>MBS, finansal muhasebe dışında kalan maliyet muhasebesi, planlama, denetleme ve işletme istatistiği gibi konuları içeren geniş bir bilgi sistemidir. Ağırlıklı olarak işletme içi eylemlere yönelik olarak çalışır.</a:t>
            </a:r>
          </a:p>
          <a:p>
            <a:pPr marL="0" indent="0" algn="just">
              <a:buNone/>
              <a:tabLst>
                <a:tab pos="542925" algn="l"/>
              </a:tabLst>
            </a:pPr>
            <a:r>
              <a:rPr lang="tr-TR" sz="2300" dirty="0"/>
              <a:t>	</a:t>
            </a:r>
            <a:r>
              <a:rPr lang="tr-TR" sz="2300" dirty="0" smtClean="0"/>
              <a:t>Günümüzde artık </a:t>
            </a:r>
            <a:r>
              <a:rPr lang="tr-TR" sz="2300" dirty="0" err="1" smtClean="0"/>
              <a:t>MBS’lerinin</a:t>
            </a:r>
            <a:r>
              <a:rPr lang="tr-TR" sz="2300" dirty="0" smtClean="0"/>
              <a:t> çoğunda (diğer bilgi sistemlerinde olduğu gibi ve hatta daha yoğun) bilgisayar ve elektronik araçların kullanımı yaygındır. Muhasebenin konusunu daha çok nicel (sayısal) bilgiler oluşturduğundan bilgisayar iletişim teknolojileri aktarılması daha kolay olabilmektedir </a:t>
            </a:r>
            <a:r>
              <a:rPr lang="tr-TR" sz="1600" dirty="0">
                <a:solidFill>
                  <a:prstClr val="black"/>
                </a:solidFill>
              </a:rPr>
              <a:t>(Ertaş, 2019</a:t>
            </a:r>
            <a:r>
              <a:rPr lang="tr-TR" sz="1600" dirty="0" smtClean="0">
                <a:solidFill>
                  <a:prstClr val="black"/>
                </a:solidFill>
              </a:rPr>
              <a:t>)</a:t>
            </a:r>
            <a:r>
              <a:rPr lang="tr-TR" sz="2300" dirty="0" smtClean="0"/>
              <a:t>.</a:t>
            </a:r>
          </a:p>
          <a:p>
            <a:pPr marL="0" indent="0" algn="just">
              <a:buNone/>
              <a:tabLst>
                <a:tab pos="542925" algn="l"/>
              </a:tabLst>
            </a:pPr>
            <a:endParaRPr lang="tr-TR" sz="2300" dirty="0" smtClean="0"/>
          </a:p>
        </p:txBody>
      </p:sp>
    </p:spTree>
    <p:extLst>
      <p:ext uri="{BB962C8B-B14F-4D97-AF65-F5344CB8AC3E}">
        <p14:creationId xmlns:p14="http://schemas.microsoft.com/office/powerpoint/2010/main" val="884138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Türkiye Muhasebe Standartları (TMS)</a:t>
            </a:r>
            <a:endParaRPr lang="tr-TR" sz="2700" i="1" dirty="0"/>
          </a:p>
        </p:txBody>
      </p:sp>
      <p:sp>
        <p:nvSpPr>
          <p:cNvPr id="3" name="İçerik Yer Tutucusu 2"/>
          <p:cNvSpPr>
            <a:spLocks noGrp="1"/>
          </p:cNvSpPr>
          <p:nvPr>
            <p:ph idx="1"/>
          </p:nvPr>
        </p:nvSpPr>
        <p:spPr>
          <a:xfrm>
            <a:off x="838200" y="1238250"/>
            <a:ext cx="10515600" cy="4938713"/>
          </a:xfrm>
        </p:spPr>
        <p:txBody>
          <a:bodyPr>
            <a:normAutofit lnSpcReduction="10000"/>
          </a:bodyPr>
          <a:lstStyle/>
          <a:p>
            <a:pPr marL="0" indent="0" algn="just">
              <a:buNone/>
            </a:pPr>
            <a:r>
              <a:rPr lang="tr-TR" sz="2300" dirty="0" smtClean="0"/>
              <a:t>Dünya </a:t>
            </a:r>
            <a:r>
              <a:rPr lang="tr-TR" sz="2300" dirty="0"/>
              <a:t>çapında şirketlerin kullanacağı </a:t>
            </a:r>
            <a:r>
              <a:rPr lang="tr-TR" sz="2300" dirty="0" smtClean="0"/>
              <a:t>ortak bir </a:t>
            </a:r>
            <a:r>
              <a:rPr lang="tr-TR" sz="2300" dirty="0"/>
              <a:t>muhasebe sisteminin oluşturulması amacıyla 1973 yılında IASB (</a:t>
            </a:r>
            <a:r>
              <a:rPr lang="tr-TR" sz="2300" dirty="0" smtClean="0"/>
              <a:t>International Accounting </a:t>
            </a:r>
            <a:r>
              <a:rPr lang="tr-TR" sz="2300" dirty="0" err="1"/>
              <a:t>Standards</a:t>
            </a:r>
            <a:r>
              <a:rPr lang="tr-TR" sz="2300" dirty="0"/>
              <a:t> Board) kurulmuş ve Uluslararası Muhasebe </a:t>
            </a:r>
            <a:r>
              <a:rPr lang="tr-TR" sz="2300" dirty="0" smtClean="0"/>
              <a:t>Standartları (</a:t>
            </a:r>
            <a:r>
              <a:rPr lang="tr-TR" sz="2300" dirty="0"/>
              <a:t>UMS), Uluslararası Finansal raporlama Standartları (UFRS) adı altında </a:t>
            </a:r>
            <a:r>
              <a:rPr lang="tr-TR" sz="2300" dirty="0" smtClean="0"/>
              <a:t>uluslararası alanda </a:t>
            </a:r>
            <a:r>
              <a:rPr lang="tr-TR" sz="2300" dirty="0"/>
              <a:t>kabul gören muhasebe standartları </a:t>
            </a:r>
            <a:r>
              <a:rPr lang="tr-TR" sz="2300" dirty="0" smtClean="0"/>
              <a:t>oluşturulmuştur </a:t>
            </a:r>
            <a:r>
              <a:rPr lang="tr-TR" sz="1600" dirty="0" smtClean="0"/>
              <a:t>(Erol &amp; Aslan, 2017)</a:t>
            </a:r>
            <a:r>
              <a:rPr lang="tr-TR" sz="2300" dirty="0" smtClean="0"/>
              <a:t>. </a:t>
            </a:r>
          </a:p>
          <a:p>
            <a:pPr marL="0" indent="0" algn="just">
              <a:buNone/>
            </a:pPr>
            <a:r>
              <a:rPr lang="tr-TR" sz="2300" dirty="0"/>
              <a:t>1942 yılında kurulan TMUD Türkiye’de Vergi Usul Kanunu, </a:t>
            </a:r>
            <a:r>
              <a:rPr lang="tr-TR" sz="2300" dirty="0" smtClean="0"/>
              <a:t>Türk Ticaret </a:t>
            </a:r>
            <a:r>
              <a:rPr lang="tr-TR" sz="2300" dirty="0"/>
              <a:t>Kanunu ve Sermaye Piyasası Kanunu tarafından yapılan muhasebe </a:t>
            </a:r>
            <a:r>
              <a:rPr lang="tr-TR" sz="2300" dirty="0" smtClean="0"/>
              <a:t>ile ilgili </a:t>
            </a:r>
            <a:r>
              <a:rPr lang="tr-TR" sz="2300" dirty="0"/>
              <a:t>düzenlemelerdeki farklılıkları giderebilmek amacıyla çalışma başlatmış</a:t>
            </a:r>
            <a:r>
              <a:rPr lang="tr-TR" sz="2300" dirty="0" smtClean="0"/>
              <a:t>, ayrıca </a:t>
            </a:r>
            <a:r>
              <a:rPr lang="tr-TR" sz="2300" dirty="0"/>
              <a:t>1973 yılında kurulan </a:t>
            </a:r>
            <a:r>
              <a:rPr lang="tr-TR" sz="2300" dirty="0" err="1"/>
              <a:t>IASC’a</a:t>
            </a:r>
            <a:r>
              <a:rPr lang="tr-TR" sz="2300" dirty="0"/>
              <a:t> 1974 yılında üye olmuştur. </a:t>
            </a:r>
            <a:r>
              <a:rPr lang="tr-TR" sz="2300" dirty="0" smtClean="0"/>
              <a:t>Uluslararası Muhasebe </a:t>
            </a:r>
            <a:r>
              <a:rPr lang="tr-TR" sz="2300" dirty="0"/>
              <a:t>Standartlarının </a:t>
            </a:r>
            <a:r>
              <a:rPr lang="tr-TR" sz="2300" dirty="0" err="1"/>
              <a:t>Türkçe’ye</a:t>
            </a:r>
            <a:r>
              <a:rPr lang="tr-TR" sz="2300" dirty="0"/>
              <a:t> çevrilerek yayınlanmasını </a:t>
            </a:r>
            <a:r>
              <a:rPr lang="tr-TR" sz="2300" dirty="0" smtClean="0"/>
              <a:t>sağlayan TMUD </a:t>
            </a:r>
            <a:r>
              <a:rPr lang="tr-TR" sz="2300" dirty="0"/>
              <a:t>ayrıca 1992 yılında o güne kadar kabul edilmiş 31 adet </a:t>
            </a:r>
            <a:r>
              <a:rPr lang="tr-TR" sz="2300" dirty="0" smtClean="0"/>
              <a:t>Uluslararası Muhasebe </a:t>
            </a:r>
            <a:r>
              <a:rPr lang="tr-TR" sz="2300" dirty="0"/>
              <a:t>Standardını toplu halde bir kitap şeklinde yayınlamıştır </a:t>
            </a:r>
            <a:r>
              <a:rPr lang="tr-TR" sz="1600" dirty="0"/>
              <a:t>(</a:t>
            </a:r>
            <a:r>
              <a:rPr lang="tr-TR" sz="1600" dirty="0" err="1"/>
              <a:t>Parlakkaya</a:t>
            </a:r>
            <a:r>
              <a:rPr lang="tr-TR" sz="1600" dirty="0" smtClean="0"/>
              <a:t>, 2004)</a:t>
            </a:r>
            <a:r>
              <a:rPr lang="tr-TR" sz="2300" dirty="0" smtClean="0"/>
              <a:t>.</a:t>
            </a:r>
            <a:endParaRPr lang="tr-TR" sz="2300" dirty="0"/>
          </a:p>
          <a:p>
            <a:pPr marL="0" indent="0" algn="just">
              <a:buNone/>
            </a:pPr>
            <a:r>
              <a:rPr lang="tr-TR" sz="2300" dirty="0" smtClean="0"/>
              <a:t>Ülkemizde 1989 yılında 3568 sayılı yasa (Serbest Muhasebeci Mali Müşavirlik ve Yeminli Mali Müşavirlik Kanunu) ile meslek yasasına kavuşan muhasebe mesleği, önce Meslek örgütünü (TÜRMOB) kurmuş ve mesleğiyle ilgili gelişmelere daha kurumsal ve yasal altyapı ile sahip çıkmaya başlamıştır.</a:t>
            </a:r>
          </a:p>
        </p:txBody>
      </p:sp>
    </p:spTree>
    <p:extLst>
      <p:ext uri="{BB962C8B-B14F-4D97-AF65-F5344CB8AC3E}">
        <p14:creationId xmlns:p14="http://schemas.microsoft.com/office/powerpoint/2010/main" val="28087777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smtClean="0"/>
              <a:t>MBS yaklaşımı, muhasebenin defter tutmaktan çok daha geniş bir içerik taşımaktadır. Defter tutmanın yanında, raporlama, analiz etme ve yorumlama kavramlarını da içine alarak çok daha kapsamlı hale gelen ve planlama, kontrol ve karar almaya yardımcı olan muhasebe, işletme yönetimi ve diğer bilgi kullanıcıları açısından vazgeçilemeyecek bir noktaya gelmiştir.</a:t>
            </a:r>
          </a:p>
          <a:p>
            <a:pPr marL="0" indent="0" algn="just">
              <a:buNone/>
              <a:tabLst>
                <a:tab pos="542925" algn="l"/>
              </a:tabLst>
            </a:pPr>
            <a:r>
              <a:rPr lang="tr-TR" sz="2300" dirty="0" smtClean="0"/>
              <a:t>	</a:t>
            </a:r>
            <a:r>
              <a:rPr lang="tr-TR" sz="2300" dirty="0" err="1" smtClean="0"/>
              <a:t>MBS’nin</a:t>
            </a:r>
            <a:r>
              <a:rPr lang="tr-TR" sz="2300" dirty="0" smtClean="0"/>
              <a:t> bilgi sağlama işlevi kapsamında;</a:t>
            </a:r>
          </a:p>
          <a:p>
            <a:pPr marL="895350" indent="-314325" algn="just">
              <a:buFont typeface="Wingdings" panose="05000000000000000000" pitchFamily="2" charset="2"/>
              <a:buChar char="ü"/>
              <a:tabLst>
                <a:tab pos="542925" algn="l"/>
              </a:tabLst>
            </a:pPr>
            <a:r>
              <a:rPr lang="tr-TR" sz="2300" dirty="0" smtClean="0"/>
              <a:t>Hareket İşleme Sistemi: İşletme dışı taraflar bilgi sağlar.</a:t>
            </a:r>
          </a:p>
          <a:p>
            <a:pPr marL="895350" indent="-314325" algn="just">
              <a:buFont typeface="Wingdings" panose="05000000000000000000" pitchFamily="2" charset="2"/>
              <a:buChar char="ü"/>
              <a:tabLst>
                <a:tab pos="542925" algn="l"/>
              </a:tabLst>
            </a:pPr>
            <a:r>
              <a:rPr lang="tr-TR" sz="2300" dirty="0" smtClean="0"/>
              <a:t>Finansal Raporlama Sistemi: Yasal Yükümlülükler gereği bilgi sağlar.</a:t>
            </a:r>
          </a:p>
          <a:p>
            <a:pPr marL="895350" indent="-314325" algn="just">
              <a:buFont typeface="Wingdings" panose="05000000000000000000" pitchFamily="2" charset="2"/>
              <a:buChar char="ü"/>
              <a:tabLst>
                <a:tab pos="542925" algn="l"/>
              </a:tabLst>
            </a:pPr>
            <a:r>
              <a:rPr lang="tr-TR" sz="2300" dirty="0" smtClean="0"/>
              <a:t>Yönetim Raporlama Sistemi: İşletme içi kullanıcılara bilgi sağlar </a:t>
            </a:r>
            <a:r>
              <a:rPr lang="tr-TR" sz="1600" dirty="0" smtClean="0">
                <a:solidFill>
                  <a:prstClr val="black"/>
                </a:solidFill>
              </a:rPr>
              <a:t>(</a:t>
            </a:r>
            <a:r>
              <a:rPr lang="tr-TR" sz="1600" dirty="0">
                <a:solidFill>
                  <a:prstClr val="black"/>
                </a:solidFill>
              </a:rPr>
              <a:t>Ertaş, 2019</a:t>
            </a:r>
            <a:r>
              <a:rPr lang="tr-TR" sz="1600" dirty="0" smtClean="0">
                <a:solidFill>
                  <a:prstClr val="black"/>
                </a:solidFill>
              </a:rPr>
              <a:t>)</a:t>
            </a:r>
            <a:r>
              <a:rPr lang="tr-TR" sz="2300" dirty="0" smtClean="0"/>
              <a:t>.</a:t>
            </a:r>
          </a:p>
          <a:p>
            <a:pPr marL="0" indent="0" algn="just">
              <a:buNone/>
              <a:tabLst>
                <a:tab pos="542925" algn="l"/>
              </a:tabLst>
            </a:pPr>
            <a:endParaRPr lang="tr-TR" sz="2300" dirty="0" smtClean="0"/>
          </a:p>
        </p:txBody>
      </p:sp>
    </p:spTree>
    <p:extLst>
      <p:ext uri="{BB962C8B-B14F-4D97-AF65-F5344CB8AC3E}">
        <p14:creationId xmlns:p14="http://schemas.microsoft.com/office/powerpoint/2010/main" val="11161637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smtClean="0"/>
              <a:t>MBS, işletmelerin planlama, karar alma, kontrol ve performans değerleme faaliyetlerinin yerine getirilmesinde önemli ve kilit rol oynamaktadır ve işletme yöneticilerinin karar aşamalarında muhasebe bilgileri ve dolaysıyla muhasebeciler kilit rol oynamaktadır.</a:t>
            </a:r>
          </a:p>
          <a:p>
            <a:pPr marL="0" lvl="0" indent="0" algn="just">
              <a:buNone/>
              <a:tabLst>
                <a:tab pos="542925" algn="l"/>
              </a:tabLst>
            </a:pPr>
            <a:r>
              <a:rPr lang="tr-TR" sz="2300" dirty="0"/>
              <a:t>	</a:t>
            </a:r>
            <a:r>
              <a:rPr lang="tr-TR" sz="2300" dirty="0" err="1" smtClean="0"/>
              <a:t>MBS’nin</a:t>
            </a:r>
            <a:r>
              <a:rPr lang="tr-TR" sz="2300" dirty="0" smtClean="0"/>
              <a:t> etkin ve başarılı bir şekilde yürütülebilmesi için, işletme hedefleri doğrultusunda muhasebe bilgi sisteminin işletmenin büyüklüğü, bulunduğu sektör, coğrafya, kültür şartları da göz önünde bulundurularak ayrıntılı bir tasarımının yapılması gerekmektedir </a:t>
            </a:r>
            <a:r>
              <a:rPr lang="tr-TR" sz="1600" dirty="0">
                <a:solidFill>
                  <a:prstClr val="black"/>
                </a:solidFill>
              </a:rPr>
              <a:t>(Ertaş, 2019</a:t>
            </a:r>
            <a:r>
              <a:rPr lang="tr-TR" sz="1600" dirty="0" smtClean="0">
                <a:solidFill>
                  <a:prstClr val="black"/>
                </a:solidFill>
              </a:rPr>
              <a:t>)</a:t>
            </a:r>
            <a:r>
              <a:rPr lang="tr-TR" sz="2300" dirty="0" smtClean="0">
                <a:solidFill>
                  <a:prstClr val="black"/>
                </a:solidFill>
              </a:rPr>
              <a:t>.</a:t>
            </a:r>
            <a:endParaRPr lang="tr-TR" sz="2300" dirty="0" smtClean="0"/>
          </a:p>
          <a:p>
            <a:pPr marL="0" indent="0" algn="just">
              <a:buNone/>
              <a:tabLst>
                <a:tab pos="542925" algn="l"/>
              </a:tabLst>
            </a:pPr>
            <a:r>
              <a:rPr lang="tr-TR" sz="2300" dirty="0"/>
              <a:t>	</a:t>
            </a:r>
            <a:endParaRPr lang="tr-TR" sz="2300" dirty="0" smtClean="0"/>
          </a:p>
        </p:txBody>
      </p:sp>
    </p:spTree>
    <p:extLst>
      <p:ext uri="{BB962C8B-B14F-4D97-AF65-F5344CB8AC3E}">
        <p14:creationId xmlns:p14="http://schemas.microsoft.com/office/powerpoint/2010/main" val="1084255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smtClean="0"/>
              <a:t>Bu aşamada işlemlerin planlama aşamasından başlanarak;</a:t>
            </a:r>
          </a:p>
          <a:p>
            <a:pPr marL="1076325" indent="-361950" algn="just">
              <a:buFont typeface="Wingdings" panose="05000000000000000000" pitchFamily="2" charset="2"/>
              <a:buChar char="ü"/>
              <a:tabLst>
                <a:tab pos="542925" algn="l"/>
              </a:tabLst>
            </a:pPr>
            <a:r>
              <a:rPr lang="tr-TR" sz="2300" dirty="0" smtClean="0"/>
              <a:t>alt sistemlerin tanımlanması, </a:t>
            </a:r>
          </a:p>
          <a:p>
            <a:pPr marL="1076325" indent="-361950" algn="just">
              <a:buFont typeface="Wingdings" panose="05000000000000000000" pitchFamily="2" charset="2"/>
              <a:buChar char="ü"/>
              <a:tabLst>
                <a:tab pos="542925" algn="l"/>
              </a:tabLst>
            </a:pPr>
            <a:r>
              <a:rPr lang="tr-TR" sz="2300" dirty="0" smtClean="0"/>
              <a:t>sistem içi gereken faaliyetlerin ayrıntılı olarak ortaya konulması, </a:t>
            </a:r>
          </a:p>
          <a:p>
            <a:pPr marL="1076325" indent="-361950" algn="just">
              <a:buFont typeface="Wingdings" panose="05000000000000000000" pitchFamily="2" charset="2"/>
              <a:buChar char="ü"/>
              <a:tabLst>
                <a:tab pos="542925" algn="l"/>
              </a:tabLst>
            </a:pPr>
            <a:r>
              <a:rPr lang="tr-TR" sz="2300" dirty="0" smtClean="0"/>
              <a:t>sistem işleyişi açısından kodlama işlemlerinin yapılması,</a:t>
            </a:r>
          </a:p>
          <a:p>
            <a:pPr marL="1076325" indent="-361950" algn="just">
              <a:buFont typeface="Wingdings" panose="05000000000000000000" pitchFamily="2" charset="2"/>
              <a:buChar char="ü"/>
              <a:tabLst>
                <a:tab pos="542925" algn="l"/>
              </a:tabLst>
            </a:pPr>
            <a:r>
              <a:rPr lang="tr-TR" sz="2300" dirty="0" smtClean="0"/>
              <a:t>veri temellerinin ve sistemde kullanılacak belgelerin geliştirilmesi</a:t>
            </a:r>
          </a:p>
          <a:p>
            <a:pPr marL="714375" indent="0" algn="just">
              <a:buNone/>
              <a:tabLst>
                <a:tab pos="542925" algn="l"/>
              </a:tabLst>
            </a:pPr>
            <a:r>
              <a:rPr lang="tr-TR" sz="2300" dirty="0" smtClean="0"/>
              <a:t>gerekir </a:t>
            </a:r>
            <a:r>
              <a:rPr lang="tr-TR" sz="1600" dirty="0" smtClean="0">
                <a:solidFill>
                  <a:prstClr val="black"/>
                </a:solidFill>
              </a:rPr>
              <a:t>(Ertaş, 2019)</a:t>
            </a:r>
            <a:r>
              <a:rPr lang="tr-TR" sz="2300" dirty="0" smtClean="0"/>
              <a:t>.</a:t>
            </a:r>
          </a:p>
          <a:p>
            <a:pPr marL="0" indent="0" algn="just">
              <a:buNone/>
              <a:tabLst>
                <a:tab pos="542925" algn="l"/>
              </a:tabLst>
            </a:pPr>
            <a:endParaRPr lang="tr-TR" sz="2300" dirty="0" smtClean="0"/>
          </a:p>
        </p:txBody>
      </p:sp>
    </p:spTree>
    <p:extLst>
      <p:ext uri="{BB962C8B-B14F-4D97-AF65-F5344CB8AC3E}">
        <p14:creationId xmlns:p14="http://schemas.microsoft.com/office/powerpoint/2010/main" val="10213522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smtClean="0"/>
              <a:t>Daha sonra ise;  </a:t>
            </a:r>
          </a:p>
          <a:p>
            <a:pPr marL="1076325" indent="-361950" algn="just">
              <a:buFont typeface="Wingdings" panose="05000000000000000000" pitchFamily="2" charset="2"/>
              <a:buChar char="ü"/>
              <a:tabLst>
                <a:tab pos="542925" algn="l"/>
              </a:tabLst>
            </a:pPr>
            <a:r>
              <a:rPr lang="tr-TR" sz="2300" dirty="0"/>
              <a:t>S</a:t>
            </a:r>
            <a:r>
              <a:rPr lang="tr-TR" sz="2300" dirty="0" smtClean="0"/>
              <a:t>isteme uygun donanımın seçilmesi, </a:t>
            </a:r>
          </a:p>
          <a:p>
            <a:pPr marL="1076325" indent="-361950" algn="just">
              <a:buFont typeface="Wingdings" panose="05000000000000000000" pitchFamily="2" charset="2"/>
              <a:buChar char="ü"/>
              <a:tabLst>
                <a:tab pos="542925" algn="l"/>
              </a:tabLst>
            </a:pPr>
            <a:r>
              <a:rPr lang="tr-TR" sz="2300" dirty="0" smtClean="0"/>
              <a:t>Örgütsel yapının yeni kurulan sisteme uygun olarak yapılandırılması ,</a:t>
            </a:r>
          </a:p>
          <a:p>
            <a:pPr marL="1076325" indent="-361950" algn="just">
              <a:buFont typeface="Wingdings" panose="05000000000000000000" pitchFamily="2" charset="2"/>
              <a:buChar char="ü"/>
              <a:tabLst>
                <a:tab pos="542925" algn="l"/>
              </a:tabLst>
            </a:pPr>
            <a:r>
              <a:rPr lang="tr-TR" sz="2300" dirty="0" smtClean="0"/>
              <a:t>Kullanıcılar açısından sistem tanıtılması amacıyla sistemi tanıtan </a:t>
            </a:r>
            <a:r>
              <a:rPr lang="tr-TR" sz="2300" dirty="0" err="1" smtClean="0"/>
              <a:t>dökümanların</a:t>
            </a:r>
            <a:r>
              <a:rPr lang="tr-TR" sz="2300" dirty="0" smtClean="0"/>
              <a:t> hazırlanması ve hizmet içi eğitimlerin düzenlenmesi,</a:t>
            </a:r>
          </a:p>
          <a:p>
            <a:pPr marL="714375" indent="0" algn="just">
              <a:buNone/>
              <a:tabLst>
                <a:tab pos="542925" algn="l"/>
              </a:tabLst>
            </a:pPr>
            <a:r>
              <a:rPr lang="tr-TR" sz="2300" dirty="0" smtClean="0"/>
              <a:t>gerekir </a:t>
            </a:r>
            <a:r>
              <a:rPr lang="tr-TR" sz="1600" dirty="0" smtClean="0">
                <a:solidFill>
                  <a:prstClr val="black"/>
                </a:solidFill>
              </a:rPr>
              <a:t>(Ertaş, 2019)</a:t>
            </a:r>
            <a:r>
              <a:rPr lang="tr-TR" sz="2300" dirty="0" smtClean="0"/>
              <a:t>.</a:t>
            </a:r>
          </a:p>
          <a:p>
            <a:pPr marL="0" indent="0" algn="just">
              <a:buNone/>
              <a:tabLst>
                <a:tab pos="542925" algn="l"/>
              </a:tabLst>
            </a:pPr>
            <a:r>
              <a:rPr lang="tr-TR" sz="2300" dirty="0" smtClean="0"/>
              <a:t>	Bu noktada veri, bilgi ve belgelerin arşiv ve dokümantasyonu için de sisteme uygun arşiv ve yedekleme imkanlarının da sağlanması gerekir.</a:t>
            </a:r>
          </a:p>
        </p:txBody>
      </p:sp>
    </p:spTree>
    <p:extLst>
      <p:ext uri="{BB962C8B-B14F-4D97-AF65-F5344CB8AC3E}">
        <p14:creationId xmlns:p14="http://schemas.microsoft.com/office/powerpoint/2010/main" val="36773871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err="1" smtClean="0"/>
              <a:t>MBS’nin</a:t>
            </a:r>
            <a:r>
              <a:rPr lang="tr-TR" sz="2300" dirty="0" smtClean="0"/>
              <a:t> işlevini yerine getirebilmesi için sisteme işlerlik kazandıran öğeler;</a:t>
            </a:r>
          </a:p>
          <a:p>
            <a:pPr marL="1076325" indent="-361950" algn="just">
              <a:buFont typeface="Wingdings" panose="05000000000000000000" pitchFamily="2" charset="2"/>
              <a:buChar char="ü"/>
              <a:tabLst>
                <a:tab pos="542925" algn="l"/>
              </a:tabLst>
            </a:pPr>
            <a:r>
              <a:rPr lang="tr-TR" sz="2300" dirty="0" smtClean="0"/>
              <a:t>personel, </a:t>
            </a:r>
          </a:p>
          <a:p>
            <a:pPr marL="714375" indent="0" algn="just">
              <a:buNone/>
              <a:tabLst>
                <a:tab pos="542925" algn="l"/>
              </a:tabLst>
            </a:pPr>
            <a:r>
              <a:rPr lang="tr-TR" sz="2300" dirty="0" smtClean="0"/>
              <a:t>Verileri işleyen, gerekli bilgilere dönüştüren, sistemi çalıştıran kişiler.</a:t>
            </a:r>
          </a:p>
          <a:p>
            <a:pPr marL="1076325" indent="-361950" algn="just">
              <a:buFont typeface="Wingdings" panose="05000000000000000000" pitchFamily="2" charset="2"/>
              <a:buChar char="ü"/>
              <a:tabLst>
                <a:tab pos="542925" algn="l"/>
              </a:tabLst>
            </a:pPr>
            <a:r>
              <a:rPr lang="tr-TR" sz="2300" dirty="0" smtClean="0"/>
              <a:t>ve haberleşme araçları </a:t>
            </a:r>
          </a:p>
          <a:p>
            <a:pPr marL="0" lvl="0" indent="0" algn="just">
              <a:buNone/>
              <a:tabLst>
                <a:tab pos="542925" algn="l"/>
              </a:tabLst>
            </a:pPr>
            <a:r>
              <a:rPr lang="tr-TR" sz="2300" dirty="0" smtClean="0"/>
              <a:t>Her türlü bilgisayar ve iletişim araçları ve bunlarda sistemin işlerliğini sağlayacak yazılımlardır </a:t>
            </a:r>
            <a:r>
              <a:rPr lang="tr-TR" sz="1600" dirty="0">
                <a:solidFill>
                  <a:prstClr val="black"/>
                </a:solidFill>
              </a:rPr>
              <a:t>(Ertaş, 2019</a:t>
            </a:r>
            <a:r>
              <a:rPr lang="tr-TR" sz="1600" dirty="0" smtClean="0">
                <a:solidFill>
                  <a:prstClr val="black"/>
                </a:solidFill>
              </a:rPr>
              <a:t>)</a:t>
            </a:r>
            <a:r>
              <a:rPr lang="tr-TR" sz="2300" dirty="0" smtClean="0">
                <a:solidFill>
                  <a:prstClr val="black"/>
                </a:solidFill>
              </a:rPr>
              <a:t>.</a:t>
            </a:r>
            <a:endParaRPr lang="tr-TR" sz="2300" dirty="0" smtClean="0"/>
          </a:p>
          <a:p>
            <a:pPr marL="0" indent="0" algn="just">
              <a:buNone/>
              <a:tabLst>
                <a:tab pos="542925" algn="l"/>
              </a:tabLst>
            </a:pPr>
            <a:r>
              <a:rPr lang="tr-TR" sz="2300" dirty="0"/>
              <a:t>	</a:t>
            </a:r>
            <a:endParaRPr lang="tr-TR" sz="2300" dirty="0" smtClean="0"/>
          </a:p>
        </p:txBody>
      </p:sp>
    </p:spTree>
    <p:extLst>
      <p:ext uri="{BB962C8B-B14F-4D97-AF65-F5344CB8AC3E}">
        <p14:creationId xmlns:p14="http://schemas.microsoft.com/office/powerpoint/2010/main" val="15042650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smtClean="0"/>
              <a:t>Ülkelere yayılan işletmelerle ilgili çıkar grupları, finansal raporlara dayanarak karşılaştırmalar yapmakta ve yatırım kararları vermektedirler. Bu karşılaştırmaların yapılabilmesi için </a:t>
            </a:r>
            <a:r>
              <a:rPr lang="tr-TR" sz="2300" dirty="0" err="1" smtClean="0"/>
              <a:t>MBS’nden</a:t>
            </a:r>
            <a:r>
              <a:rPr lang="tr-TR" sz="2300" dirty="0" smtClean="0"/>
              <a:t> sağlanan bilgilerin;</a:t>
            </a:r>
          </a:p>
          <a:p>
            <a:pPr marL="990600" indent="-323850" algn="just">
              <a:buFont typeface="Wingdings" panose="05000000000000000000" pitchFamily="2" charset="2"/>
              <a:buChar char="ü"/>
              <a:tabLst>
                <a:tab pos="542925" algn="l"/>
              </a:tabLst>
            </a:pPr>
            <a:r>
              <a:rPr lang="tr-TR" sz="2300" dirty="0" smtClean="0"/>
              <a:t> hesap verilebilir,</a:t>
            </a:r>
          </a:p>
          <a:p>
            <a:pPr marL="990600" indent="-323850" algn="just">
              <a:buFont typeface="Wingdings" panose="05000000000000000000" pitchFamily="2" charset="2"/>
              <a:buChar char="ü"/>
              <a:tabLst>
                <a:tab pos="542925" algn="l"/>
              </a:tabLst>
            </a:pPr>
            <a:r>
              <a:rPr lang="tr-TR" sz="2300" dirty="0" smtClean="0"/>
              <a:t>sorumluluk anlayışına dayalı,</a:t>
            </a:r>
          </a:p>
          <a:p>
            <a:pPr marL="990600" indent="-323850" algn="just">
              <a:buFont typeface="Wingdings" panose="05000000000000000000" pitchFamily="2" charset="2"/>
              <a:buChar char="ü"/>
              <a:tabLst>
                <a:tab pos="542925" algn="l"/>
              </a:tabLst>
            </a:pPr>
            <a:r>
              <a:rPr lang="tr-TR" sz="2300" dirty="0" smtClean="0"/>
              <a:t>şeffaf,</a:t>
            </a:r>
          </a:p>
          <a:p>
            <a:pPr marL="990600" indent="-323850" algn="just">
              <a:buFont typeface="Wingdings" panose="05000000000000000000" pitchFamily="2" charset="2"/>
              <a:buChar char="ü"/>
              <a:tabLst>
                <a:tab pos="542925" algn="l"/>
              </a:tabLst>
            </a:pPr>
            <a:r>
              <a:rPr lang="tr-TR" sz="2300" dirty="0" smtClean="0"/>
              <a:t>ve güvenilir </a:t>
            </a:r>
          </a:p>
          <a:p>
            <a:pPr marL="0" indent="0" algn="just">
              <a:buNone/>
              <a:tabLst>
                <a:tab pos="542925" algn="l"/>
              </a:tabLst>
            </a:pPr>
            <a:r>
              <a:rPr lang="tr-TR" sz="2300" dirty="0" smtClean="0"/>
              <a:t>olmalıdır </a:t>
            </a:r>
            <a:r>
              <a:rPr lang="tr-TR" sz="1600" dirty="0" smtClean="0">
                <a:solidFill>
                  <a:prstClr val="black"/>
                </a:solidFill>
              </a:rPr>
              <a:t>(Ertaş</a:t>
            </a:r>
            <a:r>
              <a:rPr lang="tr-TR" sz="1600" dirty="0">
                <a:solidFill>
                  <a:prstClr val="black"/>
                </a:solidFill>
              </a:rPr>
              <a:t>, 2019)</a:t>
            </a:r>
            <a:r>
              <a:rPr lang="tr-TR" sz="2300" dirty="0">
                <a:solidFill>
                  <a:prstClr val="black"/>
                </a:solidFill>
              </a:rPr>
              <a:t>.</a:t>
            </a:r>
          </a:p>
          <a:p>
            <a:pPr marL="0" indent="0" algn="just">
              <a:buNone/>
              <a:tabLst>
                <a:tab pos="542925" algn="l"/>
              </a:tabLst>
            </a:pPr>
            <a:endParaRPr lang="tr-TR" sz="2300" dirty="0" smtClean="0"/>
          </a:p>
        </p:txBody>
      </p:sp>
    </p:spTree>
    <p:extLst>
      <p:ext uri="{BB962C8B-B14F-4D97-AF65-F5344CB8AC3E}">
        <p14:creationId xmlns:p14="http://schemas.microsoft.com/office/powerpoint/2010/main" val="25489219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 ve İşletme Bilgi Sistemi İlişkisi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endParaRPr lang="tr-TR" sz="2300" dirty="0" smtClean="0"/>
          </a:p>
          <a:p>
            <a:pPr marL="0" indent="0" algn="just">
              <a:buNone/>
              <a:tabLst>
                <a:tab pos="542925" algn="l"/>
              </a:tabLst>
            </a:pPr>
            <a:endParaRPr lang="tr-TR" sz="2300" dirty="0"/>
          </a:p>
          <a:p>
            <a:pPr marL="0" indent="0" algn="just">
              <a:buNone/>
              <a:tabLst>
                <a:tab pos="542925" algn="l"/>
              </a:tabLst>
            </a:pPr>
            <a:endParaRPr lang="tr-TR" sz="2300" dirty="0" smtClean="0"/>
          </a:p>
          <a:p>
            <a:pPr marL="0" indent="0" algn="just">
              <a:buNone/>
              <a:tabLst>
                <a:tab pos="542925" algn="l"/>
              </a:tabLst>
            </a:pPr>
            <a:endParaRPr lang="tr-TR" sz="2300" dirty="0"/>
          </a:p>
          <a:p>
            <a:pPr marL="0" indent="0" algn="just">
              <a:buNone/>
              <a:tabLst>
                <a:tab pos="542925" algn="l"/>
              </a:tabLst>
            </a:pPr>
            <a:endParaRPr lang="tr-TR" sz="2300" dirty="0" smtClean="0"/>
          </a:p>
          <a:p>
            <a:pPr marL="0" indent="0" algn="just">
              <a:buNone/>
              <a:tabLst>
                <a:tab pos="542925" algn="l"/>
              </a:tabLst>
            </a:pPr>
            <a:endParaRPr lang="tr-TR" sz="2300" dirty="0"/>
          </a:p>
          <a:p>
            <a:pPr marL="0" indent="0" algn="just">
              <a:buNone/>
              <a:tabLst>
                <a:tab pos="542925" algn="l"/>
              </a:tabLst>
            </a:pPr>
            <a:endParaRPr lang="tr-TR" sz="2300" dirty="0" smtClean="0"/>
          </a:p>
          <a:p>
            <a:pPr marL="0" indent="0" algn="just">
              <a:buNone/>
              <a:tabLst>
                <a:tab pos="542925" algn="l"/>
              </a:tabLst>
            </a:pPr>
            <a:endParaRPr lang="tr-TR" sz="2300" dirty="0"/>
          </a:p>
          <a:p>
            <a:pPr marL="0" indent="0" algn="just">
              <a:buNone/>
              <a:tabLst>
                <a:tab pos="542925" algn="l"/>
              </a:tabLst>
            </a:pPr>
            <a:endParaRPr lang="tr-TR" sz="2300" dirty="0" smtClean="0"/>
          </a:p>
          <a:p>
            <a:pPr marL="0" indent="0" algn="just">
              <a:buNone/>
              <a:tabLst>
                <a:tab pos="542925" algn="l"/>
              </a:tabLst>
            </a:pPr>
            <a:endParaRPr lang="tr-TR" sz="2300" dirty="0"/>
          </a:p>
          <a:p>
            <a:pPr marL="0" indent="0" algn="just">
              <a:buNone/>
              <a:tabLst>
                <a:tab pos="542925" algn="l"/>
              </a:tabLst>
            </a:pPr>
            <a:r>
              <a:rPr lang="tr-TR" sz="1800" dirty="0" smtClean="0"/>
              <a:t>				Kaynak: </a:t>
            </a:r>
            <a:r>
              <a:rPr lang="tr-TR" sz="1800" dirty="0" smtClean="0">
                <a:solidFill>
                  <a:prstClr val="black"/>
                </a:solidFill>
              </a:rPr>
              <a:t>(Ertaş</a:t>
            </a:r>
            <a:r>
              <a:rPr lang="tr-TR" sz="1800" dirty="0">
                <a:solidFill>
                  <a:prstClr val="black"/>
                </a:solidFill>
              </a:rPr>
              <a:t>, 2019).</a:t>
            </a:r>
          </a:p>
          <a:p>
            <a:pPr marL="0" indent="0" algn="just">
              <a:buNone/>
              <a:tabLst>
                <a:tab pos="542925" algn="l"/>
              </a:tabLst>
            </a:pPr>
            <a:endParaRPr lang="tr-TR" sz="2300" dirty="0" smtClean="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54623" y="1295401"/>
            <a:ext cx="5205386" cy="4286250"/>
          </a:xfrm>
          <a:prstGeom prst="rect">
            <a:avLst/>
          </a:prstGeom>
        </p:spPr>
      </p:pic>
    </p:spTree>
    <p:extLst>
      <p:ext uri="{BB962C8B-B14F-4D97-AF65-F5344CB8AC3E}">
        <p14:creationId xmlns:p14="http://schemas.microsoft.com/office/powerpoint/2010/main" val="12938221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 ve İşletme Bilgi Sistemi İlişkisi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err="1" smtClean="0"/>
              <a:t>MBS’nin</a:t>
            </a:r>
            <a:r>
              <a:rPr lang="tr-TR" sz="2300" dirty="0" smtClean="0"/>
              <a:t> işletme faaliyetlerinin etkinliği ve verimliliğinin sağlanması konusundaki katkıları </a:t>
            </a:r>
            <a:r>
              <a:rPr lang="tr-TR" sz="1600" dirty="0">
                <a:solidFill>
                  <a:prstClr val="black"/>
                </a:solidFill>
              </a:rPr>
              <a:t>(Ertaş, 2019</a:t>
            </a:r>
            <a:r>
              <a:rPr lang="tr-TR" sz="1600" dirty="0" smtClean="0">
                <a:solidFill>
                  <a:prstClr val="black"/>
                </a:solidFill>
              </a:rPr>
              <a:t>)</a:t>
            </a:r>
            <a:r>
              <a:rPr lang="tr-TR" sz="2300" dirty="0" smtClean="0"/>
              <a:t>;</a:t>
            </a:r>
          </a:p>
          <a:p>
            <a:pPr marL="1076325" indent="-361950" algn="just">
              <a:buFont typeface="Wingdings" panose="05000000000000000000" pitchFamily="2" charset="2"/>
              <a:buChar char="ü"/>
              <a:tabLst>
                <a:tab pos="542925" algn="l"/>
              </a:tabLst>
            </a:pPr>
            <a:r>
              <a:rPr lang="tr-TR" sz="2300" dirty="0" smtClean="0"/>
              <a:t>Ürün ve hizmetlerin maliyetlerinin azaltılması ve kontrolü,</a:t>
            </a:r>
          </a:p>
          <a:p>
            <a:pPr marL="1076325" indent="-361950" algn="just">
              <a:buFont typeface="Wingdings" panose="05000000000000000000" pitchFamily="2" charset="2"/>
              <a:buChar char="ü"/>
              <a:tabLst>
                <a:tab pos="542925" algn="l"/>
              </a:tabLst>
            </a:pPr>
            <a:r>
              <a:rPr lang="tr-TR" sz="2300" dirty="0" smtClean="0"/>
              <a:t>Etkinliğin ve verimliliğin gelişmesi,</a:t>
            </a:r>
          </a:p>
          <a:p>
            <a:pPr marL="1076325" indent="-361950" algn="just">
              <a:buFont typeface="Wingdings" panose="05000000000000000000" pitchFamily="2" charset="2"/>
              <a:buChar char="ü"/>
              <a:tabLst>
                <a:tab pos="542925" algn="l"/>
              </a:tabLst>
            </a:pPr>
            <a:r>
              <a:rPr lang="tr-TR" sz="2300" dirty="0" smtClean="0"/>
              <a:t>Kararların etkinliğinin ve karar alma sürecinin geliştirilmesi,</a:t>
            </a:r>
          </a:p>
          <a:p>
            <a:pPr marL="1076325" indent="-361950" algn="just">
              <a:buFont typeface="Wingdings" panose="05000000000000000000" pitchFamily="2" charset="2"/>
              <a:buChar char="ü"/>
              <a:tabLst>
                <a:tab pos="542925" algn="l"/>
              </a:tabLst>
            </a:pPr>
            <a:r>
              <a:rPr lang="tr-TR" sz="2300" dirty="0" smtClean="0"/>
              <a:t>Bilgi ve uzmanlığın paylaşılması</a:t>
            </a:r>
            <a:endParaRPr lang="tr-TR" sz="2300" dirty="0"/>
          </a:p>
          <a:p>
            <a:pPr marL="0" indent="0" algn="just">
              <a:buNone/>
              <a:tabLst>
                <a:tab pos="542925" algn="l"/>
              </a:tabLst>
            </a:pPr>
            <a:r>
              <a:rPr lang="tr-TR" sz="1800" dirty="0" smtClean="0"/>
              <a:t>				</a:t>
            </a:r>
            <a:endParaRPr lang="tr-TR" sz="2300" dirty="0" smtClean="0"/>
          </a:p>
        </p:txBody>
      </p:sp>
    </p:spTree>
    <p:extLst>
      <p:ext uri="{BB962C8B-B14F-4D97-AF65-F5344CB8AC3E}">
        <p14:creationId xmlns:p14="http://schemas.microsoft.com/office/powerpoint/2010/main" val="17540818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a:t>
            </a:r>
            <a:endParaRPr lang="tr-TR" sz="2700" i="1" dirty="0"/>
          </a:p>
        </p:txBody>
      </p:sp>
      <p:sp>
        <p:nvSpPr>
          <p:cNvPr id="3" name="İçerik Yer Tutucusu 2"/>
          <p:cNvSpPr>
            <a:spLocks noGrp="1"/>
          </p:cNvSpPr>
          <p:nvPr>
            <p:ph idx="1"/>
          </p:nvPr>
        </p:nvSpPr>
        <p:spPr>
          <a:xfrm>
            <a:off x="704850" y="1647825"/>
            <a:ext cx="10515600" cy="4938713"/>
          </a:xfrm>
        </p:spPr>
        <p:txBody>
          <a:bodyPr>
            <a:normAutofit/>
          </a:bodyPr>
          <a:lstStyle/>
          <a:p>
            <a:pPr marL="0" indent="0" algn="just">
              <a:buNone/>
              <a:tabLst>
                <a:tab pos="542925" algn="l"/>
              </a:tabLst>
            </a:pPr>
            <a:r>
              <a:rPr lang="tr-TR" sz="2300" dirty="0"/>
              <a:t>	</a:t>
            </a:r>
            <a:endParaRPr lang="tr-TR" sz="2300" dirty="0" smtClean="0"/>
          </a:p>
          <a:p>
            <a:pPr marL="0" lvl="0" indent="0" algn="just">
              <a:buNone/>
              <a:tabLst>
                <a:tab pos="542925" algn="l"/>
              </a:tabLst>
            </a:pPr>
            <a:endParaRPr lang="tr-TR" sz="2300" dirty="0"/>
          </a:p>
          <a:p>
            <a:pPr marL="0" lvl="0" indent="0" algn="just">
              <a:buNone/>
              <a:tabLst>
                <a:tab pos="542925" algn="l"/>
              </a:tabLst>
            </a:pPr>
            <a:endParaRPr lang="tr-TR" sz="2300" dirty="0" smtClean="0"/>
          </a:p>
          <a:p>
            <a:pPr marL="0" lvl="0" indent="0" algn="just">
              <a:buNone/>
              <a:tabLst>
                <a:tab pos="542925" algn="l"/>
              </a:tabLst>
            </a:pPr>
            <a:endParaRPr lang="tr-TR" sz="2300" dirty="0"/>
          </a:p>
          <a:p>
            <a:pPr marL="0" lvl="0" indent="0" algn="just">
              <a:buNone/>
              <a:tabLst>
                <a:tab pos="542925" algn="l"/>
              </a:tabLst>
            </a:pPr>
            <a:endParaRPr lang="tr-TR" sz="2300" dirty="0" smtClean="0"/>
          </a:p>
          <a:p>
            <a:pPr marL="0" lvl="0" indent="0" algn="just">
              <a:buNone/>
              <a:tabLst>
                <a:tab pos="542925" algn="l"/>
              </a:tabLst>
            </a:pPr>
            <a:endParaRPr lang="tr-TR" sz="2300" dirty="0"/>
          </a:p>
          <a:p>
            <a:pPr marL="0" lvl="0" indent="0" algn="just">
              <a:buNone/>
              <a:tabLst>
                <a:tab pos="542925" algn="l"/>
              </a:tabLst>
            </a:pPr>
            <a:endParaRPr lang="tr-TR" sz="2300" dirty="0" smtClean="0"/>
          </a:p>
          <a:p>
            <a:pPr marL="0" lvl="0" indent="0" algn="just">
              <a:buNone/>
              <a:tabLst>
                <a:tab pos="542925" algn="l"/>
              </a:tabLst>
            </a:pPr>
            <a:endParaRPr lang="tr-TR" sz="2300" dirty="0"/>
          </a:p>
          <a:p>
            <a:pPr marL="0" lvl="0" indent="0" algn="just">
              <a:buNone/>
              <a:tabLst>
                <a:tab pos="542925" algn="l"/>
              </a:tabLst>
            </a:pPr>
            <a:endParaRPr lang="tr-TR" sz="2300" dirty="0" smtClean="0"/>
          </a:p>
          <a:p>
            <a:pPr marL="0" lvl="0" indent="0" algn="just">
              <a:buNone/>
              <a:tabLst>
                <a:tab pos="542925" algn="l"/>
              </a:tabLst>
            </a:pPr>
            <a:endParaRPr lang="tr-TR" sz="2300" dirty="0" smtClean="0"/>
          </a:p>
          <a:p>
            <a:pPr marL="0" lvl="0" indent="0" algn="just">
              <a:buNone/>
              <a:tabLst>
                <a:tab pos="542925" algn="l"/>
              </a:tabLst>
            </a:pPr>
            <a:r>
              <a:rPr lang="tr-TR" sz="1600" dirty="0" smtClean="0">
                <a:solidFill>
                  <a:prstClr val="black"/>
                </a:solidFill>
              </a:rPr>
              <a:t>Kaynak: (Ertaş</a:t>
            </a:r>
            <a:r>
              <a:rPr lang="tr-TR" sz="1600" dirty="0">
                <a:solidFill>
                  <a:prstClr val="black"/>
                </a:solidFill>
              </a:rPr>
              <a:t>, 2019</a:t>
            </a:r>
            <a:r>
              <a:rPr lang="tr-TR" sz="1600" dirty="0" smtClean="0">
                <a:solidFill>
                  <a:prstClr val="black"/>
                </a:solidFill>
              </a:rPr>
              <a:t>)</a:t>
            </a:r>
            <a:r>
              <a:rPr lang="tr-TR" sz="2300" dirty="0" smtClean="0">
                <a:solidFill>
                  <a:prstClr val="black"/>
                </a:solidFill>
              </a:rPr>
              <a:t>.</a:t>
            </a:r>
            <a:r>
              <a:rPr lang="tr-TR" sz="2300" dirty="0"/>
              <a:t>	</a:t>
            </a:r>
            <a:endParaRPr lang="tr-TR" sz="2300" dirty="0" smtClean="0"/>
          </a:p>
        </p:txBody>
      </p:sp>
      <p:pic>
        <p:nvPicPr>
          <p:cNvPr id="5" name="Resi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570" y="510975"/>
            <a:ext cx="10798860" cy="5489775"/>
          </a:xfrm>
          <a:prstGeom prst="rect">
            <a:avLst/>
          </a:prstGeom>
        </p:spPr>
      </p:pic>
    </p:spTree>
    <p:extLst>
      <p:ext uri="{BB962C8B-B14F-4D97-AF65-F5344CB8AC3E}">
        <p14:creationId xmlns:p14="http://schemas.microsoft.com/office/powerpoint/2010/main" val="36671293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a:t>	</a:t>
            </a:r>
            <a:r>
              <a:rPr lang="tr-TR" sz="2300" dirty="0" err="1" smtClean="0"/>
              <a:t>MBS’nde</a:t>
            </a:r>
            <a:r>
              <a:rPr lang="tr-TR" sz="2300" dirty="0" smtClean="0"/>
              <a:t> her sistemde olduğu gibi veri veya bilgiler Girdi – Süreç – Çıktı akışını izler. </a:t>
            </a:r>
          </a:p>
          <a:p>
            <a:pPr marL="895350" indent="-352425" algn="just">
              <a:buFont typeface="Wingdings" panose="05000000000000000000" pitchFamily="2" charset="2"/>
              <a:buChar char="ü"/>
              <a:tabLst>
                <a:tab pos="542925" algn="l"/>
              </a:tabLst>
            </a:pPr>
            <a:r>
              <a:rPr lang="tr-TR" sz="2300" dirty="0"/>
              <a:t>	</a:t>
            </a:r>
            <a:r>
              <a:rPr lang="tr-TR" sz="2300" dirty="0" smtClean="0"/>
              <a:t>Bu akışa uygun olarak veriler sisteme belgeye dayalı olarak kaydedilir. </a:t>
            </a:r>
          </a:p>
          <a:p>
            <a:pPr marL="895350" indent="-352425" algn="just">
              <a:buFont typeface="Wingdings" panose="05000000000000000000" pitchFamily="2" charset="2"/>
              <a:buChar char="ü"/>
              <a:tabLst>
                <a:tab pos="542925" algn="l"/>
              </a:tabLst>
            </a:pPr>
            <a:r>
              <a:rPr lang="tr-TR" sz="2300" dirty="0"/>
              <a:t>	</a:t>
            </a:r>
            <a:r>
              <a:rPr lang="tr-TR" sz="2300" dirty="0" smtClean="0"/>
              <a:t>Daha sonra bilgi işlem faaliyetleri çerçevesinde işlenerek bilgiye dönüştürülür.</a:t>
            </a:r>
          </a:p>
          <a:p>
            <a:pPr marL="895350" indent="-352425" algn="just">
              <a:buFont typeface="Wingdings" panose="05000000000000000000" pitchFamily="2" charset="2"/>
              <a:buChar char="ü"/>
              <a:tabLst>
                <a:tab pos="542925" algn="l"/>
              </a:tabLst>
            </a:pPr>
            <a:r>
              <a:rPr lang="tr-TR" sz="2300" dirty="0"/>
              <a:t>	</a:t>
            </a:r>
            <a:r>
              <a:rPr lang="tr-TR" sz="2300" dirty="0" smtClean="0"/>
              <a:t>Bu bilgiler iç ve dış bilgi kullanıcılarına raporla şeklinde iletilir </a:t>
            </a:r>
            <a:r>
              <a:rPr lang="tr-TR" sz="1600" dirty="0" smtClean="0">
                <a:solidFill>
                  <a:prstClr val="black"/>
                </a:solidFill>
              </a:rPr>
              <a:t>(Ertaş</a:t>
            </a:r>
            <a:r>
              <a:rPr lang="tr-TR" sz="1600" dirty="0">
                <a:solidFill>
                  <a:prstClr val="black"/>
                </a:solidFill>
              </a:rPr>
              <a:t>, 2019)</a:t>
            </a:r>
            <a:r>
              <a:rPr lang="tr-TR" sz="2300" dirty="0">
                <a:solidFill>
                  <a:prstClr val="black"/>
                </a:solidFill>
              </a:rPr>
              <a:t>.</a:t>
            </a:r>
          </a:p>
          <a:p>
            <a:pPr marL="0" indent="0" algn="just">
              <a:buNone/>
              <a:tabLst>
                <a:tab pos="542925" algn="l"/>
              </a:tabLst>
            </a:pPr>
            <a:endParaRPr lang="tr-TR" sz="2300" dirty="0" smtClean="0"/>
          </a:p>
        </p:txBody>
      </p:sp>
    </p:spTree>
    <p:extLst>
      <p:ext uri="{BB962C8B-B14F-4D97-AF65-F5344CB8AC3E}">
        <p14:creationId xmlns:p14="http://schemas.microsoft.com/office/powerpoint/2010/main" val="2923582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Türkiye Muhasebe Standartları (TMS)</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pPr>
            <a:r>
              <a:rPr lang="tr-TR" sz="2300" dirty="0"/>
              <a:t>TÜRMOB öncülüğünde ve desteğiyle 9 Şubat 1994 tarihinde </a:t>
            </a:r>
            <a:r>
              <a:rPr lang="tr-TR" sz="2300" dirty="0" smtClean="0"/>
              <a:t>Türkiye </a:t>
            </a:r>
            <a:r>
              <a:rPr lang="tr-TR" sz="2300" dirty="0"/>
              <a:t>Muhasebe ve Denetim Standartları Kurulu (TMUDESK</a:t>
            </a:r>
            <a:r>
              <a:rPr lang="tr-TR" sz="2300" dirty="0" smtClean="0"/>
              <a:t>), kurulmuştur</a:t>
            </a:r>
            <a:r>
              <a:rPr lang="tr-TR" sz="2300" dirty="0"/>
              <a:t>.</a:t>
            </a:r>
          </a:p>
          <a:p>
            <a:pPr marL="0" indent="0" algn="just">
              <a:buNone/>
            </a:pPr>
            <a:r>
              <a:rPr lang="tr-TR" sz="2300" dirty="0"/>
              <a:t>TMUDESK kurul üyelerinden oluşan 30 komisyon kurulmuş </a:t>
            </a:r>
            <a:r>
              <a:rPr lang="tr-TR" sz="2300" dirty="0" smtClean="0"/>
              <a:t>ve komisyonların </a:t>
            </a:r>
            <a:r>
              <a:rPr lang="tr-TR" sz="2300" dirty="0"/>
              <a:t>saptayacağı standartlar yürürlükteki Uluslararası Muhasebe </a:t>
            </a:r>
            <a:r>
              <a:rPr lang="tr-TR" sz="2300" dirty="0" smtClean="0"/>
              <a:t>Standartları </a:t>
            </a:r>
            <a:r>
              <a:rPr lang="tr-TR" sz="2300" dirty="0"/>
              <a:t>esas alınarak belirlenmiştir. Bu komisyonlardan bir </a:t>
            </a:r>
            <a:r>
              <a:rPr lang="tr-TR" sz="2300" dirty="0" smtClean="0"/>
              <a:t>kısmının çalışmalarını </a:t>
            </a:r>
            <a:r>
              <a:rPr lang="tr-TR" sz="2300" dirty="0"/>
              <a:t>tamamlamaları sonucu 2003 yılına kadar 23 adet </a:t>
            </a:r>
            <a:r>
              <a:rPr lang="tr-TR" sz="2300" dirty="0" smtClean="0"/>
              <a:t>Türkiye Muhasebe </a:t>
            </a:r>
            <a:r>
              <a:rPr lang="tr-TR" sz="2300" dirty="0"/>
              <a:t>Standardı </a:t>
            </a:r>
            <a:r>
              <a:rPr lang="tr-TR" sz="2300" dirty="0" smtClean="0"/>
              <a:t>yayımlanmıştır </a:t>
            </a:r>
            <a:r>
              <a:rPr lang="tr-TR" sz="1600" dirty="0" smtClean="0"/>
              <a:t>(Erol &amp; Aslan, 2017)</a:t>
            </a:r>
            <a:r>
              <a:rPr lang="tr-TR" sz="2300" dirty="0" smtClean="0"/>
              <a:t>. </a:t>
            </a:r>
          </a:p>
          <a:p>
            <a:pPr marL="0" indent="0" algn="just">
              <a:buNone/>
            </a:pPr>
            <a:r>
              <a:rPr lang="tr-TR" sz="2300" dirty="0"/>
              <a:t>Türkiye Muhasebe Standartları Kurulu (TMSK) </a:t>
            </a:r>
            <a:r>
              <a:rPr lang="tr-TR" sz="2300" dirty="0" smtClean="0"/>
              <a:t>Türkiye’deki muhasebe </a:t>
            </a:r>
            <a:r>
              <a:rPr lang="tr-TR" sz="2300" dirty="0"/>
              <a:t>ve finansal raporlamaya ilişkin çok başlı uygulamaya son </a:t>
            </a:r>
            <a:r>
              <a:rPr lang="tr-TR" sz="2300" dirty="0" smtClean="0"/>
              <a:t>vermek amacıyla, </a:t>
            </a:r>
            <a:r>
              <a:rPr lang="tr-TR" sz="2300" dirty="0"/>
              <a:t>kamu tüzel kişiliğine haiz, idari ve mali </a:t>
            </a:r>
            <a:r>
              <a:rPr lang="tr-TR" sz="2300" dirty="0" smtClean="0"/>
              <a:t>özerkliğe sahip </a:t>
            </a:r>
            <a:r>
              <a:rPr lang="tr-TR" sz="2300" dirty="0"/>
              <a:t>olarak ulusal muhasebe standartlarının oluşturulabilmesi </a:t>
            </a:r>
            <a:r>
              <a:rPr lang="tr-TR" sz="2300" dirty="0" smtClean="0"/>
              <a:t>amacıyla 18.12.1999 </a:t>
            </a:r>
            <a:r>
              <a:rPr lang="tr-TR" sz="2300" dirty="0"/>
              <a:t>tarih ve 4487 sayılı Kanun ile 2499 sayılı Sermaye </a:t>
            </a:r>
            <a:r>
              <a:rPr lang="tr-TR" sz="2300" dirty="0" smtClean="0"/>
              <a:t>Piyasası Kanunu’na </a:t>
            </a:r>
            <a:r>
              <a:rPr lang="tr-TR" sz="2300" dirty="0"/>
              <a:t>eklenen EK-1’inci madde ile kurulmuştur. TMSK </a:t>
            </a:r>
            <a:r>
              <a:rPr lang="tr-TR" sz="2300" dirty="0" smtClean="0"/>
              <a:t>07.03.2002 tarihinde </a:t>
            </a:r>
            <a:r>
              <a:rPr lang="tr-TR" sz="2300" dirty="0"/>
              <a:t>yaptığı ilk toplantısı ile </a:t>
            </a:r>
            <a:r>
              <a:rPr lang="tr-TR" sz="2300" dirty="0" err="1"/>
              <a:t>TMUDESK’in</a:t>
            </a:r>
            <a:r>
              <a:rPr lang="tr-TR" sz="2300" dirty="0"/>
              <a:t> görevlerini </a:t>
            </a:r>
            <a:r>
              <a:rPr lang="tr-TR" sz="2300" dirty="0" smtClean="0"/>
              <a:t>devralmış ve </a:t>
            </a:r>
            <a:r>
              <a:rPr lang="tr-TR" sz="2300" dirty="0"/>
              <a:t>muhasebe standartlarının belirlenmesinde tek yetkili kuruluş </a:t>
            </a:r>
            <a:r>
              <a:rPr lang="tr-TR" sz="2300" dirty="0" smtClean="0"/>
              <a:t>olarak faaliyetlerine </a:t>
            </a:r>
            <a:r>
              <a:rPr lang="tr-TR" sz="2300" dirty="0"/>
              <a:t>başlamıştır </a:t>
            </a:r>
            <a:r>
              <a:rPr lang="tr-TR" sz="1600" dirty="0"/>
              <a:t>(Çelik S. , </a:t>
            </a:r>
            <a:r>
              <a:rPr lang="tr-TR" sz="1600" dirty="0" smtClean="0"/>
              <a:t>2013)</a:t>
            </a:r>
            <a:r>
              <a:rPr lang="tr-TR" sz="2300" dirty="0" smtClean="0"/>
              <a:t>.</a:t>
            </a:r>
            <a:endParaRPr lang="tr-TR" sz="2300" dirty="0"/>
          </a:p>
        </p:txBody>
      </p:sp>
    </p:spTree>
    <p:extLst>
      <p:ext uri="{BB962C8B-B14F-4D97-AF65-F5344CB8AC3E}">
        <p14:creationId xmlns:p14="http://schemas.microsoft.com/office/powerpoint/2010/main" val="5684559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 Geliştirme İlkeleri</a:t>
            </a:r>
            <a:endParaRPr lang="tr-TR" sz="2700" i="1" dirty="0"/>
          </a:p>
        </p:txBody>
      </p:sp>
      <p:sp>
        <p:nvSpPr>
          <p:cNvPr id="3" name="İçerik Yer Tutucusu 2"/>
          <p:cNvSpPr>
            <a:spLocks noGrp="1"/>
          </p:cNvSpPr>
          <p:nvPr>
            <p:ph idx="1"/>
          </p:nvPr>
        </p:nvSpPr>
        <p:spPr>
          <a:xfrm>
            <a:off x="838200" y="990600"/>
            <a:ext cx="10515600" cy="5305425"/>
          </a:xfrm>
        </p:spPr>
        <p:txBody>
          <a:bodyPr>
            <a:normAutofit fontScale="92500" lnSpcReduction="20000"/>
          </a:bodyPr>
          <a:lstStyle/>
          <a:p>
            <a:pPr marL="542925" lvl="0" indent="0" algn="just">
              <a:lnSpc>
                <a:spcPct val="95000"/>
              </a:lnSpc>
              <a:buNone/>
              <a:tabLst>
                <a:tab pos="542925" algn="l"/>
              </a:tabLst>
            </a:pPr>
            <a:r>
              <a:rPr lang="tr-TR" sz="2300" dirty="0" smtClean="0"/>
              <a:t>Muhasebe </a:t>
            </a:r>
            <a:r>
              <a:rPr lang="tr-TR" sz="2300" dirty="0"/>
              <a:t>Bilgi Sistemi Geliştirme </a:t>
            </a:r>
            <a:r>
              <a:rPr lang="tr-TR" sz="2300" dirty="0" smtClean="0"/>
              <a:t>İlkeleri </a:t>
            </a:r>
            <a:r>
              <a:rPr lang="tr-TR" sz="1600" dirty="0">
                <a:solidFill>
                  <a:prstClr val="black"/>
                </a:solidFill>
              </a:rPr>
              <a:t>Ertaş, 2019</a:t>
            </a:r>
            <a:r>
              <a:rPr lang="tr-TR" sz="1600" dirty="0" smtClean="0">
                <a:solidFill>
                  <a:prstClr val="black"/>
                </a:solidFill>
              </a:rPr>
              <a:t>)</a:t>
            </a:r>
            <a:r>
              <a:rPr lang="tr-TR" sz="2300" dirty="0">
                <a:solidFill>
                  <a:prstClr val="black"/>
                </a:solidFill>
              </a:rPr>
              <a:t>;</a:t>
            </a:r>
            <a:endParaRPr lang="tr-TR" sz="2300" dirty="0" smtClean="0"/>
          </a:p>
          <a:p>
            <a:pPr marL="895350" indent="-352425" algn="just">
              <a:lnSpc>
                <a:spcPct val="95000"/>
              </a:lnSpc>
              <a:buFont typeface="Wingdings" panose="05000000000000000000" pitchFamily="2" charset="2"/>
              <a:buChar char="ü"/>
              <a:tabLst>
                <a:tab pos="542925" algn="l"/>
              </a:tabLst>
            </a:pPr>
            <a:r>
              <a:rPr lang="tr-TR" sz="2300" dirty="0" smtClean="0"/>
              <a:t>Uygun maliyet ilkesi</a:t>
            </a:r>
          </a:p>
          <a:p>
            <a:pPr marL="0" indent="0" algn="just">
              <a:lnSpc>
                <a:spcPct val="95000"/>
              </a:lnSpc>
              <a:buNone/>
            </a:pPr>
            <a:r>
              <a:rPr lang="tr-TR" sz="2200" dirty="0" err="1" smtClean="0"/>
              <a:t>MBS’nin</a:t>
            </a:r>
            <a:r>
              <a:rPr lang="tr-TR" sz="2200" dirty="0" smtClean="0"/>
              <a:t> kurulması ve işletilmesinde fayda-maliyet analizine dikkat edilmelidir.</a:t>
            </a:r>
          </a:p>
          <a:p>
            <a:pPr marL="895350" indent="-352425" algn="just">
              <a:lnSpc>
                <a:spcPct val="95000"/>
              </a:lnSpc>
              <a:buFont typeface="Wingdings" panose="05000000000000000000" pitchFamily="2" charset="2"/>
              <a:buChar char="ü"/>
              <a:tabLst>
                <a:tab pos="542925" algn="l"/>
              </a:tabLst>
            </a:pPr>
            <a:r>
              <a:rPr lang="tr-TR" sz="2300" dirty="0" smtClean="0"/>
              <a:t>Raporlama ilkesi</a:t>
            </a:r>
          </a:p>
          <a:p>
            <a:pPr marL="0" indent="0" algn="just">
              <a:lnSpc>
                <a:spcPct val="95000"/>
              </a:lnSpc>
              <a:buNone/>
            </a:pPr>
            <a:r>
              <a:rPr lang="tr-TR" sz="2200" dirty="0" err="1" smtClean="0"/>
              <a:t>MBS’nin</a:t>
            </a:r>
            <a:r>
              <a:rPr lang="tr-TR" sz="2200" dirty="0" smtClean="0"/>
              <a:t> düzenli olarak ve gerçeği yansıtır şekilde finansal tabloların ve diğer tabloların hazırlanması gereğini belirtir.</a:t>
            </a:r>
          </a:p>
          <a:p>
            <a:pPr marL="895350" indent="-352425" algn="just">
              <a:lnSpc>
                <a:spcPct val="95000"/>
              </a:lnSpc>
              <a:buFont typeface="Wingdings" panose="05000000000000000000" pitchFamily="2" charset="2"/>
              <a:buChar char="ü"/>
              <a:tabLst>
                <a:tab pos="542925" algn="l"/>
              </a:tabLst>
            </a:pPr>
            <a:r>
              <a:rPr lang="tr-TR" sz="2300" dirty="0" smtClean="0"/>
              <a:t>İnsan Etkeni İlkesi</a:t>
            </a:r>
          </a:p>
          <a:p>
            <a:pPr marL="0" indent="0" algn="just">
              <a:lnSpc>
                <a:spcPct val="95000"/>
              </a:lnSpc>
              <a:buNone/>
            </a:pPr>
            <a:r>
              <a:rPr lang="tr-TR" sz="2200" dirty="0" err="1" smtClean="0"/>
              <a:t>MBS’ni</a:t>
            </a:r>
            <a:r>
              <a:rPr lang="tr-TR" sz="2200" dirty="0" smtClean="0"/>
              <a:t> işletecek personelin yeterli sayı, mesleki yeterlilik ve donanımda olması gereği.</a:t>
            </a:r>
          </a:p>
          <a:p>
            <a:pPr marL="895350" indent="-352425" algn="just">
              <a:lnSpc>
                <a:spcPct val="95000"/>
              </a:lnSpc>
              <a:buFont typeface="Wingdings" panose="05000000000000000000" pitchFamily="2" charset="2"/>
              <a:buChar char="ü"/>
              <a:tabLst>
                <a:tab pos="542925" algn="l"/>
              </a:tabLst>
            </a:pPr>
            <a:r>
              <a:rPr lang="tr-TR" sz="2300" dirty="0" smtClean="0"/>
              <a:t>Örgüt Yapısı İlkesi,</a:t>
            </a:r>
          </a:p>
          <a:p>
            <a:pPr marL="0" indent="0" algn="just">
              <a:lnSpc>
                <a:spcPct val="95000"/>
              </a:lnSpc>
              <a:buNone/>
            </a:pPr>
            <a:r>
              <a:rPr lang="tr-TR" sz="2300" dirty="0" err="1" smtClean="0"/>
              <a:t>MBS’nde</a:t>
            </a:r>
            <a:r>
              <a:rPr lang="tr-TR" sz="2300" dirty="0" smtClean="0"/>
              <a:t> kusursuz bir personel yönetiminin bulunması, yetki ve sorumlulukların karmaşaya yer vermeyecek şekilde uygun şekilde dağıtılması, görev tanımlarının yapılmış olması gereği</a:t>
            </a:r>
          </a:p>
          <a:p>
            <a:pPr marL="895350" indent="-352425" algn="just">
              <a:lnSpc>
                <a:spcPct val="95000"/>
              </a:lnSpc>
              <a:buFont typeface="Wingdings" panose="05000000000000000000" pitchFamily="2" charset="2"/>
              <a:buChar char="ü"/>
              <a:tabLst>
                <a:tab pos="542925" algn="l"/>
              </a:tabLst>
            </a:pPr>
            <a:r>
              <a:rPr lang="tr-TR" sz="2300" dirty="0" smtClean="0"/>
              <a:t>Açık ve Anlaşılabilir Olma İlkesi,</a:t>
            </a:r>
          </a:p>
          <a:p>
            <a:pPr marL="0" indent="0" algn="just">
              <a:lnSpc>
                <a:spcPct val="95000"/>
              </a:lnSpc>
              <a:buNone/>
              <a:tabLst>
                <a:tab pos="542925" algn="l"/>
              </a:tabLst>
            </a:pPr>
            <a:r>
              <a:rPr lang="tr-TR" sz="2300" dirty="0" err="1" smtClean="0"/>
              <a:t>MBS’nin</a:t>
            </a:r>
            <a:r>
              <a:rPr lang="tr-TR" sz="2300" dirty="0" smtClean="0"/>
              <a:t> rahatlıkla açık, anlaşılır ve etkin olması, karmaşık olmaması</a:t>
            </a:r>
          </a:p>
          <a:p>
            <a:pPr marL="895350" indent="-352425" algn="just">
              <a:lnSpc>
                <a:spcPct val="95000"/>
              </a:lnSpc>
              <a:buFont typeface="Wingdings" panose="05000000000000000000" pitchFamily="2" charset="2"/>
              <a:buChar char="ü"/>
              <a:tabLst>
                <a:tab pos="542925" algn="l"/>
              </a:tabLst>
            </a:pPr>
            <a:r>
              <a:rPr lang="tr-TR" sz="2300" dirty="0" smtClean="0"/>
              <a:t>Veri Biriktirme ve İşleme İlkesi</a:t>
            </a:r>
          </a:p>
          <a:p>
            <a:pPr marL="0" indent="0" algn="just">
              <a:lnSpc>
                <a:spcPct val="95000"/>
              </a:lnSpc>
              <a:buNone/>
            </a:pPr>
            <a:r>
              <a:rPr lang="tr-TR" sz="2300" dirty="0" smtClean="0"/>
              <a:t>Verilerin düzenli olarak kaydedilmesi, işlenmesi ve saklanması</a:t>
            </a:r>
          </a:p>
        </p:txBody>
      </p:sp>
    </p:spTree>
    <p:extLst>
      <p:ext uri="{BB962C8B-B14F-4D97-AF65-F5344CB8AC3E}">
        <p14:creationId xmlns:p14="http://schemas.microsoft.com/office/powerpoint/2010/main" val="26616677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Sisteminin İşletmeye Katkıları</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542925" lvl="0" indent="0" algn="just">
              <a:buNone/>
              <a:tabLst>
                <a:tab pos="542925" algn="l"/>
              </a:tabLst>
            </a:pPr>
            <a:r>
              <a:rPr lang="tr-TR" sz="2300" dirty="0" err="1" smtClean="0"/>
              <a:t>MBS’nin</a:t>
            </a:r>
            <a:r>
              <a:rPr lang="tr-TR" sz="2300" dirty="0" smtClean="0"/>
              <a:t> işletmeye katkıları </a:t>
            </a:r>
            <a:r>
              <a:rPr lang="tr-TR" sz="1600" dirty="0" smtClean="0"/>
              <a:t>(</a:t>
            </a:r>
            <a:r>
              <a:rPr lang="tr-TR" sz="1600" dirty="0" smtClean="0">
                <a:solidFill>
                  <a:prstClr val="black"/>
                </a:solidFill>
              </a:rPr>
              <a:t>Ertaş</a:t>
            </a:r>
            <a:r>
              <a:rPr lang="tr-TR" sz="1600" dirty="0">
                <a:solidFill>
                  <a:prstClr val="black"/>
                </a:solidFill>
              </a:rPr>
              <a:t>, 2019</a:t>
            </a:r>
            <a:r>
              <a:rPr lang="tr-TR" sz="1600" dirty="0" smtClean="0">
                <a:solidFill>
                  <a:prstClr val="black"/>
                </a:solidFill>
              </a:rPr>
              <a:t>)</a:t>
            </a:r>
            <a:r>
              <a:rPr lang="tr-TR" sz="2300" dirty="0" smtClean="0"/>
              <a:t>;</a:t>
            </a:r>
          </a:p>
          <a:p>
            <a:pPr marL="895350" indent="-352425" algn="just">
              <a:buFont typeface="Wingdings" panose="05000000000000000000" pitchFamily="2" charset="2"/>
              <a:buChar char="ü"/>
              <a:tabLst>
                <a:tab pos="542925" algn="l"/>
              </a:tabLst>
            </a:pPr>
            <a:r>
              <a:rPr lang="tr-TR" sz="2300" dirty="0"/>
              <a:t>	</a:t>
            </a:r>
            <a:r>
              <a:rPr lang="tr-TR" sz="2300" dirty="0" smtClean="0"/>
              <a:t>Kaliteyi artırmak, ürün/hizmet maliyetlerini düşürmek,</a:t>
            </a:r>
          </a:p>
          <a:p>
            <a:pPr marL="895350" indent="-352425" algn="just">
              <a:buFont typeface="Wingdings" panose="05000000000000000000" pitchFamily="2" charset="2"/>
              <a:buChar char="ü"/>
              <a:tabLst>
                <a:tab pos="542925" algn="l"/>
              </a:tabLst>
            </a:pPr>
            <a:r>
              <a:rPr lang="tr-TR" sz="2300" dirty="0" smtClean="0"/>
              <a:t>Verimliliği artırmak,</a:t>
            </a:r>
          </a:p>
          <a:p>
            <a:pPr marL="895350" indent="-352425" algn="just">
              <a:buFont typeface="Wingdings" panose="05000000000000000000" pitchFamily="2" charset="2"/>
              <a:buChar char="ü"/>
              <a:tabLst>
                <a:tab pos="542925" algn="l"/>
              </a:tabLst>
            </a:pPr>
            <a:r>
              <a:rPr lang="tr-TR" sz="2300" dirty="0" smtClean="0"/>
              <a:t>Etkin karar desteği sağlanması,</a:t>
            </a:r>
          </a:p>
          <a:p>
            <a:pPr marL="895350" indent="-352425" algn="just">
              <a:buFont typeface="Wingdings" panose="05000000000000000000" pitchFamily="2" charset="2"/>
              <a:buChar char="ü"/>
              <a:tabLst>
                <a:tab pos="542925" algn="l"/>
              </a:tabLst>
            </a:pPr>
            <a:r>
              <a:rPr lang="tr-TR" sz="2300" dirty="0" smtClean="0"/>
              <a:t>Bilgi paylaşımı</a:t>
            </a:r>
          </a:p>
          <a:p>
            <a:pPr marL="0" indent="0" algn="just">
              <a:buNone/>
              <a:tabLst>
                <a:tab pos="542925" algn="l"/>
              </a:tabLst>
            </a:pPr>
            <a:endParaRPr lang="tr-TR" sz="2300" dirty="0" smtClean="0"/>
          </a:p>
        </p:txBody>
      </p:sp>
    </p:spTree>
    <p:extLst>
      <p:ext uri="{BB962C8B-B14F-4D97-AF65-F5344CB8AC3E}">
        <p14:creationId xmlns:p14="http://schemas.microsoft.com/office/powerpoint/2010/main" val="32538109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Sisteminin Unsurları</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895350" indent="-352425" algn="just">
              <a:buFont typeface="Wingdings" panose="05000000000000000000" pitchFamily="2" charset="2"/>
              <a:buChar char="ü"/>
              <a:tabLst>
                <a:tab pos="542925" algn="l"/>
              </a:tabLst>
            </a:pPr>
            <a:r>
              <a:rPr lang="tr-TR" sz="2300" dirty="0"/>
              <a:t>	</a:t>
            </a:r>
            <a:r>
              <a:rPr lang="tr-TR" sz="2300" dirty="0" smtClean="0"/>
              <a:t>Hesap Planı ve Sistemi, </a:t>
            </a:r>
          </a:p>
          <a:p>
            <a:pPr marL="542925" indent="0" algn="just">
              <a:lnSpc>
                <a:spcPct val="100000"/>
              </a:lnSpc>
              <a:buNone/>
              <a:tabLst>
                <a:tab pos="542925" algn="l"/>
              </a:tabLst>
            </a:pPr>
            <a:r>
              <a:rPr lang="tr-TR" sz="2300" dirty="0" smtClean="0"/>
              <a:t>Muhasebeden elde edilen bilgiler karşılaştırılabilir ve faydalı içerikte olabilmesi için benzer işlemlerin benzer hesap grubu/sınıfı/hesap ta yer almasını sağlayarak kayıt ve raporlamanın etkinliğini sağlar.</a:t>
            </a:r>
          </a:p>
          <a:p>
            <a:pPr marL="542925" indent="0" algn="just">
              <a:lnSpc>
                <a:spcPct val="100000"/>
              </a:lnSpc>
              <a:buNone/>
              <a:tabLst>
                <a:tab pos="542925" algn="l"/>
              </a:tabLst>
            </a:pPr>
            <a:r>
              <a:rPr lang="tr-TR" sz="2300" dirty="0" smtClean="0"/>
              <a:t>İşletme çevresiyle ilgili yasal çevre, TDMS, TMS gibi sınırlar çerçevesinde işletmenin bulunduğu sektör, faaliyet yapısı, ölçeği gibi detaylar göz önünde bulundurularak hesap planı ve bu hesap planında bulunan hesapların alt </a:t>
            </a:r>
            <a:r>
              <a:rPr lang="tr-TR" sz="2300" dirty="0" err="1" smtClean="0"/>
              <a:t>kırılımları</a:t>
            </a:r>
            <a:r>
              <a:rPr lang="tr-TR" sz="2300" dirty="0" smtClean="0"/>
              <a:t> ihtiyaca göre şekillendirilir.</a:t>
            </a:r>
          </a:p>
          <a:p>
            <a:pPr marL="895350" indent="-352425" algn="just">
              <a:buFont typeface="Wingdings" panose="05000000000000000000" pitchFamily="2" charset="2"/>
              <a:buChar char="ü"/>
              <a:tabLst>
                <a:tab pos="542925" algn="l"/>
              </a:tabLst>
            </a:pPr>
            <a:endParaRPr lang="tr-TR" sz="2300" dirty="0" smtClean="0"/>
          </a:p>
          <a:p>
            <a:pPr marL="0" indent="0" algn="just">
              <a:buNone/>
              <a:tabLst>
                <a:tab pos="542925" algn="l"/>
              </a:tabLst>
            </a:pPr>
            <a:endParaRPr lang="tr-TR" sz="2300" dirty="0" smtClean="0"/>
          </a:p>
        </p:txBody>
      </p:sp>
    </p:spTree>
    <p:extLst>
      <p:ext uri="{BB962C8B-B14F-4D97-AF65-F5344CB8AC3E}">
        <p14:creationId xmlns:p14="http://schemas.microsoft.com/office/powerpoint/2010/main" val="22692638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Sisteminin Unsurları</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895350" indent="-352425" algn="just">
              <a:buFont typeface="Wingdings" panose="05000000000000000000" pitchFamily="2" charset="2"/>
              <a:buChar char="ü"/>
              <a:tabLst>
                <a:tab pos="542925" algn="l"/>
              </a:tabLst>
            </a:pPr>
            <a:r>
              <a:rPr lang="tr-TR" sz="2300" dirty="0" smtClean="0"/>
              <a:t>Belge Sistemi,</a:t>
            </a:r>
          </a:p>
          <a:p>
            <a:pPr marL="542925" indent="0" algn="just">
              <a:lnSpc>
                <a:spcPct val="100000"/>
              </a:lnSpc>
              <a:buNone/>
              <a:tabLst>
                <a:tab pos="542925" algn="l"/>
              </a:tabLst>
            </a:pPr>
            <a:r>
              <a:rPr lang="tr-TR" sz="2300" dirty="0" err="1" smtClean="0"/>
              <a:t>MBS’nde</a:t>
            </a:r>
            <a:r>
              <a:rPr lang="tr-TR" sz="2300" dirty="0" smtClean="0"/>
              <a:t>, muhasebenin objektif belgelendirme kavramı göz önünde bulundurularak gerçeğe ve kurallara uygun olarak düzenlenmiş belgelere dayalı kayıtların yapılması gerekir</a:t>
            </a:r>
            <a:r>
              <a:rPr lang="tr-TR" sz="2300" dirty="0"/>
              <a:t>	</a:t>
            </a:r>
            <a:endParaRPr lang="tr-TR" sz="2300" dirty="0" smtClean="0"/>
          </a:p>
          <a:p>
            <a:pPr marL="542925" indent="0" algn="just">
              <a:lnSpc>
                <a:spcPct val="100000"/>
              </a:lnSpc>
              <a:buNone/>
              <a:tabLst>
                <a:tab pos="542925" algn="l"/>
              </a:tabLst>
            </a:pPr>
            <a:r>
              <a:rPr lang="tr-TR" sz="2300" b="1" i="1" dirty="0" smtClean="0"/>
              <a:t>Dış Kaynaklı belgeler: </a:t>
            </a:r>
            <a:r>
              <a:rPr lang="tr-TR" sz="2300" dirty="0" smtClean="0"/>
              <a:t>İşletmelerin üçüncü kişilerle yapmış olduğu ticari faaliyetler sonucunda üçüncü kişiler tarafından düzenlenen belgelerdir. Alış faturası, irsaliye, serbest meslek makbuzu, dekontlar vb. </a:t>
            </a:r>
            <a:r>
              <a:rPr lang="tr-TR" sz="1600" dirty="0">
                <a:solidFill>
                  <a:prstClr val="black"/>
                </a:solidFill>
              </a:rPr>
              <a:t>(Ertaş, 2019)</a:t>
            </a:r>
            <a:r>
              <a:rPr lang="tr-TR" sz="2300" dirty="0" smtClean="0"/>
              <a:t>.</a:t>
            </a:r>
          </a:p>
          <a:p>
            <a:pPr marL="542925" indent="0" algn="just">
              <a:lnSpc>
                <a:spcPct val="100000"/>
              </a:lnSpc>
              <a:buNone/>
              <a:tabLst>
                <a:tab pos="542925" algn="l"/>
              </a:tabLst>
            </a:pPr>
            <a:r>
              <a:rPr lang="tr-TR" sz="2300" b="1" i="1" dirty="0" smtClean="0"/>
              <a:t>İç </a:t>
            </a:r>
            <a:r>
              <a:rPr lang="tr-TR" sz="2300" b="1" i="1" dirty="0"/>
              <a:t>K</a:t>
            </a:r>
            <a:r>
              <a:rPr lang="tr-TR" sz="2300" b="1" i="1" dirty="0" smtClean="0"/>
              <a:t>aynaklı Belgeler: </a:t>
            </a:r>
            <a:r>
              <a:rPr lang="tr-TR" sz="2300" dirty="0" smtClean="0"/>
              <a:t>İşletme içerisinde oluşturulan ve kullanılan belgelerdir. Ambar giriş/çıkış formları, stok kartları, işçi zaman kartları, vb.</a:t>
            </a:r>
          </a:p>
          <a:p>
            <a:pPr marL="0" indent="0" algn="just">
              <a:buNone/>
              <a:tabLst>
                <a:tab pos="542925" algn="l"/>
              </a:tabLst>
            </a:pPr>
            <a:endParaRPr lang="tr-TR" sz="2300" dirty="0" smtClean="0"/>
          </a:p>
        </p:txBody>
      </p:sp>
    </p:spTree>
    <p:extLst>
      <p:ext uri="{BB962C8B-B14F-4D97-AF65-F5344CB8AC3E}">
        <p14:creationId xmlns:p14="http://schemas.microsoft.com/office/powerpoint/2010/main" val="14644838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Sisteminin Unsurları</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895350" indent="-352425" algn="just">
              <a:buFont typeface="Wingdings" panose="05000000000000000000" pitchFamily="2" charset="2"/>
              <a:buChar char="ü"/>
              <a:tabLst>
                <a:tab pos="542925" algn="l"/>
              </a:tabLst>
            </a:pPr>
            <a:r>
              <a:rPr lang="tr-TR" sz="2300" dirty="0" smtClean="0"/>
              <a:t>Defter Sistemi,</a:t>
            </a:r>
          </a:p>
          <a:p>
            <a:pPr marL="0" indent="0" algn="just">
              <a:buNone/>
              <a:tabLst>
                <a:tab pos="542925" algn="l"/>
              </a:tabLst>
            </a:pPr>
            <a:r>
              <a:rPr lang="tr-TR" sz="2300" dirty="0" smtClean="0"/>
              <a:t>	Yasal olarak tutulması zorunlu defterler;</a:t>
            </a:r>
          </a:p>
          <a:p>
            <a:pPr marL="0" indent="0" algn="just">
              <a:buNone/>
              <a:tabLst>
                <a:tab pos="542925" algn="l"/>
              </a:tabLst>
            </a:pPr>
            <a:r>
              <a:rPr lang="tr-TR" sz="2300" dirty="0"/>
              <a:t>	</a:t>
            </a:r>
            <a:r>
              <a:rPr lang="tr-TR" sz="2300" dirty="0" smtClean="0"/>
              <a:t>Bilanço Esasına Göre: Yevmiye Defteri, Defter-i Kebir, Envanter Defteri.</a:t>
            </a:r>
          </a:p>
          <a:p>
            <a:pPr marL="0" indent="0" algn="just">
              <a:buNone/>
              <a:tabLst>
                <a:tab pos="542925" algn="l"/>
              </a:tabLst>
            </a:pPr>
            <a:r>
              <a:rPr lang="tr-TR" sz="2300" dirty="0"/>
              <a:t>	</a:t>
            </a:r>
            <a:r>
              <a:rPr lang="tr-TR" sz="2300" dirty="0" smtClean="0"/>
              <a:t>İşletme Esasına Göre: İkinci sınıf tüccarların işletme defteri tutması yeterlidir.</a:t>
            </a:r>
          </a:p>
          <a:p>
            <a:pPr marL="0" indent="0" algn="just">
              <a:buNone/>
              <a:tabLst>
                <a:tab pos="542925" algn="l"/>
              </a:tabLst>
            </a:pPr>
            <a:r>
              <a:rPr lang="tr-TR" sz="2300" dirty="0" smtClean="0"/>
              <a:t>	Ayrıca birinci sınıf tüccarlardan imalat işiyle uğraşanlar ayrı olarak bir de imalat defteri tutarlar.</a:t>
            </a:r>
          </a:p>
          <a:p>
            <a:pPr marL="0" indent="0" algn="just">
              <a:buNone/>
              <a:tabLst>
                <a:tab pos="542925" algn="l"/>
              </a:tabLst>
            </a:pPr>
            <a:r>
              <a:rPr lang="tr-TR" sz="2300" dirty="0" smtClean="0"/>
              <a:t>	Bu zorunlu defterlerin yanında işlemler faaliyetlerini daha ayrıntılı takip edebilmek adına isteğe bağlı olarak yardımcı defterler tutabilirler.</a:t>
            </a:r>
          </a:p>
          <a:p>
            <a:pPr marL="0" indent="0" algn="just">
              <a:buNone/>
              <a:tabLst>
                <a:tab pos="542925" algn="l"/>
              </a:tabLst>
            </a:pPr>
            <a:endParaRPr lang="tr-TR" sz="2300" dirty="0" smtClean="0"/>
          </a:p>
        </p:txBody>
      </p:sp>
    </p:spTree>
    <p:extLst>
      <p:ext uri="{BB962C8B-B14F-4D97-AF65-F5344CB8AC3E}">
        <p14:creationId xmlns:p14="http://schemas.microsoft.com/office/powerpoint/2010/main" val="12051915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Sisteminde Veri Toplama ve İşleme Süreci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dirty="0" smtClean="0"/>
              <a:t>	Daha önce muhasebeyle ilgili bilgilendirme sürecinde muhasebenin;</a:t>
            </a:r>
          </a:p>
          <a:p>
            <a:pPr marL="0" indent="0" algn="just">
              <a:buNone/>
              <a:tabLst>
                <a:tab pos="542925" algn="l"/>
              </a:tabLst>
            </a:pPr>
            <a:r>
              <a:rPr lang="tr-TR" sz="2300" dirty="0"/>
              <a:t>	</a:t>
            </a:r>
            <a:r>
              <a:rPr lang="tr-TR" sz="2300" dirty="0" smtClean="0"/>
              <a:t> 	parasal nitelikli işlemleri</a:t>
            </a:r>
          </a:p>
          <a:p>
            <a:pPr marL="1438275" indent="-361950" algn="just">
              <a:buFont typeface="Wingdings" panose="05000000000000000000" pitchFamily="2" charset="2"/>
              <a:buChar char="ü"/>
            </a:pPr>
            <a:r>
              <a:rPr lang="tr-TR" sz="2300" dirty="0" smtClean="0"/>
              <a:t>kaydettiği,</a:t>
            </a:r>
          </a:p>
          <a:p>
            <a:pPr marL="1438275" indent="-361950" algn="just">
              <a:buFont typeface="Wingdings" panose="05000000000000000000" pitchFamily="2" charset="2"/>
              <a:buChar char="ü"/>
            </a:pPr>
            <a:r>
              <a:rPr lang="tr-TR" sz="2300" dirty="0" smtClean="0"/>
              <a:t>sınıflandırdığı,</a:t>
            </a:r>
          </a:p>
          <a:p>
            <a:pPr marL="1438275" indent="-361950" algn="just">
              <a:buFont typeface="Wingdings" panose="05000000000000000000" pitchFamily="2" charset="2"/>
              <a:buChar char="ü"/>
            </a:pPr>
            <a:r>
              <a:rPr lang="tr-TR" sz="2300" dirty="0" smtClean="0"/>
              <a:t>özetlediği,</a:t>
            </a:r>
          </a:p>
          <a:p>
            <a:pPr marL="1438275" indent="-361950" algn="just">
              <a:buFont typeface="Wingdings" panose="05000000000000000000" pitchFamily="2" charset="2"/>
              <a:buChar char="ü"/>
            </a:pPr>
            <a:r>
              <a:rPr lang="tr-TR" sz="2300" dirty="0" smtClean="0"/>
              <a:t>raporladığı</a:t>
            </a:r>
          </a:p>
          <a:p>
            <a:pPr marL="1438275" indent="-361950" algn="just">
              <a:buFont typeface="Wingdings" panose="05000000000000000000" pitchFamily="2" charset="2"/>
              <a:buChar char="ü"/>
            </a:pPr>
            <a:r>
              <a:rPr lang="tr-TR" sz="2300" dirty="0" smtClean="0"/>
              <a:t>ve bilgi kullanıcılarına ilettiği</a:t>
            </a:r>
          </a:p>
          <a:p>
            <a:pPr marL="0" indent="0" algn="just">
              <a:buNone/>
              <a:tabLst>
                <a:tab pos="542925" algn="l"/>
              </a:tabLst>
            </a:pPr>
            <a:r>
              <a:rPr lang="tr-TR" sz="2300" dirty="0" smtClean="0"/>
              <a:t>belirtilmişti.	</a:t>
            </a:r>
          </a:p>
          <a:p>
            <a:pPr marL="0" indent="0" algn="just">
              <a:buNone/>
              <a:tabLst>
                <a:tab pos="542925" algn="l"/>
              </a:tabLst>
            </a:pPr>
            <a:endParaRPr lang="tr-TR" sz="2300" dirty="0" smtClean="0"/>
          </a:p>
        </p:txBody>
      </p:sp>
    </p:spTree>
    <p:extLst>
      <p:ext uri="{BB962C8B-B14F-4D97-AF65-F5344CB8AC3E}">
        <p14:creationId xmlns:p14="http://schemas.microsoft.com/office/powerpoint/2010/main" val="37356339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Sisteminde Veri Toplama ve İşleme Süreci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b="1" i="1" dirty="0" smtClean="0"/>
              <a:t>	Kaydetme</a:t>
            </a:r>
          </a:p>
          <a:p>
            <a:pPr marL="0" indent="0" algn="just">
              <a:lnSpc>
                <a:spcPct val="100000"/>
              </a:lnSpc>
              <a:buNone/>
              <a:tabLst>
                <a:tab pos="542925" algn="l"/>
              </a:tabLst>
            </a:pPr>
            <a:r>
              <a:rPr lang="tr-TR" sz="2300" dirty="0"/>
              <a:t>	</a:t>
            </a:r>
            <a:r>
              <a:rPr lang="tr-TR" sz="2300" dirty="0" smtClean="0"/>
              <a:t>Veri veya bilgilerin belgelendirmek suretiyle toplanması ve bu belgelere dayalı olarak sisteme girişlerinin yapılması, ve bu bilgilere dayalı olarak yevmiye ve büyük defter kayıtlarının yapılması, stok kartları gibi kayıt ortamlarına geçirilmesi işlemidir.</a:t>
            </a:r>
          </a:p>
          <a:p>
            <a:pPr marL="0" indent="0" algn="just">
              <a:lnSpc>
                <a:spcPct val="100000"/>
              </a:lnSpc>
              <a:buNone/>
              <a:tabLst>
                <a:tab pos="542925" algn="l"/>
              </a:tabLst>
            </a:pPr>
            <a:r>
              <a:rPr lang="tr-TR" sz="2300" dirty="0"/>
              <a:t>	</a:t>
            </a:r>
            <a:r>
              <a:rPr lang="tr-TR" sz="2300" dirty="0" smtClean="0"/>
              <a:t>MBS kullanıcı bazlı hatalı girişleri olabildiğince önleyebilecek ve zamanında uyarabilecek yapıda kurgulanmalıdır.</a:t>
            </a:r>
          </a:p>
          <a:p>
            <a:pPr marL="0" indent="0" algn="just">
              <a:lnSpc>
                <a:spcPct val="100000"/>
              </a:lnSpc>
              <a:buNone/>
              <a:tabLst>
                <a:tab pos="542925" algn="l"/>
              </a:tabLst>
            </a:pPr>
            <a:endParaRPr lang="tr-TR" sz="2300" dirty="0" smtClean="0"/>
          </a:p>
        </p:txBody>
      </p:sp>
    </p:spTree>
    <p:extLst>
      <p:ext uri="{BB962C8B-B14F-4D97-AF65-F5344CB8AC3E}">
        <p14:creationId xmlns:p14="http://schemas.microsoft.com/office/powerpoint/2010/main" val="38846281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Sisteminde Veri Toplama ve İşleme Süreci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b="1" i="1" dirty="0" smtClean="0"/>
              <a:t>	Sınıflandırma</a:t>
            </a:r>
          </a:p>
          <a:p>
            <a:pPr marL="0" indent="0" algn="just">
              <a:lnSpc>
                <a:spcPct val="100000"/>
              </a:lnSpc>
              <a:buNone/>
              <a:tabLst>
                <a:tab pos="542925" algn="l"/>
              </a:tabLst>
            </a:pPr>
            <a:r>
              <a:rPr lang="tr-TR" sz="2300" dirty="0"/>
              <a:t>	</a:t>
            </a:r>
            <a:r>
              <a:rPr lang="tr-TR" sz="2300" dirty="0" smtClean="0"/>
              <a:t>Elde edilen veri ve bilgilerin belirli gruplara, bölümlere, konulara ve özelliklerine göre düzenlenerek sınıflandırılmasıdır. </a:t>
            </a:r>
          </a:p>
          <a:p>
            <a:pPr marL="0" indent="0" algn="just">
              <a:lnSpc>
                <a:spcPct val="100000"/>
              </a:lnSpc>
              <a:buNone/>
              <a:tabLst>
                <a:tab pos="542925" algn="l"/>
              </a:tabLst>
            </a:pPr>
            <a:r>
              <a:rPr lang="tr-TR" sz="2300" dirty="0" smtClean="0"/>
              <a:t>	</a:t>
            </a:r>
            <a:r>
              <a:rPr lang="tr-TR" sz="2300" dirty="0" err="1" smtClean="0"/>
              <a:t>MBS’nin</a:t>
            </a:r>
            <a:r>
              <a:rPr lang="tr-TR" sz="2300" dirty="0" smtClean="0"/>
              <a:t> baştan doğru kurgulanarak ihtiyaç duyulabilecek rapor ve belgelere cevap verebilecek şekilde tasarlanması gerekmektedir. Sistem işlemeye başladıktan sonra değişiklik  ve müdahale imkanı çok fazla olmayabilir veya çok fazla kaynak ve zaman israfı gerektirebilir.</a:t>
            </a:r>
          </a:p>
          <a:p>
            <a:pPr marL="0" indent="0" algn="just">
              <a:buNone/>
              <a:tabLst>
                <a:tab pos="542925" algn="l"/>
              </a:tabLst>
            </a:pPr>
            <a:endParaRPr lang="tr-TR" sz="2300" dirty="0" smtClean="0"/>
          </a:p>
        </p:txBody>
      </p:sp>
    </p:spTree>
    <p:extLst>
      <p:ext uri="{BB962C8B-B14F-4D97-AF65-F5344CB8AC3E}">
        <p14:creationId xmlns:p14="http://schemas.microsoft.com/office/powerpoint/2010/main" val="29111938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Sisteminde Veri Toplama ve İşleme Süreci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b="1" i="1" dirty="0" smtClean="0"/>
              <a:t>	Hesaplama</a:t>
            </a:r>
          </a:p>
          <a:p>
            <a:pPr marL="0" indent="0" algn="just">
              <a:lnSpc>
                <a:spcPct val="100000"/>
              </a:lnSpc>
              <a:buNone/>
              <a:tabLst>
                <a:tab pos="542925" algn="l"/>
              </a:tabLst>
            </a:pPr>
            <a:r>
              <a:rPr lang="tr-TR" sz="2300" dirty="0"/>
              <a:t>	</a:t>
            </a:r>
            <a:r>
              <a:rPr lang="tr-TR" sz="2300" dirty="0" smtClean="0"/>
              <a:t>Hesaplama veri veya bilgilere aritmetik işlemlerin uygulanmasıdır. </a:t>
            </a:r>
            <a:r>
              <a:rPr lang="tr-TR" sz="2300" dirty="0" err="1" smtClean="0"/>
              <a:t>MBS’nde</a:t>
            </a:r>
            <a:r>
              <a:rPr lang="tr-TR" sz="2300" dirty="0" smtClean="0"/>
              <a:t> sağlanmak istenen bilginin, raporun, tablonun özelliğine göre matematiksel, istatistiki modellerin veya değişik analizlerin uygulanması da hesaplama işlemidir. </a:t>
            </a:r>
            <a:r>
              <a:rPr lang="tr-TR" sz="1600" dirty="0" smtClean="0"/>
              <a:t>(Ertaş, 2016)</a:t>
            </a:r>
            <a:r>
              <a:rPr lang="tr-TR" sz="2300" dirty="0" smtClean="0"/>
              <a:t>. </a:t>
            </a:r>
            <a:endParaRPr lang="tr-TR" sz="2300" dirty="0"/>
          </a:p>
          <a:p>
            <a:pPr marL="0" indent="0" algn="just">
              <a:lnSpc>
                <a:spcPct val="100000"/>
              </a:lnSpc>
              <a:buNone/>
              <a:tabLst>
                <a:tab pos="542925" algn="l"/>
              </a:tabLst>
            </a:pPr>
            <a:r>
              <a:rPr lang="tr-TR" sz="2300" dirty="0" smtClean="0"/>
              <a:t>	Bilgi işlem aşamalarının en önemli ve dikkat gerektiren aşmasıdır.</a:t>
            </a:r>
          </a:p>
          <a:p>
            <a:pPr marL="0" indent="0" algn="just">
              <a:buNone/>
              <a:tabLst>
                <a:tab pos="542925" algn="l"/>
              </a:tabLst>
            </a:pPr>
            <a:r>
              <a:rPr lang="tr-TR" sz="2300" dirty="0" smtClean="0"/>
              <a:t>	</a:t>
            </a:r>
          </a:p>
        </p:txBody>
      </p:sp>
    </p:spTree>
    <p:extLst>
      <p:ext uri="{BB962C8B-B14F-4D97-AF65-F5344CB8AC3E}">
        <p14:creationId xmlns:p14="http://schemas.microsoft.com/office/powerpoint/2010/main" val="17131082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Sisteminde Veri Toplama ve İşleme Süreci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b="1" i="1" dirty="0" smtClean="0"/>
              <a:t>	Özetleme</a:t>
            </a:r>
          </a:p>
          <a:p>
            <a:pPr marL="0" indent="0" algn="just">
              <a:lnSpc>
                <a:spcPct val="100000"/>
              </a:lnSpc>
              <a:buNone/>
              <a:tabLst>
                <a:tab pos="542925" algn="l"/>
              </a:tabLst>
            </a:pPr>
            <a:r>
              <a:rPr lang="tr-TR" sz="2300" dirty="0"/>
              <a:t>	</a:t>
            </a:r>
            <a:r>
              <a:rPr lang="tr-TR" sz="2300" dirty="0" smtClean="0"/>
              <a:t>Çok sayıda bilginin daha kullanışlı bir hale dönüştürülmesi işlemidir. Değişik kaynaklardan ve alt sistemlerden elde edilen ve biriktirilen çok sayıda bilginin anlamlı ve anlaşılır bir şekilde azaltılarak özetlendiği işlemdir </a:t>
            </a:r>
            <a:r>
              <a:rPr lang="tr-TR" sz="1600" dirty="0" smtClean="0"/>
              <a:t>(Ertaş, 2016)</a:t>
            </a:r>
            <a:r>
              <a:rPr lang="tr-TR" sz="2300" dirty="0" smtClean="0"/>
              <a:t>. </a:t>
            </a:r>
            <a:endParaRPr lang="tr-TR" sz="2300" dirty="0"/>
          </a:p>
          <a:p>
            <a:pPr marL="0" indent="0" algn="just">
              <a:buNone/>
              <a:tabLst>
                <a:tab pos="542925" algn="l"/>
              </a:tabLst>
            </a:pPr>
            <a:r>
              <a:rPr lang="tr-TR" sz="2300" dirty="0" smtClean="0"/>
              <a:t>	</a:t>
            </a:r>
          </a:p>
        </p:txBody>
      </p:sp>
    </p:spTree>
    <p:extLst>
      <p:ext uri="{BB962C8B-B14F-4D97-AF65-F5344CB8AC3E}">
        <p14:creationId xmlns:p14="http://schemas.microsoft.com/office/powerpoint/2010/main" val="813682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Türkiye Muhasebe Standartları (TMS)</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pPr>
            <a:r>
              <a:rPr lang="tr-TR" sz="2300" dirty="0" smtClean="0"/>
              <a:t>2011 yılında yayınlanan 6102 sayılı Türk Ticaret Kanunu çerçevesinde bağımsız denetim alanını düzenlemek, muhasebe ve denetim standartlarını yayınlamak ve güncellemek ve ayrıca bağımsız denetçi ve denetim kuruluşlarını denetlemek üzere aynı yıl </a:t>
            </a:r>
            <a:r>
              <a:rPr lang="tr-TR" sz="2300" dirty="0"/>
              <a:t>Kamu Gözetim Kurumu (KGK) </a:t>
            </a:r>
            <a:r>
              <a:rPr lang="tr-TR" sz="2300" dirty="0" smtClean="0"/>
              <a:t>kurulmuştur. Böylece TMSK lağvedilerek muhasebe ve denetim standartlarının yayınlanması görevi </a:t>
            </a:r>
            <a:r>
              <a:rPr lang="tr-TR" sz="2300" dirty="0" err="1" smtClean="0"/>
              <a:t>KGK’ya</a:t>
            </a:r>
            <a:r>
              <a:rPr lang="tr-TR" sz="2300" dirty="0" smtClean="0"/>
              <a:t> verilmiştir.</a:t>
            </a:r>
          </a:p>
        </p:txBody>
      </p:sp>
    </p:spTree>
    <p:extLst>
      <p:ext uri="{BB962C8B-B14F-4D97-AF65-F5344CB8AC3E}">
        <p14:creationId xmlns:p14="http://schemas.microsoft.com/office/powerpoint/2010/main" val="38323319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Sisteminde Veri Toplama ve İşleme Süreci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b="1" i="1" dirty="0" smtClean="0"/>
              <a:t>	Saklama</a:t>
            </a:r>
          </a:p>
          <a:p>
            <a:pPr marL="0" indent="0" algn="just">
              <a:buNone/>
              <a:tabLst>
                <a:tab pos="542925" algn="l"/>
              </a:tabLst>
            </a:pPr>
            <a:r>
              <a:rPr lang="tr-TR" sz="2300" dirty="0"/>
              <a:t>	</a:t>
            </a:r>
            <a:r>
              <a:rPr lang="tr-TR" sz="2300" dirty="0" smtClean="0"/>
              <a:t>Bilgi ve verinin biriktirilmesi, ilerde tekrar kullanılmak üzere konularına, ortamlarına, muhataplarına </a:t>
            </a:r>
            <a:r>
              <a:rPr lang="tr-TR" sz="2300" dirty="0" err="1" smtClean="0"/>
              <a:t>vb</a:t>
            </a:r>
            <a:r>
              <a:rPr lang="tr-TR" sz="2300" dirty="0" smtClean="0"/>
              <a:t> göre sistemli bir şekilde dosyalanması ve arşivlenmesi işlemidir.</a:t>
            </a:r>
          </a:p>
          <a:p>
            <a:pPr marL="0" indent="0" algn="just">
              <a:buNone/>
              <a:tabLst>
                <a:tab pos="542925" algn="l"/>
              </a:tabLst>
            </a:pPr>
            <a:r>
              <a:rPr lang="tr-TR" sz="2300" dirty="0"/>
              <a:t>	</a:t>
            </a:r>
            <a:r>
              <a:rPr lang="tr-TR" sz="2300" dirty="0" smtClean="0"/>
              <a:t>Ayrıca bazı veri ve bilgilerin hem kanıtlama özelliği ve hem de tekrar kullanım amaçlı olarak saklanması yasal bir zorunluluktur.</a:t>
            </a:r>
          </a:p>
          <a:p>
            <a:pPr marL="0" indent="0" algn="just">
              <a:buNone/>
              <a:tabLst>
                <a:tab pos="542925" algn="l"/>
              </a:tabLst>
            </a:pPr>
            <a:r>
              <a:rPr lang="tr-TR" sz="2300" dirty="0"/>
              <a:t>	</a:t>
            </a:r>
            <a:r>
              <a:rPr lang="tr-TR" sz="2300" dirty="0" smtClean="0"/>
              <a:t>Verilerin toplanması, kaydedilmesi, sınıflandırılması hesaplamalara kon edilmesi ve raporlanması aynı zamanda olmayabilir. Hatta bazı verilerin işletme faaliyetleri tamamlanıncaya kadar veya işin sonuçlandırılabilmesi için zorunlu olarak biriktirilmesi gerekir </a:t>
            </a:r>
            <a:r>
              <a:rPr lang="tr-TR" sz="1600" dirty="0" smtClean="0"/>
              <a:t>(Ertaş, 2016)</a:t>
            </a:r>
            <a:r>
              <a:rPr lang="tr-TR" sz="2300" dirty="0" smtClean="0"/>
              <a:t>. </a:t>
            </a:r>
            <a:endParaRPr lang="tr-TR" sz="2300" dirty="0"/>
          </a:p>
          <a:p>
            <a:pPr marL="0" indent="0" algn="just">
              <a:buNone/>
              <a:tabLst>
                <a:tab pos="542925" algn="l"/>
              </a:tabLst>
            </a:pPr>
            <a:r>
              <a:rPr lang="tr-TR" sz="2300" dirty="0" smtClean="0"/>
              <a:t>	</a:t>
            </a:r>
          </a:p>
        </p:txBody>
      </p:sp>
    </p:spTree>
    <p:extLst>
      <p:ext uri="{BB962C8B-B14F-4D97-AF65-F5344CB8AC3E}">
        <p14:creationId xmlns:p14="http://schemas.microsoft.com/office/powerpoint/2010/main" val="15051654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Sisteminde Veri Toplama ve İşleme Süreci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b="1" i="1" dirty="0" smtClean="0"/>
              <a:t>	Tekrar Kullanma</a:t>
            </a:r>
          </a:p>
          <a:p>
            <a:pPr marL="0" indent="0" algn="just">
              <a:lnSpc>
                <a:spcPct val="100000"/>
              </a:lnSpc>
              <a:buNone/>
              <a:tabLst>
                <a:tab pos="542925" algn="l"/>
              </a:tabLst>
            </a:pPr>
            <a:r>
              <a:rPr lang="tr-TR" sz="2300" dirty="0" smtClean="0"/>
              <a:t>	Saklanan veri ve bilgilerin, alınacak kararlara temel oluşturmak, dönemde yapılan işlemleri görmek, farklı dönemleri karşılaştırabilmek, fiyat koymak vb. benzer olaylar için tekrar kullanılması amacıyla hazır duruma getirilmesidir </a:t>
            </a:r>
            <a:r>
              <a:rPr lang="tr-TR" sz="1600" dirty="0" smtClean="0"/>
              <a:t>(Ertaş, 2016)</a:t>
            </a:r>
            <a:r>
              <a:rPr lang="tr-TR" sz="2300" dirty="0" smtClean="0"/>
              <a:t>. </a:t>
            </a:r>
            <a:endParaRPr lang="tr-TR" sz="2300" dirty="0"/>
          </a:p>
          <a:p>
            <a:pPr marL="0" indent="0" algn="just">
              <a:buNone/>
              <a:tabLst>
                <a:tab pos="542925" algn="l"/>
              </a:tabLst>
            </a:pPr>
            <a:r>
              <a:rPr lang="tr-TR" sz="2300" dirty="0" smtClean="0"/>
              <a:t>	</a:t>
            </a:r>
          </a:p>
        </p:txBody>
      </p:sp>
    </p:spTree>
    <p:extLst>
      <p:ext uri="{BB962C8B-B14F-4D97-AF65-F5344CB8AC3E}">
        <p14:creationId xmlns:p14="http://schemas.microsoft.com/office/powerpoint/2010/main" val="5795361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Sisteminde Veri Toplama ve İşleme Süreci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b="1" i="1" dirty="0" smtClean="0"/>
              <a:t>	Çoğaltma</a:t>
            </a:r>
          </a:p>
          <a:p>
            <a:pPr marL="0" indent="0" algn="just">
              <a:buNone/>
              <a:tabLst>
                <a:tab pos="542925" algn="l"/>
              </a:tabLst>
            </a:pPr>
            <a:r>
              <a:rPr lang="tr-TR" sz="2300" dirty="0" smtClean="0"/>
              <a:t>	Veri veya bilgilerin gerekli sayıda kopyalar halinde çoğaltılması işlemidir </a:t>
            </a:r>
            <a:r>
              <a:rPr lang="tr-TR" sz="1600" dirty="0" smtClean="0"/>
              <a:t>(Ertaş, 2016)</a:t>
            </a:r>
            <a:r>
              <a:rPr lang="tr-TR" sz="2300" dirty="0" smtClean="0"/>
              <a:t>. </a:t>
            </a:r>
            <a:endParaRPr lang="tr-TR" sz="2300" dirty="0"/>
          </a:p>
          <a:p>
            <a:pPr marL="0" indent="0" algn="just">
              <a:buNone/>
              <a:tabLst>
                <a:tab pos="542925" algn="l"/>
              </a:tabLst>
            </a:pPr>
            <a:r>
              <a:rPr lang="tr-TR" sz="2300" dirty="0" smtClean="0"/>
              <a:t>	</a:t>
            </a:r>
          </a:p>
        </p:txBody>
      </p:sp>
    </p:spTree>
    <p:extLst>
      <p:ext uri="{BB962C8B-B14F-4D97-AF65-F5344CB8AC3E}">
        <p14:creationId xmlns:p14="http://schemas.microsoft.com/office/powerpoint/2010/main" val="38893011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Sisteminde Veri Toplama ve İşleme Süreci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tabLst>
                <a:tab pos="542925" algn="l"/>
              </a:tabLst>
            </a:pPr>
            <a:r>
              <a:rPr lang="tr-TR" sz="2300" b="1" i="1" dirty="0" smtClean="0"/>
              <a:t>	İletme</a:t>
            </a:r>
          </a:p>
          <a:p>
            <a:pPr marL="0" indent="0" algn="just">
              <a:lnSpc>
                <a:spcPct val="100000"/>
              </a:lnSpc>
              <a:buNone/>
              <a:tabLst>
                <a:tab pos="542925" algn="l"/>
              </a:tabLst>
            </a:pPr>
            <a:r>
              <a:rPr lang="tr-TR" sz="2300" dirty="0" smtClean="0"/>
              <a:t>	Veri veya bilgilerin MBS içinde bilgi işlem aşamalarında kayıt, izleme, kontrol işlemlerine bağlı olarak bir aşamadan diğer aşamaya aktarılması, bir defterden diğer deftere aktarılması, farklı departmanlar arasında gerekli yerlere gönderilmesi, hazırlanan finansal tablo ve raporların ilgili taraflara sistem aracılığıyla sunulması işlemidir </a:t>
            </a:r>
            <a:r>
              <a:rPr lang="tr-TR" sz="1600" dirty="0" smtClean="0"/>
              <a:t>(Ertaş, 2016)</a:t>
            </a:r>
            <a:r>
              <a:rPr lang="tr-TR" sz="2300" dirty="0" smtClean="0"/>
              <a:t>. </a:t>
            </a:r>
            <a:endParaRPr lang="tr-TR" sz="2300" dirty="0"/>
          </a:p>
          <a:p>
            <a:pPr marL="0" indent="0" algn="just">
              <a:buNone/>
              <a:tabLst>
                <a:tab pos="542925" algn="l"/>
              </a:tabLst>
            </a:pPr>
            <a:r>
              <a:rPr lang="tr-TR" sz="2300" dirty="0" smtClean="0"/>
              <a:t>	</a:t>
            </a:r>
          </a:p>
        </p:txBody>
      </p:sp>
    </p:spTree>
    <p:extLst>
      <p:ext uri="{BB962C8B-B14F-4D97-AF65-F5344CB8AC3E}">
        <p14:creationId xmlns:p14="http://schemas.microsoft.com/office/powerpoint/2010/main" val="27153786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Sisteminden Elde Edilecek Raporlar</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1076325" indent="-409575" algn="just">
              <a:buFont typeface="Wingdings" panose="05000000000000000000" pitchFamily="2" charset="2"/>
              <a:buChar char="ü"/>
              <a:tabLst>
                <a:tab pos="542925" algn="l"/>
              </a:tabLst>
            </a:pPr>
            <a:r>
              <a:rPr lang="tr-TR" sz="2300" i="1" dirty="0" smtClean="0"/>
              <a:t>İşletme dışı genel amaçlı raporlar</a:t>
            </a:r>
          </a:p>
          <a:p>
            <a:pPr marL="1076325" indent="-409575" algn="just">
              <a:buFont typeface="Wingdings" panose="05000000000000000000" pitchFamily="2" charset="2"/>
              <a:buChar char="ü"/>
            </a:pPr>
            <a:r>
              <a:rPr lang="tr-TR" sz="2300" dirty="0" smtClean="0"/>
              <a:t>İşletme düzeyinde özel amaçlı raporlar</a:t>
            </a:r>
          </a:p>
        </p:txBody>
      </p:sp>
    </p:spTree>
    <p:extLst>
      <p:ext uri="{BB962C8B-B14F-4D97-AF65-F5344CB8AC3E}">
        <p14:creationId xmlns:p14="http://schemas.microsoft.com/office/powerpoint/2010/main" val="10171950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Sisteminden Elde Edilecek Raporlar</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666750" indent="0" algn="just">
              <a:buNone/>
              <a:tabLst>
                <a:tab pos="542925" algn="l"/>
              </a:tabLst>
            </a:pPr>
            <a:r>
              <a:rPr lang="tr-TR" sz="2300" i="1" dirty="0" smtClean="0"/>
              <a:t>İşletme dışı genel amaçlı raporlar	</a:t>
            </a:r>
          </a:p>
          <a:p>
            <a:pPr marL="0" indent="0" algn="just">
              <a:buNone/>
              <a:tabLst>
                <a:tab pos="542925" algn="l"/>
              </a:tabLst>
            </a:pPr>
            <a:r>
              <a:rPr lang="tr-TR" sz="2300" i="1" dirty="0"/>
              <a:t>	</a:t>
            </a:r>
            <a:r>
              <a:rPr lang="tr-TR" sz="2300" dirty="0" smtClean="0"/>
              <a:t>VUK, TTK, SPK vb. yasal çerçevede işletmelerin zorunlu olarak düzenlemeleri gereken raporlar ile ilgili işletmenin performansını gösteren standartlaştırılmış finansal raporlardır. </a:t>
            </a:r>
            <a:r>
              <a:rPr lang="tr-TR" sz="2300" dirty="0" err="1" smtClean="0"/>
              <a:t>Başlıcaları</a:t>
            </a:r>
            <a:r>
              <a:rPr lang="tr-TR" sz="2300" dirty="0" smtClean="0"/>
              <a:t> </a:t>
            </a:r>
            <a:r>
              <a:rPr lang="tr-TR" sz="1600" dirty="0" smtClean="0"/>
              <a:t>(Ertaş, 2016)</a:t>
            </a:r>
            <a:r>
              <a:rPr lang="tr-TR" sz="2300" dirty="0" smtClean="0"/>
              <a:t>;</a:t>
            </a:r>
          </a:p>
          <a:p>
            <a:pPr marL="1076325" indent="-409575" algn="just">
              <a:buFont typeface="Wingdings" panose="05000000000000000000" pitchFamily="2" charset="2"/>
              <a:buChar char="ü"/>
            </a:pPr>
            <a:r>
              <a:rPr lang="tr-TR" sz="2300" dirty="0" smtClean="0"/>
              <a:t>Bilanço (Finansal Durum Tablosu)</a:t>
            </a:r>
          </a:p>
          <a:p>
            <a:pPr marL="1076325" indent="-409575" algn="just">
              <a:buFont typeface="Wingdings" panose="05000000000000000000" pitchFamily="2" charset="2"/>
              <a:buChar char="ü"/>
            </a:pPr>
            <a:r>
              <a:rPr lang="tr-TR" sz="2300" dirty="0" smtClean="0"/>
              <a:t>Gelir-Gider Tablosu (Kar Zarar Tablosu)</a:t>
            </a:r>
          </a:p>
          <a:p>
            <a:pPr marL="1076325" indent="-409575" algn="just">
              <a:buFont typeface="Wingdings" panose="05000000000000000000" pitchFamily="2" charset="2"/>
              <a:buChar char="ü"/>
            </a:pPr>
            <a:r>
              <a:rPr lang="tr-TR" sz="2300" dirty="0" smtClean="0"/>
              <a:t>Satılan Malın Maliyeti Tablosu</a:t>
            </a:r>
          </a:p>
          <a:p>
            <a:pPr marL="1076325" indent="-409575" algn="just">
              <a:buFont typeface="Wingdings" panose="05000000000000000000" pitchFamily="2" charset="2"/>
              <a:buChar char="ü"/>
            </a:pPr>
            <a:r>
              <a:rPr lang="tr-TR" sz="2300" dirty="0" smtClean="0"/>
              <a:t>Kâr Dağıtım Tablosu</a:t>
            </a:r>
          </a:p>
          <a:p>
            <a:pPr marL="1076325" indent="-409575" algn="just">
              <a:buFont typeface="Wingdings" panose="05000000000000000000" pitchFamily="2" charset="2"/>
              <a:buChar char="ü"/>
            </a:pPr>
            <a:r>
              <a:rPr lang="tr-TR" sz="2300" dirty="0" smtClean="0"/>
              <a:t>Fon Akım Tablosu,</a:t>
            </a:r>
          </a:p>
          <a:p>
            <a:pPr marL="1076325" indent="-409575" algn="just">
              <a:buFont typeface="Wingdings" panose="05000000000000000000" pitchFamily="2" charset="2"/>
              <a:buChar char="ü"/>
            </a:pPr>
            <a:r>
              <a:rPr lang="tr-TR" sz="2300" dirty="0" smtClean="0"/>
              <a:t>Nakit Akım Tablosu</a:t>
            </a:r>
          </a:p>
        </p:txBody>
      </p:sp>
    </p:spTree>
    <p:extLst>
      <p:ext uri="{BB962C8B-B14F-4D97-AF65-F5344CB8AC3E}">
        <p14:creationId xmlns:p14="http://schemas.microsoft.com/office/powerpoint/2010/main" val="27061739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Bilgi Sisteminden Elde Edilecek Raporlar</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666750" indent="0" algn="just">
              <a:buNone/>
              <a:tabLst>
                <a:tab pos="542925" algn="l"/>
              </a:tabLst>
            </a:pPr>
            <a:r>
              <a:rPr lang="tr-TR" sz="2300" i="1" dirty="0" smtClean="0"/>
              <a:t>İşletme düzeyinde özel amaçlı raporlar	</a:t>
            </a:r>
          </a:p>
          <a:p>
            <a:pPr marL="0" indent="0" algn="just">
              <a:buNone/>
              <a:tabLst>
                <a:tab pos="542925" algn="l"/>
              </a:tabLst>
            </a:pPr>
            <a:r>
              <a:rPr lang="tr-TR" sz="2300" i="1" dirty="0"/>
              <a:t>	</a:t>
            </a:r>
            <a:r>
              <a:rPr lang="tr-TR" sz="2300" dirty="0" smtClean="0"/>
              <a:t>İşletme düzeyinde kendi ihtiyaç duyabileceği raporlardır. </a:t>
            </a:r>
            <a:r>
              <a:rPr lang="tr-TR" sz="2300" dirty="0" err="1" smtClean="0"/>
              <a:t>Başlıcaları</a:t>
            </a:r>
            <a:r>
              <a:rPr lang="tr-TR" sz="2300" dirty="0" smtClean="0"/>
              <a:t> </a:t>
            </a:r>
            <a:r>
              <a:rPr lang="tr-TR" sz="1600" dirty="0" smtClean="0"/>
              <a:t>(Ertaş, 2016)</a:t>
            </a:r>
            <a:r>
              <a:rPr lang="tr-TR" sz="2300" dirty="0" smtClean="0"/>
              <a:t>;</a:t>
            </a:r>
          </a:p>
          <a:p>
            <a:pPr marL="1076325" indent="-409575" algn="just">
              <a:buFont typeface="Wingdings" panose="05000000000000000000" pitchFamily="2" charset="2"/>
              <a:buChar char="ü"/>
            </a:pPr>
            <a:r>
              <a:rPr lang="tr-TR" sz="2300" dirty="0" smtClean="0"/>
              <a:t>Satış işlemlerine ilişkin,</a:t>
            </a:r>
          </a:p>
          <a:p>
            <a:pPr marL="1076325" indent="-409575" algn="just">
              <a:buFont typeface="Wingdings" panose="05000000000000000000" pitchFamily="2" charset="2"/>
              <a:buChar char="ü"/>
            </a:pPr>
            <a:r>
              <a:rPr lang="tr-TR" sz="2300" dirty="0" smtClean="0"/>
              <a:t>Tahsilat ve ödeme işlemlerine ilişkin,</a:t>
            </a:r>
          </a:p>
          <a:p>
            <a:pPr marL="1076325" indent="-409575" algn="just">
              <a:buFont typeface="Wingdings" panose="05000000000000000000" pitchFamily="2" charset="2"/>
              <a:buChar char="ü"/>
            </a:pPr>
            <a:r>
              <a:rPr lang="tr-TR" sz="2300" dirty="0" smtClean="0"/>
              <a:t>Satın alma işlemlerine ilişkin,</a:t>
            </a:r>
          </a:p>
          <a:p>
            <a:pPr marL="1076325" indent="-409575" algn="just">
              <a:buFont typeface="Wingdings" panose="05000000000000000000" pitchFamily="2" charset="2"/>
              <a:buChar char="ü"/>
            </a:pPr>
            <a:r>
              <a:rPr lang="tr-TR" sz="2300" dirty="0" smtClean="0"/>
              <a:t>Üretim planlama sistemine ilişkin,</a:t>
            </a:r>
          </a:p>
          <a:p>
            <a:pPr marL="1076325" indent="-409575" algn="just">
              <a:buFont typeface="Wingdings" panose="05000000000000000000" pitchFamily="2" charset="2"/>
              <a:buChar char="ü"/>
            </a:pPr>
            <a:r>
              <a:rPr lang="tr-TR" sz="2300" dirty="0" smtClean="0"/>
              <a:t>İK sistemine ilişkin,</a:t>
            </a:r>
          </a:p>
          <a:p>
            <a:pPr marL="1076325" indent="-409575" algn="just">
              <a:buFont typeface="Wingdings" panose="05000000000000000000" pitchFamily="2" charset="2"/>
              <a:buChar char="ü"/>
            </a:pPr>
            <a:r>
              <a:rPr lang="tr-TR" sz="2300" dirty="0" smtClean="0"/>
              <a:t>Maddi Duran Varlık işlemlerine ilişkin</a:t>
            </a:r>
          </a:p>
        </p:txBody>
      </p:sp>
    </p:spTree>
    <p:extLst>
      <p:ext uri="{BB962C8B-B14F-4D97-AF65-F5344CB8AC3E}">
        <p14:creationId xmlns:p14="http://schemas.microsoft.com/office/powerpoint/2010/main" val="33478397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425450"/>
          </a:xfrm>
        </p:spPr>
        <p:txBody>
          <a:bodyPr>
            <a:normAutofit fontScale="90000"/>
          </a:bodyPr>
          <a:lstStyle/>
          <a:p>
            <a:r>
              <a:rPr lang="tr-TR" sz="2500" dirty="0" smtClean="0"/>
              <a:t>Kaynaklar</a:t>
            </a:r>
            <a:endParaRPr lang="tr-TR" sz="2500" dirty="0"/>
          </a:p>
        </p:txBody>
      </p:sp>
      <p:sp>
        <p:nvSpPr>
          <p:cNvPr id="3" name="İçerik Yer Tutucusu 2"/>
          <p:cNvSpPr>
            <a:spLocks noGrp="1"/>
          </p:cNvSpPr>
          <p:nvPr>
            <p:ph idx="1"/>
          </p:nvPr>
        </p:nvSpPr>
        <p:spPr>
          <a:xfrm>
            <a:off x="838200" y="1066800"/>
            <a:ext cx="10515600" cy="5110163"/>
          </a:xfrm>
        </p:spPr>
        <p:txBody>
          <a:bodyPr>
            <a:normAutofit/>
          </a:bodyPr>
          <a:lstStyle/>
          <a:p>
            <a:pPr marL="628650" indent="-628650">
              <a:buNone/>
            </a:pPr>
            <a:r>
              <a:rPr lang="tr-TR" sz="1800" dirty="0" err="1" smtClean="0"/>
              <a:t>Anameriç</a:t>
            </a:r>
            <a:r>
              <a:rPr lang="tr-TR" sz="1800" dirty="0" smtClean="0"/>
              <a:t>, H. </a:t>
            </a:r>
            <a:r>
              <a:rPr lang="tr-TR" sz="1800" dirty="0"/>
              <a:t>(2005). </a:t>
            </a:r>
            <a:r>
              <a:rPr lang="tr-TR" sz="1800" dirty="0" smtClean="0"/>
              <a:t>Yönetim Bilgi Sistemlerinin Yönetim Fonksiyonları </a:t>
            </a:r>
            <a:r>
              <a:rPr lang="tr-TR" sz="1800" dirty="0"/>
              <a:t>Üzerine Etkisi. Ankara Üniversitesi Dil ve Tarih-Coğrafya Fakültesi </a:t>
            </a:r>
            <a:r>
              <a:rPr lang="tr-TR" sz="1800" dirty="0" smtClean="0"/>
              <a:t>Dergisi. 45 (2), s. 25-43. </a:t>
            </a:r>
          </a:p>
          <a:p>
            <a:pPr marL="628650" indent="-628650">
              <a:buNone/>
            </a:pPr>
            <a:r>
              <a:rPr lang="tr-TR" sz="1800" dirty="0" smtClean="0"/>
              <a:t>Ertaş, F.C. (2019). Muhasebe Bilgi Sistemi ve Organizasyonu, Ankara: Seçkin Yayıncılık</a:t>
            </a:r>
          </a:p>
          <a:p>
            <a:pPr marL="628650" indent="-628650">
              <a:buNone/>
            </a:pPr>
            <a:r>
              <a:rPr lang="tr-TR" sz="1800" dirty="0" err="1" smtClean="0"/>
              <a:t>Sevilengül</a:t>
            </a:r>
            <a:r>
              <a:rPr lang="tr-TR" sz="1800" dirty="0" smtClean="0"/>
              <a:t>, O. (2001). Genel Muhasebe. Genişletilmiş 10. Baskı. </a:t>
            </a:r>
            <a:r>
              <a:rPr lang="tr-TR" sz="1800" dirty="0"/>
              <a:t>Ankara: Gazi Kitabevi</a:t>
            </a:r>
            <a:r>
              <a:rPr lang="tr-TR" sz="1800" dirty="0" smtClean="0"/>
              <a:t>.</a:t>
            </a:r>
          </a:p>
          <a:p>
            <a:pPr marL="628650" indent="-628650">
              <a:buNone/>
            </a:pPr>
            <a:r>
              <a:rPr lang="tr-TR" sz="1800" dirty="0"/>
              <a:t>Yazıcı, M. (1990). Muhasebe </a:t>
            </a:r>
            <a:r>
              <a:rPr lang="tr-TR" sz="1800" dirty="0" err="1"/>
              <a:t>Tümlemleri</a:t>
            </a:r>
            <a:r>
              <a:rPr lang="tr-TR" sz="1800" dirty="0"/>
              <a:t> ve Örgütlenmesi. İstanbul: M.Ü. </a:t>
            </a:r>
            <a:r>
              <a:rPr lang="tr-TR" sz="1800" dirty="0" err="1"/>
              <a:t>Nihad</a:t>
            </a:r>
            <a:r>
              <a:rPr lang="tr-TR" sz="1800" dirty="0"/>
              <a:t> Sayar Yayın ve Yardım Vakfı </a:t>
            </a:r>
            <a:r>
              <a:rPr lang="tr-TR" sz="1800" dirty="0" smtClean="0"/>
              <a:t>Yayınları.</a:t>
            </a:r>
          </a:p>
          <a:p>
            <a:pPr marL="0" indent="0">
              <a:buNone/>
            </a:pPr>
            <a:endParaRPr lang="tr-TR" dirty="0"/>
          </a:p>
          <a:p>
            <a:pPr marL="0" indent="0">
              <a:buNone/>
            </a:pPr>
            <a:endParaRPr lang="tr-TR" dirty="0"/>
          </a:p>
        </p:txBody>
      </p:sp>
    </p:spTree>
    <p:extLst>
      <p:ext uri="{BB962C8B-B14F-4D97-AF65-F5344CB8AC3E}">
        <p14:creationId xmlns:p14="http://schemas.microsoft.com/office/powerpoint/2010/main" val="3123432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Türkiye Muhasebe Standartları (TMS)</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pPr>
            <a:r>
              <a:rPr lang="tr-TR" sz="2300" dirty="0" smtClean="0"/>
              <a:t>6102 sayılı TTK çerçevesinde defter tutma yükümlülüğü (MD. 64) bağlığı altında işletmelerin, ticari defterlerini tutmak ve defterlerinde, ticari işlemleriyle malvarlığı durumunu, </a:t>
            </a:r>
            <a:r>
              <a:rPr lang="tr-TR" sz="2300" dirty="0" err="1" smtClean="0"/>
              <a:t>TMS’na</a:t>
            </a:r>
            <a:r>
              <a:rPr lang="tr-TR" sz="2300" dirty="0" smtClean="0"/>
              <a:t> ve Kanunun 88 </a:t>
            </a:r>
            <a:r>
              <a:rPr lang="tr-TR" sz="2300" dirty="0" err="1" smtClean="0"/>
              <a:t>nci</a:t>
            </a:r>
            <a:r>
              <a:rPr lang="tr-TR" sz="2300" dirty="0" smtClean="0"/>
              <a:t> </a:t>
            </a:r>
            <a:r>
              <a:rPr lang="tr-TR" sz="2300" dirty="0" err="1" smtClean="0"/>
              <a:t>md.</a:t>
            </a:r>
            <a:r>
              <a:rPr lang="tr-TR" sz="2300" dirty="0" smtClean="0"/>
              <a:t> hükümleri başta olmak üzere açıkça görülebilir bir şekilde ortaya koyma zorunluluğu getirmiştir.</a:t>
            </a:r>
          </a:p>
          <a:p>
            <a:pPr marL="0" indent="0" algn="just">
              <a:buNone/>
            </a:pPr>
            <a:r>
              <a:rPr lang="tr-TR" sz="2300" dirty="0" smtClean="0"/>
              <a:t>Dolayısıyla TMS ve Türkiye Finansal Raporlama Standartları (TFRS) işletmeler için zorunlu olacaktır  </a:t>
            </a:r>
            <a:r>
              <a:rPr lang="tr-TR" sz="1600" dirty="0" smtClean="0"/>
              <a:t>(Ertaş, 2019)</a:t>
            </a:r>
            <a:r>
              <a:rPr lang="tr-TR" sz="2300" dirty="0" smtClean="0"/>
              <a:t>. </a:t>
            </a:r>
          </a:p>
          <a:p>
            <a:pPr marL="0" indent="0" algn="just">
              <a:buNone/>
            </a:pPr>
            <a:r>
              <a:rPr lang="tr-TR" sz="2300" dirty="0"/>
              <a:t>KGK bugüne kadar tam set olarak </a:t>
            </a:r>
            <a:r>
              <a:rPr lang="tr-TR" sz="2300" dirty="0" smtClean="0"/>
              <a:t>16 </a:t>
            </a:r>
            <a:r>
              <a:rPr lang="tr-TR" sz="2300" dirty="0"/>
              <a:t>adet TFRS ve </a:t>
            </a:r>
            <a:r>
              <a:rPr lang="tr-TR" sz="2300" dirty="0" smtClean="0"/>
              <a:t>25 adet </a:t>
            </a:r>
            <a:r>
              <a:rPr lang="tr-TR" sz="2300" dirty="0"/>
              <a:t>TMS </a:t>
            </a:r>
            <a:r>
              <a:rPr lang="tr-TR" sz="2300" dirty="0" smtClean="0"/>
              <a:t>, 37 (Bağımsız Denetim Standardı) BDS ve </a:t>
            </a:r>
            <a:r>
              <a:rPr lang="tr-TR" sz="2300" dirty="0"/>
              <a:t>bunların yanında denetimi ilgilendiren etik kurallar, kalite </a:t>
            </a:r>
            <a:r>
              <a:rPr lang="tr-TR" sz="2300" dirty="0" smtClean="0"/>
              <a:t>kontrol standartları, sınırlı bağımsız denetim standartları, güvence denetimi standartları, ilgili hizmet standartları ve faizsiz finans denetim standartlarıyla ile genel ilke kararlarını  yayınlamıştır </a:t>
            </a:r>
            <a:r>
              <a:rPr lang="tr-TR" sz="1600" dirty="0" smtClean="0"/>
              <a:t>(KGK, 2020b)</a:t>
            </a:r>
            <a:r>
              <a:rPr lang="tr-TR" sz="2300" dirty="0" smtClean="0"/>
              <a:t>.</a:t>
            </a:r>
            <a:endParaRPr lang="tr-TR" sz="2300" dirty="0"/>
          </a:p>
          <a:p>
            <a:pPr marL="0" indent="0" algn="just">
              <a:buNone/>
            </a:pPr>
            <a:endParaRPr lang="tr-TR" sz="2300" dirty="0" smtClean="0"/>
          </a:p>
          <a:p>
            <a:pPr marL="0" indent="0" algn="just">
              <a:buNone/>
            </a:pPr>
            <a:endParaRPr lang="tr-TR" sz="2300" dirty="0"/>
          </a:p>
        </p:txBody>
      </p:sp>
    </p:spTree>
    <p:extLst>
      <p:ext uri="{BB962C8B-B14F-4D97-AF65-F5344CB8AC3E}">
        <p14:creationId xmlns:p14="http://schemas.microsoft.com/office/powerpoint/2010/main" val="2712279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Türkiye Muhasebe Standartları (TMS)</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pPr>
            <a:r>
              <a:rPr lang="tr-TR" sz="2300" dirty="0"/>
              <a:t>Türk Ticaret Kanununda TFRS uygulaması zorunlu kılınan işletmelere yer verilmiş olup, </a:t>
            </a:r>
            <a:r>
              <a:rPr lang="tr-TR" sz="2300" dirty="0" smtClean="0"/>
              <a:t>KGK değişik </a:t>
            </a:r>
            <a:r>
              <a:rPr lang="tr-TR" sz="2300" dirty="0"/>
              <a:t>işletme büyüklükleri, sektörler ve kâr amacı gütmeyen kuruluşlar itibarıyla </a:t>
            </a:r>
            <a:r>
              <a:rPr lang="tr-TR" sz="2300" dirty="0" err="1"/>
              <a:t>TFRS’lerden</a:t>
            </a:r>
            <a:r>
              <a:rPr lang="tr-TR" sz="2300" dirty="0"/>
              <a:t> muaf olacakları tespit etmeye veya bunlar için ayrı düzenlemeler yapmaya </a:t>
            </a:r>
            <a:r>
              <a:rPr lang="tr-TR" sz="2300" dirty="0" smtClean="0"/>
              <a:t>yetkilidir.  </a:t>
            </a:r>
          </a:p>
          <a:p>
            <a:pPr marL="0" indent="0" algn="just">
              <a:buNone/>
            </a:pPr>
            <a:r>
              <a:rPr lang="tr-TR" sz="2300" dirty="0" smtClean="0"/>
              <a:t>KGK 26/08/2014 </a:t>
            </a:r>
            <a:r>
              <a:rPr lang="tr-TR" sz="2300" dirty="0"/>
              <a:t>tarihli Resmi </a:t>
            </a:r>
            <a:r>
              <a:rPr lang="tr-TR" sz="2300" dirty="0" err="1"/>
              <a:t>Gazete’de</a:t>
            </a:r>
            <a:r>
              <a:rPr lang="tr-TR" sz="2300" dirty="0"/>
              <a:t> yayımlanan “TMS Uygulama Kapsamına İlişkin Kurul </a:t>
            </a:r>
            <a:r>
              <a:rPr lang="tr-TR" sz="2300" dirty="0" err="1"/>
              <a:t>Kararı”yla</a:t>
            </a:r>
            <a:r>
              <a:rPr lang="tr-TR" sz="2300" dirty="0"/>
              <a:t> </a:t>
            </a:r>
            <a:r>
              <a:rPr lang="tr-TR" sz="2300" dirty="0" err="1"/>
              <a:t>TFRS’leri</a:t>
            </a:r>
            <a:r>
              <a:rPr lang="tr-TR" sz="2300" dirty="0"/>
              <a:t> uygulayacak işletmeleri genel </a:t>
            </a:r>
            <a:r>
              <a:rPr lang="tr-TR" sz="2300" dirty="0" smtClean="0"/>
              <a:t>olarak </a:t>
            </a:r>
            <a:r>
              <a:rPr lang="tr-TR" sz="1600" dirty="0" smtClean="0"/>
              <a:t>(KGK, 2020)</a:t>
            </a:r>
            <a:r>
              <a:rPr lang="tr-TR" sz="2300" dirty="0" smtClean="0"/>
              <a:t>; </a:t>
            </a:r>
          </a:p>
          <a:p>
            <a:pPr marL="990600" indent="-276225" algn="just"/>
            <a:r>
              <a:rPr lang="tr-TR" sz="2300" dirty="0" smtClean="0"/>
              <a:t>sermaye </a:t>
            </a:r>
            <a:r>
              <a:rPr lang="tr-TR" sz="2300" dirty="0"/>
              <a:t>piyasası araçları borsada işlem gören şirketler, </a:t>
            </a:r>
            <a:endParaRPr lang="tr-TR" sz="2300" dirty="0" smtClean="0"/>
          </a:p>
          <a:p>
            <a:pPr marL="990600" indent="-276225" algn="just"/>
            <a:r>
              <a:rPr lang="tr-TR" sz="2300" dirty="0" smtClean="0"/>
              <a:t>bankalar</a:t>
            </a:r>
            <a:r>
              <a:rPr lang="tr-TR" sz="2300" dirty="0"/>
              <a:t>, </a:t>
            </a:r>
            <a:endParaRPr lang="tr-TR" sz="2300" dirty="0" smtClean="0"/>
          </a:p>
          <a:p>
            <a:pPr marL="990600" indent="-276225" algn="just"/>
            <a:r>
              <a:rPr lang="tr-TR" sz="2300" dirty="0" smtClean="0"/>
              <a:t>sigorta</a:t>
            </a:r>
            <a:r>
              <a:rPr lang="tr-TR" sz="2300" dirty="0"/>
              <a:t>, </a:t>
            </a:r>
            <a:endParaRPr lang="tr-TR" sz="2300" dirty="0" smtClean="0"/>
          </a:p>
          <a:p>
            <a:pPr marL="990600" indent="-276225" algn="just"/>
            <a:r>
              <a:rPr lang="tr-TR" sz="2300" dirty="0" smtClean="0"/>
              <a:t>reasürans </a:t>
            </a:r>
            <a:r>
              <a:rPr lang="tr-TR" sz="2300" dirty="0"/>
              <a:t>ve </a:t>
            </a:r>
            <a:endParaRPr lang="tr-TR" sz="2300" dirty="0" smtClean="0"/>
          </a:p>
          <a:p>
            <a:pPr marL="990600" indent="-276225" algn="just"/>
            <a:r>
              <a:rPr lang="tr-TR" sz="2300" dirty="0" smtClean="0"/>
              <a:t>emeklilik </a:t>
            </a:r>
            <a:r>
              <a:rPr lang="tr-TR" sz="2300" dirty="0"/>
              <a:t>şirketleri olarak belirlemiştir</a:t>
            </a:r>
            <a:r>
              <a:rPr lang="tr-TR" sz="2300" dirty="0" smtClean="0"/>
              <a:t>.</a:t>
            </a:r>
          </a:p>
        </p:txBody>
      </p:sp>
    </p:spTree>
    <p:extLst>
      <p:ext uri="{BB962C8B-B14F-4D97-AF65-F5344CB8AC3E}">
        <p14:creationId xmlns:p14="http://schemas.microsoft.com/office/powerpoint/2010/main" val="469083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Türkiye Muhasebe Standartları (TMS)</a:t>
            </a:r>
            <a:endParaRPr lang="tr-TR" sz="2700" i="1" dirty="0"/>
          </a:p>
        </p:txBody>
      </p:sp>
      <p:sp>
        <p:nvSpPr>
          <p:cNvPr id="3" name="İçerik Yer Tutucusu 2"/>
          <p:cNvSpPr>
            <a:spLocks noGrp="1"/>
          </p:cNvSpPr>
          <p:nvPr>
            <p:ph idx="1"/>
          </p:nvPr>
        </p:nvSpPr>
        <p:spPr>
          <a:xfrm>
            <a:off x="838200" y="1095376"/>
            <a:ext cx="10515600" cy="5081587"/>
          </a:xfrm>
        </p:spPr>
        <p:txBody>
          <a:bodyPr>
            <a:normAutofit fontScale="92500"/>
          </a:bodyPr>
          <a:lstStyle/>
          <a:p>
            <a:pPr marL="0" indent="0" algn="just">
              <a:buNone/>
            </a:pPr>
            <a:r>
              <a:rPr lang="tr-TR" sz="2300" dirty="0"/>
              <a:t>TMS 1 </a:t>
            </a:r>
            <a:r>
              <a:rPr lang="tr-TR" sz="2300" dirty="0" smtClean="0"/>
              <a:t>	Finansal Tabloların Sunuluşu</a:t>
            </a:r>
            <a:endParaRPr lang="tr-TR" sz="2300" dirty="0"/>
          </a:p>
          <a:p>
            <a:pPr marL="0" indent="0" algn="just">
              <a:buNone/>
            </a:pPr>
            <a:r>
              <a:rPr lang="tr-TR" sz="2300" dirty="0" smtClean="0"/>
              <a:t>TMS 2	Stoklar</a:t>
            </a:r>
          </a:p>
          <a:p>
            <a:pPr marL="0" indent="0" algn="just">
              <a:buNone/>
            </a:pPr>
            <a:r>
              <a:rPr lang="tr-TR" sz="2300" dirty="0" smtClean="0"/>
              <a:t>TMS </a:t>
            </a:r>
            <a:r>
              <a:rPr lang="tr-TR" sz="2300" dirty="0"/>
              <a:t>7 </a:t>
            </a:r>
            <a:r>
              <a:rPr lang="tr-TR" sz="2300" dirty="0" smtClean="0"/>
              <a:t>	Nakit akış tablosu</a:t>
            </a:r>
          </a:p>
          <a:p>
            <a:pPr marL="0" indent="0" algn="just">
              <a:buNone/>
            </a:pPr>
            <a:r>
              <a:rPr lang="tr-TR" sz="2300" dirty="0" smtClean="0"/>
              <a:t>TMS </a:t>
            </a:r>
            <a:r>
              <a:rPr lang="tr-TR" sz="2300" dirty="0"/>
              <a:t>8 </a:t>
            </a:r>
            <a:r>
              <a:rPr lang="tr-TR" sz="2300" dirty="0" smtClean="0"/>
              <a:t>	Muhasebe politikaları, muhasebe tahminlerinde değişiklikler ve hatalar</a:t>
            </a:r>
          </a:p>
          <a:p>
            <a:pPr marL="0" indent="0" algn="just">
              <a:buNone/>
            </a:pPr>
            <a:r>
              <a:rPr lang="tr-TR" sz="2300" dirty="0" smtClean="0"/>
              <a:t>TMS </a:t>
            </a:r>
            <a:r>
              <a:rPr lang="tr-TR" sz="2300" dirty="0"/>
              <a:t>10 </a:t>
            </a:r>
            <a:r>
              <a:rPr lang="tr-TR" sz="2300" dirty="0" smtClean="0"/>
              <a:t>	Raporlama Döneminden Sonraki Olaylar</a:t>
            </a:r>
            <a:endParaRPr lang="tr-TR" sz="2300" dirty="0"/>
          </a:p>
          <a:p>
            <a:pPr marL="0" indent="0" algn="just">
              <a:buNone/>
            </a:pPr>
            <a:r>
              <a:rPr lang="tr-TR" sz="2300" dirty="0" smtClean="0"/>
              <a:t>TMS </a:t>
            </a:r>
            <a:r>
              <a:rPr lang="tr-TR" sz="2300" dirty="0"/>
              <a:t>12 </a:t>
            </a:r>
            <a:r>
              <a:rPr lang="tr-TR" sz="2300" dirty="0" smtClean="0"/>
              <a:t>	Gelir vergileri</a:t>
            </a:r>
          </a:p>
          <a:p>
            <a:pPr marL="0" indent="0" algn="just">
              <a:buNone/>
            </a:pPr>
            <a:r>
              <a:rPr lang="tr-TR" sz="2300" dirty="0" smtClean="0"/>
              <a:t>TMS </a:t>
            </a:r>
            <a:r>
              <a:rPr lang="tr-TR" sz="2300" dirty="0"/>
              <a:t>16 </a:t>
            </a:r>
            <a:r>
              <a:rPr lang="tr-TR" sz="2300" dirty="0" smtClean="0"/>
              <a:t>	Maddi duran varlıklar</a:t>
            </a:r>
          </a:p>
          <a:p>
            <a:pPr marL="0" indent="0" algn="just">
              <a:buNone/>
            </a:pPr>
            <a:r>
              <a:rPr lang="tr-TR" sz="2300" dirty="0" smtClean="0"/>
              <a:t>TMS </a:t>
            </a:r>
            <a:r>
              <a:rPr lang="tr-TR" sz="2300" dirty="0"/>
              <a:t>19 </a:t>
            </a:r>
            <a:r>
              <a:rPr lang="tr-TR" sz="2300" dirty="0" smtClean="0"/>
              <a:t>	Çalışanlara sağlanan faydalar</a:t>
            </a:r>
          </a:p>
          <a:p>
            <a:pPr marL="0" indent="0" algn="just">
              <a:buNone/>
            </a:pPr>
            <a:r>
              <a:rPr lang="tr-TR" sz="2300" dirty="0" smtClean="0"/>
              <a:t>TMS </a:t>
            </a:r>
            <a:r>
              <a:rPr lang="tr-TR" sz="2300" dirty="0"/>
              <a:t>20 </a:t>
            </a:r>
            <a:r>
              <a:rPr lang="tr-TR" sz="2300" dirty="0" smtClean="0"/>
              <a:t>	Devlet teşviklerinin muhasebeleştirilmesi ve devlet yardımlarının açıklaması</a:t>
            </a:r>
          </a:p>
          <a:p>
            <a:pPr marL="0" indent="0" algn="just">
              <a:buNone/>
            </a:pPr>
            <a:r>
              <a:rPr lang="tr-TR" sz="2300" dirty="0" smtClean="0"/>
              <a:t>TMS </a:t>
            </a:r>
            <a:r>
              <a:rPr lang="tr-TR" sz="2300" dirty="0"/>
              <a:t>21 </a:t>
            </a:r>
            <a:r>
              <a:rPr lang="tr-TR" sz="2300" dirty="0" smtClean="0"/>
              <a:t>	Kur değişiminin etkileri</a:t>
            </a:r>
          </a:p>
          <a:p>
            <a:pPr marL="0" indent="0" algn="just">
              <a:buNone/>
            </a:pPr>
            <a:r>
              <a:rPr lang="tr-TR" sz="2300" dirty="0" smtClean="0"/>
              <a:t>TMS </a:t>
            </a:r>
            <a:r>
              <a:rPr lang="tr-TR" sz="2300" dirty="0"/>
              <a:t>23 </a:t>
            </a:r>
            <a:r>
              <a:rPr lang="tr-TR" sz="2300" dirty="0" smtClean="0"/>
              <a:t>	Borçlanma maliyetleri</a:t>
            </a:r>
          </a:p>
          <a:p>
            <a:pPr marL="0" indent="0" algn="just">
              <a:buNone/>
            </a:pPr>
            <a:r>
              <a:rPr lang="tr-TR" sz="2300" dirty="0" smtClean="0"/>
              <a:t>TMS </a:t>
            </a:r>
            <a:r>
              <a:rPr lang="tr-TR" sz="2300" dirty="0"/>
              <a:t>24 </a:t>
            </a:r>
            <a:r>
              <a:rPr lang="tr-TR" sz="2300" dirty="0" smtClean="0"/>
              <a:t>	İlişkili taraf açıklamaları</a:t>
            </a:r>
            <a:endParaRPr lang="tr-TR" sz="2300" dirty="0"/>
          </a:p>
        </p:txBody>
      </p:sp>
    </p:spTree>
    <p:extLst>
      <p:ext uri="{BB962C8B-B14F-4D97-AF65-F5344CB8AC3E}">
        <p14:creationId xmlns:p14="http://schemas.microsoft.com/office/powerpoint/2010/main" val="1313306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Türkiye Muhasebe Standartları (TMS)</a:t>
            </a:r>
            <a:endParaRPr lang="tr-TR" sz="2700" i="1" dirty="0"/>
          </a:p>
        </p:txBody>
      </p:sp>
      <p:sp>
        <p:nvSpPr>
          <p:cNvPr id="3" name="İçerik Yer Tutucusu 2"/>
          <p:cNvSpPr>
            <a:spLocks noGrp="1"/>
          </p:cNvSpPr>
          <p:nvPr>
            <p:ph idx="1"/>
          </p:nvPr>
        </p:nvSpPr>
        <p:spPr>
          <a:xfrm>
            <a:off x="838200" y="1095376"/>
            <a:ext cx="10515600" cy="5081587"/>
          </a:xfrm>
        </p:spPr>
        <p:txBody>
          <a:bodyPr>
            <a:normAutofit fontScale="92500" lnSpcReduction="10000"/>
          </a:bodyPr>
          <a:lstStyle/>
          <a:p>
            <a:pPr marL="0" indent="0" algn="just">
              <a:buNone/>
            </a:pPr>
            <a:r>
              <a:rPr lang="tr-TR" sz="2300" dirty="0" smtClean="0"/>
              <a:t>TMS </a:t>
            </a:r>
            <a:r>
              <a:rPr lang="tr-TR" sz="2300" dirty="0"/>
              <a:t>26 </a:t>
            </a:r>
            <a:r>
              <a:rPr lang="tr-TR" sz="2300" dirty="0" smtClean="0"/>
              <a:t>	Emeklilik Fayda Planlarında Muhasebeleştirme Ve Raporlama</a:t>
            </a:r>
            <a:endParaRPr lang="tr-TR" sz="2300" dirty="0"/>
          </a:p>
          <a:p>
            <a:pPr marL="0" indent="0" algn="just">
              <a:buNone/>
            </a:pPr>
            <a:r>
              <a:rPr lang="tr-TR" sz="2300" dirty="0"/>
              <a:t>TMS 27 </a:t>
            </a:r>
            <a:r>
              <a:rPr lang="tr-TR" sz="2300" dirty="0" smtClean="0"/>
              <a:t>	Bireysel finansal tablolar</a:t>
            </a:r>
          </a:p>
          <a:p>
            <a:pPr marL="0" indent="0" algn="just">
              <a:buNone/>
            </a:pPr>
            <a:r>
              <a:rPr lang="tr-TR" sz="2300" dirty="0" smtClean="0"/>
              <a:t>TMS </a:t>
            </a:r>
            <a:r>
              <a:rPr lang="tr-TR" sz="2300" dirty="0"/>
              <a:t>28 </a:t>
            </a:r>
            <a:r>
              <a:rPr lang="tr-TR" sz="2300" dirty="0" smtClean="0"/>
              <a:t>	İştiraklerdeki ve iş ortaklıklarındaki yatırımlar</a:t>
            </a:r>
          </a:p>
          <a:p>
            <a:pPr marL="0" indent="0" algn="just">
              <a:buNone/>
            </a:pPr>
            <a:r>
              <a:rPr lang="tr-TR" sz="2300" dirty="0" smtClean="0"/>
              <a:t>TMS </a:t>
            </a:r>
            <a:r>
              <a:rPr lang="tr-TR" sz="2300" dirty="0"/>
              <a:t>29 </a:t>
            </a:r>
            <a:r>
              <a:rPr lang="tr-TR" sz="2300" dirty="0" smtClean="0"/>
              <a:t>	Yüksek Enflasyonlu Ekonomilerde Finansal Raporlama</a:t>
            </a:r>
            <a:endParaRPr lang="tr-TR" sz="2300" dirty="0"/>
          </a:p>
          <a:p>
            <a:pPr marL="0" indent="0" algn="just">
              <a:buNone/>
            </a:pPr>
            <a:r>
              <a:rPr lang="tr-TR" sz="2300" dirty="0"/>
              <a:t>TMS 32 </a:t>
            </a:r>
            <a:r>
              <a:rPr lang="tr-TR" sz="2300" dirty="0" smtClean="0"/>
              <a:t>	Finansal Araçlar: Sunum</a:t>
            </a:r>
            <a:endParaRPr lang="tr-TR" sz="2300" dirty="0"/>
          </a:p>
          <a:p>
            <a:pPr marL="0" indent="0" algn="just">
              <a:buNone/>
            </a:pPr>
            <a:r>
              <a:rPr lang="tr-TR" sz="2300" dirty="0" smtClean="0"/>
              <a:t>TMS </a:t>
            </a:r>
            <a:r>
              <a:rPr lang="tr-TR" sz="2300" dirty="0"/>
              <a:t>33 </a:t>
            </a:r>
            <a:r>
              <a:rPr lang="tr-TR" sz="2300" dirty="0" smtClean="0"/>
              <a:t>	Hisse başına kazanç</a:t>
            </a:r>
          </a:p>
          <a:p>
            <a:pPr marL="0" indent="0" algn="just">
              <a:buNone/>
            </a:pPr>
            <a:r>
              <a:rPr lang="tr-TR" sz="2300" dirty="0" smtClean="0"/>
              <a:t>TMS </a:t>
            </a:r>
            <a:r>
              <a:rPr lang="tr-TR" sz="2300" dirty="0"/>
              <a:t>34 </a:t>
            </a:r>
            <a:r>
              <a:rPr lang="tr-TR" sz="2300" dirty="0" smtClean="0"/>
              <a:t>	Ara dönem finansal raporlama</a:t>
            </a:r>
          </a:p>
          <a:p>
            <a:pPr marL="0" indent="0" algn="just">
              <a:buNone/>
            </a:pPr>
            <a:r>
              <a:rPr lang="tr-TR" sz="2300" dirty="0" smtClean="0"/>
              <a:t>TMS </a:t>
            </a:r>
            <a:r>
              <a:rPr lang="tr-TR" sz="2300" dirty="0"/>
              <a:t>36 </a:t>
            </a:r>
            <a:r>
              <a:rPr lang="tr-TR" sz="2300" dirty="0" smtClean="0"/>
              <a:t>	Varlıklarda Değer Düşüklüğü</a:t>
            </a:r>
            <a:endParaRPr lang="tr-TR" sz="2300" dirty="0"/>
          </a:p>
          <a:p>
            <a:pPr marL="0" indent="0" algn="just">
              <a:buNone/>
            </a:pPr>
            <a:r>
              <a:rPr lang="tr-TR" sz="2300" dirty="0" smtClean="0"/>
              <a:t>TMS </a:t>
            </a:r>
            <a:r>
              <a:rPr lang="tr-TR" sz="2300" dirty="0"/>
              <a:t>37 </a:t>
            </a:r>
            <a:r>
              <a:rPr lang="tr-TR" sz="2300" dirty="0" smtClean="0"/>
              <a:t>	Karşılıklar, koşullu borçlar ve koşullu varlıklar</a:t>
            </a:r>
          </a:p>
          <a:p>
            <a:pPr marL="0" indent="0" algn="just">
              <a:buNone/>
            </a:pPr>
            <a:r>
              <a:rPr lang="tr-TR" sz="2300" dirty="0" smtClean="0"/>
              <a:t>TMS </a:t>
            </a:r>
            <a:r>
              <a:rPr lang="tr-TR" sz="2300" dirty="0"/>
              <a:t>38 </a:t>
            </a:r>
            <a:r>
              <a:rPr lang="tr-TR" sz="2300" dirty="0" smtClean="0"/>
              <a:t>	Maddi Olmayan Duran Varlıklar</a:t>
            </a:r>
            <a:endParaRPr lang="tr-TR" sz="2300" dirty="0"/>
          </a:p>
          <a:p>
            <a:pPr marL="0" indent="0" algn="just">
              <a:buNone/>
            </a:pPr>
            <a:r>
              <a:rPr lang="tr-TR" sz="2300" dirty="0" smtClean="0"/>
              <a:t>TMS </a:t>
            </a:r>
            <a:r>
              <a:rPr lang="tr-TR" sz="2300" dirty="0"/>
              <a:t>39 </a:t>
            </a:r>
            <a:r>
              <a:rPr lang="tr-TR" sz="2300" dirty="0" smtClean="0"/>
              <a:t>	Finansal araçlar: muhasebeleştirme ve ölçme</a:t>
            </a:r>
          </a:p>
          <a:p>
            <a:pPr marL="0" indent="0" algn="just">
              <a:buNone/>
            </a:pPr>
            <a:r>
              <a:rPr lang="tr-TR" sz="2300" dirty="0" smtClean="0"/>
              <a:t>TMS </a:t>
            </a:r>
            <a:r>
              <a:rPr lang="tr-TR" sz="2300" dirty="0"/>
              <a:t>40 </a:t>
            </a:r>
            <a:r>
              <a:rPr lang="tr-TR" sz="2300" dirty="0" smtClean="0"/>
              <a:t>	Yatırım Amaçlı Gayrimenkuller</a:t>
            </a:r>
            <a:endParaRPr lang="tr-TR" sz="2300" dirty="0"/>
          </a:p>
          <a:p>
            <a:pPr marL="0" indent="0" algn="just">
              <a:buNone/>
            </a:pPr>
            <a:r>
              <a:rPr lang="tr-TR" sz="2300" dirty="0"/>
              <a:t>TMS 41 </a:t>
            </a:r>
            <a:r>
              <a:rPr lang="tr-TR" sz="2300" dirty="0" smtClean="0"/>
              <a:t>	Tarımsal faaliyetler</a:t>
            </a:r>
            <a:endParaRPr lang="tr-TR" sz="2300" dirty="0"/>
          </a:p>
        </p:txBody>
      </p:sp>
    </p:spTree>
    <p:extLst>
      <p:ext uri="{BB962C8B-B14F-4D97-AF65-F5344CB8AC3E}">
        <p14:creationId xmlns:p14="http://schemas.microsoft.com/office/powerpoint/2010/main" val="900719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1204</TotalTime>
  <Words>4665</Words>
  <Application>Microsoft Office PowerPoint</Application>
  <PresentationFormat>Geniş ekran</PresentationFormat>
  <Paragraphs>383</Paragraphs>
  <Slides>57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57</vt:i4>
      </vt:variant>
    </vt:vector>
  </HeadingPairs>
  <TitlesOfParts>
    <vt:vector size="62" baseType="lpstr">
      <vt:lpstr>Arial</vt:lpstr>
      <vt:lpstr>Calibri</vt:lpstr>
      <vt:lpstr>Calibri Light</vt:lpstr>
      <vt:lpstr>Wingdings</vt:lpstr>
      <vt:lpstr>Office Teması</vt:lpstr>
      <vt:lpstr>Muhasebe Organizasyonu </vt:lpstr>
      <vt:lpstr>TEKDÜZEN HESAP PLANI</vt:lpstr>
      <vt:lpstr>Türkiye Muhasebe Standartları (TMS)</vt:lpstr>
      <vt:lpstr>Türkiye Muhasebe Standartları (TMS)</vt:lpstr>
      <vt:lpstr>Türkiye Muhasebe Standartları (TMS)</vt:lpstr>
      <vt:lpstr>Türkiye Muhasebe Standartları (TMS)</vt:lpstr>
      <vt:lpstr>Türkiye Muhasebe Standartları (TMS)</vt:lpstr>
      <vt:lpstr>Türkiye Muhasebe Standartları (TMS)</vt:lpstr>
      <vt:lpstr>Türkiye Muhasebe Standartları (TMS)</vt:lpstr>
      <vt:lpstr>Türkiye Finansal Raporlama Standartları (TFRS)</vt:lpstr>
      <vt:lpstr>Finansal Raporlamaya İlişkin Kavramsal Çerçeve</vt:lpstr>
      <vt:lpstr>Finansal Raporlamaya İlişkin Kavramsal Çerçeve</vt:lpstr>
      <vt:lpstr>Finansal Tablo Unsurlarının Ölçüm Esasları</vt:lpstr>
      <vt:lpstr>Finansal Tablo Unsurlarının Ölçüm Esasları</vt:lpstr>
      <vt:lpstr>Finansal Tablo Unsurlarının Ölçüm Esasları</vt:lpstr>
      <vt:lpstr>Sermaye</vt:lpstr>
      <vt:lpstr>Sermaye Kavramının Korunması</vt:lpstr>
      <vt:lpstr>Muhasebe Bilgi Sistemi </vt:lpstr>
      <vt:lpstr>Bilgi  ve Sistem</vt:lpstr>
      <vt:lpstr>Bilgi ve Sistem</vt:lpstr>
      <vt:lpstr>Bilgi ve Sistem</vt:lpstr>
      <vt:lpstr>Bilgi ve Sistem</vt:lpstr>
      <vt:lpstr>Bilgi ve Sistem</vt:lpstr>
      <vt:lpstr>Bilgi ve Sistem</vt:lpstr>
      <vt:lpstr>Bilgi ve Sistem</vt:lpstr>
      <vt:lpstr>İşletme Fonksiyonlarına Göre İşletme Alt Bilgi Sistemleri</vt:lpstr>
      <vt:lpstr>Muhasebe Bilgi Sistemi</vt:lpstr>
      <vt:lpstr>Muhasebe Bilgi Sisteminin Amacı</vt:lpstr>
      <vt:lpstr>Muhasebe Bilgi Sistemi</vt:lpstr>
      <vt:lpstr>Muhasebe Bilgi Sistemi</vt:lpstr>
      <vt:lpstr>Muhasebe Bilgi Sistemi</vt:lpstr>
      <vt:lpstr>Muhasebe Bilgi Sistemi</vt:lpstr>
      <vt:lpstr>Muhasebe Bilgi Sistemi</vt:lpstr>
      <vt:lpstr>Muhasebe Bilgi Sistemi</vt:lpstr>
      <vt:lpstr>Muhasebe Bilgi Sistemi</vt:lpstr>
      <vt:lpstr>Muhasebe Bilgi Sistemi ve İşletme Bilgi Sistemi İlişkisi</vt:lpstr>
      <vt:lpstr>Muhasebe Bilgi Sistemi ve İşletme Bilgi Sistemi İlişkisi</vt:lpstr>
      <vt:lpstr>Muhasebe Bilgi Sistemi</vt:lpstr>
      <vt:lpstr>Muhasebe Bilgi Sistemi</vt:lpstr>
      <vt:lpstr>Muhasebe Bilgi Sistemi Geliştirme İlkeleri</vt:lpstr>
      <vt:lpstr>Muhasebe Bilgi Sisteminin İşletmeye Katkıları</vt:lpstr>
      <vt:lpstr>Muhasebe Bilgi Sisteminin Unsurları</vt:lpstr>
      <vt:lpstr>Muhasebe Bilgi Sisteminin Unsurları</vt:lpstr>
      <vt:lpstr>Muhasebe Bilgi Sisteminin Unsurları</vt:lpstr>
      <vt:lpstr>Muhasebe Bilgi Sisteminde Veri Toplama ve İşleme Süreci</vt:lpstr>
      <vt:lpstr>Muhasebe Bilgi Sisteminde Veri Toplama ve İşleme Süreci</vt:lpstr>
      <vt:lpstr>Muhasebe Bilgi Sisteminde Veri Toplama ve İşleme Süreci</vt:lpstr>
      <vt:lpstr>Muhasebe Bilgi Sisteminde Veri Toplama ve İşleme Süreci</vt:lpstr>
      <vt:lpstr>Muhasebe Bilgi Sisteminde Veri Toplama ve İşleme Süreci</vt:lpstr>
      <vt:lpstr>Muhasebe Bilgi Sisteminde Veri Toplama ve İşleme Süreci</vt:lpstr>
      <vt:lpstr>Muhasebe Bilgi Sisteminde Veri Toplama ve İşleme Süreci</vt:lpstr>
      <vt:lpstr>Muhasebe Bilgi Sisteminde Veri Toplama ve İşleme Süreci</vt:lpstr>
      <vt:lpstr>Muhasebe Bilgi Sisteminde Veri Toplama ve İşleme Süreci</vt:lpstr>
      <vt:lpstr>Muhasebe Bilgi Sisteminden Elde Edilecek Raporlar</vt:lpstr>
      <vt:lpstr>Muhasebe Bilgi Sisteminden Elde Edilecek Raporlar</vt:lpstr>
      <vt:lpstr>Muhasebe Bilgi Sisteminden Elde Edilecek Raporlar</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Muhasebe Organizasyonu</dc:title>
  <dc:creator>M. Aslan</dc:creator>
  <cp:lastModifiedBy>Eris</cp:lastModifiedBy>
  <cp:revision>105</cp:revision>
  <dcterms:created xsi:type="dcterms:W3CDTF">2020-10-14T11:56:42Z</dcterms:created>
  <dcterms:modified xsi:type="dcterms:W3CDTF">2024-10-14T12:08:28Z</dcterms:modified>
</cp:coreProperties>
</file>