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64" r:id="rId3"/>
    <p:sldId id="470" r:id="rId4"/>
    <p:sldId id="471" r:id="rId5"/>
    <p:sldId id="468" r:id="rId6"/>
    <p:sldId id="472" r:id="rId7"/>
    <p:sldId id="478" r:id="rId8"/>
    <p:sldId id="475" r:id="rId9"/>
    <p:sldId id="476" r:id="rId10"/>
    <p:sldId id="477" r:id="rId11"/>
    <p:sldId id="474" r:id="rId12"/>
    <p:sldId id="473" r:id="rId13"/>
    <p:sldId id="496" r:id="rId14"/>
    <p:sldId id="479" r:id="rId15"/>
    <p:sldId id="480" r:id="rId16"/>
    <p:sldId id="482" r:id="rId17"/>
    <p:sldId id="481" r:id="rId18"/>
    <p:sldId id="483" r:id="rId19"/>
    <p:sldId id="495" r:id="rId20"/>
    <p:sldId id="484" r:id="rId21"/>
    <p:sldId id="485" r:id="rId22"/>
    <p:sldId id="486" r:id="rId23"/>
    <p:sldId id="487" r:id="rId24"/>
    <p:sldId id="488" r:id="rId25"/>
    <p:sldId id="497" r:id="rId26"/>
    <p:sldId id="491" r:id="rId27"/>
    <p:sldId id="489" r:id="rId28"/>
    <p:sldId id="490" r:id="rId29"/>
    <p:sldId id="493" r:id="rId30"/>
    <p:sldId id="492" r:id="rId31"/>
    <p:sldId id="498" r:id="rId32"/>
    <p:sldId id="499" r:id="rId33"/>
    <p:sldId id="501" r:id="rId34"/>
    <p:sldId id="500" r:id="rId35"/>
    <p:sldId id="494" r:id="rId36"/>
    <p:sldId id="281" r:id="rId3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F72EB532-17D4-449A-BABB-DE71A1E4D38E}" type="datetimeFigureOut">
              <a:rPr lang="tr-TR" smtClean="0"/>
              <a:t>25.11.2024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502303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72EB532-17D4-449A-BABB-DE71A1E4D38E}" type="datetimeFigureOut">
              <a:rPr lang="tr-TR" smtClean="0"/>
              <a:t>25.11.2024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2329023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72EB532-17D4-449A-BABB-DE71A1E4D38E}" type="datetimeFigureOut">
              <a:rPr lang="tr-TR" smtClean="0"/>
              <a:t>25.11.2024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131353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72EB532-17D4-449A-BABB-DE71A1E4D38E}" type="datetimeFigureOut">
              <a:rPr lang="tr-TR" smtClean="0"/>
              <a:t>25.11.2024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3652975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F72EB532-17D4-449A-BABB-DE71A1E4D38E}" type="datetimeFigureOut">
              <a:rPr lang="tr-TR" smtClean="0"/>
              <a:t>25.11.2024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4046877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F72EB532-17D4-449A-BABB-DE71A1E4D38E}" type="datetimeFigureOut">
              <a:rPr lang="tr-TR" smtClean="0"/>
              <a:t>25.11.2024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845059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F72EB532-17D4-449A-BABB-DE71A1E4D38E}" type="datetimeFigureOut">
              <a:rPr lang="tr-TR" smtClean="0"/>
              <a:t>25.11.2024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1118854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F72EB532-17D4-449A-BABB-DE71A1E4D38E}" type="datetimeFigureOut">
              <a:rPr lang="tr-TR" smtClean="0"/>
              <a:t>25.11.2024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3819381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72EB532-17D4-449A-BABB-DE71A1E4D38E}" type="datetimeFigureOut">
              <a:rPr lang="tr-TR" smtClean="0"/>
              <a:t>25.11.2024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1793569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72EB532-17D4-449A-BABB-DE71A1E4D38E}" type="datetimeFigureOut">
              <a:rPr lang="tr-TR" smtClean="0"/>
              <a:t>25.11.2024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1966470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72EB532-17D4-449A-BABB-DE71A1E4D38E}" type="datetimeFigureOut">
              <a:rPr lang="tr-TR" smtClean="0"/>
              <a:t>25.11.2024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2999805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EB532-17D4-449A-BABB-DE71A1E4D38E}" type="datetimeFigureOut">
              <a:rPr lang="tr-TR" smtClean="0"/>
              <a:t>25.11.2024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1F7C3C-849A-41E8-B0B2-23ADD53543C2}" type="slidenum">
              <a:rPr lang="tr-TR" smtClean="0"/>
              <a:t>‹#›</a:t>
            </a:fld>
            <a:endParaRPr lang="tr-TR"/>
          </a:p>
        </p:txBody>
      </p:sp>
    </p:spTree>
    <p:extLst>
      <p:ext uri="{BB962C8B-B14F-4D97-AF65-F5344CB8AC3E}">
        <p14:creationId xmlns:p14="http://schemas.microsoft.com/office/powerpoint/2010/main" val="2553707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001837"/>
          </a:xfrm>
        </p:spPr>
        <p:txBody>
          <a:bodyPr>
            <a:normAutofit/>
          </a:bodyPr>
          <a:lstStyle/>
          <a:p>
            <a:r>
              <a:rPr lang="tr-TR" sz="4000" dirty="0" smtClean="0"/>
              <a:t>Muhasebe Organizasyonu</a:t>
            </a:r>
            <a:r>
              <a:rPr lang="tr-TR" dirty="0" smtClean="0"/>
              <a:t/>
            </a:r>
            <a:br>
              <a:rPr lang="tr-TR" dirty="0" smtClean="0"/>
            </a:br>
            <a:endParaRPr lang="tr-TR" dirty="0"/>
          </a:p>
        </p:txBody>
      </p:sp>
      <p:sp>
        <p:nvSpPr>
          <p:cNvPr id="3" name="Alt Başlık 2"/>
          <p:cNvSpPr>
            <a:spLocks noGrp="1"/>
          </p:cNvSpPr>
          <p:nvPr>
            <p:ph type="subTitle" idx="1"/>
          </p:nvPr>
        </p:nvSpPr>
        <p:spPr>
          <a:xfrm>
            <a:off x="1524000" y="3333751"/>
            <a:ext cx="9144000" cy="2333624"/>
          </a:xfrm>
        </p:spPr>
        <p:txBody>
          <a:bodyPr>
            <a:normAutofit/>
          </a:bodyPr>
          <a:lstStyle/>
          <a:p>
            <a:pPr algn="l"/>
            <a:r>
              <a:rPr lang="tr-TR" dirty="0"/>
              <a:t>9</a:t>
            </a:r>
            <a:r>
              <a:rPr lang="tr-TR" dirty="0" smtClean="0"/>
              <a:t>. Hafta</a:t>
            </a:r>
          </a:p>
          <a:p>
            <a:r>
              <a:rPr lang="tr-TR" b="1" i="1" dirty="0" smtClean="0"/>
              <a:t>Muhasebe Belgeleri / </a:t>
            </a:r>
          </a:p>
          <a:p>
            <a:r>
              <a:rPr lang="tr-TR" b="1" i="1" dirty="0" smtClean="0"/>
              <a:t>e-Fatura, e-Arşiv Fatura</a:t>
            </a:r>
          </a:p>
          <a:p>
            <a:pPr algn="r"/>
            <a:r>
              <a:rPr lang="tr-TR" dirty="0" smtClean="0"/>
              <a:t>Dr. Muhsin ASLAN</a:t>
            </a:r>
          </a:p>
          <a:p>
            <a:pPr algn="r"/>
            <a:r>
              <a:rPr lang="tr-TR" dirty="0" smtClean="0"/>
              <a:t>11.11.2024</a:t>
            </a:r>
            <a:endParaRPr lang="tr-TR" dirty="0"/>
          </a:p>
        </p:txBody>
      </p:sp>
    </p:spTree>
    <p:extLst>
      <p:ext uri="{BB962C8B-B14F-4D97-AF65-F5344CB8AC3E}">
        <p14:creationId xmlns:p14="http://schemas.microsoft.com/office/powerpoint/2010/main" val="6700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663575"/>
          </a:xfrm>
        </p:spPr>
        <p:txBody>
          <a:bodyPr>
            <a:normAutofit/>
          </a:bodyPr>
          <a:lstStyle/>
          <a:p>
            <a:r>
              <a:rPr lang="tr-TR" sz="2700" dirty="0" smtClean="0"/>
              <a:t>Türkiye’de E-fatura Sistemi</a:t>
            </a:r>
            <a:endParaRPr lang="tr-TR" sz="2700" dirty="0"/>
          </a:p>
        </p:txBody>
      </p:sp>
      <p:pic>
        <p:nvPicPr>
          <p:cNvPr id="3" name="Resi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9875" y="879330"/>
            <a:ext cx="6448425" cy="5199176"/>
          </a:xfrm>
          <a:prstGeom prst="rect">
            <a:avLst/>
          </a:prstGeom>
        </p:spPr>
      </p:pic>
    </p:spTree>
    <p:extLst>
      <p:ext uri="{BB962C8B-B14F-4D97-AF65-F5344CB8AC3E}">
        <p14:creationId xmlns:p14="http://schemas.microsoft.com/office/powerpoint/2010/main" val="3708272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e-Faturanın Avantajları</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e-Fatura;</a:t>
            </a:r>
          </a:p>
          <a:p>
            <a:pPr marL="542925" indent="-361950" algn="just">
              <a:buFont typeface="Wingdings" panose="05000000000000000000" pitchFamily="2" charset="2"/>
              <a:buChar char="ü"/>
              <a:tabLst>
                <a:tab pos="542925" algn="l"/>
              </a:tabLst>
            </a:pPr>
            <a:r>
              <a:rPr lang="tr-TR" sz="2300" dirty="0" smtClean="0"/>
              <a:t>Düşük maliyetlidir. E-fatura kullanımı ile basım, postalama, arşivleme, noter onay maliyetleri gibi masraflar ortadan kalkar. Tüm bu işlerle ilgilenen personelin iş yükü azalması ve başka sorumluluklar üstlenebilmeleri nedeniyle de personel maliyetini de düşürür.</a:t>
            </a:r>
          </a:p>
          <a:p>
            <a:pPr marL="542925" indent="-361950" algn="just">
              <a:buFont typeface="Wingdings" panose="05000000000000000000" pitchFamily="2" charset="2"/>
              <a:buChar char="ü"/>
              <a:tabLst>
                <a:tab pos="542925" algn="l"/>
              </a:tabLst>
            </a:pPr>
            <a:r>
              <a:rPr lang="tr-TR" sz="2300" dirty="0" smtClean="0"/>
              <a:t>İşlemlerin tamamen elektronik ortamda yürütülmesi ve kağıt tüketimi gerektirmemesi nedeniyle çevrecidir.</a:t>
            </a:r>
          </a:p>
          <a:p>
            <a:pPr marL="542925" indent="-361950" algn="just">
              <a:buFont typeface="Wingdings" panose="05000000000000000000" pitchFamily="2" charset="2"/>
              <a:buChar char="ü"/>
              <a:tabLst>
                <a:tab pos="542925" algn="l"/>
              </a:tabLst>
            </a:pPr>
            <a:r>
              <a:rPr lang="tr-TR" sz="2300" dirty="0" smtClean="0"/>
              <a:t>Kolay ve hızlı düzenlenir, zaman tasarrufu sağlar.</a:t>
            </a:r>
          </a:p>
          <a:p>
            <a:pPr marL="542925" indent="-361950" algn="just">
              <a:buFont typeface="Wingdings" panose="05000000000000000000" pitchFamily="2" charset="2"/>
              <a:buChar char="ü"/>
              <a:tabLst>
                <a:tab pos="542925" algn="l"/>
              </a:tabLst>
            </a:pPr>
            <a:r>
              <a:rPr lang="tr-TR" sz="2300" dirty="0" smtClean="0"/>
              <a:t>Güvenlidir. Dijital ortamda düzenlendiğinden, istenildiği anda istenilen tarihli faturaya hızlı bir şekilde erişilebilir. Dijital olarak arşivlendiği için kaybolmaz.</a:t>
            </a:r>
          </a:p>
          <a:p>
            <a:pPr marL="542925" indent="-361950" algn="just">
              <a:buFont typeface="Wingdings" panose="05000000000000000000" pitchFamily="2" charset="2"/>
              <a:buChar char="ü"/>
              <a:tabLst>
                <a:tab pos="542925" algn="l"/>
              </a:tabLst>
            </a:pPr>
            <a:r>
              <a:rPr lang="tr-TR" sz="2300" dirty="0" smtClean="0"/>
              <a:t>Nakit akış sürecini hızlandırır. (Fatura hızlı bir şekilde muhataba iletilebildiği için)</a:t>
            </a:r>
          </a:p>
          <a:p>
            <a:pPr marL="542925" indent="-361950" algn="just">
              <a:buFont typeface="Wingdings" panose="05000000000000000000" pitchFamily="2" charset="2"/>
              <a:buChar char="ü"/>
              <a:tabLst>
                <a:tab pos="542925" algn="l"/>
              </a:tabLst>
            </a:pPr>
            <a:r>
              <a:rPr lang="tr-TR" sz="2300" dirty="0" smtClean="0"/>
              <a:t>İç ve dış denetimin elektronik olarak yapılabilmesine altyapı oluşturur.</a:t>
            </a:r>
          </a:p>
          <a:p>
            <a:pPr marL="0" indent="0" algn="just">
              <a:buNone/>
              <a:tabLst>
                <a:tab pos="542925" algn="l"/>
              </a:tabLst>
            </a:pPr>
            <a:endParaRPr lang="tr-TR" sz="2300" dirty="0" smtClean="0"/>
          </a:p>
          <a:p>
            <a:pPr marL="0" indent="0" algn="just">
              <a:buNone/>
              <a:tabLst>
                <a:tab pos="542925" algn="l"/>
              </a:tabLst>
            </a:pPr>
            <a:endParaRPr lang="tr-TR" sz="2300" dirty="0"/>
          </a:p>
        </p:txBody>
      </p:sp>
    </p:spTree>
    <p:extLst>
      <p:ext uri="{BB962C8B-B14F-4D97-AF65-F5344CB8AC3E}">
        <p14:creationId xmlns:p14="http://schemas.microsoft.com/office/powerpoint/2010/main" val="946709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e-Fatura</a:t>
            </a:r>
            <a:endParaRPr lang="tr-TR" sz="2700" i="1" dirty="0"/>
          </a:p>
        </p:txBody>
      </p:sp>
      <p:sp>
        <p:nvSpPr>
          <p:cNvPr id="3" name="İçerik Yer Tutucusu 2"/>
          <p:cNvSpPr>
            <a:spLocks noGrp="1"/>
          </p:cNvSpPr>
          <p:nvPr>
            <p:ph idx="1"/>
          </p:nvPr>
        </p:nvSpPr>
        <p:spPr>
          <a:xfrm>
            <a:off x="838200" y="1009650"/>
            <a:ext cx="10515600" cy="5460724"/>
          </a:xfrm>
        </p:spPr>
        <p:txBody>
          <a:bodyPr>
            <a:normAutofit fontScale="92500" lnSpcReduction="10000"/>
          </a:bodyPr>
          <a:lstStyle/>
          <a:p>
            <a:pPr marL="0" indent="0" algn="just">
              <a:buNone/>
              <a:tabLst>
                <a:tab pos="542925" algn="l"/>
              </a:tabLst>
            </a:pPr>
            <a:r>
              <a:rPr lang="tr-TR" sz="2300" dirty="0"/>
              <a:t>	</a:t>
            </a:r>
            <a:r>
              <a:rPr lang="tr-TR" sz="2300" dirty="0" smtClean="0"/>
              <a:t>509 </a:t>
            </a:r>
            <a:r>
              <a:rPr lang="tr-TR" sz="2300" dirty="0" err="1" smtClean="0"/>
              <a:t>nolu</a:t>
            </a:r>
            <a:r>
              <a:rPr lang="tr-TR" sz="2300" dirty="0" smtClean="0"/>
              <a:t> VUK Genel Tebliği 1 Temmuz </a:t>
            </a:r>
            <a:r>
              <a:rPr lang="tr-TR" sz="2300" dirty="0"/>
              <a:t>2020 itibariyle </a:t>
            </a:r>
            <a:r>
              <a:rPr lang="tr-TR" sz="2300" dirty="0" smtClean="0"/>
              <a:t>e-Fatura, e-İrsaliye, e-Müstahsil makbuzu, e-Bilet uygulamaları hakkındadır. Bu tebliğe göre;</a:t>
            </a:r>
          </a:p>
          <a:p>
            <a:pPr algn="just">
              <a:buFont typeface="Wingdings" panose="05000000000000000000" pitchFamily="2" charset="2"/>
              <a:buChar char="ü"/>
              <a:tabLst>
                <a:tab pos="542925" algn="l"/>
              </a:tabLst>
            </a:pPr>
            <a:r>
              <a:rPr lang="tr-TR" sz="2300" b="1" i="1" dirty="0" smtClean="0"/>
              <a:t>2023 yılı hesap döneminde </a:t>
            </a:r>
            <a:r>
              <a:rPr lang="tr-TR" sz="2300" b="1" i="1" dirty="0"/>
              <a:t>brüt satış hasılatı 3 Milyon TL ve üzeri olan mükelleflerin, 1 Temmuz 2024 tarihiyle e-fatura </a:t>
            </a:r>
            <a:r>
              <a:rPr lang="tr-TR" sz="2300" b="1" i="1" dirty="0" smtClean="0"/>
              <a:t>uygulamasına geçişleri zorunlu tutulmuştur. (2018, 2019 5 milyon TL)</a:t>
            </a:r>
          </a:p>
          <a:p>
            <a:pPr algn="just">
              <a:buFont typeface="Wingdings" panose="05000000000000000000" pitchFamily="2" charset="2"/>
              <a:buChar char="ü"/>
              <a:tabLst>
                <a:tab pos="542925" algn="l"/>
              </a:tabLst>
            </a:pPr>
            <a:r>
              <a:rPr lang="tr-TR" sz="2300" dirty="0" smtClean="0"/>
              <a:t> 4760 </a:t>
            </a:r>
            <a:r>
              <a:rPr lang="tr-TR" sz="2300" dirty="0"/>
              <a:t>sayılı </a:t>
            </a:r>
            <a:r>
              <a:rPr lang="tr-TR" sz="2300" dirty="0" smtClean="0"/>
              <a:t>ÖTV Kanununa </a:t>
            </a:r>
            <a:r>
              <a:rPr lang="tr-TR" sz="2300" dirty="0"/>
              <a:t>ekli I </a:t>
            </a:r>
            <a:r>
              <a:rPr lang="tr-TR" sz="2300" dirty="0" smtClean="0"/>
              <a:t>sayılı listedeki </a:t>
            </a:r>
            <a:r>
              <a:rPr lang="tr-TR" sz="2300" dirty="0"/>
              <a:t>malların imali, ithali</a:t>
            </a:r>
            <a:r>
              <a:rPr lang="tr-TR" sz="2300" dirty="0" smtClean="0"/>
              <a:t>, teslimi </a:t>
            </a:r>
            <a:r>
              <a:rPr lang="tr-TR" sz="2300" dirty="0"/>
              <a:t>vb. </a:t>
            </a:r>
            <a:r>
              <a:rPr lang="tr-TR" sz="2300" dirty="0" smtClean="0"/>
              <a:t>faaliyetleri nedeniyle </a:t>
            </a:r>
            <a:r>
              <a:rPr lang="tr-TR" sz="2300" dirty="0"/>
              <a:t>2019 </a:t>
            </a:r>
            <a:r>
              <a:rPr lang="tr-TR" sz="2300" dirty="0" smtClean="0"/>
              <a:t>yılı içerisinde </a:t>
            </a:r>
            <a:r>
              <a:rPr lang="tr-TR" sz="2300" dirty="0"/>
              <a:t>Enerji </a:t>
            </a:r>
            <a:r>
              <a:rPr lang="tr-TR" sz="2300" dirty="0" smtClean="0"/>
              <a:t>Piyasası Düzenleme Kurumu (</a:t>
            </a:r>
            <a:r>
              <a:rPr lang="tr-TR" sz="2300" dirty="0"/>
              <a:t>EPDK)'</a:t>
            </a:r>
            <a:r>
              <a:rPr lang="tr-TR" sz="2300" dirty="0" err="1"/>
              <a:t>ndan</a:t>
            </a:r>
            <a:r>
              <a:rPr lang="tr-TR" sz="2300" dirty="0"/>
              <a:t> lisans </a:t>
            </a:r>
            <a:r>
              <a:rPr lang="tr-TR" sz="2300" dirty="0" smtClean="0"/>
              <a:t>alan (</a:t>
            </a:r>
            <a:r>
              <a:rPr lang="tr-TR" sz="2300" dirty="0"/>
              <a:t>bayilik </a:t>
            </a:r>
            <a:r>
              <a:rPr lang="tr-TR" sz="2300" dirty="0" smtClean="0"/>
              <a:t>lisansı dahil</a:t>
            </a:r>
            <a:r>
              <a:rPr lang="tr-TR" sz="2300" dirty="0"/>
              <a:t>) </a:t>
            </a:r>
            <a:r>
              <a:rPr lang="tr-TR" sz="2300" dirty="0" smtClean="0"/>
              <a:t>mükellefler,</a:t>
            </a:r>
          </a:p>
          <a:p>
            <a:pPr algn="just">
              <a:buFont typeface="Wingdings" panose="05000000000000000000" pitchFamily="2" charset="2"/>
              <a:buChar char="ü"/>
              <a:tabLst>
                <a:tab pos="542925" algn="l"/>
              </a:tabLst>
            </a:pPr>
            <a:r>
              <a:rPr lang="tr-TR" sz="2300" dirty="0" smtClean="0"/>
              <a:t> ÖTV Kanununa </a:t>
            </a:r>
            <a:r>
              <a:rPr lang="tr-TR" sz="2300" dirty="0"/>
              <a:t>ekli (III) </a:t>
            </a:r>
            <a:r>
              <a:rPr lang="tr-TR" sz="2300" dirty="0" smtClean="0"/>
              <a:t>sayılı listedeki </a:t>
            </a:r>
            <a:r>
              <a:rPr lang="tr-TR" sz="2300" dirty="0"/>
              <a:t>malların imalini</a:t>
            </a:r>
            <a:r>
              <a:rPr lang="tr-TR" sz="2300" dirty="0" smtClean="0"/>
              <a:t>, inşasını </a:t>
            </a:r>
            <a:r>
              <a:rPr lang="tr-TR" sz="2300" dirty="0"/>
              <a:t>ve/veya ithalini </a:t>
            </a:r>
            <a:r>
              <a:rPr lang="tr-TR" sz="2300" dirty="0" smtClean="0"/>
              <a:t>2019 yılında gerçekleştirenler,</a:t>
            </a:r>
          </a:p>
          <a:p>
            <a:pPr algn="just">
              <a:buFont typeface="Wingdings" panose="05000000000000000000" pitchFamily="2" charset="2"/>
              <a:buChar char="ü"/>
              <a:tabLst>
                <a:tab pos="542925" algn="l"/>
              </a:tabLst>
            </a:pPr>
            <a:r>
              <a:rPr lang="tr-TR" sz="2300" dirty="0" smtClean="0"/>
              <a:t> İhracat </a:t>
            </a:r>
            <a:r>
              <a:rPr lang="tr-TR" sz="2300" dirty="0"/>
              <a:t>İşlemlerinde </a:t>
            </a:r>
            <a:r>
              <a:rPr lang="tr-TR" sz="2300" dirty="0" smtClean="0"/>
              <a:t>e-Fatura Uygulamasına Geçiş Zorunluluğu</a:t>
            </a:r>
            <a:r>
              <a:rPr lang="tr-TR" sz="2300" dirty="0"/>
              <a:t>; </a:t>
            </a:r>
            <a:r>
              <a:rPr lang="tr-TR" sz="2300" dirty="0" smtClean="0"/>
              <a:t>e-Fatura uygulamasına </a:t>
            </a:r>
            <a:r>
              <a:rPr lang="tr-TR" sz="2300" dirty="0"/>
              <a:t>kayıtlı </a:t>
            </a:r>
            <a:r>
              <a:rPr lang="tr-TR" sz="2300" dirty="0" smtClean="0"/>
              <a:t>olan mükelleflerden</a:t>
            </a:r>
            <a:r>
              <a:rPr lang="tr-TR" sz="2300" dirty="0"/>
              <a:t>, 3065 </a:t>
            </a:r>
            <a:r>
              <a:rPr lang="tr-TR" sz="2300" dirty="0" smtClean="0"/>
              <a:t>sayılı KDV Kanununun </a:t>
            </a:r>
            <a:r>
              <a:rPr lang="tr-TR" sz="2300" dirty="0"/>
              <a:t>11 inci </a:t>
            </a:r>
            <a:r>
              <a:rPr lang="tr-TR" sz="2300" dirty="0" smtClean="0"/>
              <a:t>maddesi kapsamındaki </a:t>
            </a:r>
            <a:r>
              <a:rPr lang="tr-TR" sz="2300" dirty="0"/>
              <a:t>mal </a:t>
            </a:r>
            <a:r>
              <a:rPr lang="tr-TR" sz="2300" dirty="0" smtClean="0"/>
              <a:t>ihracı (</a:t>
            </a:r>
            <a:r>
              <a:rPr lang="tr-TR" sz="2300" dirty="0"/>
              <a:t>Türkiye’de </a:t>
            </a:r>
            <a:r>
              <a:rPr lang="tr-TR" sz="2300" dirty="0" smtClean="0"/>
              <a:t>ikamet etmeyenlere </a:t>
            </a:r>
            <a:r>
              <a:rPr lang="tr-TR" sz="2300" dirty="0"/>
              <a:t>özel fatura </a:t>
            </a:r>
            <a:r>
              <a:rPr lang="tr-TR" sz="2300" dirty="0" smtClean="0"/>
              <a:t>ile yapılan </a:t>
            </a:r>
            <a:r>
              <a:rPr lang="tr-TR" sz="2300" dirty="0"/>
              <a:t>bavul </a:t>
            </a:r>
            <a:r>
              <a:rPr lang="tr-TR" sz="2300" dirty="0" smtClean="0"/>
              <a:t>ticareti kapsamındaki </a:t>
            </a:r>
            <a:r>
              <a:rPr lang="tr-TR" sz="2300" dirty="0"/>
              <a:t>satışlar dahil</a:t>
            </a:r>
            <a:r>
              <a:rPr lang="tr-TR" sz="2300" dirty="0" smtClean="0"/>
              <a:t>) ve </a:t>
            </a:r>
            <a:r>
              <a:rPr lang="tr-TR" sz="2300" dirty="0"/>
              <a:t>yolcu beraberi eşya </a:t>
            </a:r>
            <a:r>
              <a:rPr lang="tr-TR" sz="2300" dirty="0" smtClean="0"/>
              <a:t>ihracı (</a:t>
            </a:r>
            <a:r>
              <a:rPr lang="tr-TR" sz="2300" dirty="0"/>
              <a:t>Türkiye’de </a:t>
            </a:r>
            <a:r>
              <a:rPr lang="tr-TR" sz="2300" dirty="0" smtClean="0"/>
              <a:t>ikamet etmeyenlere KDV hesaplanarak </a:t>
            </a:r>
            <a:r>
              <a:rPr lang="tr-TR" sz="2300" dirty="0"/>
              <a:t>yapılan satışlar</a:t>
            </a:r>
            <a:r>
              <a:rPr lang="tr-TR" sz="2300" dirty="0" smtClean="0"/>
              <a:t>) kapsamında fatura düzenleyecek olanlar 1 Temmuz 2020 itibariyle,</a:t>
            </a:r>
          </a:p>
          <a:p>
            <a:pPr algn="just">
              <a:buFont typeface="Wingdings" panose="05000000000000000000" pitchFamily="2" charset="2"/>
              <a:buChar char="ü"/>
              <a:tabLst>
                <a:tab pos="542925" algn="l"/>
              </a:tabLst>
            </a:pPr>
            <a:r>
              <a:rPr lang="tr-TR" sz="2300" dirty="0" smtClean="0"/>
              <a:t>e-İrsaliye </a:t>
            </a:r>
            <a:r>
              <a:rPr lang="tr-TR" sz="2300" dirty="0"/>
              <a:t>uygulamasına </a:t>
            </a:r>
            <a:r>
              <a:rPr lang="tr-TR" sz="2300" dirty="0" smtClean="0"/>
              <a:t>geçiş zorunluluğu </a:t>
            </a:r>
            <a:r>
              <a:rPr lang="tr-TR" sz="2300" dirty="0"/>
              <a:t>nedeniyle </a:t>
            </a:r>
            <a:r>
              <a:rPr lang="tr-TR" sz="2300" dirty="0" smtClean="0"/>
              <a:t>e-Fatura </a:t>
            </a:r>
            <a:r>
              <a:rPr lang="tr-TR" sz="2300" dirty="0"/>
              <a:t>uygulamasına </a:t>
            </a:r>
            <a:r>
              <a:rPr lang="tr-TR" sz="2300" dirty="0" smtClean="0"/>
              <a:t>geçmek zorunda </a:t>
            </a:r>
            <a:r>
              <a:rPr lang="tr-TR" sz="2300" dirty="0"/>
              <a:t>olanlar ise e-İrsaliye uygulamasına </a:t>
            </a:r>
            <a:r>
              <a:rPr lang="tr-TR" sz="2300" dirty="0" smtClean="0"/>
              <a:t>geçiş zorunluluğunun </a:t>
            </a:r>
            <a:r>
              <a:rPr lang="tr-TR" sz="2300" dirty="0"/>
              <a:t>başladığı </a:t>
            </a:r>
            <a:r>
              <a:rPr lang="tr-TR" sz="2300" dirty="0" smtClean="0"/>
              <a:t>tarihten itibaren </a:t>
            </a:r>
            <a:r>
              <a:rPr lang="tr-TR" sz="2300" b="1" i="1" dirty="0" smtClean="0"/>
              <a:t>e-fatura düzenlemekle mükelleftirler.</a:t>
            </a:r>
          </a:p>
        </p:txBody>
      </p:sp>
    </p:spTree>
    <p:extLst>
      <p:ext uri="{BB962C8B-B14F-4D97-AF65-F5344CB8AC3E}">
        <p14:creationId xmlns:p14="http://schemas.microsoft.com/office/powerpoint/2010/main" val="16036456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e-Fatura</a:t>
            </a:r>
            <a:endParaRPr lang="tr-TR" sz="2700" i="1" dirty="0"/>
          </a:p>
        </p:txBody>
      </p:sp>
      <p:sp>
        <p:nvSpPr>
          <p:cNvPr id="3" name="İçerik Yer Tutucusu 2"/>
          <p:cNvSpPr>
            <a:spLocks noGrp="1"/>
          </p:cNvSpPr>
          <p:nvPr>
            <p:ph idx="1"/>
          </p:nvPr>
        </p:nvSpPr>
        <p:spPr>
          <a:xfrm>
            <a:off x="838200" y="1009650"/>
            <a:ext cx="10515600" cy="5460724"/>
          </a:xfrm>
        </p:spPr>
        <p:txBody>
          <a:bodyPr>
            <a:normAutofit/>
          </a:bodyPr>
          <a:lstStyle/>
          <a:p>
            <a:pPr marL="0" indent="0" algn="just">
              <a:buNone/>
              <a:tabLst>
                <a:tab pos="542925" algn="l"/>
              </a:tabLst>
            </a:pPr>
            <a:r>
              <a:rPr lang="tr-TR" sz="2300" dirty="0"/>
              <a:t>	</a:t>
            </a:r>
            <a:r>
              <a:rPr lang="tr-TR" sz="2300" dirty="0" smtClean="0"/>
              <a:t>- </a:t>
            </a:r>
            <a:r>
              <a:rPr lang="tr-TR" sz="2300" dirty="0" smtClean="0"/>
              <a:t>Kağıt </a:t>
            </a:r>
            <a:r>
              <a:rPr lang="tr-TR" sz="2300" dirty="0"/>
              <a:t>fatura kesme sınırı 2023'te aynı nihai tüketiciye bir gün için 5000 TL, vergi mükelleflerine 4400 TL idi. </a:t>
            </a:r>
            <a:endParaRPr lang="tr-TR" sz="2300" dirty="0" smtClean="0"/>
          </a:p>
          <a:p>
            <a:pPr marL="0" indent="0" algn="just">
              <a:buNone/>
              <a:tabLst>
                <a:tab pos="542925" algn="l"/>
              </a:tabLst>
            </a:pPr>
            <a:r>
              <a:rPr lang="tr-TR" sz="2300" dirty="0"/>
              <a:t>	</a:t>
            </a:r>
            <a:r>
              <a:rPr lang="tr-TR" sz="2300" dirty="0" smtClean="0"/>
              <a:t>- 2024'te </a:t>
            </a:r>
            <a:r>
              <a:rPr lang="tr-TR" sz="2300" dirty="0"/>
              <a:t>limit her ikisine de 6900 TL olacak şekilde eşitlenmiştir. 6900 TL'nin altında kağıt, üzerinde olunca nihai tüketiciye e-arşiv fatura kesmelisiniz</a:t>
            </a:r>
            <a:r>
              <a:rPr lang="tr-TR" sz="2300" dirty="0" smtClean="0"/>
              <a:t>.</a:t>
            </a:r>
          </a:p>
          <a:p>
            <a:pPr marL="0" indent="0" algn="just">
              <a:buNone/>
              <a:tabLst>
                <a:tab pos="542925" algn="l"/>
              </a:tabLst>
            </a:pPr>
            <a:endParaRPr lang="tr-TR" sz="2300" b="1" i="1" dirty="0" smtClean="0"/>
          </a:p>
          <a:p>
            <a:pPr marL="0" indent="0" algn="just">
              <a:buNone/>
              <a:tabLst>
                <a:tab pos="542925" algn="l"/>
              </a:tabLst>
            </a:pPr>
            <a:r>
              <a:rPr lang="tr-TR" sz="2300" b="1" i="1" dirty="0" smtClean="0"/>
              <a:t>E-Fatura ile E-Arşiv Fatura arasındaki fark</a:t>
            </a:r>
            <a:endParaRPr lang="tr-TR" sz="2300" b="1" i="1" dirty="0"/>
          </a:p>
          <a:p>
            <a:pPr marL="0" indent="0" algn="just">
              <a:buNone/>
              <a:tabLst>
                <a:tab pos="542925" algn="l"/>
              </a:tabLst>
            </a:pPr>
            <a:r>
              <a:rPr lang="tr-TR" sz="2300" dirty="0"/>
              <a:t>E-Fatura yalnızca E-Fatura kullanıcılarına kesilip gönderilebilir. </a:t>
            </a:r>
            <a:endParaRPr lang="tr-TR" sz="2300" dirty="0" smtClean="0"/>
          </a:p>
          <a:p>
            <a:pPr marL="0" indent="0" algn="just">
              <a:buNone/>
              <a:tabLst>
                <a:tab pos="542925" algn="l"/>
              </a:tabLst>
            </a:pPr>
            <a:r>
              <a:rPr lang="tr-TR" sz="2300" dirty="0" smtClean="0"/>
              <a:t>E-Arşiv </a:t>
            </a:r>
            <a:r>
              <a:rPr lang="tr-TR" sz="2300" dirty="0"/>
              <a:t>Fatura ise göndericinin E-Fatura mükellefi, alıcının ise kâğıt fatura kullanıcısı veya son kullanıcı olması durumunda kullanılabilen fatura uygulamasıdır. </a:t>
            </a:r>
            <a:endParaRPr lang="tr-TR" sz="2300" dirty="0" smtClean="0"/>
          </a:p>
          <a:p>
            <a:pPr marL="0" indent="0" algn="just">
              <a:buNone/>
              <a:tabLst>
                <a:tab pos="542925" algn="l"/>
              </a:tabLst>
            </a:pPr>
            <a:r>
              <a:rPr lang="tr-TR" sz="2300" dirty="0"/>
              <a:t>Y</a:t>
            </a:r>
            <a:r>
              <a:rPr lang="tr-TR" sz="2300" dirty="0" smtClean="0"/>
              <a:t>ani </a:t>
            </a:r>
            <a:r>
              <a:rPr lang="tr-TR" sz="2300" dirty="0"/>
              <a:t>E-Arşiv Fatura, E-Fatura kullanıcısı olmayanlara kesilir ve gönderilir.</a:t>
            </a:r>
            <a:endParaRPr lang="tr-TR" sz="2300" dirty="0" smtClean="0"/>
          </a:p>
        </p:txBody>
      </p:sp>
    </p:spTree>
    <p:extLst>
      <p:ext uri="{BB962C8B-B14F-4D97-AF65-F5344CB8AC3E}">
        <p14:creationId xmlns:p14="http://schemas.microsoft.com/office/powerpoint/2010/main" val="5055040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a:t>e-Fatura Uygulamasına Dahil Olma </a:t>
            </a:r>
          </a:p>
        </p:txBody>
      </p:sp>
      <p:sp>
        <p:nvSpPr>
          <p:cNvPr id="3" name="İçerik Yer Tutucusu 2"/>
          <p:cNvSpPr>
            <a:spLocks noGrp="1"/>
          </p:cNvSpPr>
          <p:nvPr>
            <p:ph idx="1"/>
          </p:nvPr>
        </p:nvSpPr>
        <p:spPr>
          <a:xfrm>
            <a:off x="838200" y="1238250"/>
            <a:ext cx="10515600" cy="4938713"/>
          </a:xfrm>
        </p:spPr>
        <p:txBody>
          <a:bodyPr>
            <a:normAutofit/>
          </a:bodyPr>
          <a:lstStyle/>
          <a:p>
            <a:pPr marL="180975" indent="0" algn="just">
              <a:buNone/>
              <a:tabLst>
                <a:tab pos="542925" algn="l"/>
              </a:tabLst>
            </a:pPr>
            <a:r>
              <a:rPr lang="tr-TR" sz="2300" dirty="0" smtClean="0"/>
              <a:t>e-Fatura uygulaması</a:t>
            </a:r>
            <a:r>
              <a:rPr lang="tr-TR" sz="2300" dirty="0"/>
              <a:t>, </a:t>
            </a:r>
            <a:r>
              <a:rPr lang="tr-TR" sz="2300" dirty="0" smtClean="0"/>
              <a:t>yukarıda 509 </a:t>
            </a:r>
            <a:r>
              <a:rPr lang="tr-TR" sz="2300" dirty="0" err="1" smtClean="0"/>
              <a:t>nolu</a:t>
            </a:r>
            <a:r>
              <a:rPr lang="tr-TR" sz="2300" dirty="0" smtClean="0"/>
              <a:t> Tebliğde sayılan mükellefler dışındaki </a:t>
            </a:r>
            <a:r>
              <a:rPr lang="tr-TR" sz="2300" dirty="0"/>
              <a:t>mükellefler için zorunlu bir uygulama olmayıp, uygulamaya dahil olmak </a:t>
            </a:r>
            <a:r>
              <a:rPr lang="tr-TR" sz="2300" dirty="0" smtClean="0"/>
              <a:t>isteyen mükelleflerin</a:t>
            </a:r>
            <a:r>
              <a:rPr lang="tr-TR" sz="2300" dirty="0"/>
              <a:t>;</a:t>
            </a:r>
          </a:p>
          <a:p>
            <a:pPr marL="628650" indent="-266700" algn="just">
              <a:buNone/>
              <a:tabLst>
                <a:tab pos="628650" algn="l"/>
              </a:tabLst>
            </a:pPr>
            <a:r>
              <a:rPr lang="tr-TR" sz="2300" dirty="0"/>
              <a:t>a) Bu Tebliğde açıklanan usul ve esaslara uygun olarak, e-Fatura düzenleyebilme </a:t>
            </a:r>
            <a:r>
              <a:rPr lang="tr-TR" sz="2300" dirty="0" smtClean="0"/>
              <a:t>ve iletebilme </a:t>
            </a:r>
            <a:r>
              <a:rPr lang="tr-TR" sz="2300" dirty="0"/>
              <a:t>konusunda gerekli hazırlıklarını tamamlamış olması,</a:t>
            </a:r>
          </a:p>
          <a:p>
            <a:pPr marL="628650" indent="-266700" algn="just">
              <a:buNone/>
              <a:tabLst>
                <a:tab pos="628650" algn="l"/>
              </a:tabLst>
            </a:pPr>
            <a:r>
              <a:rPr lang="tr-TR" sz="2300" dirty="0"/>
              <a:t>b) Bu Tebliğin “V.1.” numaralı bölümünde belirtilen uygulamadan yararlanma yöntemleri </a:t>
            </a:r>
            <a:r>
              <a:rPr lang="tr-TR" sz="2300" dirty="0" smtClean="0"/>
              <a:t>ve başvuru </a:t>
            </a:r>
            <a:r>
              <a:rPr lang="tr-TR" sz="2300" dirty="0"/>
              <a:t>esaslarına uygun şekilde e-Fatura uygulamasına dahil olmak için gerekli </a:t>
            </a:r>
            <a:r>
              <a:rPr lang="tr-TR" sz="2300" dirty="0" smtClean="0"/>
              <a:t>başvuruyu yapması</a:t>
            </a:r>
            <a:r>
              <a:rPr lang="tr-TR" sz="2300" dirty="0"/>
              <a:t>,</a:t>
            </a:r>
          </a:p>
          <a:p>
            <a:pPr marL="180975" indent="0" algn="just">
              <a:buNone/>
              <a:tabLst>
                <a:tab pos="542925" algn="l"/>
              </a:tabLst>
            </a:pPr>
            <a:r>
              <a:rPr lang="tr-TR" sz="2300" dirty="0"/>
              <a:t>gerekmektedir.</a:t>
            </a:r>
          </a:p>
          <a:p>
            <a:pPr marL="0" indent="0" algn="just">
              <a:buNone/>
              <a:tabLst>
                <a:tab pos="542925" algn="l"/>
              </a:tabLst>
            </a:pPr>
            <a:endParaRPr lang="tr-TR" sz="2300" dirty="0" smtClean="0"/>
          </a:p>
          <a:p>
            <a:pPr marL="0" indent="0" algn="just">
              <a:buNone/>
              <a:tabLst>
                <a:tab pos="542925" algn="l"/>
              </a:tabLst>
            </a:pPr>
            <a:endParaRPr lang="tr-TR" sz="2300" dirty="0"/>
          </a:p>
        </p:txBody>
      </p:sp>
    </p:spTree>
    <p:extLst>
      <p:ext uri="{BB962C8B-B14F-4D97-AF65-F5344CB8AC3E}">
        <p14:creationId xmlns:p14="http://schemas.microsoft.com/office/powerpoint/2010/main" val="1970357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71525" y="365126"/>
            <a:ext cx="10696575" cy="730250"/>
          </a:xfrm>
        </p:spPr>
        <p:txBody>
          <a:bodyPr>
            <a:normAutofit fontScale="90000"/>
          </a:bodyPr>
          <a:lstStyle/>
          <a:p>
            <a:r>
              <a:rPr lang="tr-TR" sz="2700" i="1" dirty="0"/>
              <a:t> </a:t>
            </a:r>
            <a:r>
              <a:rPr lang="tr-TR" sz="3000" i="1" dirty="0"/>
              <a:t>e-Faturada Bulunması </a:t>
            </a:r>
            <a:r>
              <a:rPr lang="tr-TR" sz="3000" i="1" dirty="0" smtClean="0"/>
              <a:t>Gerekli Bilgiler </a:t>
            </a:r>
            <a:r>
              <a:rPr lang="tr-TR" sz="2600" i="1" dirty="0" smtClean="0"/>
              <a:t>(</a:t>
            </a:r>
            <a:r>
              <a:rPr lang="tr-TR" sz="2600" dirty="0" smtClean="0"/>
              <a:t>aşağıdaki bilgilerin </a:t>
            </a:r>
            <a:r>
              <a:rPr lang="tr-TR" sz="2600" dirty="0"/>
              <a:t>bulunması </a:t>
            </a:r>
            <a:r>
              <a:rPr lang="tr-TR" sz="2600" dirty="0" smtClean="0"/>
              <a:t>zorunludur)</a:t>
            </a:r>
            <a:endParaRPr lang="tr-TR" sz="2600" i="1" dirty="0"/>
          </a:p>
        </p:txBody>
      </p:sp>
      <p:sp>
        <p:nvSpPr>
          <p:cNvPr id="3" name="İçerik Yer Tutucusu 2"/>
          <p:cNvSpPr>
            <a:spLocks noGrp="1"/>
          </p:cNvSpPr>
          <p:nvPr>
            <p:ph idx="1"/>
          </p:nvPr>
        </p:nvSpPr>
        <p:spPr>
          <a:xfrm>
            <a:off x="838200" y="1238250"/>
            <a:ext cx="10515600" cy="4938713"/>
          </a:xfrm>
        </p:spPr>
        <p:txBody>
          <a:bodyPr>
            <a:normAutofit/>
          </a:bodyPr>
          <a:lstStyle/>
          <a:p>
            <a:pPr marL="447675" indent="-266700" algn="just">
              <a:buNone/>
              <a:tabLst>
                <a:tab pos="542925" algn="l"/>
              </a:tabLst>
            </a:pPr>
            <a:r>
              <a:rPr lang="tr-TR" sz="2300" dirty="0" smtClean="0"/>
              <a:t>a</a:t>
            </a:r>
            <a:r>
              <a:rPr lang="tr-TR" sz="2300" dirty="0"/>
              <a:t>) e-Faturanın düzenlenme tarihi ve belge numarası.</a:t>
            </a:r>
          </a:p>
          <a:p>
            <a:pPr marL="447675" indent="-266700" algn="just">
              <a:buNone/>
              <a:tabLst>
                <a:tab pos="542925" algn="l"/>
              </a:tabLst>
            </a:pPr>
            <a:r>
              <a:rPr lang="tr-TR" sz="2300" dirty="0"/>
              <a:t>b) e-Faturayı düzenleyenin adı/soyadı, varsa ticaret unvanı, iş adresi, bağlı olduğu </a:t>
            </a:r>
            <a:r>
              <a:rPr lang="tr-TR" sz="2300" dirty="0" smtClean="0"/>
              <a:t>vergi dairesi </a:t>
            </a:r>
            <a:r>
              <a:rPr lang="tr-TR" sz="2300" dirty="0"/>
              <a:t>ve vergi kimlik numarası.</a:t>
            </a:r>
          </a:p>
          <a:p>
            <a:pPr marL="447675" indent="-266700" algn="just">
              <a:buNone/>
              <a:tabLst>
                <a:tab pos="542925" algn="l"/>
              </a:tabLst>
            </a:pPr>
            <a:r>
              <a:rPr lang="tr-TR" sz="2300" dirty="0"/>
              <a:t>c) Müşterinin adı/soyadı, ticaret unvanı, varsa vergi dairesi ve vergi kimlik numarası.</a:t>
            </a:r>
          </a:p>
          <a:p>
            <a:pPr marL="447675" indent="-266700" algn="just">
              <a:buNone/>
              <a:tabLst>
                <a:tab pos="542925" algn="l"/>
              </a:tabLst>
            </a:pPr>
            <a:r>
              <a:rPr lang="tr-TR" sz="2300" dirty="0"/>
              <a:t>ç) Malın veya işin nevi, miktarı, fiyatı ve tutarı, vergi türü, oranı ve tutarı.</a:t>
            </a:r>
          </a:p>
          <a:p>
            <a:pPr marL="447675" indent="-266700" algn="just">
              <a:buNone/>
              <a:tabLst>
                <a:tab pos="542925" algn="l"/>
              </a:tabLst>
            </a:pPr>
            <a:r>
              <a:rPr lang="tr-TR" sz="2300" dirty="0"/>
              <a:t>d) Satılan malların teslim tarihi ve irsaliye numarası.</a:t>
            </a:r>
          </a:p>
          <a:p>
            <a:pPr marL="447675" indent="-266700" algn="just">
              <a:buNone/>
              <a:tabLst>
                <a:tab pos="542925" algn="l"/>
              </a:tabLst>
            </a:pPr>
            <a:r>
              <a:rPr lang="tr-TR" sz="2300" dirty="0"/>
              <a:t>e</a:t>
            </a:r>
            <a:r>
              <a:rPr lang="tr-TR" sz="2300" dirty="0" smtClean="0"/>
              <a:t>) Başkanlık </a:t>
            </a:r>
            <a:r>
              <a:rPr lang="tr-TR" sz="2300" dirty="0"/>
              <a:t>sistemlerinden elektronik ortamda sorgulanması, doğrulanması </a:t>
            </a:r>
            <a:r>
              <a:rPr lang="tr-TR" sz="2300" dirty="0" smtClean="0"/>
              <a:t>ve görüntülenmesine </a:t>
            </a:r>
            <a:r>
              <a:rPr lang="tr-TR" sz="2300" dirty="0"/>
              <a:t>imkân vermek üzere, </a:t>
            </a:r>
            <a:r>
              <a:rPr lang="tr-TR" sz="2300" dirty="0" smtClean="0"/>
              <a:t>GİB </a:t>
            </a:r>
            <a:r>
              <a:rPr lang="tr-TR" sz="2300" dirty="0"/>
              <a:t>tarafından bilgi içeriği belirlenen </a:t>
            </a:r>
            <a:r>
              <a:rPr lang="tr-TR" sz="2300" dirty="0" err="1" smtClean="0"/>
              <a:t>karekod</a:t>
            </a:r>
            <a:r>
              <a:rPr lang="tr-TR" sz="2300" dirty="0" smtClean="0"/>
              <a:t> veya </a:t>
            </a:r>
            <a:r>
              <a:rPr lang="tr-TR" sz="2300" dirty="0"/>
              <a:t>barkod </a:t>
            </a:r>
            <a:r>
              <a:rPr lang="tr-TR" sz="2300" dirty="0" smtClean="0"/>
              <a:t>(GİB </a:t>
            </a:r>
            <a:r>
              <a:rPr lang="tr-TR" sz="2300" dirty="0"/>
              <a:t>tarafından ebelge.gib.gov.tr adresinden yapılan duyuruda </a:t>
            </a:r>
            <a:r>
              <a:rPr lang="tr-TR" sz="2300" dirty="0" smtClean="0"/>
              <a:t>belirtilecek tarihten </a:t>
            </a:r>
            <a:r>
              <a:rPr lang="tr-TR" sz="2300" dirty="0"/>
              <a:t>itibaren).</a:t>
            </a:r>
          </a:p>
          <a:p>
            <a:pPr marL="180975" indent="0" algn="just">
              <a:buNone/>
              <a:tabLst>
                <a:tab pos="542925" algn="l"/>
              </a:tabLst>
            </a:pPr>
            <a:r>
              <a:rPr lang="tr-TR" sz="2300" dirty="0" smtClean="0"/>
              <a:t>Mükellefler </a:t>
            </a:r>
            <a:r>
              <a:rPr lang="tr-TR" sz="2300" dirty="0"/>
              <a:t>e-Fatura üzerindeki zorunlu bilgilere ilave olarak ihtiyaçları doğrultusunda </a:t>
            </a:r>
            <a:r>
              <a:rPr lang="tr-TR" sz="2300" dirty="0" smtClean="0"/>
              <a:t>farklı bilgilere </a:t>
            </a:r>
            <a:r>
              <a:rPr lang="tr-TR" sz="2300" dirty="0"/>
              <a:t>de yer verebilir.</a:t>
            </a:r>
            <a:endParaRPr lang="tr-TR" sz="2300" dirty="0" smtClean="0"/>
          </a:p>
          <a:p>
            <a:pPr marL="0" indent="0" algn="just">
              <a:buNone/>
              <a:tabLst>
                <a:tab pos="542925" algn="l"/>
              </a:tabLst>
            </a:pPr>
            <a:endParaRPr lang="tr-TR" sz="2300" dirty="0"/>
          </a:p>
        </p:txBody>
      </p:sp>
    </p:spTree>
    <p:extLst>
      <p:ext uri="{BB962C8B-B14F-4D97-AF65-F5344CB8AC3E}">
        <p14:creationId xmlns:p14="http://schemas.microsoft.com/office/powerpoint/2010/main" val="30628195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71525" y="365126"/>
            <a:ext cx="10696575" cy="730250"/>
          </a:xfrm>
        </p:spPr>
        <p:txBody>
          <a:bodyPr>
            <a:normAutofit/>
          </a:bodyPr>
          <a:lstStyle/>
          <a:p>
            <a:r>
              <a:rPr lang="tr-TR" sz="2700" i="1" dirty="0"/>
              <a:t>  e-Fatura Uygulamasına Geçiş </a:t>
            </a:r>
            <a:r>
              <a:rPr lang="tr-TR" sz="2700" i="1" dirty="0" smtClean="0"/>
              <a:t>Süresi</a:t>
            </a:r>
            <a:endParaRPr lang="tr-TR" sz="2700" i="1" dirty="0"/>
          </a:p>
        </p:txBody>
      </p:sp>
      <p:sp>
        <p:nvSpPr>
          <p:cNvPr id="3" name="İçerik Yer Tutucusu 2"/>
          <p:cNvSpPr>
            <a:spLocks noGrp="1"/>
          </p:cNvSpPr>
          <p:nvPr>
            <p:ph idx="1"/>
          </p:nvPr>
        </p:nvSpPr>
        <p:spPr>
          <a:xfrm>
            <a:off x="838200" y="1238250"/>
            <a:ext cx="10629900" cy="4938713"/>
          </a:xfrm>
        </p:spPr>
        <p:txBody>
          <a:bodyPr>
            <a:normAutofit/>
          </a:bodyPr>
          <a:lstStyle/>
          <a:p>
            <a:pPr marL="638175" indent="-457200" algn="just">
              <a:buAutoNum type="alphaLcParenR"/>
              <a:tabLst>
                <a:tab pos="542925" algn="l"/>
              </a:tabLst>
            </a:pPr>
            <a:r>
              <a:rPr lang="tr-TR" sz="2300" dirty="0" smtClean="0"/>
              <a:t>5 </a:t>
            </a:r>
            <a:r>
              <a:rPr lang="tr-TR" sz="2300" dirty="0"/>
              <a:t>Milyon TL ve üzeri olan brüt satış hasılatı </a:t>
            </a:r>
            <a:r>
              <a:rPr lang="tr-TR" sz="2300" dirty="0" smtClean="0"/>
              <a:t>şartını;</a:t>
            </a:r>
          </a:p>
          <a:p>
            <a:pPr marL="990600" lvl="1" indent="-352425" algn="just">
              <a:buFont typeface="+mj-lt"/>
              <a:buAutoNum type="romanLcPeriod"/>
              <a:tabLst>
                <a:tab pos="542925" algn="l"/>
              </a:tabLst>
            </a:pPr>
            <a:r>
              <a:rPr lang="tr-TR" sz="2100" dirty="0" smtClean="0"/>
              <a:t>2018 </a:t>
            </a:r>
            <a:r>
              <a:rPr lang="tr-TR" sz="2100" dirty="0"/>
              <a:t>veya 2019 hesap dönemlerinde sağlayan mükellefler 1/7/2020 tarihinden itibaren, </a:t>
            </a:r>
            <a:endParaRPr lang="tr-TR" sz="2100" dirty="0" smtClean="0"/>
          </a:p>
          <a:p>
            <a:pPr marL="990600" lvl="1" indent="-352425" algn="just">
              <a:buFont typeface="+mj-lt"/>
              <a:buAutoNum type="romanLcPeriod"/>
              <a:tabLst>
                <a:tab pos="542925" algn="l"/>
              </a:tabLst>
            </a:pPr>
            <a:r>
              <a:rPr lang="tr-TR" sz="2100" dirty="0" smtClean="0"/>
              <a:t>2020 veya </a:t>
            </a:r>
            <a:r>
              <a:rPr lang="tr-TR" sz="2100" dirty="0"/>
              <a:t>müteakip hesap dönemlerinde sağlayan mükellefler, ilgili hesap dönemini izleyen </a:t>
            </a:r>
            <a:r>
              <a:rPr lang="tr-TR" sz="2100" dirty="0" smtClean="0"/>
              <a:t>yılın yedinci </a:t>
            </a:r>
            <a:r>
              <a:rPr lang="tr-TR" sz="2100" dirty="0"/>
              <a:t>ayının başından itibaren, </a:t>
            </a:r>
            <a:endParaRPr lang="tr-TR" sz="2100" dirty="0" smtClean="0"/>
          </a:p>
          <a:p>
            <a:pPr marL="638175" lvl="1" indent="0" algn="just">
              <a:buNone/>
              <a:tabLst>
                <a:tab pos="542925" algn="l"/>
              </a:tabLst>
            </a:pPr>
            <a:r>
              <a:rPr lang="tr-TR" sz="2100" dirty="0" smtClean="0"/>
              <a:t>Bu limit 2023 yılında 2023 yılı brüt satış hasılatı 3 milyon TL ve üzeri olarak güncellenmiştir.</a:t>
            </a:r>
          </a:p>
          <a:p>
            <a:pPr marL="638175" indent="-457200" algn="just">
              <a:buAutoNum type="alphaLcParenR"/>
              <a:tabLst>
                <a:tab pos="542925" algn="l"/>
              </a:tabLst>
            </a:pPr>
            <a:r>
              <a:rPr lang="tr-TR" sz="2300" dirty="0" smtClean="0"/>
              <a:t>ÖTV Kanununa </a:t>
            </a:r>
            <a:r>
              <a:rPr lang="tr-TR" sz="2300" dirty="0"/>
              <a:t>ekli (I) sayılı liste kapsamındaki mallar </a:t>
            </a:r>
            <a:r>
              <a:rPr lang="tr-TR" sz="2300" dirty="0" smtClean="0"/>
              <a:t>nedeniyle EPDK’dan </a:t>
            </a:r>
            <a:r>
              <a:rPr lang="tr-TR" sz="2300" dirty="0"/>
              <a:t>lisans alımı veya mezkur Kanuna ekli (III) sayılı liste kapsamındaki malların imal</a:t>
            </a:r>
            <a:r>
              <a:rPr lang="tr-TR" sz="2300" dirty="0" smtClean="0"/>
              <a:t>, inşa </a:t>
            </a:r>
            <a:r>
              <a:rPr lang="tr-TR" sz="2300" dirty="0"/>
              <a:t>veya </a:t>
            </a:r>
            <a:r>
              <a:rPr lang="tr-TR" sz="2300" dirty="0" smtClean="0"/>
              <a:t>ithalini;</a:t>
            </a:r>
          </a:p>
          <a:p>
            <a:pPr marL="990600" lvl="1" indent="-352425" algn="just">
              <a:buFont typeface="+mj-lt"/>
              <a:buAutoNum type="romanLcPeriod"/>
              <a:tabLst>
                <a:tab pos="542925" algn="l"/>
              </a:tabLst>
            </a:pPr>
            <a:r>
              <a:rPr lang="tr-TR" sz="2100" dirty="0" smtClean="0"/>
              <a:t>2019 </a:t>
            </a:r>
            <a:r>
              <a:rPr lang="tr-TR" sz="2100" dirty="0"/>
              <a:t>yılında gerçekleştirenler 1/7/2020 tarihinden itibaren, </a:t>
            </a:r>
            <a:endParaRPr lang="tr-TR" sz="2100" dirty="0" smtClean="0"/>
          </a:p>
          <a:p>
            <a:pPr marL="990600" lvl="1" indent="-352425" algn="just">
              <a:buFont typeface="+mj-lt"/>
              <a:buAutoNum type="romanLcPeriod"/>
              <a:tabLst>
                <a:tab pos="542925" algn="l"/>
              </a:tabLst>
            </a:pPr>
            <a:r>
              <a:rPr lang="tr-TR" sz="2100" dirty="0" smtClean="0"/>
              <a:t>2020 veya müteakip </a:t>
            </a:r>
            <a:r>
              <a:rPr lang="tr-TR" sz="2100" dirty="0"/>
              <a:t>yıllarda gerçekleştirenler ise, lisans alımı veya imal, inşa veya </a:t>
            </a:r>
            <a:r>
              <a:rPr lang="tr-TR" sz="2100" dirty="0" smtClean="0"/>
              <a:t>ithalin gerçekleştirildiği </a:t>
            </a:r>
            <a:r>
              <a:rPr lang="tr-TR" sz="2100" dirty="0"/>
              <a:t>ayı izleyen dördüncü ayın başından </a:t>
            </a:r>
            <a:r>
              <a:rPr lang="tr-TR" sz="2100" dirty="0" smtClean="0"/>
              <a:t>itibaren, </a:t>
            </a:r>
          </a:p>
        </p:txBody>
      </p:sp>
    </p:spTree>
    <p:extLst>
      <p:ext uri="{BB962C8B-B14F-4D97-AF65-F5344CB8AC3E}">
        <p14:creationId xmlns:p14="http://schemas.microsoft.com/office/powerpoint/2010/main" val="15688552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71525" y="365126"/>
            <a:ext cx="10696575" cy="730250"/>
          </a:xfrm>
        </p:spPr>
        <p:txBody>
          <a:bodyPr>
            <a:normAutofit/>
          </a:bodyPr>
          <a:lstStyle/>
          <a:p>
            <a:r>
              <a:rPr lang="tr-TR" sz="2700" i="1" dirty="0"/>
              <a:t>  e-Fatura Uygulamasına Geçiş </a:t>
            </a:r>
            <a:r>
              <a:rPr lang="tr-TR" sz="2700" i="1" dirty="0" smtClean="0"/>
              <a:t>Süresi</a:t>
            </a:r>
            <a:endParaRPr lang="tr-TR" sz="2700" i="1" dirty="0"/>
          </a:p>
        </p:txBody>
      </p:sp>
      <p:sp>
        <p:nvSpPr>
          <p:cNvPr id="3" name="İçerik Yer Tutucusu 2"/>
          <p:cNvSpPr>
            <a:spLocks noGrp="1"/>
          </p:cNvSpPr>
          <p:nvPr>
            <p:ph idx="1"/>
          </p:nvPr>
        </p:nvSpPr>
        <p:spPr>
          <a:xfrm>
            <a:off x="838200" y="1238250"/>
            <a:ext cx="10515600" cy="4938713"/>
          </a:xfrm>
        </p:spPr>
        <p:txBody>
          <a:bodyPr>
            <a:normAutofit lnSpcReduction="10000"/>
          </a:bodyPr>
          <a:lstStyle/>
          <a:p>
            <a:pPr marL="638175" indent="-457200" algn="just">
              <a:buFont typeface="+mj-lt"/>
              <a:buAutoNum type="alphaLcParenR" startAt="3"/>
              <a:tabLst>
                <a:tab pos="542925" algn="l"/>
              </a:tabLst>
            </a:pPr>
            <a:r>
              <a:rPr lang="tr-TR" sz="2300" dirty="0" smtClean="0"/>
              <a:t>Aracı </a:t>
            </a:r>
            <a:r>
              <a:rPr lang="tr-TR" sz="2300" dirty="0"/>
              <a:t>hizmet sağlayıcıları, internet reklamcılığı hizmet aracıları ile internet ortamında </a:t>
            </a:r>
            <a:r>
              <a:rPr lang="tr-TR" sz="2300" dirty="0" smtClean="0"/>
              <a:t>ilan yayınlayanlar; </a:t>
            </a:r>
          </a:p>
          <a:p>
            <a:pPr marL="895350" lvl="1" indent="-257175" algn="just">
              <a:buFont typeface="+mj-lt"/>
              <a:buAutoNum type="romanLcPeriod"/>
              <a:tabLst>
                <a:tab pos="542925" algn="l"/>
              </a:tabLst>
            </a:pPr>
            <a:r>
              <a:rPr lang="tr-TR" sz="2100" dirty="0" smtClean="0"/>
              <a:t>1/7/2020 </a:t>
            </a:r>
            <a:r>
              <a:rPr lang="tr-TR" sz="2100" dirty="0"/>
              <a:t>tarihine kadar </a:t>
            </a:r>
            <a:endParaRPr lang="tr-TR" sz="2100" dirty="0" smtClean="0"/>
          </a:p>
          <a:p>
            <a:pPr marL="895350" lvl="1" indent="-257175" algn="just">
              <a:buFont typeface="+mj-lt"/>
              <a:buAutoNum type="romanLcPeriod"/>
              <a:tabLst>
                <a:tab pos="542925" algn="l"/>
              </a:tabLst>
            </a:pPr>
            <a:r>
              <a:rPr lang="tr-TR" sz="2100" dirty="0" smtClean="0"/>
              <a:t>2020 </a:t>
            </a:r>
            <a:r>
              <a:rPr lang="tr-TR" sz="2100" dirty="0"/>
              <a:t>veya müteakip hesap dönemlerinden itibaren </a:t>
            </a:r>
            <a:r>
              <a:rPr lang="tr-TR" sz="2100" dirty="0" smtClean="0"/>
              <a:t>bu paragrafta </a:t>
            </a:r>
            <a:r>
              <a:rPr lang="tr-TR" sz="2100" dirty="0"/>
              <a:t>belirtilen işler ile iştigal etmek üzere işe başlayacak mükellefler ise işe </a:t>
            </a:r>
            <a:r>
              <a:rPr lang="tr-TR" sz="2100" dirty="0" smtClean="0"/>
              <a:t>başlama tarihinden </a:t>
            </a:r>
            <a:r>
              <a:rPr lang="tr-TR" sz="2100" dirty="0"/>
              <a:t>itibaren 3 ay </a:t>
            </a:r>
            <a:r>
              <a:rPr lang="tr-TR" sz="2100" dirty="0" smtClean="0"/>
              <a:t>içinde </a:t>
            </a:r>
            <a:r>
              <a:rPr lang="tr-TR" sz="2100" dirty="0"/>
              <a:t>başvurularını ve fiili geçiş hazırlıklarını </a:t>
            </a:r>
            <a:r>
              <a:rPr lang="tr-TR" sz="2100" dirty="0" smtClean="0"/>
              <a:t>tamamlayarak</a:t>
            </a:r>
          </a:p>
          <a:p>
            <a:pPr marL="638175" indent="-457200" algn="just">
              <a:buAutoNum type="alphaLcParenR" startAt="3"/>
              <a:tabLst>
                <a:tab pos="542925" algn="l"/>
              </a:tabLst>
            </a:pPr>
            <a:r>
              <a:rPr lang="tr-TR" sz="2300" dirty="0"/>
              <a:t>11/3/2010 tarihli ve 5957 sayılı Sebze ve Meyveler ile Yeterli Arz ve Talep </a:t>
            </a:r>
            <a:r>
              <a:rPr lang="tr-TR" sz="2300" dirty="0" smtClean="0"/>
              <a:t>Derinliği Bulunan </a:t>
            </a:r>
            <a:r>
              <a:rPr lang="tr-TR" sz="2300" dirty="0"/>
              <a:t>Diğer Malların Ticaretinin Düzenlenmesi Hakkında Kanun hükümlerine </a:t>
            </a:r>
            <a:r>
              <a:rPr lang="tr-TR" sz="2300" dirty="0" smtClean="0"/>
              <a:t>göre komisyoncu </a:t>
            </a:r>
            <a:r>
              <a:rPr lang="tr-TR" sz="2300" dirty="0"/>
              <a:t>veya tüccar olarak sebze ve meyve ticaretiyle iştigal eden </a:t>
            </a:r>
            <a:r>
              <a:rPr lang="tr-TR" sz="2300" dirty="0" smtClean="0"/>
              <a:t>mükellefler;</a:t>
            </a:r>
          </a:p>
          <a:p>
            <a:pPr marL="895350" lvl="1" indent="-257175" algn="just">
              <a:buFont typeface="+mj-lt"/>
              <a:buAutoNum type="romanLcPeriod"/>
              <a:tabLst>
                <a:tab pos="542925" algn="l"/>
              </a:tabLst>
            </a:pPr>
            <a:r>
              <a:rPr lang="tr-TR" sz="2100" dirty="0" smtClean="0"/>
              <a:t>1/1/2020 tarihine </a:t>
            </a:r>
            <a:r>
              <a:rPr lang="tr-TR" sz="2100" dirty="0"/>
              <a:t>kadar </a:t>
            </a:r>
            <a:endParaRPr lang="tr-TR" sz="2100" dirty="0" smtClean="0"/>
          </a:p>
          <a:p>
            <a:pPr marL="895350" lvl="1" indent="-257175" algn="just">
              <a:buFont typeface="+mj-lt"/>
              <a:buAutoNum type="romanLcPeriod"/>
              <a:tabLst>
                <a:tab pos="542925" algn="l"/>
              </a:tabLst>
            </a:pPr>
            <a:r>
              <a:rPr lang="tr-TR" sz="2100" dirty="0" smtClean="0"/>
              <a:t>2020 </a:t>
            </a:r>
            <a:r>
              <a:rPr lang="tr-TR" sz="2100" dirty="0"/>
              <a:t>veya müteakip hesap dönemlerinden itibaren bu paragrafta belirtilen </a:t>
            </a:r>
            <a:r>
              <a:rPr lang="tr-TR" sz="2100" dirty="0" smtClean="0"/>
              <a:t>işler ile </a:t>
            </a:r>
            <a:r>
              <a:rPr lang="tr-TR" sz="2100" dirty="0"/>
              <a:t>iştigal etmek üzere işe başlayacak mükellefler ise işe başlama tarihinden itibaren 3 </a:t>
            </a:r>
            <a:r>
              <a:rPr lang="tr-TR" sz="2100" dirty="0" smtClean="0"/>
              <a:t>ay içinde </a:t>
            </a:r>
            <a:r>
              <a:rPr lang="tr-TR" sz="2100" dirty="0"/>
              <a:t>başvurularını ve fiili geçiş hazırlıklarını tamamlayarak </a:t>
            </a:r>
          </a:p>
          <a:p>
            <a:pPr marL="638175" lvl="1" indent="0" algn="just">
              <a:buNone/>
              <a:tabLst>
                <a:tab pos="542925" algn="l"/>
              </a:tabLst>
            </a:pPr>
            <a:r>
              <a:rPr lang="tr-TR" sz="2300" dirty="0" smtClean="0"/>
              <a:t>e-Fatura </a:t>
            </a:r>
            <a:r>
              <a:rPr lang="tr-TR" sz="2300" dirty="0"/>
              <a:t>uygulamasına </a:t>
            </a:r>
            <a:r>
              <a:rPr lang="tr-TR" sz="2300" dirty="0" smtClean="0"/>
              <a:t>geçmek zorundadır.</a:t>
            </a:r>
          </a:p>
        </p:txBody>
      </p:sp>
    </p:spTree>
    <p:extLst>
      <p:ext uri="{BB962C8B-B14F-4D97-AF65-F5344CB8AC3E}">
        <p14:creationId xmlns:p14="http://schemas.microsoft.com/office/powerpoint/2010/main" val="3723699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71525" y="365126"/>
            <a:ext cx="10696575" cy="730250"/>
          </a:xfrm>
        </p:spPr>
        <p:txBody>
          <a:bodyPr>
            <a:normAutofit/>
          </a:bodyPr>
          <a:lstStyle/>
          <a:p>
            <a:r>
              <a:rPr lang="tr-TR" sz="2700" i="1" dirty="0"/>
              <a:t>  e-Fatura </a:t>
            </a:r>
            <a:r>
              <a:rPr lang="tr-TR" sz="2700" i="1" dirty="0" smtClean="0"/>
              <a:t>Sistemine Geçiş için Gerekli İşletme Altyapıları</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361950" indent="-361950" algn="just">
              <a:buNone/>
              <a:tabLst>
                <a:tab pos="542925" algn="l"/>
              </a:tabLst>
            </a:pPr>
            <a:r>
              <a:rPr lang="tr-TR" sz="2300" b="1" i="1" dirty="0" smtClean="0"/>
              <a:t>Defter Tutma Bakımından: </a:t>
            </a:r>
            <a:r>
              <a:rPr lang="tr-TR" sz="2300" dirty="0" smtClean="0"/>
              <a:t>Bilanço esasına göre defter tutmalıdır.</a:t>
            </a:r>
          </a:p>
          <a:p>
            <a:pPr marL="361950" indent="-361950" algn="just">
              <a:buNone/>
              <a:tabLst>
                <a:tab pos="542925" algn="l"/>
              </a:tabLst>
            </a:pPr>
            <a:r>
              <a:rPr lang="tr-TR" sz="2300" b="1" i="1" dirty="0" smtClean="0"/>
              <a:t>Sistem: </a:t>
            </a:r>
            <a:r>
              <a:rPr lang="tr-TR" sz="2300" dirty="0" smtClean="0"/>
              <a:t>Tüm faturaların elektronik ortamda düzenlenebilmesi, arşivlenebilmesi ve aktarılabilmesine olanak sağlayabilecek yazılım ve donanım altyapısına sahip olmalı.</a:t>
            </a:r>
          </a:p>
          <a:p>
            <a:pPr marL="361950" indent="-361950" algn="just">
              <a:buNone/>
              <a:tabLst>
                <a:tab pos="542925" algn="l"/>
              </a:tabLst>
            </a:pPr>
            <a:r>
              <a:rPr lang="tr-TR" sz="2300" b="1" i="1" dirty="0" smtClean="0"/>
              <a:t>Yetkin Personel: </a:t>
            </a:r>
            <a:r>
              <a:rPr lang="tr-TR" sz="2300" dirty="0" smtClean="0"/>
              <a:t>e-Fatura için kullanılacak sistemi etkin bir şekilde kullanabilecek insan kaynaklarına sahip olunmalı.</a:t>
            </a:r>
          </a:p>
          <a:p>
            <a:pPr marL="361950" indent="-361950" algn="just">
              <a:buNone/>
              <a:tabLst>
                <a:tab pos="542925" algn="l"/>
              </a:tabLst>
            </a:pPr>
            <a:r>
              <a:rPr lang="tr-TR" sz="2300" b="1" i="1" dirty="0" smtClean="0"/>
              <a:t>Güvenlik: </a:t>
            </a:r>
            <a:r>
              <a:rPr lang="tr-TR" sz="2300" dirty="0" smtClean="0"/>
              <a:t>Sahip olunan bilgi işlem süreçlerine ilişkin gerekli iç denetim mekanizmaları oluşturulmalı ve teknik ve fiziki güvenliği sağlanmış olmalı.</a:t>
            </a:r>
          </a:p>
          <a:p>
            <a:pPr marL="361950" indent="-361950" algn="just">
              <a:buNone/>
              <a:tabLst>
                <a:tab pos="542925" algn="l"/>
              </a:tabLst>
            </a:pPr>
            <a:r>
              <a:rPr lang="tr-TR" sz="2300" b="1" i="1" dirty="0" smtClean="0"/>
              <a:t>Dokümantasyon: </a:t>
            </a:r>
            <a:r>
              <a:rPr lang="tr-TR" sz="2300" dirty="0" smtClean="0"/>
              <a:t>Bilgi sistemi dahilinde kullanılan tüm yazılım ve donanım unsurları ile fatura düzenleme süreçleri, iç denetim mekanizmaları ve güvenlik önlemlerine ilişkin prosedürler ve detayları gösteren ayrıntılı dokümanlar hazırlanmalı.</a:t>
            </a:r>
          </a:p>
          <a:p>
            <a:pPr marL="361950" indent="-361950" algn="just">
              <a:buNone/>
              <a:tabLst>
                <a:tab pos="542925" algn="l"/>
              </a:tabLst>
            </a:pPr>
            <a:r>
              <a:rPr lang="tr-TR" sz="2300" b="1" i="1" dirty="0" smtClean="0"/>
              <a:t>Yer-Mekan: </a:t>
            </a:r>
            <a:r>
              <a:rPr lang="tr-TR" sz="2300" dirty="0" smtClean="0"/>
              <a:t>Bilgi işlem sistemini oluşturan her türlü donanım T.C. Sınırları içerisinde ve T.C. Kanunlarının geçerli olduğu alanlarda bulundurulmalıdır.</a:t>
            </a:r>
          </a:p>
        </p:txBody>
      </p:sp>
    </p:spTree>
    <p:extLst>
      <p:ext uri="{BB962C8B-B14F-4D97-AF65-F5344CB8AC3E}">
        <p14:creationId xmlns:p14="http://schemas.microsoft.com/office/powerpoint/2010/main" val="33672782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95325" y="2527300"/>
            <a:ext cx="10515600" cy="1325563"/>
          </a:xfrm>
        </p:spPr>
        <p:txBody>
          <a:bodyPr>
            <a:normAutofit/>
          </a:bodyPr>
          <a:lstStyle/>
          <a:p>
            <a:pPr algn="ctr"/>
            <a:r>
              <a:rPr lang="tr-TR" sz="2800" b="1" i="1" dirty="0" smtClean="0"/>
              <a:t>E-Arşiv Fatura</a:t>
            </a:r>
            <a:endParaRPr lang="tr-TR" sz="2800" b="1" i="1" dirty="0"/>
          </a:p>
        </p:txBody>
      </p:sp>
    </p:spTree>
    <p:extLst>
      <p:ext uri="{BB962C8B-B14F-4D97-AF65-F5344CB8AC3E}">
        <p14:creationId xmlns:p14="http://schemas.microsoft.com/office/powerpoint/2010/main" val="2212618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e-Fatura</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Geleneksel ticaretin web ortamında veya mobil olarak yapılması şeklinde </a:t>
            </a:r>
            <a:r>
              <a:rPr lang="tr-TR" sz="2300" dirty="0" smtClean="0"/>
              <a:t>tanımlanan, </a:t>
            </a:r>
            <a:r>
              <a:rPr lang="tr-TR" sz="2300" b="1" i="1" dirty="0" smtClean="0"/>
              <a:t>E-Ticaret</a:t>
            </a:r>
            <a:r>
              <a:rPr lang="tr-TR" sz="2300" dirty="0" smtClean="0"/>
              <a:t> olarak da anılan elektronik ticaretin yoğunlaşmasıyla birlikte hayatımızı kolaylaştıran ve değiştiren yeni yeni kavramlar ile karşılaşmaktayız. </a:t>
            </a:r>
          </a:p>
          <a:p>
            <a:pPr marL="0" indent="0" algn="just">
              <a:buNone/>
              <a:tabLst>
                <a:tab pos="542925" algn="l"/>
              </a:tabLst>
            </a:pPr>
            <a:r>
              <a:rPr lang="tr-TR" sz="2300" dirty="0"/>
              <a:t>	</a:t>
            </a:r>
            <a:r>
              <a:rPr lang="tr-TR" sz="2300" dirty="0" smtClean="0"/>
              <a:t>Ticarette yaşanan bu değişim muhasebe ve belge düzenini de etkilemektedir. Bu çerçevede defterlerin elektronik ortamda tutulması, daha önce basılı kağıt form şeklinde düzenlenen fatura </a:t>
            </a:r>
            <a:r>
              <a:rPr lang="tr-TR" sz="2300" dirty="0" err="1" smtClean="0"/>
              <a:t>vb</a:t>
            </a:r>
            <a:r>
              <a:rPr lang="tr-TR" sz="2300" dirty="0" smtClean="0"/>
              <a:t> bir çok belgenin de elektronik ortama aktarılabilmesine imkan tanımıştır. </a:t>
            </a:r>
          </a:p>
          <a:p>
            <a:pPr marL="0" indent="0" algn="just">
              <a:buNone/>
              <a:tabLst>
                <a:tab pos="542925" algn="l"/>
              </a:tabLst>
            </a:pPr>
            <a:r>
              <a:rPr lang="tr-TR" sz="2300" dirty="0"/>
              <a:t>	</a:t>
            </a:r>
            <a:r>
              <a:rPr lang="tr-TR" sz="2300" dirty="0" smtClean="0"/>
              <a:t>Elektronik fatura, faturaların web üzerinden tanzim edilmesi, ödenmesi ve gönderilmesini mümkün kılmaktadır. Elektronik faturalama, elektronik olarak kayıtlı bilgilerin kağıda dökülerek transfer edilmesini ortadan kaldırmakta, bilgilerin elektronik formlarda saklanmasına imkan tanımaktadır.</a:t>
            </a:r>
          </a:p>
          <a:p>
            <a:pPr marL="0" indent="0" algn="just">
              <a:buNone/>
              <a:tabLst>
                <a:tab pos="542925" algn="l"/>
              </a:tabLst>
            </a:pPr>
            <a:r>
              <a:rPr lang="tr-TR" sz="2300" dirty="0" smtClean="0"/>
              <a:t>	Bu </a:t>
            </a:r>
            <a:r>
              <a:rPr lang="tr-TR" sz="2300" dirty="0"/>
              <a:t>noktada faturaların elektronik ortamda tutulmaları, hem düzenleme ve baskı maliyetlerine, hem saklama imkan ve maliyetlerine ve daha da önemlisi ilgili faturaların hızlı ve çok düşük maliyetle ilgililerine iletilmesine katkı sağlamaktadır</a:t>
            </a:r>
            <a:r>
              <a:rPr lang="tr-TR" sz="2300" dirty="0" smtClean="0"/>
              <a:t>.</a:t>
            </a:r>
            <a:endParaRPr lang="tr-TR" sz="2300" dirty="0"/>
          </a:p>
        </p:txBody>
      </p:sp>
    </p:spTree>
    <p:extLst>
      <p:ext uri="{BB962C8B-B14F-4D97-AF65-F5344CB8AC3E}">
        <p14:creationId xmlns:p14="http://schemas.microsoft.com/office/powerpoint/2010/main" val="13819230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71525" y="365126"/>
            <a:ext cx="10696575" cy="730250"/>
          </a:xfrm>
        </p:spPr>
        <p:txBody>
          <a:bodyPr>
            <a:normAutofit/>
          </a:bodyPr>
          <a:lstStyle/>
          <a:p>
            <a:r>
              <a:rPr lang="tr-TR" sz="2700" i="1" dirty="0"/>
              <a:t>  </a:t>
            </a:r>
            <a:r>
              <a:rPr lang="tr-TR" sz="2700" b="1" i="1" dirty="0"/>
              <a:t>e-Arşiv</a:t>
            </a:r>
            <a:r>
              <a:rPr lang="tr-TR" sz="2700" i="1" dirty="0"/>
              <a:t> Fatura Uygulaması</a:t>
            </a:r>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a:t>
            </a:r>
            <a:r>
              <a:rPr lang="tr-TR" sz="2300" dirty="0" err="1" smtClean="0"/>
              <a:t>GİB’ndan</a:t>
            </a:r>
            <a:r>
              <a:rPr lang="tr-TR" sz="2300" dirty="0" smtClean="0"/>
              <a:t> </a:t>
            </a:r>
            <a:r>
              <a:rPr lang="tr-TR" sz="2300" b="1" dirty="0" smtClean="0"/>
              <a:t>e-Arşiv </a:t>
            </a:r>
            <a:r>
              <a:rPr lang="tr-TR" sz="2300" b="1" dirty="0"/>
              <a:t>Fatura </a:t>
            </a:r>
            <a:r>
              <a:rPr lang="tr-TR" sz="2300" dirty="0"/>
              <a:t>uygulamasına dahil olma izni </a:t>
            </a:r>
            <a:r>
              <a:rPr lang="tr-TR" sz="2300" dirty="0" smtClean="0"/>
              <a:t>alan mükellefler</a:t>
            </a:r>
            <a:r>
              <a:rPr lang="tr-TR" sz="2300" dirty="0"/>
              <a:t>, e-Fatura uygulamasına kayıtlı olmayan kullanıcılara (vergi mükellefleri </a:t>
            </a:r>
            <a:r>
              <a:rPr lang="tr-TR" sz="2300" dirty="0" smtClean="0"/>
              <a:t>veya vergi </a:t>
            </a:r>
            <a:r>
              <a:rPr lang="tr-TR" sz="2300" dirty="0"/>
              <a:t>mükellefi olmayanlar) düzenleyecekleri faturaları da elektronik ortamda </a:t>
            </a:r>
            <a:r>
              <a:rPr lang="tr-TR" sz="2300" b="1" i="1" dirty="0"/>
              <a:t>e-Arşiv </a:t>
            </a:r>
            <a:r>
              <a:rPr lang="tr-TR" sz="2300" b="1" i="1" dirty="0" smtClean="0"/>
              <a:t>Fatur</a:t>
            </a:r>
            <a:r>
              <a:rPr lang="tr-TR" sz="2300" dirty="0" smtClean="0"/>
              <a:t>a olarak </a:t>
            </a:r>
            <a:r>
              <a:rPr lang="tr-TR" sz="2300" dirty="0"/>
              <a:t>oluşturur, alıcının talebine göre e-Arşiv Faturayı kağıt veya elektronik ortamda </a:t>
            </a:r>
            <a:r>
              <a:rPr lang="tr-TR" sz="2300" dirty="0" smtClean="0"/>
              <a:t>iletir ve </a:t>
            </a:r>
            <a:r>
              <a:rPr lang="tr-TR" sz="2300" dirty="0"/>
              <a:t>düzenleyene ait nüshayı ise elektronik ortamda muhafaza ve ibraz ederler.</a:t>
            </a:r>
          </a:p>
          <a:p>
            <a:pPr marL="0" indent="0" algn="just">
              <a:buNone/>
              <a:tabLst>
                <a:tab pos="542925" algn="l"/>
              </a:tabLst>
            </a:pPr>
            <a:r>
              <a:rPr lang="tr-TR" sz="2300" dirty="0" smtClean="0"/>
              <a:t>	Elektronik </a:t>
            </a:r>
            <a:r>
              <a:rPr lang="tr-TR" sz="2300" dirty="0"/>
              <a:t>ortamda oluşturulan faturanın, alıcısına kâğıt olarak gönderilen veya </a:t>
            </a:r>
            <a:r>
              <a:rPr lang="tr-TR" sz="2300" dirty="0" smtClean="0"/>
              <a:t>elektronik ortamda </a:t>
            </a:r>
            <a:r>
              <a:rPr lang="tr-TR" sz="2300" dirty="0"/>
              <a:t>iletilen şekli belgenin aslı, düzenleyen tarafından muhafaza edilen elektronik hali </a:t>
            </a:r>
            <a:r>
              <a:rPr lang="tr-TR" sz="2300" dirty="0" smtClean="0"/>
              <a:t>ise ikinci </a:t>
            </a:r>
            <a:r>
              <a:rPr lang="tr-TR" sz="2300" dirty="0"/>
              <a:t>nüsha hükmündedir.</a:t>
            </a:r>
          </a:p>
          <a:p>
            <a:pPr marL="0" indent="0" algn="just">
              <a:buNone/>
              <a:tabLst>
                <a:tab pos="542925" algn="l"/>
              </a:tabLst>
            </a:pPr>
            <a:r>
              <a:rPr lang="tr-TR" sz="2300" dirty="0" smtClean="0"/>
              <a:t>	Bu </a:t>
            </a:r>
            <a:r>
              <a:rPr lang="tr-TR" sz="2300" dirty="0"/>
              <a:t>Tebliğde düzenlenen e-Arşiv Fatura belgesi, yeni bir belge türü olmayıp, kağıt </a:t>
            </a:r>
            <a:r>
              <a:rPr lang="tr-TR" sz="2300" dirty="0" smtClean="0"/>
              <a:t>ortamdaki “</a:t>
            </a:r>
            <a:r>
              <a:rPr lang="tr-TR" sz="2300" dirty="0"/>
              <a:t>Fatura” belgesi ile aynı hukuki niteliklere sahiptir</a:t>
            </a:r>
            <a:r>
              <a:rPr lang="tr-TR" sz="2300" dirty="0" smtClean="0"/>
              <a:t>.</a:t>
            </a:r>
            <a:endParaRPr lang="tr-TR" sz="2300" dirty="0"/>
          </a:p>
        </p:txBody>
      </p:sp>
    </p:spTree>
    <p:extLst>
      <p:ext uri="{BB962C8B-B14F-4D97-AF65-F5344CB8AC3E}">
        <p14:creationId xmlns:p14="http://schemas.microsoft.com/office/powerpoint/2010/main" val="14886368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71525" y="365126"/>
            <a:ext cx="10696575" cy="730250"/>
          </a:xfrm>
        </p:spPr>
        <p:txBody>
          <a:bodyPr>
            <a:normAutofit/>
          </a:bodyPr>
          <a:lstStyle/>
          <a:p>
            <a:r>
              <a:rPr lang="tr-TR" sz="2700" i="1" dirty="0"/>
              <a:t>  e-Arşiv Fatura Uygulaması</a:t>
            </a:r>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e-Arşiv </a:t>
            </a:r>
            <a:r>
              <a:rPr lang="tr-TR" sz="2300" dirty="0"/>
              <a:t>Fatura uygulamasına kayıtlı mükelleflerin, </a:t>
            </a:r>
            <a:r>
              <a:rPr lang="tr-TR" sz="2300" dirty="0" smtClean="0"/>
              <a:t>509 </a:t>
            </a:r>
            <a:r>
              <a:rPr lang="tr-TR" sz="2300" dirty="0" err="1" smtClean="0"/>
              <a:t>nolu</a:t>
            </a:r>
            <a:r>
              <a:rPr lang="tr-TR" sz="2300" dirty="0" smtClean="0"/>
              <a:t> Tebliğde belirtilen </a:t>
            </a:r>
            <a:r>
              <a:rPr lang="tr-TR" sz="2300" dirty="0"/>
              <a:t>istisnai durumlar haricinde, </a:t>
            </a:r>
            <a:endParaRPr lang="tr-TR" sz="2300" dirty="0" smtClean="0"/>
          </a:p>
          <a:p>
            <a:pPr marL="714375" indent="-314325" algn="just">
              <a:buFont typeface="Wingdings" panose="05000000000000000000" pitchFamily="2" charset="2"/>
              <a:buChar char="ü"/>
            </a:pPr>
            <a:r>
              <a:rPr lang="tr-TR" sz="2300" dirty="0" smtClean="0"/>
              <a:t>e-Fatura </a:t>
            </a:r>
            <a:r>
              <a:rPr lang="tr-TR" sz="2300" dirty="0"/>
              <a:t>uygulamasına </a:t>
            </a:r>
            <a:r>
              <a:rPr lang="tr-TR" sz="2300" dirty="0" smtClean="0"/>
              <a:t>kayıtlı mükelleflere </a:t>
            </a:r>
            <a:r>
              <a:rPr lang="tr-TR" sz="2300" dirty="0"/>
              <a:t>gerçekleştirmiş olduğu mal satışları ile hizmet ifalarında faturayı e-Fatura olarak</a:t>
            </a:r>
            <a:r>
              <a:rPr lang="tr-TR" sz="2300" dirty="0" smtClean="0"/>
              <a:t>, </a:t>
            </a:r>
          </a:p>
          <a:p>
            <a:pPr marL="714375" indent="-314325" algn="just">
              <a:buFont typeface="Wingdings" panose="05000000000000000000" pitchFamily="2" charset="2"/>
              <a:buChar char="ü"/>
            </a:pPr>
            <a:r>
              <a:rPr lang="tr-TR" sz="2300" dirty="0" smtClean="0"/>
              <a:t>e-Fatura </a:t>
            </a:r>
            <a:r>
              <a:rPr lang="tr-TR" sz="2300" dirty="0"/>
              <a:t>uygulamasına kayıtlı olmayan vergi mükellefleri ile vergi mükellefi </a:t>
            </a:r>
            <a:r>
              <a:rPr lang="tr-TR" sz="2300" dirty="0" smtClean="0"/>
              <a:t>olmayanlara gerçekleştirmiş </a:t>
            </a:r>
            <a:r>
              <a:rPr lang="tr-TR" sz="2300" dirty="0"/>
              <a:t>olduğu mal satışları ile hizmet ifalarında ise faturayı e-Arşiv Fatura </a:t>
            </a:r>
            <a:r>
              <a:rPr lang="tr-TR" sz="2300" dirty="0" smtClean="0"/>
              <a:t>olarak </a:t>
            </a:r>
          </a:p>
          <a:p>
            <a:pPr marL="0" indent="0" algn="just">
              <a:buNone/>
              <a:tabLst>
                <a:tab pos="542925" algn="l"/>
              </a:tabLst>
            </a:pPr>
            <a:r>
              <a:rPr lang="tr-TR" sz="2300" dirty="0" smtClean="0"/>
              <a:t>düzenlemeleri </a:t>
            </a:r>
            <a:r>
              <a:rPr lang="tr-TR" sz="2300" dirty="0"/>
              <a:t>zorunludur.</a:t>
            </a:r>
            <a:endParaRPr lang="tr-TR" sz="2300" dirty="0" smtClean="0"/>
          </a:p>
        </p:txBody>
      </p:sp>
    </p:spTree>
    <p:extLst>
      <p:ext uri="{BB962C8B-B14F-4D97-AF65-F5344CB8AC3E}">
        <p14:creationId xmlns:p14="http://schemas.microsoft.com/office/powerpoint/2010/main" val="2226898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71525" y="365126"/>
            <a:ext cx="10696575" cy="730250"/>
          </a:xfrm>
        </p:spPr>
        <p:txBody>
          <a:bodyPr>
            <a:normAutofit/>
          </a:bodyPr>
          <a:lstStyle/>
          <a:p>
            <a:r>
              <a:rPr lang="pt-BR" sz="2700" i="1" dirty="0"/>
              <a:t>e-Arşiv Fatura Uygulamasına Dahil Olma</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e-Arşiv Fatura uygulaması </a:t>
            </a:r>
            <a:r>
              <a:rPr lang="tr-TR" sz="2300" dirty="0" smtClean="0"/>
              <a:t>509 </a:t>
            </a:r>
            <a:r>
              <a:rPr lang="tr-TR" sz="2300" dirty="0" err="1" smtClean="0"/>
              <a:t>nolu</a:t>
            </a:r>
            <a:r>
              <a:rPr lang="tr-TR" sz="2300" dirty="0" smtClean="0"/>
              <a:t> Tebliğde e-Fatura kullanmaları zorunlu tutulan mükellefler dışındaki </a:t>
            </a:r>
            <a:r>
              <a:rPr lang="tr-TR" sz="2300" dirty="0"/>
              <a:t>mükellefler için zorunlu bir uygulama olmayıp, uygulamaya dahil olmak </a:t>
            </a:r>
            <a:r>
              <a:rPr lang="tr-TR" sz="2300" dirty="0" smtClean="0"/>
              <a:t>isteyen mükelleflerin</a:t>
            </a:r>
            <a:r>
              <a:rPr lang="tr-TR" sz="2300" dirty="0"/>
              <a:t>;</a:t>
            </a:r>
          </a:p>
          <a:p>
            <a:pPr marL="628650" indent="-361950" algn="just">
              <a:buNone/>
              <a:tabLst>
                <a:tab pos="542925" algn="l"/>
              </a:tabLst>
            </a:pPr>
            <a:r>
              <a:rPr lang="tr-TR" sz="2300" dirty="0"/>
              <a:t>a) </a:t>
            </a:r>
            <a:r>
              <a:rPr lang="tr-TR" sz="2300" dirty="0" smtClean="0"/>
              <a:t> e-Fatura </a:t>
            </a:r>
            <a:r>
              <a:rPr lang="tr-TR" sz="2300" dirty="0"/>
              <a:t>uygulamasına dahil olması,</a:t>
            </a:r>
          </a:p>
          <a:p>
            <a:pPr marL="628650" indent="-361950" algn="just">
              <a:buNone/>
              <a:tabLst>
                <a:tab pos="542925" algn="l"/>
              </a:tabLst>
            </a:pPr>
            <a:r>
              <a:rPr lang="tr-TR" sz="2300" dirty="0"/>
              <a:t>b</a:t>
            </a:r>
            <a:r>
              <a:rPr lang="tr-TR" sz="2300" dirty="0" smtClean="0"/>
              <a:t>) Bu </a:t>
            </a:r>
            <a:r>
              <a:rPr lang="tr-TR" sz="2300" dirty="0"/>
              <a:t>Tebliğde açıklanan usul ve esaslara uygun olarak, e-Arşiv Fatura düzenleyebilme </a:t>
            </a:r>
            <a:r>
              <a:rPr lang="tr-TR" sz="2300" dirty="0" smtClean="0"/>
              <a:t>ve iletebilme </a:t>
            </a:r>
            <a:r>
              <a:rPr lang="tr-TR" sz="2300" dirty="0"/>
              <a:t>konusunda gerekli hazırlıklarını tamamlamış olması,</a:t>
            </a:r>
          </a:p>
          <a:p>
            <a:pPr marL="628650" indent="-361950" algn="just">
              <a:buNone/>
              <a:tabLst>
                <a:tab pos="542925" algn="l"/>
              </a:tabLst>
            </a:pPr>
            <a:r>
              <a:rPr lang="tr-TR" sz="2300" dirty="0"/>
              <a:t>c) Bu Tebliğin “V.1.” numaralı bölümünde belirtilen uygulamadan yararlanma yöntemleri </a:t>
            </a:r>
            <a:r>
              <a:rPr lang="tr-TR" sz="2300" dirty="0" smtClean="0"/>
              <a:t>ve başvuru </a:t>
            </a:r>
            <a:r>
              <a:rPr lang="tr-TR" sz="2300" dirty="0"/>
              <a:t>esaslarına uygun şekilde e-Arşiv Fatura uygulamasına dahil olmak için </a:t>
            </a:r>
            <a:r>
              <a:rPr lang="tr-TR" sz="2300" dirty="0" smtClean="0"/>
              <a:t>gerekli başvuruyu </a:t>
            </a:r>
            <a:r>
              <a:rPr lang="tr-TR" sz="2300" dirty="0"/>
              <a:t>yapması,</a:t>
            </a:r>
          </a:p>
          <a:p>
            <a:pPr marL="0" indent="0" algn="just">
              <a:buNone/>
              <a:tabLst>
                <a:tab pos="542925" algn="l"/>
              </a:tabLst>
            </a:pPr>
            <a:r>
              <a:rPr lang="tr-TR" sz="2300" dirty="0" smtClean="0"/>
              <a:t>gerekmektedir.</a:t>
            </a:r>
          </a:p>
        </p:txBody>
      </p:sp>
    </p:spTree>
    <p:extLst>
      <p:ext uri="{BB962C8B-B14F-4D97-AF65-F5344CB8AC3E}">
        <p14:creationId xmlns:p14="http://schemas.microsoft.com/office/powerpoint/2010/main" val="8910795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71525" y="365126"/>
            <a:ext cx="10696575" cy="730250"/>
          </a:xfrm>
        </p:spPr>
        <p:txBody>
          <a:bodyPr>
            <a:normAutofit/>
          </a:bodyPr>
          <a:lstStyle/>
          <a:p>
            <a:r>
              <a:rPr lang="pt-BR" sz="2700" i="1" dirty="0"/>
              <a:t>e-Arşiv Faturada Bulunması Gereken Bilgiler</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457200" indent="-276225" algn="just">
              <a:buFont typeface="+mj-lt"/>
              <a:buAutoNum type="alphaLcParenR"/>
              <a:tabLst>
                <a:tab pos="542925" algn="l"/>
              </a:tabLst>
            </a:pPr>
            <a:r>
              <a:rPr lang="tr-TR" sz="2300" dirty="0" smtClean="0"/>
              <a:t>e-Arşiv </a:t>
            </a:r>
            <a:r>
              <a:rPr lang="tr-TR" sz="2300" dirty="0"/>
              <a:t>Faturanın düzenlenme tarihi ve belge numarası.</a:t>
            </a:r>
          </a:p>
          <a:p>
            <a:pPr marL="457200" indent="-276225" algn="just">
              <a:buFont typeface="+mj-lt"/>
              <a:buAutoNum type="alphaLcParenR"/>
              <a:tabLst>
                <a:tab pos="542925" algn="l"/>
              </a:tabLst>
            </a:pPr>
            <a:r>
              <a:rPr lang="tr-TR" sz="2300" dirty="0" smtClean="0"/>
              <a:t>e-Arşiv </a:t>
            </a:r>
            <a:r>
              <a:rPr lang="tr-TR" sz="2300" dirty="0"/>
              <a:t>Faturayı düzenleyenin adı/soyadı, varsa ticaret unvanı, iş adresi, bağlı olduğu </a:t>
            </a:r>
            <a:r>
              <a:rPr lang="tr-TR" sz="2300" dirty="0" smtClean="0"/>
              <a:t>vergi dairesi </a:t>
            </a:r>
            <a:r>
              <a:rPr lang="tr-TR" sz="2300" dirty="0"/>
              <a:t>ve vergi kimlik numarası.</a:t>
            </a:r>
          </a:p>
          <a:p>
            <a:pPr marL="457200" indent="-276225" algn="just">
              <a:buFont typeface="+mj-lt"/>
              <a:buAutoNum type="alphaLcParenR"/>
              <a:tabLst>
                <a:tab pos="542925" algn="l"/>
              </a:tabLst>
            </a:pPr>
            <a:r>
              <a:rPr lang="tr-TR" sz="2300" dirty="0" smtClean="0"/>
              <a:t>Müşterinin </a:t>
            </a:r>
            <a:r>
              <a:rPr lang="tr-TR" sz="2300" dirty="0"/>
              <a:t>adı/soyadı, ticaret unvanı, varsa vergi dairesi ve vergi kimlik numarası.</a:t>
            </a:r>
          </a:p>
          <a:p>
            <a:pPr marL="457200" indent="-276225" algn="just">
              <a:buFont typeface="+mj-lt"/>
              <a:buAutoNum type="alphaLcParenR"/>
              <a:tabLst>
                <a:tab pos="542925" algn="l"/>
              </a:tabLst>
            </a:pPr>
            <a:r>
              <a:rPr lang="tr-TR" sz="2300" dirty="0" smtClean="0"/>
              <a:t>Malın </a:t>
            </a:r>
            <a:r>
              <a:rPr lang="tr-TR" sz="2300" dirty="0"/>
              <a:t>veya işin nevi, miktarı, fiyatı ve tutarı, vergi türü, oranı ve tutarı.</a:t>
            </a:r>
          </a:p>
          <a:p>
            <a:pPr marL="457200" indent="-276225" algn="just">
              <a:buFont typeface="+mj-lt"/>
              <a:buAutoNum type="alphaLcParenR"/>
              <a:tabLst>
                <a:tab pos="542925" algn="l"/>
              </a:tabLst>
            </a:pPr>
            <a:r>
              <a:rPr lang="tr-TR" sz="2300" dirty="0" smtClean="0"/>
              <a:t>Satılan </a:t>
            </a:r>
            <a:r>
              <a:rPr lang="tr-TR" sz="2300" dirty="0"/>
              <a:t>malların teslim tarihi ve irsaliye numarası.</a:t>
            </a:r>
          </a:p>
          <a:p>
            <a:pPr marL="457200" indent="-276225" algn="just">
              <a:buFont typeface="+mj-lt"/>
              <a:buAutoNum type="alphaLcParenR"/>
              <a:tabLst>
                <a:tab pos="542925" algn="l"/>
              </a:tabLst>
            </a:pPr>
            <a:r>
              <a:rPr lang="tr-TR" sz="2300" dirty="0" smtClean="0"/>
              <a:t>GİB </a:t>
            </a:r>
            <a:r>
              <a:rPr lang="tr-TR" sz="2300" dirty="0"/>
              <a:t>sistemlerinden elektronik ortamda sorgulanması, doğrulanması </a:t>
            </a:r>
            <a:r>
              <a:rPr lang="tr-TR" sz="2300" dirty="0" smtClean="0"/>
              <a:t>ve görüntülenmesine </a:t>
            </a:r>
            <a:r>
              <a:rPr lang="tr-TR" sz="2300" dirty="0"/>
              <a:t>imkân vermek üzere, Başkanlık tarafından bilgi içeriği belirlenen </a:t>
            </a:r>
            <a:r>
              <a:rPr lang="tr-TR" sz="2300" dirty="0" err="1" smtClean="0"/>
              <a:t>karekod</a:t>
            </a:r>
            <a:r>
              <a:rPr lang="tr-TR" sz="2300" dirty="0" smtClean="0"/>
              <a:t> veya </a:t>
            </a:r>
            <a:r>
              <a:rPr lang="tr-TR" sz="2300" dirty="0"/>
              <a:t>barkod (Başkanlık tarafından ebelge.gib.gov.tr adresinden yapılan duyuruda </a:t>
            </a:r>
            <a:r>
              <a:rPr lang="tr-TR" sz="2300" dirty="0" smtClean="0"/>
              <a:t>belirtilecek tarihten </a:t>
            </a:r>
            <a:r>
              <a:rPr lang="tr-TR" sz="2300" dirty="0"/>
              <a:t>itibaren).</a:t>
            </a:r>
          </a:p>
          <a:p>
            <a:pPr marL="0" indent="0" algn="just">
              <a:buNone/>
              <a:tabLst>
                <a:tab pos="542925" algn="l"/>
              </a:tabLst>
            </a:pPr>
            <a:r>
              <a:rPr lang="tr-TR" sz="2300" dirty="0" smtClean="0"/>
              <a:t>	Mükellefler </a:t>
            </a:r>
            <a:r>
              <a:rPr lang="tr-TR" sz="2300" dirty="0"/>
              <a:t>e-Arşiv Fatura üzerindeki zorunlu bilgilere ilave olarak ihtiyaçları </a:t>
            </a:r>
            <a:r>
              <a:rPr lang="tr-TR" sz="2300" dirty="0" smtClean="0"/>
              <a:t>doğrultusunda farklı </a:t>
            </a:r>
            <a:r>
              <a:rPr lang="tr-TR" sz="2300" dirty="0"/>
              <a:t>bilgilere de yer verebilir</a:t>
            </a:r>
            <a:r>
              <a:rPr lang="tr-TR" sz="2300" dirty="0" smtClean="0"/>
              <a:t>.</a:t>
            </a:r>
          </a:p>
        </p:txBody>
      </p:sp>
    </p:spTree>
    <p:extLst>
      <p:ext uri="{BB962C8B-B14F-4D97-AF65-F5344CB8AC3E}">
        <p14:creationId xmlns:p14="http://schemas.microsoft.com/office/powerpoint/2010/main" val="17002732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71525" y="365126"/>
            <a:ext cx="10696575" cy="730250"/>
          </a:xfrm>
        </p:spPr>
        <p:txBody>
          <a:bodyPr>
            <a:normAutofit/>
          </a:bodyPr>
          <a:lstStyle/>
          <a:p>
            <a:r>
              <a:rPr lang="tr-TR" sz="2800" dirty="0"/>
              <a:t>e-Arşiv Fatura Olarak Düzenlenme Zorunluluğu Getirilen Diğer Faturalar</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e-Arşiv Fatura uygulamasına dahil olmayan mükelleflerce, 1/1/2020 tarihinden </a:t>
            </a:r>
            <a:r>
              <a:rPr lang="tr-TR" sz="2300" dirty="0" smtClean="0"/>
              <a:t>itibaren düzenlenecek </a:t>
            </a:r>
            <a:r>
              <a:rPr lang="tr-TR" sz="2300" dirty="0"/>
              <a:t>faturaların, vergiler dahil toplam tutarının </a:t>
            </a:r>
            <a:r>
              <a:rPr lang="tr-TR" sz="2300" b="1" i="1" dirty="0">
                <a:solidFill>
                  <a:srgbClr val="FF0000"/>
                </a:solidFill>
              </a:rPr>
              <a:t>30 Bin TL’yi </a:t>
            </a:r>
            <a:r>
              <a:rPr lang="tr-TR" sz="2300" dirty="0">
                <a:solidFill>
                  <a:srgbClr val="FF0000"/>
                </a:solidFill>
              </a:rPr>
              <a:t>(vergi </a:t>
            </a:r>
            <a:r>
              <a:rPr lang="tr-TR" sz="2300" dirty="0" smtClean="0">
                <a:solidFill>
                  <a:srgbClr val="FF0000"/>
                </a:solidFill>
              </a:rPr>
              <a:t>mükelleflerine düzenlenenler </a:t>
            </a:r>
            <a:r>
              <a:rPr lang="tr-TR" sz="2300" dirty="0">
                <a:solidFill>
                  <a:srgbClr val="FF0000"/>
                </a:solidFill>
              </a:rPr>
              <a:t>açısından vergiler dahil toplam tutarı </a:t>
            </a:r>
            <a:r>
              <a:rPr lang="tr-TR" sz="2300" b="1" i="1" dirty="0">
                <a:solidFill>
                  <a:srgbClr val="FF0000"/>
                </a:solidFill>
              </a:rPr>
              <a:t>5.000 TL’yi</a:t>
            </a:r>
            <a:r>
              <a:rPr lang="tr-TR" sz="2300" dirty="0">
                <a:solidFill>
                  <a:srgbClr val="FF0000"/>
                </a:solidFill>
              </a:rPr>
              <a:t>) aşması </a:t>
            </a:r>
            <a:r>
              <a:rPr lang="tr-TR" sz="2300" dirty="0"/>
              <a:t>halinde, söz </a:t>
            </a:r>
            <a:r>
              <a:rPr lang="tr-TR" sz="2300" dirty="0" smtClean="0"/>
              <a:t>konusu faturaların</a:t>
            </a:r>
            <a:r>
              <a:rPr lang="tr-TR" sz="2300" dirty="0"/>
              <a:t>, </a:t>
            </a:r>
            <a:r>
              <a:rPr lang="tr-TR" sz="2300" dirty="0" smtClean="0"/>
              <a:t>509 Tebliğde belirtilen </a:t>
            </a:r>
            <a:r>
              <a:rPr lang="tr-TR" sz="2300" dirty="0"/>
              <a:t>istisnai </a:t>
            </a:r>
            <a:r>
              <a:rPr lang="tr-TR" sz="2300" dirty="0" smtClean="0"/>
              <a:t>durumlar haricinde</a:t>
            </a:r>
            <a:r>
              <a:rPr lang="tr-TR" sz="2300" dirty="0"/>
              <a:t>, “</a:t>
            </a:r>
            <a:r>
              <a:rPr lang="tr-TR" sz="2300" b="1" i="1" dirty="0"/>
              <a:t>e-Arşiv Fatura</a:t>
            </a:r>
            <a:r>
              <a:rPr lang="tr-TR" sz="2300" dirty="0"/>
              <a:t>” olarak Başkanlıkça sunulan e-Belge düzenleme </a:t>
            </a:r>
            <a:r>
              <a:rPr lang="tr-TR" sz="2300" dirty="0" err="1" smtClean="0"/>
              <a:t>portalı</a:t>
            </a:r>
            <a:r>
              <a:rPr lang="tr-TR" sz="2300" dirty="0" smtClean="0"/>
              <a:t> üzerinden düzenlenmesi </a:t>
            </a:r>
            <a:r>
              <a:rPr lang="tr-TR" sz="2300" dirty="0"/>
              <a:t>zorunludur. </a:t>
            </a:r>
            <a:endParaRPr lang="tr-TR" sz="2300" dirty="0" smtClean="0"/>
          </a:p>
          <a:p>
            <a:pPr marL="0" indent="0" algn="just">
              <a:buNone/>
              <a:tabLst>
                <a:tab pos="542925" algn="l"/>
              </a:tabLst>
            </a:pPr>
            <a:r>
              <a:rPr lang="tr-TR" sz="2300" dirty="0"/>
              <a:t>	</a:t>
            </a:r>
            <a:r>
              <a:rPr lang="tr-TR" sz="2300" dirty="0" smtClean="0"/>
              <a:t>Söz </a:t>
            </a:r>
            <a:r>
              <a:rPr lang="tr-TR" sz="2300" dirty="0"/>
              <a:t>konusu faturaların bu </a:t>
            </a:r>
            <a:r>
              <a:rPr lang="tr-TR" sz="2300" dirty="0" smtClean="0"/>
              <a:t>Tebliğde belirtilen </a:t>
            </a:r>
            <a:r>
              <a:rPr lang="tr-TR" sz="2300" dirty="0"/>
              <a:t>istisnai durumlar haricinde e-Arşiv Fatura yerine matbu (kağıt) </a:t>
            </a:r>
            <a:r>
              <a:rPr lang="tr-TR" sz="2300" dirty="0" smtClean="0"/>
              <a:t>fatura olarak </a:t>
            </a:r>
            <a:r>
              <a:rPr lang="tr-TR" sz="2300" dirty="0"/>
              <a:t>düzenlenmesi veya alınması halinde, </a:t>
            </a:r>
            <a:r>
              <a:rPr lang="tr-TR" sz="2300" b="1" i="1" dirty="0"/>
              <a:t>faturayı düzenleyen ile </a:t>
            </a:r>
            <a:r>
              <a:rPr lang="tr-TR" sz="2300" dirty="0"/>
              <a:t>nihai tüketici </a:t>
            </a:r>
            <a:r>
              <a:rPr lang="tr-TR" sz="2300" dirty="0" smtClean="0"/>
              <a:t>dışındaki </a:t>
            </a:r>
            <a:r>
              <a:rPr lang="tr-TR" sz="2300" b="1" i="1" dirty="0" smtClean="0"/>
              <a:t>vergi </a:t>
            </a:r>
            <a:r>
              <a:rPr lang="tr-TR" sz="2300" b="1" i="1" dirty="0"/>
              <a:t>mükellefiyeti bulunan alıcı </a:t>
            </a:r>
            <a:r>
              <a:rPr lang="tr-TR" sz="2300" dirty="0"/>
              <a:t>hakkında </a:t>
            </a:r>
            <a:r>
              <a:rPr lang="tr-TR" sz="2300" b="1" i="1" dirty="0"/>
              <a:t>düzenlenen veya alınan her bir kağıt fatura </a:t>
            </a:r>
            <a:r>
              <a:rPr lang="tr-TR" sz="2300" b="1" i="1" dirty="0" smtClean="0"/>
              <a:t>için ayrı </a:t>
            </a:r>
            <a:r>
              <a:rPr lang="tr-TR" sz="2300" b="1" i="1" dirty="0"/>
              <a:t>ayrı</a:t>
            </a:r>
            <a:r>
              <a:rPr lang="tr-TR" sz="2300" dirty="0"/>
              <a:t> olmak üzere Kanunun 353 üncü maddesinde öngörülen cezai hüküm uygulanır</a:t>
            </a:r>
            <a:r>
              <a:rPr lang="tr-TR" sz="2300" dirty="0" smtClean="0"/>
              <a:t>.</a:t>
            </a:r>
            <a:endParaRPr lang="tr-TR" sz="2300" dirty="0"/>
          </a:p>
        </p:txBody>
      </p:sp>
    </p:spTree>
    <p:extLst>
      <p:ext uri="{BB962C8B-B14F-4D97-AF65-F5344CB8AC3E}">
        <p14:creationId xmlns:p14="http://schemas.microsoft.com/office/powerpoint/2010/main" val="4400817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pPr algn="just"/>
            <a:r>
              <a:rPr lang="tr-TR" sz="2400" dirty="0" smtClean="0"/>
              <a:t>Gelir </a:t>
            </a:r>
            <a:r>
              <a:rPr lang="tr-TR" sz="2400" dirty="0"/>
              <a:t>İdaresi Başkanlığı'nın 573 sıra numaralı yeni düzenlemesiyle, e-fatura veya e-arşiv sistemine dahil olmayan mükelleflerin, 1 Ocak 2025 tarihinden itibaren kestikleri faturaların toplam tutarı (vergiler dahil) 3.000 TL'yi aşması halinde e-arşiv fatura kesme zorunluluğu getirilmiştir.</a:t>
            </a:r>
          </a:p>
        </p:txBody>
      </p:sp>
    </p:spTree>
    <p:extLst>
      <p:ext uri="{BB962C8B-B14F-4D97-AF65-F5344CB8AC3E}">
        <p14:creationId xmlns:p14="http://schemas.microsoft.com/office/powerpoint/2010/main" val="2220293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71525" y="365126"/>
            <a:ext cx="10696575" cy="730250"/>
          </a:xfrm>
        </p:spPr>
        <p:txBody>
          <a:bodyPr>
            <a:normAutofit/>
          </a:bodyPr>
          <a:lstStyle/>
          <a:p>
            <a:r>
              <a:rPr lang="tr-TR" sz="2800" dirty="0"/>
              <a:t>e-Arşiv Fatura Olarak Düzenlenme Zorunluluğu Getirilen Diğer Faturalar</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r>
              <a:rPr lang="tr-TR" sz="2300" dirty="0" smtClean="0"/>
              <a:t>Satıcı </a:t>
            </a:r>
            <a:r>
              <a:rPr lang="tr-TR" sz="2300" dirty="0"/>
              <a:t>ve alıcının her ikisinin de e-Fatura uygulamasına kayıtlı kullanıcılar olması halinde</a:t>
            </a:r>
            <a:r>
              <a:rPr lang="tr-TR" sz="2300" dirty="0" smtClean="0"/>
              <a:t>, bunlar </a:t>
            </a:r>
            <a:r>
              <a:rPr lang="tr-TR" sz="2300" dirty="0"/>
              <a:t>arasında düzenlenen faturaların tamamının e-Fatura olması gerekmektedir.</a:t>
            </a:r>
          </a:p>
          <a:p>
            <a:pPr marL="0" indent="0" algn="just">
              <a:buNone/>
              <a:tabLst>
                <a:tab pos="542925" algn="l"/>
              </a:tabLst>
            </a:pPr>
            <a:r>
              <a:rPr lang="tr-TR" sz="2300" dirty="0" smtClean="0"/>
              <a:t>	Aynı </a:t>
            </a:r>
            <a:r>
              <a:rPr lang="tr-TR" sz="2300" dirty="0"/>
              <a:t>günde aynı kişilere düzenlenen faturalar </a:t>
            </a:r>
            <a:r>
              <a:rPr lang="tr-TR" sz="2300" b="1" i="1" dirty="0"/>
              <a:t>topluca birlikte değerlendirilecek </a:t>
            </a:r>
            <a:r>
              <a:rPr lang="tr-TR" sz="2300" dirty="0"/>
              <a:t>olup</a:t>
            </a:r>
            <a:r>
              <a:rPr lang="tr-TR" sz="2300" dirty="0" smtClean="0"/>
              <a:t>, faturaların </a:t>
            </a:r>
            <a:r>
              <a:rPr lang="tr-TR" sz="2300" dirty="0"/>
              <a:t>vergi dâhil tutar toplamının belirtilen tutarı aşması halinde, söz konusu </a:t>
            </a:r>
            <a:r>
              <a:rPr lang="tr-TR" sz="2300" dirty="0" smtClean="0"/>
              <a:t>faturaların e-Arşiv </a:t>
            </a:r>
            <a:r>
              <a:rPr lang="tr-TR" sz="2300" dirty="0"/>
              <a:t>Fatura olarak düzenlenmesi ve alınması zorunluluğu bulunmaktadır.</a:t>
            </a:r>
          </a:p>
        </p:txBody>
      </p:sp>
    </p:spTree>
    <p:extLst>
      <p:ext uri="{BB962C8B-B14F-4D97-AF65-F5344CB8AC3E}">
        <p14:creationId xmlns:p14="http://schemas.microsoft.com/office/powerpoint/2010/main" val="26135379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71525" y="365126"/>
            <a:ext cx="10696575" cy="730250"/>
          </a:xfrm>
        </p:spPr>
        <p:txBody>
          <a:bodyPr>
            <a:normAutofit/>
          </a:bodyPr>
          <a:lstStyle/>
          <a:p>
            <a:r>
              <a:rPr lang="tr-TR" sz="2800" dirty="0"/>
              <a:t>Başkanlıkça Zorunluluk Getirilebilecek Diğer Mükellefler</a:t>
            </a:r>
          </a:p>
        </p:txBody>
      </p:sp>
      <p:sp>
        <p:nvSpPr>
          <p:cNvPr id="3" name="İçerik Yer Tutucusu 2"/>
          <p:cNvSpPr>
            <a:spLocks noGrp="1"/>
          </p:cNvSpPr>
          <p:nvPr>
            <p:ph idx="1"/>
          </p:nvPr>
        </p:nvSpPr>
        <p:spPr>
          <a:xfrm>
            <a:off x="838200" y="1238250"/>
            <a:ext cx="10515600" cy="4938713"/>
          </a:xfrm>
        </p:spPr>
        <p:txBody>
          <a:bodyPr>
            <a:normAutofit lnSpcReduction="10000"/>
          </a:bodyPr>
          <a:lstStyle/>
          <a:p>
            <a:pPr marL="0" indent="0" algn="just">
              <a:buNone/>
              <a:tabLst>
                <a:tab pos="542925" algn="l"/>
              </a:tabLst>
            </a:pPr>
            <a:r>
              <a:rPr lang="tr-TR" sz="2300" dirty="0"/>
              <a:t>	</a:t>
            </a:r>
            <a:r>
              <a:rPr lang="tr-TR" sz="2300" dirty="0" smtClean="0"/>
              <a:t>GİB, </a:t>
            </a:r>
            <a:r>
              <a:rPr lang="tr-TR" sz="2300" dirty="0"/>
              <a:t>yapılan analiz veya inceleme çalışmaları neticesinde riskli ya da vergiye </a:t>
            </a:r>
            <a:r>
              <a:rPr lang="tr-TR" sz="2300" dirty="0" smtClean="0"/>
              <a:t>uyum düzeyi </a:t>
            </a:r>
            <a:r>
              <a:rPr lang="tr-TR" sz="2300" dirty="0"/>
              <a:t>düşük olduğu tespit edilen mükellefleri veya mükellef gruplarını, faaliyet, sektör </a:t>
            </a:r>
            <a:r>
              <a:rPr lang="tr-TR" sz="2300" dirty="0" smtClean="0"/>
              <a:t>ve ciro </a:t>
            </a:r>
            <a:r>
              <a:rPr lang="tr-TR" sz="2300" dirty="0"/>
              <a:t>tutarına bağlı olmaksızın, yazılı bildirim yapmak ve geçiş hazırlıkları için en az 3 ay </a:t>
            </a:r>
            <a:r>
              <a:rPr lang="tr-TR" sz="2300" dirty="0" smtClean="0"/>
              <a:t>süre vermek </a:t>
            </a:r>
            <a:r>
              <a:rPr lang="tr-TR" sz="2300" dirty="0"/>
              <a:t>suretiyle e-Arşiv Fatura uygulamasına geçme zorunluluğu getirmeye yetkilidir.</a:t>
            </a:r>
          </a:p>
          <a:p>
            <a:pPr marL="0" indent="0" algn="just">
              <a:buNone/>
              <a:tabLst>
                <a:tab pos="542925" algn="l"/>
              </a:tabLst>
            </a:pPr>
            <a:r>
              <a:rPr lang="tr-TR" sz="2300" dirty="0" smtClean="0"/>
              <a:t>	Kendisine </a:t>
            </a:r>
            <a:r>
              <a:rPr lang="tr-TR" sz="2300" dirty="0"/>
              <a:t>yazılı bildirim yapılan mükelleflerin, yazılı bildirimde belirtilen süreler </a:t>
            </a:r>
            <a:r>
              <a:rPr lang="tr-TR" sz="2300" dirty="0" smtClean="0"/>
              <a:t>içinde e-Arşiv </a:t>
            </a:r>
            <a:r>
              <a:rPr lang="tr-TR" sz="2300" dirty="0"/>
              <a:t>Fatura uygulamasına dâhil olması gerekmektedir. </a:t>
            </a:r>
            <a:endParaRPr lang="tr-TR" sz="2300" dirty="0" smtClean="0"/>
          </a:p>
          <a:p>
            <a:pPr marL="0" indent="0" algn="just">
              <a:buNone/>
              <a:tabLst>
                <a:tab pos="542925" algn="l"/>
              </a:tabLst>
            </a:pPr>
            <a:r>
              <a:rPr lang="tr-TR" sz="2300" dirty="0"/>
              <a:t>	</a:t>
            </a:r>
            <a:r>
              <a:rPr lang="tr-TR" sz="2300" dirty="0" smtClean="0"/>
              <a:t>Yazılı </a:t>
            </a:r>
            <a:r>
              <a:rPr lang="tr-TR" sz="2300" dirty="0"/>
              <a:t>bildirim </a:t>
            </a:r>
            <a:r>
              <a:rPr lang="tr-TR" sz="2300" dirty="0" smtClean="0"/>
              <a:t>yapılan mükelleflerin</a:t>
            </a:r>
            <a:r>
              <a:rPr lang="tr-TR" sz="2300" dirty="0"/>
              <a:t>, bildirimde belirtilen süreler içinde e-Arşiv Fatura uygulamasına dahil olması </a:t>
            </a:r>
            <a:r>
              <a:rPr lang="tr-TR" sz="2300" dirty="0" smtClean="0"/>
              <a:t>ve faturalarını 509 </a:t>
            </a:r>
            <a:r>
              <a:rPr lang="tr-TR" sz="2300" dirty="0" err="1" smtClean="0"/>
              <a:t>nolu</a:t>
            </a:r>
            <a:r>
              <a:rPr lang="tr-TR" sz="2300" dirty="0" smtClean="0"/>
              <a:t> Tebliğde belirtilen </a:t>
            </a:r>
            <a:r>
              <a:rPr lang="tr-TR" sz="2300" dirty="0"/>
              <a:t>istisnai </a:t>
            </a:r>
            <a:r>
              <a:rPr lang="tr-TR" sz="2300" dirty="0" smtClean="0"/>
              <a:t>durumlar haricinde;</a:t>
            </a:r>
          </a:p>
          <a:p>
            <a:pPr marL="447675" indent="-276225" algn="just">
              <a:buFont typeface="Wingdings" panose="05000000000000000000" pitchFamily="2" charset="2"/>
              <a:buChar char="ü"/>
              <a:tabLst>
                <a:tab pos="542925" algn="l"/>
              </a:tabLst>
            </a:pPr>
            <a:r>
              <a:rPr lang="tr-TR" sz="2300" dirty="0" smtClean="0"/>
              <a:t>e-Fatura </a:t>
            </a:r>
            <a:r>
              <a:rPr lang="tr-TR" sz="2300" dirty="0"/>
              <a:t>uygulamasına kayıtlı </a:t>
            </a:r>
            <a:r>
              <a:rPr lang="tr-TR" sz="2300" dirty="0" smtClean="0"/>
              <a:t>kullanıcılara düzenlenecek </a:t>
            </a:r>
            <a:r>
              <a:rPr lang="tr-TR" sz="2300" dirty="0"/>
              <a:t>faturalar e-Fatura olarak, </a:t>
            </a:r>
            <a:endParaRPr lang="tr-TR" sz="2300" dirty="0" smtClean="0"/>
          </a:p>
          <a:p>
            <a:pPr marL="447675" indent="-276225" algn="just">
              <a:buFont typeface="Wingdings" panose="05000000000000000000" pitchFamily="2" charset="2"/>
              <a:buChar char="ü"/>
              <a:tabLst>
                <a:tab pos="542925" algn="l"/>
              </a:tabLst>
            </a:pPr>
            <a:r>
              <a:rPr lang="tr-TR" sz="2300" dirty="0" smtClean="0"/>
              <a:t>e-Fatura </a:t>
            </a:r>
            <a:r>
              <a:rPr lang="tr-TR" sz="2300" dirty="0"/>
              <a:t>uygulamasına kayıtlı olmayan </a:t>
            </a:r>
            <a:r>
              <a:rPr lang="tr-TR" sz="2300" dirty="0" smtClean="0"/>
              <a:t>vergi mükellefleri </a:t>
            </a:r>
            <a:r>
              <a:rPr lang="tr-TR" sz="2300" dirty="0"/>
              <a:t>ile vergi mükellefi olmayanlara düzenlenecek faturaları e-Arşiv Fatura </a:t>
            </a:r>
            <a:r>
              <a:rPr lang="tr-TR" sz="2300" dirty="0" smtClean="0"/>
              <a:t>olarak</a:t>
            </a:r>
          </a:p>
          <a:p>
            <a:pPr marL="0" indent="0" algn="just">
              <a:buNone/>
              <a:tabLst>
                <a:tab pos="542925" algn="l"/>
              </a:tabLst>
            </a:pPr>
            <a:r>
              <a:rPr lang="tr-TR" sz="2300" dirty="0" smtClean="0"/>
              <a:t>düzenlemeleri </a:t>
            </a:r>
            <a:r>
              <a:rPr lang="tr-TR" sz="2300" dirty="0"/>
              <a:t>gerekmektedir. </a:t>
            </a:r>
          </a:p>
        </p:txBody>
      </p:sp>
    </p:spTree>
    <p:extLst>
      <p:ext uri="{BB962C8B-B14F-4D97-AF65-F5344CB8AC3E}">
        <p14:creationId xmlns:p14="http://schemas.microsoft.com/office/powerpoint/2010/main" val="29909236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71525" y="365126"/>
            <a:ext cx="10696575" cy="730250"/>
          </a:xfrm>
        </p:spPr>
        <p:txBody>
          <a:bodyPr>
            <a:normAutofit/>
          </a:bodyPr>
          <a:lstStyle/>
          <a:p>
            <a:r>
              <a:rPr lang="tr-TR" sz="2600" dirty="0" smtClean="0"/>
              <a:t>E-Ticaret </a:t>
            </a:r>
            <a:r>
              <a:rPr lang="tr-TR" sz="2600" dirty="0"/>
              <a:t>Kapsamında Düzenlenen e-Arşiv Faturalara İlişkin Usul </a:t>
            </a:r>
            <a:r>
              <a:rPr lang="tr-TR" sz="2600" dirty="0" smtClean="0"/>
              <a:t>ve Esaslar</a:t>
            </a:r>
            <a:endParaRPr lang="tr-TR" sz="2600"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e-Arşiv Fatura uygulamasına dahil olup internet üzerinden mal ve hizmet satışı yapanlar</a:t>
            </a:r>
            <a:r>
              <a:rPr lang="tr-TR" sz="2300" dirty="0" smtClean="0"/>
              <a:t>, yaptıkları </a:t>
            </a:r>
            <a:r>
              <a:rPr lang="tr-TR" sz="2300" dirty="0"/>
              <a:t>satışlara ilişkin e-Arşiv Faturaları elektronik ortamda iletmek zorundadır. </a:t>
            </a:r>
            <a:r>
              <a:rPr lang="tr-TR" sz="2300" dirty="0" smtClean="0"/>
              <a:t>Söz konusu </a:t>
            </a:r>
            <a:r>
              <a:rPr lang="tr-TR" sz="2300" dirty="0"/>
              <a:t>satışlarda irsaliye yerine geçen; e-Arşiv Faturanın kağıt çıktısı, ÖKC </a:t>
            </a:r>
            <a:r>
              <a:rPr lang="tr-TR" sz="2300" dirty="0" smtClean="0"/>
              <a:t>(Ödeme Kaydedici Cihaz) fatura </a:t>
            </a:r>
            <a:r>
              <a:rPr lang="tr-TR" sz="2300" dirty="0"/>
              <a:t>bilgi </a:t>
            </a:r>
            <a:r>
              <a:rPr lang="tr-TR" sz="2300" dirty="0" smtClean="0"/>
              <a:t>fişi ya </a:t>
            </a:r>
            <a:r>
              <a:rPr lang="tr-TR" sz="2300" dirty="0"/>
              <a:t>da sevk irsaliyesinin sevk edilen malın yanında bulunması gerekmektedir</a:t>
            </a:r>
            <a:r>
              <a:rPr lang="tr-TR" sz="2300" dirty="0" smtClean="0"/>
              <a:t>.</a:t>
            </a:r>
          </a:p>
        </p:txBody>
      </p:sp>
    </p:spTree>
    <p:extLst>
      <p:ext uri="{BB962C8B-B14F-4D97-AF65-F5344CB8AC3E}">
        <p14:creationId xmlns:p14="http://schemas.microsoft.com/office/powerpoint/2010/main" val="6449624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71525" y="365126"/>
            <a:ext cx="10696575" cy="730250"/>
          </a:xfrm>
        </p:spPr>
        <p:txBody>
          <a:bodyPr>
            <a:normAutofit/>
          </a:bodyPr>
          <a:lstStyle/>
          <a:p>
            <a:r>
              <a:rPr lang="tr-TR" sz="2600" dirty="0" smtClean="0"/>
              <a:t>E-Ticaret </a:t>
            </a:r>
            <a:r>
              <a:rPr lang="tr-TR" sz="2600" dirty="0"/>
              <a:t>Kapsamında Düzenlenen e-Arşiv Faturalara İlişkin Usul </a:t>
            </a:r>
            <a:r>
              <a:rPr lang="tr-TR" sz="2600" dirty="0" smtClean="0"/>
              <a:t>ve Esaslar</a:t>
            </a:r>
            <a:endParaRPr lang="tr-TR" sz="2600"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spcAft>
                <a:spcPts val="1000"/>
              </a:spcAft>
              <a:buNone/>
              <a:tabLst>
                <a:tab pos="542925" algn="l"/>
              </a:tabLst>
            </a:pPr>
            <a:r>
              <a:rPr lang="tr-TR" sz="2300" dirty="0" smtClean="0"/>
              <a:t>	e-Arşiv </a:t>
            </a:r>
            <a:r>
              <a:rPr lang="tr-TR" sz="2300" dirty="0"/>
              <a:t>Fatura uygulamasına dahil olan mükellefler tarafından elektronik ticaret </a:t>
            </a:r>
            <a:r>
              <a:rPr lang="tr-TR" sz="2300" dirty="0" smtClean="0"/>
              <a:t>kapsamında gerçekleştirilen </a:t>
            </a:r>
            <a:r>
              <a:rPr lang="tr-TR" sz="2300" dirty="0"/>
              <a:t>mal ve hizmet satışlarına ilişkin düzenlenecek e-Arşiv Faturalarda </a:t>
            </a:r>
            <a:r>
              <a:rPr lang="tr-TR" sz="2300" dirty="0" smtClean="0"/>
              <a:t>aşağıdaki bilgilere </a:t>
            </a:r>
            <a:r>
              <a:rPr lang="tr-TR" sz="2300" dirty="0"/>
              <a:t>yer verilmesi zorunlu olup, ayrıca fatura üzerinde “Bu satış internet </a:t>
            </a:r>
            <a:r>
              <a:rPr lang="tr-TR" sz="2300" dirty="0" smtClean="0"/>
              <a:t>üzerinden yapılmıştır</a:t>
            </a:r>
            <a:r>
              <a:rPr lang="tr-TR" sz="2300" dirty="0"/>
              <a:t>.” ifadesi yer almalıdır.</a:t>
            </a:r>
          </a:p>
          <a:p>
            <a:pPr marL="628650" indent="-276225" algn="just">
              <a:spcBef>
                <a:spcPts val="600"/>
              </a:spcBef>
              <a:buFont typeface="+mj-lt"/>
              <a:buAutoNum type="arabicPeriod"/>
              <a:tabLst>
                <a:tab pos="542925" algn="l"/>
              </a:tabLst>
            </a:pPr>
            <a:r>
              <a:rPr lang="tr-TR" sz="2300" dirty="0" smtClean="0"/>
              <a:t>Satış </a:t>
            </a:r>
            <a:r>
              <a:rPr lang="tr-TR" sz="2300" dirty="0"/>
              <a:t>işleminin yapıldığı web adresi.</a:t>
            </a:r>
          </a:p>
          <a:p>
            <a:pPr marL="628650" indent="-276225" algn="just">
              <a:spcBef>
                <a:spcPts val="600"/>
              </a:spcBef>
              <a:buFont typeface="+mj-lt"/>
              <a:buAutoNum type="arabicPeriod"/>
              <a:tabLst>
                <a:tab pos="542925" algn="l"/>
              </a:tabLst>
            </a:pPr>
            <a:r>
              <a:rPr lang="tr-TR" sz="2300" dirty="0" smtClean="0"/>
              <a:t>Ödeme </a:t>
            </a:r>
            <a:r>
              <a:rPr lang="tr-TR" sz="2300" dirty="0"/>
              <a:t>şekli.</a:t>
            </a:r>
          </a:p>
          <a:p>
            <a:pPr marL="628650" indent="-276225" algn="just">
              <a:spcBef>
                <a:spcPts val="600"/>
              </a:spcBef>
              <a:buFont typeface="+mj-lt"/>
              <a:buAutoNum type="arabicPeriod"/>
              <a:tabLst>
                <a:tab pos="542925" algn="l"/>
              </a:tabLst>
            </a:pPr>
            <a:r>
              <a:rPr lang="tr-TR" sz="2300" dirty="0" smtClean="0"/>
              <a:t>Ödeme </a:t>
            </a:r>
            <a:r>
              <a:rPr lang="tr-TR" sz="2300" dirty="0"/>
              <a:t>tarihi.</a:t>
            </a:r>
          </a:p>
          <a:p>
            <a:pPr marL="628650" indent="-276225" algn="just">
              <a:spcBef>
                <a:spcPts val="600"/>
              </a:spcBef>
              <a:buFont typeface="+mj-lt"/>
              <a:buAutoNum type="arabicPeriod"/>
              <a:tabLst>
                <a:tab pos="542925" algn="l"/>
              </a:tabLst>
            </a:pPr>
            <a:r>
              <a:rPr lang="tr-TR" sz="2300" dirty="0" smtClean="0"/>
              <a:t>Mal </a:t>
            </a:r>
            <a:r>
              <a:rPr lang="tr-TR" sz="2300" dirty="0"/>
              <a:t>satışlarında gönderiyi taşıyanın adı soyadı/unvanı ve VKN/TCKN bilgisi.</a:t>
            </a:r>
          </a:p>
          <a:p>
            <a:pPr marL="628650" indent="-276225" algn="just">
              <a:spcBef>
                <a:spcPts val="600"/>
              </a:spcBef>
              <a:buFont typeface="+mj-lt"/>
              <a:buAutoNum type="arabicPeriod"/>
              <a:tabLst>
                <a:tab pos="542925" algn="l"/>
              </a:tabLst>
            </a:pPr>
            <a:r>
              <a:rPr lang="tr-TR" sz="2300" dirty="0" smtClean="0"/>
              <a:t>Satışa </a:t>
            </a:r>
            <a:r>
              <a:rPr lang="tr-TR" sz="2300" dirty="0"/>
              <a:t>konu malın gönderildiği veya hizmetin ifa edildiği tarih.</a:t>
            </a:r>
          </a:p>
          <a:p>
            <a:pPr marL="628650" indent="-276225" algn="just">
              <a:spcBef>
                <a:spcPts val="600"/>
              </a:spcBef>
              <a:buFont typeface="+mj-lt"/>
              <a:buAutoNum type="arabicPeriod"/>
              <a:tabLst>
                <a:tab pos="542925" algn="l"/>
              </a:tabLst>
            </a:pPr>
            <a:r>
              <a:rPr lang="tr-TR" sz="2300" dirty="0" smtClean="0"/>
              <a:t>İade </a:t>
            </a:r>
            <a:r>
              <a:rPr lang="tr-TR" sz="2300" dirty="0"/>
              <a:t>bölümünde; malı iade edenin adı soyadı, adresi, imzası, iade edilen mala ilişkin cins</a:t>
            </a:r>
            <a:r>
              <a:rPr lang="tr-TR" sz="2300" dirty="0" smtClean="0"/>
              <a:t>, miktar</a:t>
            </a:r>
            <a:r>
              <a:rPr lang="tr-TR" sz="2300" dirty="0"/>
              <a:t>, birim fiyat ve tutarı</a:t>
            </a:r>
            <a:r>
              <a:rPr lang="tr-TR" sz="2300" dirty="0" smtClean="0"/>
              <a:t>.</a:t>
            </a:r>
            <a:endParaRPr lang="tr-TR" sz="2300" dirty="0"/>
          </a:p>
        </p:txBody>
      </p:sp>
    </p:spTree>
    <p:extLst>
      <p:ext uri="{BB962C8B-B14F-4D97-AF65-F5344CB8AC3E}">
        <p14:creationId xmlns:p14="http://schemas.microsoft.com/office/powerpoint/2010/main" val="629837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e-Fatura</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r>
              <a:rPr lang="tr-TR" sz="2300" dirty="0" smtClean="0"/>
              <a:t>e-Fatura uygulaması, açık standartlara uygun olarak hazırlanan elektronik belge biçimindeki faturaların, güvenli ve sağlıklı bir biçimde dolaşımını sağlamak amacı ile GİB (Gelir İdaresi Başkanlığı) tarafından oluşturulan bir uygulamadır. Uygulamadan Anonim yada </a:t>
            </a:r>
            <a:r>
              <a:rPr lang="tr-TR" sz="2300" dirty="0"/>
              <a:t>L</a:t>
            </a:r>
            <a:r>
              <a:rPr lang="tr-TR" sz="2300" dirty="0" smtClean="0"/>
              <a:t>imited olan bütün işletmeler yararlanabilmektedir.</a:t>
            </a:r>
          </a:p>
          <a:p>
            <a:pPr marL="0" indent="0" algn="just">
              <a:buNone/>
              <a:tabLst>
                <a:tab pos="542925" algn="l"/>
              </a:tabLst>
            </a:pPr>
            <a:r>
              <a:rPr lang="tr-TR" sz="2300" dirty="0" smtClean="0"/>
              <a:t>	</a:t>
            </a:r>
            <a:endParaRPr lang="tr-TR" sz="2300" dirty="0"/>
          </a:p>
        </p:txBody>
      </p:sp>
    </p:spTree>
    <p:extLst>
      <p:ext uri="{BB962C8B-B14F-4D97-AF65-F5344CB8AC3E}">
        <p14:creationId xmlns:p14="http://schemas.microsoft.com/office/powerpoint/2010/main" val="21409351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71525" y="365126"/>
            <a:ext cx="10696575" cy="730250"/>
          </a:xfrm>
        </p:spPr>
        <p:txBody>
          <a:bodyPr>
            <a:normAutofit/>
          </a:bodyPr>
          <a:lstStyle/>
          <a:p>
            <a:r>
              <a:rPr lang="tr-TR" sz="2600" dirty="0" smtClean="0"/>
              <a:t>E-Ticaret </a:t>
            </a:r>
            <a:r>
              <a:rPr lang="tr-TR" sz="2600" dirty="0"/>
              <a:t>Kapsamında Düzenlenen e-Arşiv Faturalara İlişkin Usul </a:t>
            </a:r>
            <a:r>
              <a:rPr lang="tr-TR" sz="2600" dirty="0" smtClean="0"/>
              <a:t>ve Esaslar</a:t>
            </a:r>
            <a:endParaRPr lang="tr-TR" sz="2600"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Müşteri </a:t>
            </a:r>
            <a:r>
              <a:rPr lang="tr-TR" sz="2300" dirty="0"/>
              <a:t>malı iade etmek isterse elektronik ortamda kendisine iletilen faturanın kâğıt </a:t>
            </a:r>
            <a:r>
              <a:rPr lang="tr-TR" sz="2300" dirty="0" smtClean="0"/>
              <a:t>çıktısını alır </a:t>
            </a:r>
            <a:r>
              <a:rPr lang="tr-TR" sz="2300" dirty="0"/>
              <a:t>ve iadeye ilişkin bölümü doldurup imzalamak suretiyle mal ile birlikte malı satana </a:t>
            </a:r>
            <a:r>
              <a:rPr lang="tr-TR" sz="2300" dirty="0" smtClean="0"/>
              <a:t>geri gönderir</a:t>
            </a:r>
            <a:r>
              <a:rPr lang="tr-TR" sz="2300" dirty="0"/>
              <a:t>. Bu suretle malı satana geri gönderilen bu belge satıcı tarafından düzenlenen </a:t>
            </a:r>
            <a:r>
              <a:rPr lang="tr-TR" sz="2300" dirty="0" smtClean="0"/>
              <a:t>gider pusulası </a:t>
            </a:r>
            <a:r>
              <a:rPr lang="tr-TR" sz="2300" dirty="0"/>
              <a:t>yerine geçer.</a:t>
            </a:r>
          </a:p>
          <a:p>
            <a:pPr marL="0" indent="0" algn="just">
              <a:buNone/>
              <a:tabLst>
                <a:tab pos="542925" algn="l"/>
              </a:tabLst>
            </a:pPr>
            <a:r>
              <a:rPr lang="tr-TR" sz="2300" dirty="0" smtClean="0"/>
              <a:t>	e-Arşiv </a:t>
            </a:r>
            <a:r>
              <a:rPr lang="tr-TR" sz="2300" dirty="0"/>
              <a:t>Fatura uygulamasına dahil olup, e-Fatura uygulamasına kayıtlı kullanıcılara </a:t>
            </a:r>
            <a:r>
              <a:rPr lang="tr-TR" sz="2300" dirty="0" smtClean="0"/>
              <a:t>internet üzerinden </a:t>
            </a:r>
            <a:r>
              <a:rPr lang="tr-TR" sz="2300" dirty="0"/>
              <a:t>mal satışı yapanlar, düzenleyecekleri e-Faturada, 6 </a:t>
            </a:r>
            <a:r>
              <a:rPr lang="tr-TR" sz="2300" dirty="0" err="1"/>
              <a:t>ncı</a:t>
            </a:r>
            <a:r>
              <a:rPr lang="tr-TR" sz="2300" dirty="0"/>
              <a:t> madde hariç yukarıda </a:t>
            </a:r>
            <a:r>
              <a:rPr lang="tr-TR" sz="2300" dirty="0" smtClean="0"/>
              <a:t>yazılı bilgilere </a:t>
            </a:r>
            <a:r>
              <a:rPr lang="tr-TR" sz="2300" dirty="0"/>
              <a:t>yer vereceklerdir. Söz konusu mükelleflerce yapılan bu kapsamdaki satışlarda</a:t>
            </a:r>
            <a:r>
              <a:rPr lang="tr-TR" sz="2300" dirty="0" smtClean="0"/>
              <a:t>; irsaliye </a:t>
            </a:r>
            <a:r>
              <a:rPr lang="tr-TR" sz="2300" dirty="0"/>
              <a:t>yerine geçen; e-Fatura kağıt çıktısı, ÖKC fatura bilgi fişi ya da sevk irsaliyesinin </a:t>
            </a:r>
            <a:r>
              <a:rPr lang="tr-TR" sz="2300" dirty="0" smtClean="0"/>
              <a:t>sevk edilen </a:t>
            </a:r>
            <a:r>
              <a:rPr lang="tr-TR" sz="2300" dirty="0"/>
              <a:t>malın yanında bulundurulması gerekmektedir</a:t>
            </a:r>
            <a:r>
              <a:rPr lang="tr-TR" sz="2300" dirty="0" smtClean="0"/>
              <a:t>.</a:t>
            </a:r>
            <a:endParaRPr lang="tr-TR" sz="2300" dirty="0"/>
          </a:p>
        </p:txBody>
      </p:sp>
    </p:spTree>
    <p:extLst>
      <p:ext uri="{BB962C8B-B14F-4D97-AF65-F5344CB8AC3E}">
        <p14:creationId xmlns:p14="http://schemas.microsoft.com/office/powerpoint/2010/main" val="29916114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526774"/>
            <a:ext cx="10515600" cy="5650189"/>
          </a:xfrm>
        </p:spPr>
        <p:txBody>
          <a:bodyPr>
            <a:normAutofit/>
          </a:bodyPr>
          <a:lstStyle/>
          <a:p>
            <a:pPr marL="0" indent="0" algn="just">
              <a:buNone/>
            </a:pPr>
            <a:r>
              <a:rPr lang="tr-TR" sz="2400" dirty="0"/>
              <a:t>2024’te E-Defter Uygulaması</a:t>
            </a:r>
          </a:p>
          <a:p>
            <a:pPr algn="just"/>
            <a:r>
              <a:rPr lang="tr-TR" sz="2400" dirty="0"/>
              <a:t>1 </a:t>
            </a:r>
            <a:r>
              <a:rPr lang="tr-TR" sz="2400" dirty="0" err="1"/>
              <a:t>No’lu</a:t>
            </a:r>
            <a:r>
              <a:rPr lang="tr-TR" sz="2400" dirty="0"/>
              <a:t> Elektronik Defter Genel Tebliği’ne göre e-Fatura uygulamasına yıl içinde zorunlu olarak geçen mükelleflerin, izleyen yılın başından itibaren e-Defter uygulamasını kullanmaları zorunludur. </a:t>
            </a:r>
            <a:endParaRPr lang="tr-TR" sz="2400" dirty="0" smtClean="0"/>
          </a:p>
          <a:p>
            <a:pPr algn="just"/>
            <a:r>
              <a:rPr lang="tr-TR" sz="2400" dirty="0" smtClean="0"/>
              <a:t>Bu </a:t>
            </a:r>
            <a:r>
              <a:rPr lang="tr-TR" sz="2400" dirty="0"/>
              <a:t>kapsamda 2023 yılı içerisinde e-Fatura uygulamasını zorunlu olarak kullanmaya başlayan aşağıdaki mükelleflerin 1 Ocak 2024 itibarıyla e-Defter uygulamasını kullanmaya başlamaları </a:t>
            </a:r>
            <a:r>
              <a:rPr lang="tr-TR" sz="2400" dirty="0" smtClean="0"/>
              <a:t>gerekiyor</a:t>
            </a:r>
            <a:r>
              <a:rPr lang="tr-TR" sz="2400" dirty="0"/>
              <a:t>.</a:t>
            </a:r>
          </a:p>
        </p:txBody>
      </p:sp>
    </p:spTree>
    <p:extLst>
      <p:ext uri="{BB962C8B-B14F-4D97-AF65-F5344CB8AC3E}">
        <p14:creationId xmlns:p14="http://schemas.microsoft.com/office/powerpoint/2010/main" val="11045849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526774"/>
            <a:ext cx="10515600" cy="5650189"/>
          </a:xfrm>
        </p:spPr>
        <p:txBody>
          <a:bodyPr>
            <a:normAutofit/>
          </a:bodyPr>
          <a:lstStyle/>
          <a:p>
            <a:pPr marL="0" indent="0" algn="just">
              <a:buNone/>
            </a:pPr>
            <a:r>
              <a:rPr lang="tr-TR" sz="2400" dirty="0" smtClean="0"/>
              <a:t>Mükellef/Mükellef Grubu</a:t>
            </a:r>
            <a:endParaRPr lang="tr-TR" sz="2400" dirty="0"/>
          </a:p>
          <a:p>
            <a:pPr algn="just"/>
            <a:r>
              <a:rPr lang="tr-TR" sz="2400" dirty="0"/>
              <a:t>2022 hesap dönemi için brüt satış hasılatı 3 Milyon TL ve üzeri olanlar,</a:t>
            </a:r>
          </a:p>
          <a:p>
            <a:pPr algn="just"/>
            <a:r>
              <a:rPr lang="tr-TR" sz="2400" dirty="0"/>
              <a:t>Elektronik ortamda mal ve hizmet satışı yapanlardan 2022 hesap dönemi için brüt satış hasılatı 500 bin TL ve üzeri olanlar,</a:t>
            </a:r>
          </a:p>
          <a:p>
            <a:pPr algn="just"/>
            <a:r>
              <a:rPr lang="tr-TR" sz="2400" dirty="0"/>
              <a:t>Aracı hizmet sağlayıcıları, internet reklamcılığı ve internet ortamında ilan yayınlayanlardan 2022 hesap dönemi için brüt satış hasılatı 500 Bin TL ve üzeri olanlar,</a:t>
            </a:r>
          </a:p>
          <a:p>
            <a:pPr algn="just"/>
            <a:r>
              <a:rPr lang="tr-TR" sz="2400" dirty="0"/>
              <a:t>Gayrimenkul alım, satım, kiralama, inşa ve imal yapanlardan 2022 hesap dönemi için brüt satış hasılatı 500 Bin TL ve üzeri olanlar,</a:t>
            </a:r>
          </a:p>
          <a:p>
            <a:pPr algn="just"/>
            <a:r>
              <a:rPr lang="tr-TR" sz="2400" dirty="0"/>
              <a:t>Motorlu taşıt alım, satım, kiralama, inşa ve imal yapanlardan 2022 hesap dönemi için brüt satış hasılatı 500 Bin TL ve üzeri olanlar,</a:t>
            </a:r>
          </a:p>
          <a:p>
            <a:pPr algn="just"/>
            <a:r>
              <a:rPr lang="tr-TR" sz="2400" dirty="0"/>
              <a:t>Ayrıca; Türk Ticaret Kanunu’nun 397’nci maddesinin dördüncü fıkrası uyarınca bağımsız denetime tabi olan şirketler, şartların sağlandığı yılı takip eden yılın başından itibaren e-</a:t>
            </a:r>
            <a:r>
              <a:rPr lang="tr-TR" sz="2400" dirty="0" err="1"/>
              <a:t>Defter’e</a:t>
            </a:r>
            <a:r>
              <a:rPr lang="tr-TR" sz="2400" dirty="0"/>
              <a:t> geçiş yapmak zorundalar</a:t>
            </a:r>
            <a:r>
              <a:rPr lang="tr-TR" sz="2400" dirty="0" smtClean="0"/>
              <a:t>.</a:t>
            </a:r>
            <a:endParaRPr lang="tr-TR" sz="2400" dirty="0"/>
          </a:p>
        </p:txBody>
      </p:sp>
    </p:spTree>
    <p:extLst>
      <p:ext uri="{BB962C8B-B14F-4D97-AF65-F5344CB8AC3E}">
        <p14:creationId xmlns:p14="http://schemas.microsoft.com/office/powerpoint/2010/main" val="17463304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526774"/>
            <a:ext cx="10515600" cy="5650189"/>
          </a:xfrm>
        </p:spPr>
        <p:txBody>
          <a:bodyPr>
            <a:normAutofit/>
          </a:bodyPr>
          <a:lstStyle/>
          <a:p>
            <a:pPr marL="0" indent="0">
              <a:buNone/>
            </a:pPr>
            <a:r>
              <a:rPr lang="tr-TR" dirty="0" smtClean="0"/>
              <a:t>2024’te </a:t>
            </a:r>
            <a:r>
              <a:rPr lang="tr-TR" dirty="0"/>
              <a:t>E-İrsaliye Uygulaması</a:t>
            </a:r>
          </a:p>
          <a:p>
            <a:pPr algn="just"/>
            <a:r>
              <a:rPr lang="tr-TR" dirty="0"/>
              <a:t>E-irsaliye uygulaması ile kağıt irsaliyeler 2020 yılı itibariyle GİB tarafından belirlenen standartlara göre elektronik belge olarak düzenleniyor, elektronik ortamda iletilip muhafaza ve ibraz ediliyor</a:t>
            </a:r>
            <a:r>
              <a:rPr lang="tr-TR" dirty="0" smtClean="0"/>
              <a:t>.</a:t>
            </a:r>
            <a:endParaRPr lang="tr-TR" dirty="0"/>
          </a:p>
        </p:txBody>
      </p:sp>
    </p:spTree>
    <p:extLst>
      <p:ext uri="{BB962C8B-B14F-4D97-AF65-F5344CB8AC3E}">
        <p14:creationId xmlns:p14="http://schemas.microsoft.com/office/powerpoint/2010/main" val="4014151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526774"/>
            <a:ext cx="10515600" cy="5650189"/>
          </a:xfrm>
        </p:spPr>
        <p:txBody>
          <a:bodyPr>
            <a:normAutofit/>
          </a:bodyPr>
          <a:lstStyle/>
          <a:p>
            <a:pPr marL="0" indent="0">
              <a:buNone/>
            </a:pPr>
            <a:r>
              <a:rPr lang="tr-TR" sz="2400" dirty="0" err="1" smtClean="0"/>
              <a:t>GİB’in</a:t>
            </a:r>
            <a:r>
              <a:rPr lang="tr-TR" sz="2400" dirty="0" smtClean="0"/>
              <a:t> </a:t>
            </a:r>
            <a:r>
              <a:rPr lang="tr-TR" sz="2400" dirty="0"/>
              <a:t>yayımladığı tebliğe göre:</a:t>
            </a:r>
          </a:p>
          <a:p>
            <a:r>
              <a:rPr lang="tr-TR" sz="2400" dirty="0" smtClean="0"/>
              <a:t>E-irsaliye </a:t>
            </a:r>
            <a:r>
              <a:rPr lang="tr-TR" sz="2400" dirty="0"/>
              <a:t>için zorunlu başlangıç tarihi, sektör ayrımı olmaksızın, 2023 yılında brüt satış hasılatı 10 Milyon TL ve üzeri olan e-Fatura uygulamasına kayıtlı olan mükellefler için 01 Temmuz 2024 olarak belirlenmiş durumda.</a:t>
            </a:r>
          </a:p>
          <a:p>
            <a:pPr marL="0" indent="0">
              <a:buNone/>
            </a:pPr>
            <a:endParaRPr lang="tr-TR" sz="2400" dirty="0"/>
          </a:p>
          <a:p>
            <a:pPr algn="just"/>
            <a:r>
              <a:rPr lang="tr-TR" sz="2400" dirty="0"/>
              <a:t>Not: Mükellefleri yukarıdaki şekilde belirlenen, elektronik belge olarak düzenlenmesi gereken faturaların ve arşiv faturaların, kağıt olarak düzenlenip gönderilmesi halinde özel usulsüzlük cezası uygulanmaktadır.</a:t>
            </a:r>
          </a:p>
        </p:txBody>
      </p:sp>
    </p:spTree>
    <p:extLst>
      <p:ext uri="{BB962C8B-B14F-4D97-AF65-F5344CB8AC3E}">
        <p14:creationId xmlns:p14="http://schemas.microsoft.com/office/powerpoint/2010/main" val="3839801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71525" y="365126"/>
            <a:ext cx="10696575" cy="730250"/>
          </a:xfrm>
        </p:spPr>
        <p:txBody>
          <a:bodyPr>
            <a:normAutofit/>
          </a:bodyPr>
          <a:lstStyle/>
          <a:p>
            <a:r>
              <a:rPr lang="tr-TR" sz="2600" dirty="0" smtClean="0"/>
              <a:t>Diğer e-Belgeler</a:t>
            </a:r>
            <a:endParaRPr lang="tr-TR" sz="2600"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VUK 509 </a:t>
            </a:r>
            <a:r>
              <a:rPr lang="tr-TR" sz="2300" dirty="0" err="1" smtClean="0"/>
              <a:t>nolu</a:t>
            </a:r>
            <a:r>
              <a:rPr lang="tr-TR" sz="2300" dirty="0" smtClean="0"/>
              <a:t> Genel Tebliği çerçevesinde e-Fatura ve e-Arşiv Faturanın yanında düzenlenebilecek diğer e-belgeler;</a:t>
            </a:r>
          </a:p>
          <a:p>
            <a:pPr marL="628650" algn="just">
              <a:buFont typeface="Wingdings" panose="05000000000000000000" pitchFamily="2" charset="2"/>
              <a:buChar char="ü"/>
              <a:tabLst>
                <a:tab pos="542925" algn="l"/>
              </a:tabLst>
            </a:pPr>
            <a:r>
              <a:rPr lang="tr-TR" sz="2300" dirty="0"/>
              <a:t>	</a:t>
            </a:r>
            <a:r>
              <a:rPr lang="tr-TR" sz="2300" dirty="0" smtClean="0"/>
              <a:t>e-İrsaliye,</a:t>
            </a:r>
          </a:p>
          <a:p>
            <a:pPr marL="628650" algn="just">
              <a:buFont typeface="Wingdings" panose="05000000000000000000" pitchFamily="2" charset="2"/>
              <a:buChar char="ü"/>
              <a:tabLst>
                <a:tab pos="542925" algn="l"/>
              </a:tabLst>
            </a:pPr>
            <a:r>
              <a:rPr lang="tr-TR" sz="2300" dirty="0"/>
              <a:t>	</a:t>
            </a:r>
            <a:r>
              <a:rPr lang="tr-TR" sz="2300" dirty="0" smtClean="0"/>
              <a:t>e-Serbest Meslek Makbuzu,</a:t>
            </a:r>
          </a:p>
          <a:p>
            <a:pPr marL="628650" algn="just">
              <a:buFont typeface="Wingdings" panose="05000000000000000000" pitchFamily="2" charset="2"/>
              <a:buChar char="ü"/>
              <a:tabLst>
                <a:tab pos="542925" algn="l"/>
              </a:tabLst>
            </a:pPr>
            <a:r>
              <a:rPr lang="tr-TR" sz="2300" dirty="0"/>
              <a:t>	</a:t>
            </a:r>
            <a:r>
              <a:rPr lang="tr-TR" sz="2300" dirty="0" smtClean="0"/>
              <a:t>e-Müstahsil Makbuzu,</a:t>
            </a:r>
          </a:p>
          <a:p>
            <a:pPr marL="628650" algn="just">
              <a:buFont typeface="Wingdings" panose="05000000000000000000" pitchFamily="2" charset="2"/>
              <a:buChar char="ü"/>
              <a:tabLst>
                <a:tab pos="542925" algn="l"/>
              </a:tabLst>
            </a:pPr>
            <a:r>
              <a:rPr lang="tr-TR" sz="2300" dirty="0"/>
              <a:t>	</a:t>
            </a:r>
            <a:r>
              <a:rPr lang="tr-TR" sz="2300" dirty="0" smtClean="0"/>
              <a:t>e-Gider Pusulası,</a:t>
            </a:r>
          </a:p>
          <a:p>
            <a:pPr marL="628650" algn="just">
              <a:buFont typeface="Wingdings" panose="05000000000000000000" pitchFamily="2" charset="2"/>
              <a:buChar char="ü"/>
              <a:tabLst>
                <a:tab pos="542925" algn="l"/>
              </a:tabLst>
            </a:pPr>
            <a:r>
              <a:rPr lang="tr-TR" sz="2300" dirty="0"/>
              <a:t>	</a:t>
            </a:r>
            <a:r>
              <a:rPr lang="tr-TR" sz="2300" dirty="0" smtClean="0"/>
              <a:t>e-Bilet uygulaması,</a:t>
            </a:r>
          </a:p>
          <a:p>
            <a:pPr marL="628650" algn="just">
              <a:buFont typeface="Wingdings" panose="05000000000000000000" pitchFamily="2" charset="2"/>
              <a:buChar char="ü"/>
              <a:tabLst>
                <a:tab pos="542925" algn="l"/>
              </a:tabLst>
            </a:pPr>
            <a:r>
              <a:rPr lang="tr-TR" sz="2300" dirty="0"/>
              <a:t>	</a:t>
            </a:r>
            <a:r>
              <a:rPr lang="tr-TR" sz="2300" dirty="0" smtClean="0"/>
              <a:t>e-Sigorta </a:t>
            </a:r>
            <a:r>
              <a:rPr lang="tr-TR" sz="2300" dirty="0"/>
              <a:t>Komisyon Gider </a:t>
            </a:r>
            <a:r>
              <a:rPr lang="tr-TR" sz="2300" dirty="0" smtClean="0"/>
              <a:t>Belgesi,</a:t>
            </a:r>
          </a:p>
          <a:p>
            <a:pPr marL="628650" algn="just">
              <a:buFont typeface="Wingdings" panose="05000000000000000000" pitchFamily="2" charset="2"/>
              <a:buChar char="ü"/>
              <a:tabLst>
                <a:tab pos="542925" algn="l"/>
              </a:tabLst>
            </a:pPr>
            <a:r>
              <a:rPr lang="tr-TR" sz="2300" dirty="0"/>
              <a:t>	</a:t>
            </a:r>
            <a:r>
              <a:rPr lang="tr-TR" sz="2300" dirty="0" smtClean="0"/>
              <a:t>e-Döviz </a:t>
            </a:r>
            <a:r>
              <a:rPr lang="tr-TR" sz="2300" dirty="0"/>
              <a:t>Alım-Satım </a:t>
            </a:r>
            <a:r>
              <a:rPr lang="tr-TR" sz="2300" dirty="0" smtClean="0"/>
              <a:t>Belgesi,</a:t>
            </a:r>
          </a:p>
          <a:p>
            <a:pPr marL="628650" algn="just">
              <a:buFont typeface="Wingdings" panose="05000000000000000000" pitchFamily="2" charset="2"/>
              <a:buChar char="ü"/>
              <a:tabLst>
                <a:tab pos="542925" algn="l"/>
              </a:tabLst>
            </a:pPr>
            <a:r>
              <a:rPr lang="tr-TR" sz="2300" dirty="0"/>
              <a:t> </a:t>
            </a:r>
            <a:r>
              <a:rPr lang="tr-TR" sz="2300" dirty="0" smtClean="0"/>
              <a:t>	e-Dekont Uygulaması.</a:t>
            </a:r>
            <a:endParaRPr lang="tr-TR" sz="2300" dirty="0"/>
          </a:p>
          <a:p>
            <a:pPr marL="0" indent="0" algn="just">
              <a:buNone/>
              <a:tabLst>
                <a:tab pos="542925" algn="l"/>
              </a:tabLst>
            </a:pPr>
            <a:endParaRPr lang="tr-TR" sz="2300" dirty="0"/>
          </a:p>
        </p:txBody>
      </p:sp>
    </p:spTree>
    <p:extLst>
      <p:ext uri="{BB962C8B-B14F-4D97-AF65-F5344CB8AC3E}">
        <p14:creationId xmlns:p14="http://schemas.microsoft.com/office/powerpoint/2010/main" val="7991621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425450"/>
          </a:xfrm>
        </p:spPr>
        <p:txBody>
          <a:bodyPr>
            <a:normAutofit fontScale="90000"/>
          </a:bodyPr>
          <a:lstStyle/>
          <a:p>
            <a:r>
              <a:rPr lang="tr-TR" sz="2500" dirty="0" smtClean="0"/>
              <a:t>Kaynaklar</a:t>
            </a:r>
            <a:endParaRPr lang="tr-TR" sz="2500" dirty="0"/>
          </a:p>
        </p:txBody>
      </p:sp>
      <p:sp>
        <p:nvSpPr>
          <p:cNvPr id="3" name="İçerik Yer Tutucusu 2"/>
          <p:cNvSpPr>
            <a:spLocks noGrp="1"/>
          </p:cNvSpPr>
          <p:nvPr>
            <p:ph idx="1"/>
          </p:nvPr>
        </p:nvSpPr>
        <p:spPr>
          <a:xfrm>
            <a:off x="838200" y="1066800"/>
            <a:ext cx="10515600" cy="5110163"/>
          </a:xfrm>
        </p:spPr>
        <p:txBody>
          <a:bodyPr>
            <a:normAutofit/>
          </a:bodyPr>
          <a:lstStyle/>
          <a:p>
            <a:pPr marL="628650" indent="-628650">
              <a:buNone/>
            </a:pPr>
            <a:r>
              <a:rPr lang="tr-TR" sz="1800" dirty="0" smtClean="0"/>
              <a:t>Ertaş, F.C. (2019). Muhasebe Bilgi Sistemi ve Organizasyonu, Ankara: Seçkin Yayıncılık</a:t>
            </a:r>
          </a:p>
          <a:p>
            <a:pPr marL="628650" indent="-628650">
              <a:buNone/>
            </a:pPr>
            <a:r>
              <a:rPr lang="tr-TR" sz="1800" dirty="0"/>
              <a:t>MEB (2011). </a:t>
            </a:r>
            <a:r>
              <a:rPr lang="tr-TR" sz="1800" dirty="0" smtClean="0"/>
              <a:t>Ticari Belgeler 342PR0075. Ankara: T.C. Milli Eğitim Bakanlığı.</a:t>
            </a:r>
          </a:p>
          <a:p>
            <a:pPr marL="628650" indent="-628650">
              <a:buNone/>
            </a:pPr>
            <a:r>
              <a:rPr lang="tr-TR" sz="1800" dirty="0" err="1" smtClean="0"/>
              <a:t>Sevilengül</a:t>
            </a:r>
            <a:r>
              <a:rPr lang="tr-TR" sz="1800" dirty="0" smtClean="0"/>
              <a:t>, O. (2001). Genel Muhasebe. Genişletilmiş 10. Baskı. </a:t>
            </a:r>
            <a:r>
              <a:rPr lang="tr-TR" sz="1800" dirty="0"/>
              <a:t>Ankara: Gazi Kitabevi</a:t>
            </a:r>
            <a:r>
              <a:rPr lang="tr-TR" sz="1800" dirty="0" smtClean="0"/>
              <a:t>.</a:t>
            </a:r>
          </a:p>
          <a:p>
            <a:pPr marL="628650" indent="-628650">
              <a:buNone/>
            </a:pPr>
            <a:r>
              <a:rPr lang="tr-TR" sz="1800" dirty="0" smtClean="0"/>
              <a:t>İlgili yasal mevzuat</a:t>
            </a:r>
          </a:p>
          <a:p>
            <a:pPr marL="628650" indent="-628650">
              <a:buNone/>
            </a:pPr>
            <a:endParaRPr lang="tr-TR" sz="1800" dirty="0" smtClean="0"/>
          </a:p>
          <a:p>
            <a:pPr marL="0" indent="0">
              <a:buNone/>
            </a:pPr>
            <a:endParaRPr lang="tr-TR" dirty="0"/>
          </a:p>
          <a:p>
            <a:pPr marL="0" indent="0">
              <a:buNone/>
            </a:pPr>
            <a:endParaRPr lang="tr-TR" dirty="0"/>
          </a:p>
        </p:txBody>
      </p:sp>
    </p:spTree>
    <p:extLst>
      <p:ext uri="{BB962C8B-B14F-4D97-AF65-F5344CB8AC3E}">
        <p14:creationId xmlns:p14="http://schemas.microsoft.com/office/powerpoint/2010/main" val="3123432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e-Fatura</a:t>
            </a:r>
            <a:endParaRPr lang="tr-TR" sz="2700" i="1" dirty="0"/>
          </a:p>
        </p:txBody>
      </p:sp>
      <p:sp>
        <p:nvSpPr>
          <p:cNvPr id="3" name="İçerik Yer Tutucusu 2"/>
          <p:cNvSpPr>
            <a:spLocks noGrp="1"/>
          </p:cNvSpPr>
          <p:nvPr>
            <p:ph idx="1"/>
          </p:nvPr>
        </p:nvSpPr>
        <p:spPr>
          <a:xfrm>
            <a:off x="838200" y="1238250"/>
            <a:ext cx="10515600" cy="5048250"/>
          </a:xfrm>
        </p:spPr>
        <p:txBody>
          <a:bodyPr>
            <a:normAutofit/>
          </a:bodyPr>
          <a:lstStyle/>
          <a:p>
            <a:pPr marL="0" indent="0" algn="just">
              <a:buNone/>
              <a:tabLst>
                <a:tab pos="542925" algn="l"/>
              </a:tabLst>
            </a:pPr>
            <a:r>
              <a:rPr lang="tr-TR" sz="2300" dirty="0" smtClean="0"/>
              <a:t>	</a:t>
            </a:r>
            <a:r>
              <a:rPr lang="tr-TR" sz="2300" dirty="0" err="1" smtClean="0"/>
              <a:t>VUK’nun</a:t>
            </a:r>
            <a:r>
              <a:rPr lang="tr-TR" sz="2300" dirty="0" smtClean="0"/>
              <a:t> </a:t>
            </a:r>
            <a:r>
              <a:rPr lang="tr-TR" sz="2300" dirty="0"/>
              <a:t>Mükerrer 242/2 maddesi ile Maliye Bakanlığı; </a:t>
            </a:r>
            <a:endParaRPr lang="tr-TR" sz="2300" dirty="0" smtClean="0"/>
          </a:p>
          <a:p>
            <a:pPr algn="just">
              <a:buFont typeface="Wingdings" panose="05000000000000000000" pitchFamily="2" charset="2"/>
              <a:buChar char="ü"/>
              <a:tabLst>
                <a:tab pos="542925" algn="l"/>
              </a:tabLst>
            </a:pPr>
            <a:r>
              <a:rPr lang="tr-TR" sz="2300" dirty="0" smtClean="0"/>
              <a:t>elektronik </a:t>
            </a:r>
            <a:r>
              <a:rPr lang="tr-TR" sz="2300" dirty="0"/>
              <a:t>defter, kayıt ve belgelerin oluşturulması, kaydedilmesi, iletilmesi, muhafazası ve ibrazı ile defter ve belgelerin elektronik ortamda tutulması ve düzenlenmesi uygulamasına ilişkin usul ve esasları belirlemeye, </a:t>
            </a:r>
            <a:endParaRPr lang="tr-TR" sz="2300" dirty="0" smtClean="0"/>
          </a:p>
          <a:p>
            <a:pPr algn="just">
              <a:buFont typeface="Wingdings" panose="05000000000000000000" pitchFamily="2" charset="2"/>
              <a:buChar char="ü"/>
              <a:tabLst>
                <a:tab pos="542925" algn="l"/>
              </a:tabLst>
            </a:pPr>
            <a:r>
              <a:rPr lang="tr-TR" sz="2300" dirty="0" smtClean="0"/>
              <a:t>elektronik </a:t>
            </a:r>
            <a:r>
              <a:rPr lang="tr-TR" sz="2300" dirty="0"/>
              <a:t>ortamda tutulmasına ve düzenlenmesine izin verilen defter ve belgelerde yer alması gereken bilgileri internet de dahil olmak üzere her türlü elektronik bilgi iletişim araç ve ortamında Maliye Bakanlığına veya Maliye Bakanlığının gözetim ve denetimine tabi olup</a:t>
            </a:r>
            <a:r>
              <a:rPr lang="tr-TR" sz="2300" dirty="0" smtClean="0"/>
              <a:t>,</a:t>
            </a:r>
          </a:p>
          <a:p>
            <a:pPr algn="just">
              <a:buFont typeface="Wingdings" panose="05000000000000000000" pitchFamily="2" charset="2"/>
              <a:buChar char="ü"/>
              <a:tabLst>
                <a:tab pos="542925" algn="l"/>
              </a:tabLst>
            </a:pPr>
            <a:r>
              <a:rPr lang="tr-TR" sz="2300" dirty="0" smtClean="0"/>
              <a:t> </a:t>
            </a:r>
            <a:r>
              <a:rPr lang="tr-TR" sz="2300" dirty="0"/>
              <a:t>kuruluşu, faaliyetleri, çalışma ve denetim esasları Bakanlar Kurulunca çıkarılacak bir yönetmelikle belirlenecek olan özel hukuk tüzel kişiliğini haiz bir şirkete aktarma zorunluluğu getirmeye, </a:t>
            </a:r>
            <a:endParaRPr lang="tr-TR" sz="2300" dirty="0" smtClean="0"/>
          </a:p>
          <a:p>
            <a:pPr algn="just">
              <a:buFont typeface="Wingdings" panose="05000000000000000000" pitchFamily="2" charset="2"/>
              <a:buChar char="ü"/>
              <a:tabLst>
                <a:tab pos="542925" algn="l"/>
              </a:tabLst>
            </a:pPr>
            <a:r>
              <a:rPr lang="tr-TR" sz="2300" dirty="0" smtClean="0"/>
              <a:t>bilgi </a:t>
            </a:r>
            <a:r>
              <a:rPr lang="tr-TR" sz="2300" dirty="0"/>
              <a:t>aktarımında uyulacak format ve standartlar ile uygulamaya ilişkin usul ve esasları tespit etmeye, bu Kanun kapsamına giren işlemlerde elektronik imza kullanım usul ve esaslarını düzenlemeye ve denetlemeye yetkili kılınmıştır</a:t>
            </a:r>
            <a:r>
              <a:rPr lang="tr-TR" sz="2300" dirty="0" smtClean="0"/>
              <a:t>.</a:t>
            </a:r>
            <a:endParaRPr lang="tr-TR" sz="2300" dirty="0"/>
          </a:p>
        </p:txBody>
      </p:sp>
    </p:spTree>
    <p:extLst>
      <p:ext uri="{BB962C8B-B14F-4D97-AF65-F5344CB8AC3E}">
        <p14:creationId xmlns:p14="http://schemas.microsoft.com/office/powerpoint/2010/main" val="1340307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e-Fatura</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r>
              <a:rPr lang="tr-TR" sz="2300" dirty="0" smtClean="0"/>
              <a:t>Ayrıca </a:t>
            </a:r>
            <a:r>
              <a:rPr lang="tr-TR" sz="2300" dirty="0"/>
              <a:t>söz konusu fıkrada, </a:t>
            </a:r>
            <a:r>
              <a:rPr lang="tr-TR" sz="2300" dirty="0" smtClean="0"/>
              <a:t>VUK ve </a:t>
            </a:r>
            <a:r>
              <a:rPr lang="tr-TR" sz="2300" dirty="0"/>
              <a:t>diğer vergi kanunlarında defter, kayıt ve belgelere ilişkin olarak yer alan hükümlerin elektronik defter, kayıt ve belgeler için de geçerli olduğu; Maliye Bakanlığının, elektronik defter, belge ve kayıtlar için diğer defter, belge ve kayıtlara ilişkin usul ve esaslardan farklı usul ve esaslar belirlemeye yetkili olduğu hükme bağlanmıştır</a:t>
            </a:r>
            <a:r>
              <a:rPr lang="tr-TR" sz="2300" dirty="0" smtClean="0"/>
              <a:t>.</a:t>
            </a:r>
          </a:p>
          <a:p>
            <a:pPr marL="0" indent="0" algn="just">
              <a:buNone/>
              <a:tabLst>
                <a:tab pos="542925" algn="l"/>
              </a:tabLst>
            </a:pPr>
            <a:r>
              <a:rPr lang="tr-TR" sz="2300" dirty="0" smtClean="0"/>
              <a:t>	</a:t>
            </a:r>
            <a:endParaRPr lang="tr-TR" sz="2300" dirty="0"/>
          </a:p>
        </p:txBody>
      </p:sp>
    </p:spTree>
    <p:extLst>
      <p:ext uri="{BB962C8B-B14F-4D97-AF65-F5344CB8AC3E}">
        <p14:creationId xmlns:p14="http://schemas.microsoft.com/office/powerpoint/2010/main" val="1291076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e-Fatura</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Mal </a:t>
            </a:r>
            <a:r>
              <a:rPr lang="tr-TR" sz="2300" dirty="0"/>
              <a:t>veya hizmet satışı dolayısıyla fatura düzenlemek zorunda olan mükellefler, genel hükümler çerçevesinde kağıt fatura düzenleyebilecekleri gibi </a:t>
            </a:r>
            <a:r>
              <a:rPr lang="tr-TR" sz="2300" dirty="0" smtClean="0"/>
              <a:t>Tebliğle </a:t>
            </a:r>
            <a:r>
              <a:rPr lang="tr-TR" sz="2300" dirty="0"/>
              <a:t>yer alan şartlar çerçevesinde e-Fatura da düzenleyebilirler. </a:t>
            </a:r>
            <a:endParaRPr lang="tr-TR" sz="2300" dirty="0" smtClean="0"/>
          </a:p>
          <a:p>
            <a:pPr marL="0" indent="0" algn="just">
              <a:buNone/>
              <a:tabLst>
                <a:tab pos="542925" algn="l"/>
              </a:tabLst>
            </a:pPr>
            <a:r>
              <a:rPr lang="tr-TR" sz="2300" dirty="0"/>
              <a:t>	</a:t>
            </a:r>
            <a:r>
              <a:rPr lang="tr-TR" sz="2300" dirty="0" smtClean="0"/>
              <a:t>Aynı </a:t>
            </a:r>
            <a:r>
              <a:rPr lang="tr-TR" sz="2300" dirty="0"/>
              <a:t>mal veya hizmet satışı işleminde </a:t>
            </a:r>
            <a:r>
              <a:rPr lang="tr-TR" sz="2300" b="1" i="1" dirty="0"/>
              <a:t>hem kağıt faturanın hem de elektronik faturanın bir arada düzenlenmesi mümkün değild</a:t>
            </a:r>
            <a:r>
              <a:rPr lang="tr-TR" sz="2300" dirty="0"/>
              <a:t>ir. Müşterinin talep etmesi durumunda ise genel hükümler çerçevesinde sadece kağıt fatura verilmesi zorunludur</a:t>
            </a:r>
            <a:r>
              <a:rPr lang="tr-TR" sz="2300" dirty="0" smtClean="0"/>
              <a:t>.</a:t>
            </a:r>
          </a:p>
          <a:p>
            <a:pPr marL="0" indent="0" algn="just">
              <a:buNone/>
              <a:tabLst>
                <a:tab pos="542925" algn="l"/>
              </a:tabLst>
            </a:pPr>
            <a:r>
              <a:rPr lang="tr-TR" sz="2300" dirty="0"/>
              <a:t>	</a:t>
            </a:r>
          </a:p>
        </p:txBody>
      </p:sp>
    </p:spTree>
    <p:extLst>
      <p:ext uri="{BB962C8B-B14F-4D97-AF65-F5344CB8AC3E}">
        <p14:creationId xmlns:p14="http://schemas.microsoft.com/office/powerpoint/2010/main" val="1838629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e-Fatura</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VUK 397 ve 509 </a:t>
            </a:r>
            <a:r>
              <a:rPr lang="tr-TR" sz="2300" dirty="0" err="1" smtClean="0"/>
              <a:t>nolu</a:t>
            </a:r>
            <a:r>
              <a:rPr lang="tr-TR" sz="2300" dirty="0" smtClean="0"/>
              <a:t> genel tebliğlerinde düzenlenen </a:t>
            </a:r>
            <a:r>
              <a:rPr lang="tr-TR" sz="2300" dirty="0"/>
              <a:t>e-Fatura, yeni bir belge türü olmayıp, kağıt fatura ile aynı hukuki niteliklere sahiptir</a:t>
            </a:r>
            <a:r>
              <a:rPr lang="tr-TR" sz="2300" dirty="0" smtClean="0"/>
              <a:t>.</a:t>
            </a:r>
          </a:p>
          <a:p>
            <a:pPr marL="0" indent="0" algn="just">
              <a:buNone/>
              <a:tabLst>
                <a:tab pos="542925" algn="l"/>
              </a:tabLst>
            </a:pPr>
            <a:r>
              <a:rPr lang="tr-TR" sz="2300" dirty="0"/>
              <a:t>	</a:t>
            </a:r>
            <a:r>
              <a:rPr lang="tr-TR" sz="2300" dirty="0" smtClean="0"/>
              <a:t>e-Fatura </a:t>
            </a:r>
            <a:r>
              <a:rPr lang="tr-TR" sz="2300" dirty="0"/>
              <a:t>uygulamasına kayıtlı mükelleflerin, </a:t>
            </a:r>
            <a:r>
              <a:rPr lang="tr-TR" sz="2300" dirty="0" smtClean="0"/>
              <a:t>509 </a:t>
            </a:r>
            <a:r>
              <a:rPr lang="tr-TR" sz="2300" dirty="0" err="1" smtClean="0"/>
              <a:t>nolu</a:t>
            </a:r>
            <a:r>
              <a:rPr lang="tr-TR" sz="2300" dirty="0" smtClean="0"/>
              <a:t> tebliğde belirtilen </a:t>
            </a:r>
            <a:r>
              <a:rPr lang="tr-TR" sz="2300" dirty="0"/>
              <a:t>istisnai durumlar haricinde, birbirlerine sattıkları mallar ve ifa </a:t>
            </a:r>
            <a:r>
              <a:rPr lang="tr-TR" sz="2300" dirty="0" smtClean="0"/>
              <a:t>ettikleri hizmetler </a:t>
            </a:r>
            <a:r>
              <a:rPr lang="tr-TR" sz="2300" dirty="0"/>
              <a:t>için düzenledikleri faturaları e-Fatura olarak göndermeleri ve almaları zorunludur.</a:t>
            </a:r>
          </a:p>
          <a:p>
            <a:pPr marL="0" indent="0" algn="just">
              <a:buNone/>
              <a:tabLst>
                <a:tab pos="542925" algn="l"/>
              </a:tabLst>
            </a:pPr>
            <a:r>
              <a:rPr lang="tr-TR" sz="2300" dirty="0" smtClean="0"/>
              <a:t>	e-Fatura </a:t>
            </a:r>
            <a:r>
              <a:rPr lang="tr-TR" sz="2300" dirty="0"/>
              <a:t>uygulamasına kayıtlı olan mükellefler, uygulamaya kayıtlı olmayan </a:t>
            </a:r>
            <a:r>
              <a:rPr lang="tr-TR" sz="2300" dirty="0" smtClean="0"/>
              <a:t>mükelleflere yaptıkları </a:t>
            </a:r>
            <a:r>
              <a:rPr lang="tr-TR" sz="2300" dirty="0"/>
              <a:t>mal teslimi ve hizmet ifası için genel hükümler </a:t>
            </a:r>
            <a:r>
              <a:rPr lang="tr-TR" sz="2300" dirty="0" smtClean="0"/>
              <a:t>çerçevesinde kağıt </a:t>
            </a:r>
            <a:r>
              <a:rPr lang="tr-TR" sz="2300" dirty="0"/>
              <a:t>ortamdaki fatura (e-Arşiv uygulamasına dahil olanlar/dahil olma zorunluluğu </a:t>
            </a:r>
            <a:r>
              <a:rPr lang="tr-TR" sz="2300" dirty="0" smtClean="0"/>
              <a:t>getirilenler ise </a:t>
            </a:r>
            <a:r>
              <a:rPr lang="tr-TR" sz="2300" dirty="0"/>
              <a:t>uygulamaya dahil oldukları/zorunluluklarının başladığı tarihten itibaren e-Arşiv Fatura</a:t>
            </a:r>
            <a:r>
              <a:rPr lang="tr-TR" sz="2300" dirty="0" smtClean="0"/>
              <a:t>) düzenlemek </a:t>
            </a:r>
            <a:r>
              <a:rPr lang="tr-TR" sz="2300" dirty="0"/>
              <a:t>zorundadırlar.</a:t>
            </a:r>
          </a:p>
          <a:p>
            <a:pPr marL="0" indent="0" algn="just">
              <a:buNone/>
              <a:tabLst>
                <a:tab pos="542925" algn="l"/>
              </a:tabLst>
            </a:pPr>
            <a:r>
              <a:rPr lang="tr-TR" sz="2300" dirty="0" smtClean="0"/>
              <a:t>	</a:t>
            </a:r>
            <a:endParaRPr lang="tr-TR" sz="2300" dirty="0"/>
          </a:p>
        </p:txBody>
      </p:sp>
    </p:spTree>
    <p:extLst>
      <p:ext uri="{BB962C8B-B14F-4D97-AF65-F5344CB8AC3E}">
        <p14:creationId xmlns:p14="http://schemas.microsoft.com/office/powerpoint/2010/main" val="1105664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e-Fatura</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Tebliğe göre e-Fatura, </a:t>
            </a:r>
          </a:p>
          <a:p>
            <a:pPr marL="895350" indent="-266700" algn="just">
              <a:buFont typeface="Wingdings" panose="05000000000000000000" pitchFamily="2" charset="2"/>
              <a:buChar char="ü"/>
              <a:tabLst>
                <a:tab pos="542925" algn="l"/>
              </a:tabLst>
            </a:pPr>
            <a:r>
              <a:rPr lang="tr-TR" sz="2300" i="1" dirty="0"/>
              <a:t>	</a:t>
            </a:r>
            <a:r>
              <a:rPr lang="tr-TR" sz="2300" i="1" dirty="0" smtClean="0"/>
              <a:t>değerli kağıda basılı olan faturanın karşılığı bilgileri içeren, </a:t>
            </a:r>
          </a:p>
          <a:p>
            <a:pPr marL="895350" indent="-266700" algn="just">
              <a:buFont typeface="Wingdings" panose="05000000000000000000" pitchFamily="2" charset="2"/>
              <a:buChar char="ü"/>
              <a:tabLst>
                <a:tab pos="542925" algn="l"/>
              </a:tabLst>
            </a:pPr>
            <a:r>
              <a:rPr lang="tr-TR" sz="2300" i="1" dirty="0"/>
              <a:t>	</a:t>
            </a:r>
            <a:r>
              <a:rPr lang="tr-TR" sz="2300" i="1" dirty="0" smtClean="0"/>
              <a:t>uluslararası bir formatta standart hale getirilmiş, </a:t>
            </a:r>
          </a:p>
          <a:p>
            <a:pPr marL="895350" indent="-266700" algn="just">
              <a:buFont typeface="Wingdings" panose="05000000000000000000" pitchFamily="2" charset="2"/>
              <a:buChar char="ü"/>
              <a:tabLst>
                <a:tab pos="542925" algn="l"/>
              </a:tabLst>
            </a:pPr>
            <a:r>
              <a:rPr lang="tr-TR" sz="2300" i="1" dirty="0"/>
              <a:t>	</a:t>
            </a:r>
            <a:r>
              <a:rPr lang="tr-TR" sz="2300" i="1" dirty="0" smtClean="0"/>
              <a:t>değiştirilemez bir şekilde mühürlenmiş, </a:t>
            </a:r>
          </a:p>
          <a:p>
            <a:pPr marL="895350" indent="-266700" algn="just">
              <a:buFont typeface="Wingdings" panose="05000000000000000000" pitchFamily="2" charset="2"/>
              <a:buChar char="ü"/>
              <a:tabLst>
                <a:tab pos="542925" algn="l"/>
              </a:tabLst>
            </a:pPr>
            <a:r>
              <a:rPr lang="tr-TR" sz="2300" i="1" dirty="0"/>
              <a:t>	</a:t>
            </a:r>
            <a:r>
              <a:rPr lang="tr-TR" sz="2300" i="1" dirty="0" smtClean="0"/>
              <a:t>elektronik belge</a:t>
            </a:r>
            <a:r>
              <a:rPr lang="tr-TR" sz="2300" dirty="0" smtClean="0"/>
              <a:t> </a:t>
            </a:r>
          </a:p>
          <a:p>
            <a:pPr marL="0" indent="0" algn="just">
              <a:buNone/>
              <a:tabLst>
                <a:tab pos="542925" algn="l"/>
              </a:tabLst>
            </a:pPr>
            <a:r>
              <a:rPr lang="tr-TR" sz="2300" dirty="0" smtClean="0"/>
              <a:t>olarak tanımlanır.</a:t>
            </a:r>
          </a:p>
          <a:p>
            <a:pPr marL="0" indent="0" algn="just">
              <a:buNone/>
              <a:tabLst>
                <a:tab pos="542925" algn="l"/>
              </a:tabLst>
            </a:pPr>
            <a:r>
              <a:rPr lang="tr-TR" sz="2300" dirty="0"/>
              <a:t>	E-fatura uygulamasının amacı; satıcı ile alıcı arasında güvenli, hızlı ve tasarruflu standart bir sistem oluşturmaktır. </a:t>
            </a:r>
          </a:p>
          <a:p>
            <a:pPr marL="0" indent="0" algn="just">
              <a:buNone/>
              <a:tabLst>
                <a:tab pos="542925" algn="l"/>
              </a:tabLst>
            </a:pPr>
            <a:endParaRPr lang="tr-TR" sz="2300" dirty="0" smtClean="0"/>
          </a:p>
          <a:p>
            <a:pPr marL="0" indent="0" algn="just">
              <a:buNone/>
              <a:tabLst>
                <a:tab pos="542925" algn="l"/>
              </a:tabLst>
            </a:pPr>
            <a:r>
              <a:rPr lang="tr-TR" sz="2300" dirty="0"/>
              <a:t>	</a:t>
            </a:r>
          </a:p>
        </p:txBody>
      </p:sp>
    </p:spTree>
    <p:extLst>
      <p:ext uri="{BB962C8B-B14F-4D97-AF65-F5344CB8AC3E}">
        <p14:creationId xmlns:p14="http://schemas.microsoft.com/office/powerpoint/2010/main" val="1713753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663575"/>
          </a:xfrm>
        </p:spPr>
        <p:txBody>
          <a:bodyPr>
            <a:normAutofit/>
          </a:bodyPr>
          <a:lstStyle/>
          <a:p>
            <a:r>
              <a:rPr lang="tr-TR" sz="2700" dirty="0" smtClean="0"/>
              <a:t>e-Fatura Örneği</a:t>
            </a:r>
            <a:endParaRPr lang="tr-TR" sz="2700" dirty="0"/>
          </a:p>
        </p:txBody>
      </p:sp>
      <p:pic>
        <p:nvPicPr>
          <p:cNvPr id="1026" name="Picture 2" descr="Temel ve Ticari e-Fatura Arasındaki Fark Nedir? | Paraşüt Blog"/>
          <p:cNvPicPr>
            <a:picLocks noChangeAspect="1" noChangeArrowheads="1"/>
          </p:cNvPicPr>
          <p:nvPr/>
        </p:nvPicPr>
        <p:blipFill rotWithShape="1">
          <a:blip r:embed="rId2">
            <a:extLst>
              <a:ext uri="{28A0092B-C50C-407E-A947-70E740481C1C}">
                <a14:useLocalDpi xmlns:a14="http://schemas.microsoft.com/office/drawing/2010/main" val="0"/>
              </a:ext>
            </a:extLst>
          </a:blip>
          <a:srcRect l="3444" t="6451" r="4223" b="4010"/>
          <a:stretch/>
        </p:blipFill>
        <p:spPr bwMode="auto">
          <a:xfrm>
            <a:off x="1724025" y="885825"/>
            <a:ext cx="7067549" cy="5460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062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4074</TotalTime>
  <Words>3066</Words>
  <Application>Microsoft Office PowerPoint</Application>
  <PresentationFormat>Geniş ekran</PresentationFormat>
  <Paragraphs>186</Paragraphs>
  <Slides>36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36</vt:i4>
      </vt:variant>
    </vt:vector>
  </HeadingPairs>
  <TitlesOfParts>
    <vt:vector size="41" baseType="lpstr">
      <vt:lpstr>Arial</vt:lpstr>
      <vt:lpstr>Calibri</vt:lpstr>
      <vt:lpstr>Calibri Light</vt:lpstr>
      <vt:lpstr>Wingdings</vt:lpstr>
      <vt:lpstr>Office Teması</vt:lpstr>
      <vt:lpstr>Muhasebe Organizasyonu </vt:lpstr>
      <vt:lpstr>e-Fatura</vt:lpstr>
      <vt:lpstr>e-Fatura</vt:lpstr>
      <vt:lpstr>e-Fatura</vt:lpstr>
      <vt:lpstr>e-Fatura</vt:lpstr>
      <vt:lpstr>e-Fatura</vt:lpstr>
      <vt:lpstr>e-Fatura</vt:lpstr>
      <vt:lpstr>e-Fatura</vt:lpstr>
      <vt:lpstr>e-Fatura Örneği</vt:lpstr>
      <vt:lpstr>Türkiye’de E-fatura Sistemi</vt:lpstr>
      <vt:lpstr>e-Faturanın Avantajları</vt:lpstr>
      <vt:lpstr>e-Fatura</vt:lpstr>
      <vt:lpstr>e-Fatura</vt:lpstr>
      <vt:lpstr>e-Fatura Uygulamasına Dahil Olma </vt:lpstr>
      <vt:lpstr> e-Faturada Bulunması Gerekli Bilgiler (aşağıdaki bilgilerin bulunması zorunludur)</vt:lpstr>
      <vt:lpstr>  e-Fatura Uygulamasına Geçiş Süresi</vt:lpstr>
      <vt:lpstr>  e-Fatura Uygulamasına Geçiş Süresi</vt:lpstr>
      <vt:lpstr>  e-Fatura Sistemine Geçiş için Gerekli İşletme Altyapıları</vt:lpstr>
      <vt:lpstr>E-Arşiv Fatura</vt:lpstr>
      <vt:lpstr>  e-Arşiv Fatura Uygulaması</vt:lpstr>
      <vt:lpstr>  e-Arşiv Fatura Uygulaması</vt:lpstr>
      <vt:lpstr>e-Arşiv Fatura Uygulamasına Dahil Olma</vt:lpstr>
      <vt:lpstr>e-Arşiv Faturada Bulunması Gereken Bilgiler</vt:lpstr>
      <vt:lpstr>e-Arşiv Fatura Olarak Düzenlenme Zorunluluğu Getirilen Diğer Faturalar</vt:lpstr>
      <vt:lpstr>PowerPoint Sunusu</vt:lpstr>
      <vt:lpstr>e-Arşiv Fatura Olarak Düzenlenme Zorunluluğu Getirilen Diğer Faturalar</vt:lpstr>
      <vt:lpstr>Başkanlıkça Zorunluluk Getirilebilecek Diğer Mükellefler</vt:lpstr>
      <vt:lpstr>E-Ticaret Kapsamında Düzenlenen e-Arşiv Faturalara İlişkin Usul ve Esaslar</vt:lpstr>
      <vt:lpstr>E-Ticaret Kapsamında Düzenlenen e-Arşiv Faturalara İlişkin Usul ve Esaslar</vt:lpstr>
      <vt:lpstr>E-Ticaret Kapsamında Düzenlenen e-Arşiv Faturalara İlişkin Usul ve Esaslar</vt:lpstr>
      <vt:lpstr>PowerPoint Sunusu</vt:lpstr>
      <vt:lpstr>PowerPoint Sunusu</vt:lpstr>
      <vt:lpstr>PowerPoint Sunusu</vt:lpstr>
      <vt:lpstr>PowerPoint Sunusu</vt:lpstr>
      <vt:lpstr>Diğer e-Belgeler</vt:lpstr>
      <vt:lpstr>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Muhasebe Organizasyonu</dc:title>
  <dc:creator>M. Aslan</dc:creator>
  <cp:lastModifiedBy>Eris</cp:lastModifiedBy>
  <cp:revision>241</cp:revision>
  <dcterms:created xsi:type="dcterms:W3CDTF">2020-10-14T11:56:42Z</dcterms:created>
  <dcterms:modified xsi:type="dcterms:W3CDTF">2024-11-25T10:04:32Z</dcterms:modified>
</cp:coreProperties>
</file>