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6" r:id="rId3"/>
    <p:sldId id="463" r:id="rId4"/>
    <p:sldId id="533" r:id="rId5"/>
    <p:sldId id="538" r:id="rId6"/>
    <p:sldId id="534" r:id="rId7"/>
    <p:sldId id="535" r:id="rId8"/>
    <p:sldId id="536" r:id="rId9"/>
    <p:sldId id="537" r:id="rId10"/>
    <p:sldId id="539" r:id="rId11"/>
    <p:sldId id="540" r:id="rId12"/>
    <p:sldId id="541" r:id="rId13"/>
    <p:sldId id="542" r:id="rId14"/>
    <p:sldId id="543" r:id="rId15"/>
    <p:sldId id="544" r:id="rId16"/>
    <p:sldId id="545" r:id="rId17"/>
    <p:sldId id="546" r:id="rId18"/>
    <p:sldId id="549" r:id="rId19"/>
    <p:sldId id="547" r:id="rId20"/>
    <p:sldId id="548" r:id="rId21"/>
    <p:sldId id="550" r:id="rId22"/>
    <p:sldId id="551" r:id="rId23"/>
    <p:sldId id="552" r:id="rId24"/>
    <p:sldId id="553" r:id="rId25"/>
    <p:sldId id="554" r:id="rId26"/>
    <p:sldId id="555" r:id="rId27"/>
    <p:sldId id="556" r:id="rId28"/>
    <p:sldId id="557" r:id="rId29"/>
    <p:sldId id="558" r:id="rId30"/>
    <p:sldId id="559" r:id="rId31"/>
    <p:sldId id="560" r:id="rId32"/>
    <p:sldId id="561" r:id="rId33"/>
    <p:sldId id="562" r:id="rId34"/>
    <p:sldId id="563" r:id="rId35"/>
    <p:sldId id="565" r:id="rId36"/>
    <p:sldId id="566" r:id="rId37"/>
    <p:sldId id="564" r:id="rId38"/>
    <p:sldId id="567" r:id="rId39"/>
    <p:sldId id="568" r:id="rId40"/>
    <p:sldId id="569" r:id="rId41"/>
    <p:sldId id="570" r:id="rId42"/>
    <p:sldId id="571" r:id="rId43"/>
    <p:sldId id="574" r:id="rId44"/>
    <p:sldId id="575" r:id="rId45"/>
    <p:sldId id="572" r:id="rId46"/>
    <p:sldId id="576" r:id="rId47"/>
    <p:sldId id="577" r:id="rId48"/>
    <p:sldId id="573" r:id="rId49"/>
    <p:sldId id="578" r:id="rId50"/>
    <p:sldId id="579" r:id="rId51"/>
    <p:sldId id="580" r:id="rId52"/>
    <p:sldId id="581" r:id="rId53"/>
    <p:sldId id="582" r:id="rId54"/>
    <p:sldId id="583" r:id="rId55"/>
    <p:sldId id="584" r:id="rId56"/>
    <p:sldId id="585" r:id="rId57"/>
    <p:sldId id="586" r:id="rId58"/>
    <p:sldId id="587" r:id="rId59"/>
    <p:sldId id="281"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8.12.2024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8.12.2024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8.12.2024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8.12.2024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8.12.2024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8.12.2024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8.12.2024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8.12.2024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8.12.2024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8.12.2024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8.12.2024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8.12.2024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pwc.com.tr/tr/assets/pdf/sgk-duyurusu-08-01-2020.pdf" TargetMode="External"/><Relationship Id="rId2" Type="http://schemas.openxmlformats.org/officeDocument/2006/relationships/hyperlink" Target="https://isbasi.com/blog/e-bildirge-nedir-nasil-calisi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001837"/>
          </a:xfrm>
        </p:spPr>
        <p:txBody>
          <a:bodyPr>
            <a:normAutofit/>
          </a:bodyPr>
          <a:lstStyle/>
          <a:p>
            <a:r>
              <a:rPr lang="tr-TR" sz="4000" dirty="0" smtClean="0"/>
              <a:t>Muhasebe Organizasyonu</a:t>
            </a:r>
            <a:r>
              <a:rPr lang="tr-TR" dirty="0" smtClean="0"/>
              <a:t/>
            </a:r>
            <a:br>
              <a:rPr lang="tr-TR" dirty="0" smtClean="0"/>
            </a:br>
            <a:endParaRPr lang="tr-TR" dirty="0"/>
          </a:p>
        </p:txBody>
      </p:sp>
      <p:sp>
        <p:nvSpPr>
          <p:cNvPr id="3" name="Alt Başlık 2"/>
          <p:cNvSpPr>
            <a:spLocks noGrp="1"/>
          </p:cNvSpPr>
          <p:nvPr>
            <p:ph type="subTitle" idx="1"/>
          </p:nvPr>
        </p:nvSpPr>
        <p:spPr>
          <a:xfrm>
            <a:off x="1524000" y="3333751"/>
            <a:ext cx="9144000" cy="2333624"/>
          </a:xfrm>
        </p:spPr>
        <p:txBody>
          <a:bodyPr>
            <a:normAutofit/>
          </a:bodyPr>
          <a:lstStyle/>
          <a:p>
            <a:pPr algn="l"/>
            <a:r>
              <a:rPr lang="tr-TR" b="1" i="1" dirty="0" smtClean="0"/>
              <a:t>Bildirimler</a:t>
            </a:r>
          </a:p>
          <a:p>
            <a:pPr algn="l"/>
            <a:endParaRPr lang="tr-TR" b="1" i="1" dirty="0" smtClean="0"/>
          </a:p>
          <a:p>
            <a:endParaRPr lang="tr-TR" b="1" i="1" dirty="0" smtClean="0"/>
          </a:p>
          <a:p>
            <a:pPr algn="r"/>
            <a:r>
              <a:rPr lang="tr-TR" dirty="0" smtClean="0"/>
              <a:t>Dr. </a:t>
            </a:r>
            <a:r>
              <a:rPr lang="tr-TR" smtClean="0"/>
              <a:t>Muhsin </a:t>
            </a:r>
            <a:r>
              <a:rPr lang="tr-TR" smtClean="0"/>
              <a:t>ASLAN</a:t>
            </a:r>
            <a:endParaRPr lang="tr-TR" dirty="0" smtClean="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 / Sermaye Şirketlerinde İşe Başlama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VUK 173 </a:t>
            </a:r>
            <a:r>
              <a:rPr lang="tr-TR" sz="2300" dirty="0" err="1" smtClean="0"/>
              <a:t>nolu</a:t>
            </a:r>
            <a:r>
              <a:rPr lang="tr-TR" sz="2300" dirty="0" smtClean="0"/>
              <a:t> Genel Tebliğinde;</a:t>
            </a:r>
          </a:p>
          <a:p>
            <a:pPr marL="0" indent="0" algn="just">
              <a:buNone/>
              <a:tabLst>
                <a:tab pos="542925" algn="l"/>
              </a:tabLst>
            </a:pPr>
            <a:r>
              <a:rPr lang="tr-TR" sz="2300" dirty="0"/>
              <a:t>	</a:t>
            </a:r>
            <a:r>
              <a:rPr lang="tr-TR" sz="2300" i="1" dirty="0" smtClean="0"/>
              <a:t>Ticaret </a:t>
            </a:r>
            <a:r>
              <a:rPr lang="tr-TR" sz="2300" i="1" dirty="0"/>
              <a:t>siciline tescili müteakip tüzel kişilik kazanacak şahıs veya sermaye şirketleri, ticaret siciline </a:t>
            </a:r>
            <a:r>
              <a:rPr lang="tr-TR" sz="2300" i="1" dirty="0" err="1"/>
              <a:t>kaydolunmadan</a:t>
            </a:r>
            <a:r>
              <a:rPr lang="tr-TR" sz="2300" i="1" dirty="0"/>
              <a:t> önce veya ticaret siciline </a:t>
            </a:r>
            <a:r>
              <a:rPr lang="tr-TR" sz="2300" i="1" dirty="0" err="1"/>
              <a:t>kaydolunmak</a:t>
            </a:r>
            <a:r>
              <a:rPr lang="tr-TR" sz="2300" i="1" dirty="0"/>
              <a:t> üzere müracaat edildiği </a:t>
            </a:r>
            <a:r>
              <a:rPr lang="tr-TR" sz="2300" i="1" dirty="0" smtClean="0"/>
              <a:t>gün işe </a:t>
            </a:r>
            <a:r>
              <a:rPr lang="tr-TR" sz="2300" i="1" dirty="0"/>
              <a:t>başlama bildiriminde bulunacaklardır</a:t>
            </a:r>
            <a:r>
              <a:rPr lang="tr-TR" sz="2300" dirty="0" smtClean="0"/>
              <a:t>.</a:t>
            </a:r>
          </a:p>
          <a:p>
            <a:pPr marL="0" indent="0" algn="just">
              <a:buNone/>
              <a:tabLst>
                <a:tab pos="542925" algn="l"/>
              </a:tabLst>
            </a:pPr>
            <a:r>
              <a:rPr lang="tr-TR" sz="2300" dirty="0" smtClean="0"/>
              <a:t>	</a:t>
            </a:r>
            <a:r>
              <a:rPr lang="tr-TR" sz="2300" dirty="0" err="1" smtClean="0"/>
              <a:t>TTK’na</a:t>
            </a:r>
            <a:r>
              <a:rPr lang="tr-TR" sz="2300" dirty="0" smtClean="0"/>
              <a:t> göre şirketler tescil ile tüzel kişilik kazanırlar.</a:t>
            </a:r>
          </a:p>
          <a:p>
            <a:pPr marL="0" indent="0" algn="just">
              <a:buNone/>
              <a:tabLst>
                <a:tab pos="542925" algn="l"/>
              </a:tabLst>
            </a:pPr>
            <a:r>
              <a:rPr lang="tr-TR" sz="2300" dirty="0"/>
              <a:t>	</a:t>
            </a:r>
            <a:r>
              <a:rPr lang="tr-TR" sz="2300" dirty="0" smtClean="0"/>
              <a:t>Dolayısıyla şirketlerin ticaret siciline kaydolmadan önce veya ticaret siciline kaydolmak üzere müracaat ettikleri günde vergi dairesine de müracaat etmeleri gerekir. Yani sermaye şirketleri için işe başlamanın bildirilmesinde, vergi dairesine müracaat için son gün ticaret siciline tescil için müracaat edildiği son gün olmaktadır.</a:t>
            </a:r>
          </a:p>
          <a:p>
            <a:pPr marL="0" indent="0" algn="just">
              <a:buNone/>
              <a:tabLst>
                <a:tab pos="542925" algn="l"/>
              </a:tabLst>
            </a:pPr>
            <a:r>
              <a:rPr lang="tr-TR" sz="2300" dirty="0"/>
              <a:t>	</a:t>
            </a:r>
            <a:r>
              <a:rPr lang="tr-TR" sz="2300" dirty="0" smtClean="0"/>
              <a:t>Vergi dairesine yapılacak bildirim elden yapılabileceği gibi, taahhütlü posta yoluyla da yapılabilir. Bu takdirde bildirimin postaya verildiği tarih ile ticaret siciline başvurunun yapıldığı gün aynı olmalıdır.</a:t>
            </a:r>
          </a:p>
        </p:txBody>
      </p:sp>
    </p:spTree>
    <p:extLst>
      <p:ext uri="{BB962C8B-B14F-4D97-AF65-F5344CB8AC3E}">
        <p14:creationId xmlns:p14="http://schemas.microsoft.com/office/powerpoint/2010/main" val="2906171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Bildiriminin Şekli ve Eklenecek Belgeler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err="1" smtClean="0"/>
              <a:t>VUK’nda</a:t>
            </a:r>
            <a:r>
              <a:rPr lang="tr-TR" sz="2300" dirty="0" smtClean="0"/>
              <a:t> belirtilen hükümlere göre vergi dairelerine yapılacak olan işe başlama bildirimleri </a:t>
            </a:r>
            <a:r>
              <a:rPr lang="tr-TR" sz="2300" b="1" i="1" dirty="0" smtClean="0"/>
              <a:t>yazılı olarak</a:t>
            </a:r>
            <a:r>
              <a:rPr lang="tr-TR" sz="2300" dirty="0" smtClean="0"/>
              <a:t> yapılmalıdır. Uygulamada, işe başlama bildirimi vergi dairesi tarafından verilen </a:t>
            </a:r>
            <a:r>
              <a:rPr lang="tr-TR" sz="2300" b="1" i="1" dirty="0" smtClean="0"/>
              <a:t>işe başlama formunun doldurulması</a:t>
            </a:r>
            <a:r>
              <a:rPr lang="tr-TR" sz="2300" dirty="0" smtClean="0"/>
              <a:t> sureti ile yapılmaktadır. Söz konusu formda, işe başlayan mükellef ile ilgili bütün bilgiler bulunmaktadır.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3660522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Bildiriminin Şekli ve Eklenecek Belgeler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İşe başlama bildirimi yapacak olanlardan işe başlama bildirimi ekinde istenen belgeler;</a:t>
            </a:r>
          </a:p>
          <a:p>
            <a:pPr marL="0" indent="0" algn="just">
              <a:buNone/>
              <a:tabLst>
                <a:tab pos="542925" algn="l"/>
              </a:tabLst>
            </a:pPr>
            <a:r>
              <a:rPr lang="tr-TR" sz="2300" dirty="0"/>
              <a:t>	</a:t>
            </a:r>
            <a:r>
              <a:rPr lang="tr-TR" sz="2300" dirty="0" smtClean="0"/>
              <a:t>Gerçek kişilerin gerçek usulde mükellefiyetlerinde;</a:t>
            </a:r>
          </a:p>
          <a:p>
            <a:pPr marL="714375" algn="just">
              <a:buFont typeface="Wingdings" panose="05000000000000000000" pitchFamily="2" charset="2"/>
              <a:buChar char="ü"/>
              <a:tabLst>
                <a:tab pos="542925" algn="l"/>
              </a:tabLst>
            </a:pPr>
            <a:r>
              <a:rPr lang="tr-TR" sz="2300" dirty="0"/>
              <a:t>	</a:t>
            </a:r>
            <a:r>
              <a:rPr lang="tr-TR" sz="2300" dirty="0" smtClean="0"/>
              <a:t>İşe başlama bildirimi,</a:t>
            </a:r>
          </a:p>
          <a:p>
            <a:pPr marL="714375" algn="just">
              <a:buFont typeface="Wingdings" panose="05000000000000000000" pitchFamily="2" charset="2"/>
              <a:buChar char="ü"/>
              <a:tabLst>
                <a:tab pos="542925" algn="l"/>
              </a:tabLst>
            </a:pPr>
            <a:r>
              <a:rPr lang="tr-TR" sz="2300" dirty="0"/>
              <a:t>	</a:t>
            </a:r>
            <a:r>
              <a:rPr lang="tr-TR" sz="2300" dirty="0" smtClean="0"/>
              <a:t>Nüfus cüzdan sureti,</a:t>
            </a:r>
          </a:p>
          <a:p>
            <a:pPr marL="714375" algn="just">
              <a:buFont typeface="Wingdings" panose="05000000000000000000" pitchFamily="2" charset="2"/>
              <a:buChar char="ü"/>
              <a:tabLst>
                <a:tab pos="542925" algn="l"/>
              </a:tabLst>
            </a:pPr>
            <a:r>
              <a:rPr lang="tr-TR" sz="2300" dirty="0"/>
              <a:t>	</a:t>
            </a:r>
            <a:r>
              <a:rPr lang="tr-TR" sz="2300" dirty="0" smtClean="0"/>
              <a:t>İkametgah belgesi,</a:t>
            </a:r>
          </a:p>
          <a:p>
            <a:pPr marL="714375" algn="just">
              <a:buFont typeface="Wingdings" panose="05000000000000000000" pitchFamily="2" charset="2"/>
              <a:buChar char="ü"/>
              <a:tabLst>
                <a:tab pos="542925" algn="l"/>
              </a:tabLst>
            </a:pPr>
            <a:r>
              <a:rPr lang="tr-TR" sz="2300" dirty="0"/>
              <a:t>	</a:t>
            </a:r>
            <a:r>
              <a:rPr lang="tr-TR" sz="2300" dirty="0" smtClean="0"/>
              <a:t>Noter onaylı imza beyannamesi,</a:t>
            </a:r>
          </a:p>
          <a:p>
            <a:pPr marL="714375" algn="just">
              <a:buFont typeface="Wingdings" panose="05000000000000000000" pitchFamily="2" charset="2"/>
              <a:buChar char="ü"/>
              <a:tabLst>
                <a:tab pos="542925" algn="l"/>
              </a:tabLst>
            </a:pPr>
            <a:r>
              <a:rPr lang="tr-TR" sz="2300" dirty="0"/>
              <a:t>	</a:t>
            </a:r>
            <a:r>
              <a:rPr lang="tr-TR" sz="2300" dirty="0" smtClean="0"/>
              <a:t>Kira kontratı veya tapu fotokopisi</a:t>
            </a:r>
          </a:p>
        </p:txBody>
      </p:sp>
    </p:spTree>
    <p:extLst>
      <p:ext uri="{BB962C8B-B14F-4D97-AF65-F5344CB8AC3E}">
        <p14:creationId xmlns:p14="http://schemas.microsoft.com/office/powerpoint/2010/main" val="3518516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Bildiriminin Şekli ve Eklenecek Belgeler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İşe başlama bildirimi yapacak olanlardan işe başlama bildirimi ekinde istenen belgeler;</a:t>
            </a:r>
          </a:p>
          <a:p>
            <a:pPr marL="0" indent="0" algn="just">
              <a:buNone/>
              <a:tabLst>
                <a:tab pos="542925" algn="l"/>
              </a:tabLst>
            </a:pPr>
            <a:r>
              <a:rPr lang="tr-TR" sz="2300" dirty="0"/>
              <a:t>	</a:t>
            </a:r>
            <a:r>
              <a:rPr lang="tr-TR" sz="2300" dirty="0" smtClean="0"/>
              <a:t>Basit usulde mükellefiyette;</a:t>
            </a:r>
          </a:p>
          <a:p>
            <a:pPr marL="714375" algn="just">
              <a:buFont typeface="Wingdings" panose="05000000000000000000" pitchFamily="2" charset="2"/>
              <a:buChar char="ü"/>
              <a:tabLst>
                <a:tab pos="542925" algn="l"/>
              </a:tabLst>
            </a:pPr>
            <a:r>
              <a:rPr lang="tr-TR" sz="2300" dirty="0"/>
              <a:t>	</a:t>
            </a:r>
            <a:r>
              <a:rPr lang="tr-TR" sz="2300" dirty="0" smtClean="0"/>
              <a:t>İşe başlama bildirimi,</a:t>
            </a:r>
          </a:p>
          <a:p>
            <a:pPr marL="714375" algn="just">
              <a:buFont typeface="Wingdings" panose="05000000000000000000" pitchFamily="2" charset="2"/>
              <a:buChar char="ü"/>
              <a:tabLst>
                <a:tab pos="542925" algn="l"/>
              </a:tabLst>
            </a:pPr>
            <a:r>
              <a:rPr lang="tr-TR" sz="2300" dirty="0"/>
              <a:t>	</a:t>
            </a:r>
            <a:r>
              <a:rPr lang="tr-TR" sz="2300" dirty="0" smtClean="0"/>
              <a:t>Nüfus cüzdan sureti,</a:t>
            </a:r>
          </a:p>
          <a:p>
            <a:pPr marL="714375" algn="just">
              <a:buFont typeface="Wingdings" panose="05000000000000000000" pitchFamily="2" charset="2"/>
              <a:buChar char="ü"/>
              <a:tabLst>
                <a:tab pos="542925" algn="l"/>
              </a:tabLst>
            </a:pPr>
            <a:r>
              <a:rPr lang="tr-TR" sz="2300" dirty="0"/>
              <a:t>	</a:t>
            </a:r>
            <a:r>
              <a:rPr lang="tr-TR" sz="2300" dirty="0" smtClean="0"/>
              <a:t>İkametgah belgesi,</a:t>
            </a:r>
          </a:p>
          <a:p>
            <a:pPr marL="714375" algn="just">
              <a:buFont typeface="Wingdings" panose="05000000000000000000" pitchFamily="2" charset="2"/>
              <a:buChar char="ü"/>
              <a:tabLst>
                <a:tab pos="542925" algn="l"/>
              </a:tabLst>
            </a:pPr>
            <a:r>
              <a:rPr lang="tr-TR" sz="2300" dirty="0"/>
              <a:t>	</a:t>
            </a:r>
            <a:r>
              <a:rPr lang="tr-TR" sz="2300" dirty="0" smtClean="0"/>
              <a:t>Muhtardan onaylı götürü usulde vergi karnesi,</a:t>
            </a:r>
          </a:p>
          <a:p>
            <a:pPr marL="714375" algn="just">
              <a:buFont typeface="Wingdings" panose="05000000000000000000" pitchFamily="2" charset="2"/>
              <a:buChar char="ü"/>
              <a:tabLst>
                <a:tab pos="542925" algn="l"/>
              </a:tabLst>
            </a:pPr>
            <a:r>
              <a:rPr lang="tr-TR" sz="2300" dirty="0"/>
              <a:t>	</a:t>
            </a:r>
            <a:r>
              <a:rPr lang="tr-TR" sz="2300" dirty="0" smtClean="0"/>
              <a:t>Kira sözleşmesi veya tapu fotokopisi,</a:t>
            </a:r>
          </a:p>
          <a:p>
            <a:pPr marL="714375" algn="just">
              <a:buFont typeface="Wingdings" panose="05000000000000000000" pitchFamily="2" charset="2"/>
              <a:buChar char="ü"/>
              <a:tabLst>
                <a:tab pos="542925" algn="l"/>
              </a:tabLst>
            </a:pPr>
            <a:r>
              <a:rPr lang="tr-TR" sz="2300" dirty="0" smtClean="0"/>
              <a:t>   Bina rayiç bedelini gösterir belediyeden onaylı yazı</a:t>
            </a:r>
          </a:p>
        </p:txBody>
      </p:sp>
    </p:spTree>
    <p:extLst>
      <p:ext uri="{BB962C8B-B14F-4D97-AF65-F5344CB8AC3E}">
        <p14:creationId xmlns:p14="http://schemas.microsoft.com/office/powerpoint/2010/main" val="4153819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Bildiriminin Şekli ve Eklenecek Belgeler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İşe başlama bildirimi yapacak olanlardan işe başlama bildirimi ekinde istenen belgeler;</a:t>
            </a:r>
          </a:p>
          <a:p>
            <a:pPr marL="0" indent="0" algn="just">
              <a:buNone/>
              <a:tabLst>
                <a:tab pos="542925" algn="l"/>
              </a:tabLst>
            </a:pPr>
            <a:r>
              <a:rPr lang="tr-TR" sz="2300" dirty="0"/>
              <a:t>	</a:t>
            </a:r>
            <a:r>
              <a:rPr lang="tr-TR" sz="2300" dirty="0" err="1" smtClean="0"/>
              <a:t>Kollektif</a:t>
            </a:r>
            <a:r>
              <a:rPr lang="tr-TR" sz="2300" dirty="0" smtClean="0"/>
              <a:t> şirketlerde;</a:t>
            </a:r>
          </a:p>
          <a:p>
            <a:pPr marL="714375" algn="just">
              <a:buFont typeface="Wingdings" panose="05000000000000000000" pitchFamily="2" charset="2"/>
              <a:buChar char="ü"/>
              <a:tabLst>
                <a:tab pos="542925" algn="l"/>
              </a:tabLst>
            </a:pPr>
            <a:r>
              <a:rPr lang="tr-TR" sz="2300" dirty="0"/>
              <a:t>	</a:t>
            </a:r>
            <a:r>
              <a:rPr lang="tr-TR" sz="2300" dirty="0" smtClean="0"/>
              <a:t>Her ortak için ayrı ayrı işe başlama bildirimi,</a:t>
            </a:r>
          </a:p>
          <a:p>
            <a:pPr marL="714375" algn="just">
              <a:buFont typeface="Wingdings" panose="05000000000000000000" pitchFamily="2" charset="2"/>
              <a:buChar char="ü"/>
              <a:tabLst>
                <a:tab pos="542925" algn="l"/>
              </a:tabLst>
            </a:pPr>
            <a:r>
              <a:rPr lang="tr-TR" sz="2300" dirty="0"/>
              <a:t>	</a:t>
            </a:r>
            <a:r>
              <a:rPr lang="tr-TR" sz="2300" dirty="0" smtClean="0"/>
              <a:t>Şirket için işe başlama bildirimi,</a:t>
            </a:r>
          </a:p>
          <a:p>
            <a:pPr marL="714375" algn="just">
              <a:buFont typeface="Wingdings" panose="05000000000000000000" pitchFamily="2" charset="2"/>
              <a:buChar char="ü"/>
              <a:tabLst>
                <a:tab pos="542925" algn="l"/>
              </a:tabLst>
            </a:pPr>
            <a:r>
              <a:rPr lang="tr-TR" sz="2300" dirty="0"/>
              <a:t> </a:t>
            </a:r>
            <a:r>
              <a:rPr lang="tr-TR" sz="2300" dirty="0" smtClean="0"/>
              <a:t>  Ortakların </a:t>
            </a:r>
            <a:r>
              <a:rPr lang="tr-TR" sz="2300" dirty="0" err="1" smtClean="0"/>
              <a:t>herbiri</a:t>
            </a:r>
            <a:r>
              <a:rPr lang="tr-TR" sz="2300" dirty="0" smtClean="0"/>
              <a:t> için ayrı ayrı nüfus cüzdan sureti,</a:t>
            </a:r>
          </a:p>
          <a:p>
            <a:pPr marL="714375" algn="just">
              <a:buFont typeface="Wingdings" panose="05000000000000000000" pitchFamily="2" charset="2"/>
              <a:buChar char="ü"/>
              <a:tabLst>
                <a:tab pos="542925" algn="l"/>
              </a:tabLst>
            </a:pPr>
            <a:r>
              <a:rPr lang="tr-TR" sz="2300" dirty="0"/>
              <a:t>	</a:t>
            </a:r>
            <a:r>
              <a:rPr lang="tr-TR" sz="2300" dirty="0" smtClean="0"/>
              <a:t>Ortakların </a:t>
            </a:r>
            <a:r>
              <a:rPr lang="tr-TR" sz="2300" dirty="0" err="1"/>
              <a:t>herbiri</a:t>
            </a:r>
            <a:r>
              <a:rPr lang="tr-TR" sz="2300" dirty="0"/>
              <a:t> için ayrı ayrı </a:t>
            </a:r>
            <a:r>
              <a:rPr lang="tr-TR" sz="2300" dirty="0" smtClean="0"/>
              <a:t>ikametgah belgesi,</a:t>
            </a:r>
          </a:p>
          <a:p>
            <a:pPr marL="714375" algn="just">
              <a:buFont typeface="Wingdings" panose="05000000000000000000" pitchFamily="2" charset="2"/>
              <a:buChar char="ü"/>
              <a:tabLst>
                <a:tab pos="542925" algn="l"/>
              </a:tabLst>
            </a:pPr>
            <a:r>
              <a:rPr lang="tr-TR" sz="2300" dirty="0"/>
              <a:t>	</a:t>
            </a:r>
            <a:r>
              <a:rPr lang="tr-TR" sz="2300" dirty="0" smtClean="0"/>
              <a:t>Ticaret sicili gazetesi veya şirket ana sözleşmesi için sicil tasdiknamesi,</a:t>
            </a:r>
          </a:p>
          <a:p>
            <a:pPr marL="714375" algn="just">
              <a:buFont typeface="Wingdings" panose="05000000000000000000" pitchFamily="2" charset="2"/>
              <a:buChar char="ü"/>
              <a:tabLst>
                <a:tab pos="542925" algn="l"/>
              </a:tabLst>
            </a:pPr>
            <a:r>
              <a:rPr lang="tr-TR" sz="2300" dirty="0"/>
              <a:t> </a:t>
            </a:r>
            <a:r>
              <a:rPr lang="tr-TR" sz="2300" dirty="0" smtClean="0"/>
              <a:t>  İmza sirküleri,</a:t>
            </a:r>
          </a:p>
          <a:p>
            <a:pPr marL="714375" algn="just">
              <a:buFont typeface="Wingdings" panose="05000000000000000000" pitchFamily="2" charset="2"/>
              <a:buChar char="ü"/>
              <a:tabLst>
                <a:tab pos="542925" algn="l"/>
              </a:tabLst>
            </a:pPr>
            <a:r>
              <a:rPr lang="tr-TR" sz="2300" dirty="0"/>
              <a:t>	</a:t>
            </a:r>
            <a:r>
              <a:rPr lang="tr-TR" sz="2300" dirty="0" smtClean="0"/>
              <a:t>Kira sözleşmesi veya tapu fotokopisi,</a:t>
            </a:r>
          </a:p>
          <a:p>
            <a:pPr marL="714375" algn="just">
              <a:buFont typeface="Wingdings" panose="05000000000000000000" pitchFamily="2" charset="2"/>
              <a:buChar char="ü"/>
              <a:tabLst>
                <a:tab pos="542925" algn="l"/>
              </a:tabLst>
            </a:pPr>
            <a:r>
              <a:rPr lang="tr-TR" sz="2300" dirty="0" smtClean="0"/>
              <a:t>   Varsa ortakların vergi numaraları.</a:t>
            </a:r>
          </a:p>
        </p:txBody>
      </p:sp>
    </p:spTree>
    <p:extLst>
      <p:ext uri="{BB962C8B-B14F-4D97-AF65-F5344CB8AC3E}">
        <p14:creationId xmlns:p14="http://schemas.microsoft.com/office/powerpoint/2010/main" val="1806219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Bildiriminin Şekli ve Eklenecek Belgeler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İşe başlama bildirimi yapacak olanlardan işe başlama bildirimi ekinde istenen belgeler;</a:t>
            </a:r>
          </a:p>
          <a:p>
            <a:pPr marL="0" indent="0" algn="just">
              <a:buNone/>
              <a:tabLst>
                <a:tab pos="542925" algn="l"/>
              </a:tabLst>
            </a:pPr>
            <a:r>
              <a:rPr lang="tr-TR" sz="2300" dirty="0"/>
              <a:t>	</a:t>
            </a:r>
            <a:r>
              <a:rPr lang="tr-TR" sz="2300" dirty="0" smtClean="0"/>
              <a:t>Anonim ve Limited şirketlerde;</a:t>
            </a:r>
          </a:p>
          <a:p>
            <a:pPr marL="714375" algn="just">
              <a:buFont typeface="Wingdings" panose="05000000000000000000" pitchFamily="2" charset="2"/>
              <a:buChar char="ü"/>
              <a:tabLst>
                <a:tab pos="542925" algn="l"/>
              </a:tabLst>
            </a:pPr>
            <a:r>
              <a:rPr lang="tr-TR" sz="2300" dirty="0"/>
              <a:t>	</a:t>
            </a:r>
            <a:r>
              <a:rPr lang="tr-TR" sz="2300" dirty="0" smtClean="0"/>
              <a:t>İşe başlama bildirimi,</a:t>
            </a:r>
          </a:p>
          <a:p>
            <a:pPr marL="714375" algn="just">
              <a:buFont typeface="Wingdings" panose="05000000000000000000" pitchFamily="2" charset="2"/>
              <a:buChar char="ü"/>
              <a:tabLst>
                <a:tab pos="542925" algn="l"/>
              </a:tabLst>
            </a:pPr>
            <a:r>
              <a:rPr lang="tr-TR" sz="2300" dirty="0"/>
              <a:t>	</a:t>
            </a:r>
            <a:r>
              <a:rPr lang="tr-TR" sz="2300" dirty="0" smtClean="0"/>
              <a:t>Ticaret Sicil gazetesi veya şirket ana sözleşmesi,</a:t>
            </a:r>
          </a:p>
          <a:p>
            <a:pPr marL="714375" algn="just">
              <a:buFont typeface="Wingdings" panose="05000000000000000000" pitchFamily="2" charset="2"/>
              <a:buChar char="ü"/>
              <a:tabLst>
                <a:tab pos="542925" algn="l"/>
              </a:tabLst>
            </a:pPr>
            <a:r>
              <a:rPr lang="tr-TR" sz="2300" dirty="0"/>
              <a:t> </a:t>
            </a:r>
            <a:r>
              <a:rPr lang="tr-TR" sz="2300" dirty="0" smtClean="0"/>
              <a:t>  Ticaret Sicili tasdiknamesi veya başvuru belgesi,</a:t>
            </a:r>
          </a:p>
          <a:p>
            <a:pPr marL="714375" algn="just">
              <a:buFont typeface="Wingdings" panose="05000000000000000000" pitchFamily="2" charset="2"/>
              <a:buChar char="ü"/>
              <a:tabLst>
                <a:tab pos="542925" algn="l"/>
              </a:tabLst>
            </a:pPr>
            <a:r>
              <a:rPr lang="tr-TR" sz="2300" dirty="0"/>
              <a:t>	</a:t>
            </a:r>
            <a:r>
              <a:rPr lang="tr-TR" sz="2300" dirty="0" smtClean="0"/>
              <a:t>Temsil ve ilzama yetkili olanların imza sirküleri,</a:t>
            </a:r>
          </a:p>
          <a:p>
            <a:pPr marL="714375" algn="just">
              <a:buFont typeface="Wingdings" panose="05000000000000000000" pitchFamily="2" charset="2"/>
              <a:buChar char="ü"/>
              <a:tabLst>
                <a:tab pos="542925" algn="l"/>
              </a:tabLst>
            </a:pPr>
            <a:r>
              <a:rPr lang="tr-TR" sz="2300" dirty="0"/>
              <a:t> </a:t>
            </a:r>
            <a:r>
              <a:rPr lang="tr-TR" sz="2300" dirty="0" smtClean="0"/>
              <a:t>  İmzaya yetkili olanların ikametgah belgesi ve nüfus cüzdan suretleri,</a:t>
            </a:r>
          </a:p>
          <a:p>
            <a:pPr marL="714375" algn="just">
              <a:buFont typeface="Wingdings" panose="05000000000000000000" pitchFamily="2" charset="2"/>
              <a:buChar char="ü"/>
              <a:tabLst>
                <a:tab pos="542925" algn="l"/>
              </a:tabLst>
            </a:pPr>
            <a:r>
              <a:rPr lang="tr-TR" sz="2300" dirty="0"/>
              <a:t>	</a:t>
            </a:r>
            <a:r>
              <a:rPr lang="tr-TR" sz="2300" dirty="0" smtClean="0"/>
              <a:t>Kira kontratının veya tapunun fotokopisi,</a:t>
            </a:r>
          </a:p>
          <a:p>
            <a:pPr marL="714375" algn="just">
              <a:buFont typeface="Wingdings" panose="05000000000000000000" pitchFamily="2" charset="2"/>
              <a:buChar char="ü"/>
              <a:tabLst>
                <a:tab pos="542925" algn="l"/>
              </a:tabLst>
            </a:pPr>
            <a:r>
              <a:rPr lang="tr-TR" sz="2300" dirty="0" smtClean="0"/>
              <a:t>   Varsa ortakların vergi numaraları.</a:t>
            </a:r>
          </a:p>
        </p:txBody>
      </p:sp>
    </p:spTree>
    <p:extLst>
      <p:ext uri="{BB962C8B-B14F-4D97-AF65-F5344CB8AC3E}">
        <p14:creationId xmlns:p14="http://schemas.microsoft.com/office/powerpoint/2010/main" val="1650631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Değişikliklerin Bildirilmes</a:t>
            </a:r>
            <a:r>
              <a:rPr lang="tr-TR" sz="2700" i="1" dirty="0"/>
              <a:t>i</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err="1" smtClean="0"/>
              <a:t>VUK’nda</a:t>
            </a:r>
            <a:r>
              <a:rPr lang="tr-TR" sz="2300" dirty="0" smtClean="0"/>
              <a:t> değişiklikler üç kategoride ele alınmıştır;</a:t>
            </a:r>
          </a:p>
          <a:p>
            <a:pPr marL="714375" indent="-180975" algn="just">
              <a:buFont typeface="Wingdings" panose="05000000000000000000" pitchFamily="2" charset="2"/>
              <a:buChar char="ü"/>
              <a:tabLst>
                <a:tab pos="542925" algn="l"/>
              </a:tabLst>
            </a:pPr>
            <a:r>
              <a:rPr lang="tr-TR" sz="2300" dirty="0"/>
              <a:t>	</a:t>
            </a:r>
            <a:r>
              <a:rPr lang="tr-TR" sz="2300" dirty="0" smtClean="0"/>
              <a:t>Adreste  değişiklik (VUK </a:t>
            </a:r>
            <a:r>
              <a:rPr lang="tr-TR" sz="2300" dirty="0"/>
              <a:t>157</a:t>
            </a:r>
            <a:r>
              <a:rPr lang="tr-TR" sz="2300" dirty="0" smtClean="0"/>
              <a:t>)</a:t>
            </a:r>
          </a:p>
          <a:p>
            <a:pPr marL="714375" indent="-180975" algn="just">
              <a:buFont typeface="Wingdings" panose="05000000000000000000" pitchFamily="2" charset="2"/>
              <a:buChar char="ü"/>
              <a:tabLst>
                <a:tab pos="542925" algn="l"/>
              </a:tabLst>
            </a:pPr>
            <a:r>
              <a:rPr lang="tr-TR" sz="2300" dirty="0"/>
              <a:t>	</a:t>
            </a:r>
            <a:r>
              <a:rPr lang="tr-TR" sz="2300" dirty="0" smtClean="0"/>
              <a:t>İşte değişiklik (VUK </a:t>
            </a:r>
            <a:r>
              <a:rPr lang="tr-TR" sz="2300" dirty="0"/>
              <a:t>158</a:t>
            </a:r>
            <a:r>
              <a:rPr lang="tr-TR" sz="2300" dirty="0" smtClean="0"/>
              <a:t>)</a:t>
            </a:r>
          </a:p>
          <a:p>
            <a:pPr marL="714375" indent="-180975" algn="just">
              <a:buFont typeface="Wingdings" panose="05000000000000000000" pitchFamily="2" charset="2"/>
              <a:buChar char="ü"/>
              <a:tabLst>
                <a:tab pos="542925" algn="l"/>
              </a:tabLst>
            </a:pPr>
            <a:r>
              <a:rPr lang="tr-TR" sz="2300" dirty="0"/>
              <a:t>	</a:t>
            </a:r>
            <a:r>
              <a:rPr lang="tr-TR" sz="2300" dirty="0" smtClean="0"/>
              <a:t>İşletmede değişiklik (VUK 159)</a:t>
            </a:r>
          </a:p>
        </p:txBody>
      </p:sp>
    </p:spTree>
    <p:extLst>
      <p:ext uri="{BB962C8B-B14F-4D97-AF65-F5344CB8AC3E}">
        <p14:creationId xmlns:p14="http://schemas.microsoft.com/office/powerpoint/2010/main" val="383087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a:t>Değişikliklerin Bildirilmesi / Adreste  değişiklik </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b="1" i="1" dirty="0" smtClean="0"/>
              <a:t>Adreste  değişiklik (VUK </a:t>
            </a:r>
            <a:r>
              <a:rPr lang="tr-TR" sz="2300" b="1" i="1" dirty="0"/>
              <a:t>157):  </a:t>
            </a:r>
            <a:r>
              <a:rPr lang="tr-TR" sz="2300" dirty="0" smtClean="0"/>
              <a:t>Yazılı </a:t>
            </a:r>
            <a:r>
              <a:rPr lang="tr-TR" sz="2300" dirty="0"/>
              <a:t>bilinen iş </a:t>
            </a:r>
            <a:r>
              <a:rPr lang="tr-TR" sz="2300" dirty="0" smtClean="0"/>
              <a:t>yeri </a:t>
            </a:r>
            <a:r>
              <a:rPr lang="tr-TR" sz="2300" dirty="0"/>
              <a:t>adreslerini değiştiren mükellefler, yeni adreslerini vergi dairesine bildirmeye </a:t>
            </a:r>
            <a:r>
              <a:rPr lang="tr-TR" sz="2300" dirty="0" smtClean="0"/>
              <a:t>mecburdurlar.</a:t>
            </a:r>
          </a:p>
          <a:p>
            <a:pPr marL="0" indent="0" algn="just">
              <a:buNone/>
              <a:tabLst>
                <a:tab pos="542925" algn="l"/>
              </a:tabLst>
            </a:pPr>
            <a:r>
              <a:rPr lang="tr-TR" sz="2300" dirty="0"/>
              <a:t>	</a:t>
            </a:r>
            <a:r>
              <a:rPr lang="tr-TR" sz="2300" dirty="0" smtClean="0"/>
              <a:t>VUK 101’e göre bilinen iş ve ikamet adreslerinde bir değişiklik olduğu takdirde bu değişimin mükellefler tarafından ilgili vergi dairesine bildirilmesi gerekir. VUK </a:t>
            </a:r>
            <a:r>
              <a:rPr lang="tr-TR" sz="2300" dirty="0"/>
              <a:t>101’e göre bilinen adresler şunlardır:</a:t>
            </a:r>
          </a:p>
          <a:p>
            <a:pPr marL="809625" indent="-266700" algn="just">
              <a:buNone/>
            </a:pPr>
            <a:r>
              <a:rPr lang="tr-TR" sz="2300" dirty="0"/>
              <a:t>1. Mükellef tarafından işe başlamada veya adres değişikliğinde bildirilen işyeri adresleri,</a:t>
            </a:r>
          </a:p>
          <a:p>
            <a:pPr marL="809625" indent="-266700" algn="just">
              <a:buNone/>
            </a:pPr>
            <a:r>
              <a:rPr lang="tr-TR" sz="2300" dirty="0"/>
              <a:t>2. Yoklama fişinde veya ilgilinin imzası bulunmak şartıyla yetkili memurlar tarafından bir </a:t>
            </a:r>
            <a:r>
              <a:rPr lang="tr-TR" sz="2300" dirty="0" smtClean="0"/>
              <a:t>tutanakla </a:t>
            </a:r>
            <a:r>
              <a:rPr lang="tr-TR" sz="2300" dirty="0"/>
              <a:t>tespit edilen işyeri adresleri,</a:t>
            </a:r>
          </a:p>
          <a:p>
            <a:pPr marL="809625" indent="-266700" algn="just">
              <a:buNone/>
            </a:pPr>
            <a:r>
              <a:rPr lang="tr-TR" sz="2300" dirty="0"/>
              <a:t>3. 25/4/2006 tarihli ve 5490 sayılı Nüfus Hizmetleri Kanununa göre oluşturulan adres kayıt </a:t>
            </a:r>
            <a:r>
              <a:rPr lang="tr-TR" sz="2300" dirty="0" smtClean="0"/>
              <a:t>sisteminde </a:t>
            </a:r>
            <a:r>
              <a:rPr lang="tr-TR" sz="2300" dirty="0"/>
              <a:t>bulunan yerleşim yeri adresi.</a:t>
            </a:r>
            <a:endParaRPr lang="tr-TR" sz="2300" dirty="0" smtClean="0"/>
          </a:p>
          <a:p>
            <a:pPr marL="0" indent="0" algn="just">
              <a:buNone/>
              <a:tabLst>
                <a:tab pos="542925" algn="l"/>
              </a:tabLst>
            </a:pPr>
            <a:r>
              <a:rPr lang="tr-TR" sz="2300" dirty="0"/>
              <a:t>	</a:t>
            </a:r>
            <a:endParaRPr lang="tr-TR" sz="2300" b="1" i="1" dirty="0" smtClean="0"/>
          </a:p>
        </p:txBody>
      </p:sp>
    </p:spTree>
    <p:extLst>
      <p:ext uri="{BB962C8B-B14F-4D97-AF65-F5344CB8AC3E}">
        <p14:creationId xmlns:p14="http://schemas.microsoft.com/office/powerpoint/2010/main" val="1731843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a:t>Değişikliklerin Bildirilmesi / Adreste  değişiklik </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Adres değişikliklerinin süresi içerisinde vergi dairesine bildirilmesi mükellefin de yararınadır. Aksi takdirde vergi dairesinin vergilendirme ile ilgili yapacağı işlemler, mükellefin eski adresine bildirilmiş olacak, dolayısıyla tebligat yapılamayacak, ilan ve tebliğ yoluna gidilecektir. Bu durum ise belli süreler içerisinde itiraz edilmesi veya dava açılması gereken durumlarda mükellefin hak kaybına sebep olacaktır.</a:t>
            </a:r>
          </a:p>
          <a:p>
            <a:pPr marL="0" indent="0" algn="just">
              <a:buNone/>
              <a:tabLst>
                <a:tab pos="542925" algn="l"/>
              </a:tabLst>
            </a:pPr>
            <a:r>
              <a:rPr lang="tr-TR" sz="2300" dirty="0"/>
              <a:t>	</a:t>
            </a:r>
            <a:r>
              <a:rPr lang="tr-TR" sz="2300" dirty="0" smtClean="0"/>
              <a:t>Oysa yeni adres zamanında vergi dairesine bildirilirse, vergi dairesinin yapacağı tebliğler mükellefe zamanında ulaşacağından, yukarıda belirtilen sakıncalar önlenmiş olacaktır.</a:t>
            </a:r>
          </a:p>
        </p:txBody>
      </p:sp>
    </p:spTree>
    <p:extLst>
      <p:ext uri="{BB962C8B-B14F-4D97-AF65-F5344CB8AC3E}">
        <p14:creationId xmlns:p14="http://schemas.microsoft.com/office/powerpoint/2010/main" val="2893758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Değişikliklerin Bildirilmesi / İş Değişikliğinin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İşte değişiklik (VUK </a:t>
            </a:r>
            <a:r>
              <a:rPr lang="tr-TR" sz="2300" b="1" i="1" dirty="0"/>
              <a:t>158): </a:t>
            </a:r>
            <a:r>
              <a:rPr lang="tr-TR" sz="2300" dirty="0"/>
              <a:t>İşe başladıklarını bildiren mükelleflerden:</a:t>
            </a:r>
          </a:p>
          <a:p>
            <a:pPr marL="714375" indent="0" algn="just">
              <a:buNone/>
              <a:tabLst>
                <a:tab pos="542925" algn="l"/>
              </a:tabLst>
            </a:pPr>
            <a:r>
              <a:rPr lang="tr-TR" sz="2300" dirty="0"/>
              <a:t>a) Yeni bir vergiye tabi </a:t>
            </a:r>
            <a:r>
              <a:rPr lang="tr-TR" sz="2300" dirty="0" smtClean="0"/>
              <a:t>olmayı (Örneğin; mal alım satımı ile uğraşan bir mükellef müteahhitlik yapmaya başlamışsa)</a:t>
            </a:r>
            <a:endParaRPr lang="tr-TR" sz="2300" dirty="0"/>
          </a:p>
          <a:p>
            <a:pPr marL="714375" indent="0" algn="just">
              <a:buNone/>
              <a:tabLst>
                <a:tab pos="542925" algn="l"/>
              </a:tabLst>
            </a:pPr>
            <a:r>
              <a:rPr lang="tr-TR" sz="2300" dirty="0"/>
              <a:t>b) Mükellefiyet şeklinde </a:t>
            </a:r>
            <a:r>
              <a:rPr lang="tr-TR" sz="2300" dirty="0" smtClean="0"/>
              <a:t>değişikliği (Örneğin dar mükellefiyete tabi bir mükellefin Türkiye’ye yerleşmesi halinde tam mükellefiyete geçmesi);</a:t>
            </a:r>
            <a:endParaRPr lang="tr-TR" sz="2300" dirty="0"/>
          </a:p>
          <a:p>
            <a:pPr marL="714375" indent="0" algn="just">
              <a:buNone/>
              <a:tabLst>
                <a:tab pos="542925" algn="l"/>
              </a:tabLst>
            </a:pPr>
            <a:r>
              <a:rPr lang="tr-TR" sz="2300" dirty="0"/>
              <a:t>c) Mükellefiyetten muaflığa geçmeyi;</a:t>
            </a:r>
          </a:p>
          <a:p>
            <a:pPr marL="0" indent="0" algn="just">
              <a:buNone/>
              <a:tabLst>
                <a:tab pos="542925" algn="l"/>
              </a:tabLst>
            </a:pPr>
            <a:r>
              <a:rPr lang="tr-TR" sz="2300" dirty="0"/>
              <a:t>gerektirecek surette işlerinde değişiklik olanlar, bu değişiklikleri vergi dairesine bildirmeye mecburdurlar</a:t>
            </a:r>
            <a:r>
              <a:rPr lang="tr-TR" sz="2300" dirty="0" smtClean="0"/>
              <a:t>.</a:t>
            </a:r>
          </a:p>
        </p:txBody>
      </p:sp>
    </p:spTree>
    <p:extLst>
      <p:ext uri="{BB962C8B-B14F-4D97-AF65-F5344CB8AC3E}">
        <p14:creationId xmlns:p14="http://schemas.microsoft.com/office/powerpoint/2010/main" val="1865161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İşletmelerin faaliyetlerine başlarken, sonlandırırken ve işletme faaliyetlerini yürütürken yasal çerçevelerde ilgili kurum ve kuruluşları bilgilendirmeleri, bu çerçevede ilgili kurumlara bildirimleri yazılı olarak zamanında elden veya taahhütlü posta yoluyla vermeleri gerekir.</a:t>
            </a:r>
          </a:p>
          <a:p>
            <a:pPr marL="0" indent="0" algn="just">
              <a:buNone/>
              <a:tabLst>
                <a:tab pos="542925" algn="l"/>
              </a:tabLst>
            </a:pPr>
            <a:r>
              <a:rPr lang="tr-TR" sz="2300" dirty="0"/>
              <a:t>	</a:t>
            </a:r>
            <a:r>
              <a:rPr lang="tr-TR" sz="2300" dirty="0" smtClean="0"/>
              <a:t>Bu çerçevede bildirimlerde bulunulacak kurumlar;</a:t>
            </a:r>
          </a:p>
          <a:p>
            <a:pPr marL="990600" algn="just">
              <a:buFont typeface="Wingdings" panose="05000000000000000000" pitchFamily="2" charset="2"/>
              <a:buChar char="ü"/>
              <a:tabLst>
                <a:tab pos="809625" algn="l"/>
              </a:tabLst>
            </a:pPr>
            <a:r>
              <a:rPr lang="tr-TR" sz="2300" dirty="0" smtClean="0"/>
              <a:t> Vergi daireleri,</a:t>
            </a:r>
          </a:p>
          <a:p>
            <a:pPr marL="990600" algn="just">
              <a:buFont typeface="Wingdings" panose="05000000000000000000" pitchFamily="2" charset="2"/>
              <a:buChar char="ü"/>
              <a:tabLst>
                <a:tab pos="809625" algn="l"/>
              </a:tabLst>
            </a:pPr>
            <a:r>
              <a:rPr lang="tr-TR" sz="2300" dirty="0" smtClean="0"/>
              <a:t> Sosyal Güvenlik Kurumu,</a:t>
            </a:r>
          </a:p>
          <a:p>
            <a:pPr marL="990600" algn="just">
              <a:buFont typeface="Wingdings" panose="05000000000000000000" pitchFamily="2" charset="2"/>
              <a:buChar char="ü"/>
              <a:tabLst>
                <a:tab pos="809625" algn="l"/>
              </a:tabLst>
            </a:pPr>
            <a:r>
              <a:rPr lang="tr-TR" sz="2300" dirty="0" smtClean="0"/>
              <a:t> Belediyeler,</a:t>
            </a:r>
          </a:p>
          <a:p>
            <a:pPr marL="990600" algn="just">
              <a:buFont typeface="Wingdings" panose="05000000000000000000" pitchFamily="2" charset="2"/>
              <a:buChar char="ü"/>
              <a:tabLst>
                <a:tab pos="809625" algn="l"/>
              </a:tabLst>
            </a:pPr>
            <a:r>
              <a:rPr lang="tr-TR" sz="2300" dirty="0" smtClean="0"/>
              <a:t> Meslek Kuruluşları,</a:t>
            </a:r>
          </a:p>
          <a:p>
            <a:pPr marL="990600" algn="just">
              <a:buFont typeface="Wingdings" panose="05000000000000000000" pitchFamily="2" charset="2"/>
              <a:buChar char="ü"/>
              <a:tabLst>
                <a:tab pos="809625" algn="l"/>
              </a:tabLst>
            </a:pPr>
            <a:r>
              <a:rPr lang="tr-TR" sz="2300" dirty="0" smtClean="0"/>
              <a:t> Sermaye Piyasası Kurulu,</a:t>
            </a:r>
          </a:p>
          <a:p>
            <a:pPr marL="990600" algn="just">
              <a:buFont typeface="Wingdings" panose="05000000000000000000" pitchFamily="2" charset="2"/>
              <a:buChar char="ü"/>
              <a:tabLst>
                <a:tab pos="809625" algn="l"/>
              </a:tabLst>
            </a:pPr>
            <a:r>
              <a:rPr lang="tr-TR" sz="2300" dirty="0" smtClean="0"/>
              <a:t> Diğer Kurumlar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1767058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Değişikliklerin Bildirilmesi ( İşletmede Değişikliklerin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b="1" i="1" dirty="0" smtClean="0"/>
              <a:t>İşletmede değişiklik (VUK </a:t>
            </a:r>
            <a:r>
              <a:rPr lang="tr-TR" sz="2300" b="1" i="1" dirty="0"/>
              <a:t>159):  </a:t>
            </a:r>
            <a:r>
              <a:rPr lang="tr-TR" sz="2300" dirty="0"/>
              <a:t>Aynı teşebbüs veya işletmeye dahil bulunan iş yerlerinin sayısında vukua gelen artış veya azalışları mükellefler vergi dairesine bildirmeye mecburdurlar</a:t>
            </a:r>
            <a:r>
              <a:rPr lang="tr-TR" sz="2300" dirty="0" smtClean="0"/>
              <a:t>.</a:t>
            </a:r>
          </a:p>
          <a:p>
            <a:pPr marL="0" indent="0" algn="just">
              <a:buNone/>
              <a:tabLst>
                <a:tab pos="542925" algn="l"/>
              </a:tabLst>
            </a:pPr>
            <a:r>
              <a:rPr lang="tr-TR" sz="2300" dirty="0"/>
              <a:t>	</a:t>
            </a:r>
            <a:r>
              <a:rPr lang="tr-TR" sz="2300" dirty="0" smtClean="0"/>
              <a:t>Burada bahsedilen sadece adres veya işin türünde yapılan değişiklik değildir. </a:t>
            </a:r>
          </a:p>
          <a:p>
            <a:pPr marL="0" indent="0" algn="just">
              <a:buNone/>
              <a:tabLst>
                <a:tab pos="542925" algn="l"/>
              </a:tabLst>
            </a:pPr>
            <a:r>
              <a:rPr lang="tr-TR" sz="2300" dirty="0"/>
              <a:t>	</a:t>
            </a:r>
            <a:r>
              <a:rPr lang="tr-TR" sz="2300" dirty="0" smtClean="0"/>
              <a:t>İşletmenin büyümesi veya küçülmesi gibi durumlarda yapılan değişikliklerin vergi dairesine bildirilmesi gerekmektedir.</a:t>
            </a:r>
          </a:p>
          <a:p>
            <a:pPr marL="0" indent="0" algn="just">
              <a:buNone/>
              <a:tabLst>
                <a:tab pos="542925" algn="l"/>
              </a:tabLst>
            </a:pPr>
            <a:r>
              <a:rPr lang="tr-TR" sz="2300" dirty="0"/>
              <a:t>	</a:t>
            </a:r>
            <a:r>
              <a:rPr lang="tr-TR" sz="2300" dirty="0" smtClean="0"/>
              <a:t>Mükellefin önceki uğraştığı bir işten başka </a:t>
            </a:r>
            <a:r>
              <a:rPr lang="tr-TR" sz="2300" b="1" i="1" dirty="0" smtClean="0"/>
              <a:t>yeni bir işe girişmesi işletmede değişiklik değil, yeni bir işe başlama</a:t>
            </a:r>
            <a:r>
              <a:rPr lang="tr-TR" sz="2300" dirty="0" smtClean="0"/>
              <a:t>dır.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1537434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 Bırakmanın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VUK </a:t>
            </a:r>
            <a:r>
              <a:rPr lang="tr-TR" sz="2300" dirty="0" smtClean="0"/>
              <a:t>153’te yazılı </a:t>
            </a:r>
            <a:r>
              <a:rPr lang="tr-TR" sz="2300" dirty="0"/>
              <a:t>mükelleflerden işi bırakanlar</a:t>
            </a:r>
            <a:r>
              <a:rPr lang="tr-TR" sz="2300" dirty="0" smtClean="0"/>
              <a:t>, keyfiyeti </a:t>
            </a:r>
            <a:r>
              <a:rPr lang="tr-TR" sz="2300" dirty="0"/>
              <a:t>vergi dairesine bildirmeye mecburdurlar</a:t>
            </a:r>
            <a:r>
              <a:rPr lang="tr-TR" sz="2300" dirty="0" smtClean="0"/>
              <a:t>. (VUK 160)</a:t>
            </a:r>
          </a:p>
          <a:p>
            <a:pPr marL="0" indent="0" algn="just">
              <a:buNone/>
              <a:tabLst>
                <a:tab pos="542925" algn="l"/>
              </a:tabLst>
            </a:pPr>
            <a:r>
              <a:rPr lang="tr-TR" sz="2300" dirty="0"/>
              <a:t>	VUK 161’e göre İşi bırakmanın tarifi</a:t>
            </a:r>
            <a:r>
              <a:rPr lang="tr-TR" sz="2300" dirty="0" smtClean="0"/>
              <a:t>: </a:t>
            </a:r>
            <a:r>
              <a:rPr lang="tr-TR" sz="2300" i="1" dirty="0" smtClean="0"/>
              <a:t>Vergiye </a:t>
            </a:r>
            <a:r>
              <a:rPr lang="tr-TR" sz="2300" i="1" dirty="0"/>
              <a:t>tabi olmayı gerektiren muamelelerin tamamen durdurulması ve sona ermesi işi bırakmayı ifade eder.</a:t>
            </a:r>
          </a:p>
          <a:p>
            <a:pPr marL="0" indent="0" algn="just">
              <a:buNone/>
              <a:tabLst>
                <a:tab pos="542925" algn="l"/>
              </a:tabLst>
            </a:pPr>
            <a:r>
              <a:rPr lang="tr-TR" sz="2300" i="1" dirty="0" smtClean="0"/>
              <a:t>	İşlerin </a:t>
            </a:r>
            <a:r>
              <a:rPr lang="tr-TR" sz="2300" i="1" dirty="0"/>
              <a:t>her hangi bir sebep yüzünden geçici bir süre için durdurulması işi bırakma sayılmaz</a:t>
            </a:r>
            <a:r>
              <a:rPr lang="tr-TR" sz="2300" i="1" dirty="0" smtClean="0"/>
              <a:t>.</a:t>
            </a:r>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1855639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 Bırakmanın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İşi bırakma sayılan haller;</a:t>
            </a:r>
          </a:p>
          <a:p>
            <a:pPr marL="0" indent="0" algn="just">
              <a:buNone/>
              <a:tabLst>
                <a:tab pos="542925" algn="l"/>
              </a:tabLst>
            </a:pPr>
            <a:r>
              <a:rPr lang="tr-TR" sz="2300" dirty="0"/>
              <a:t>	</a:t>
            </a:r>
            <a:r>
              <a:rPr lang="tr-TR" sz="2300" b="1" i="1" dirty="0"/>
              <a:t>Tasfiye ve </a:t>
            </a:r>
            <a:r>
              <a:rPr lang="tr-TR" sz="2300" b="1" i="1" dirty="0" smtClean="0"/>
              <a:t>İflas (VUK 162): </a:t>
            </a:r>
            <a:r>
              <a:rPr lang="tr-TR" sz="2300" dirty="0" smtClean="0"/>
              <a:t>Tasfiye </a:t>
            </a:r>
            <a:r>
              <a:rPr lang="tr-TR" sz="2300" dirty="0"/>
              <a:t>ve iflas hallerinde, mükellefiyet vergi ile ilgili muamelelerin tamamen sona ermesine kadar devam eder</a:t>
            </a:r>
            <a:r>
              <a:rPr lang="tr-TR" sz="2300" dirty="0" smtClean="0"/>
              <a:t>. Bu </a:t>
            </a:r>
            <a:r>
              <a:rPr lang="tr-TR" sz="2300" dirty="0"/>
              <a:t>hallerde tasfiye memurları veya iflas dairesi:</a:t>
            </a:r>
          </a:p>
          <a:p>
            <a:pPr marL="628650" indent="0" algn="just">
              <a:buNone/>
              <a:tabLst>
                <a:tab pos="542925" algn="l"/>
              </a:tabLst>
            </a:pPr>
            <a:r>
              <a:rPr lang="tr-TR" sz="2300" dirty="0"/>
              <a:t>1. Tasfiye veya iflas kararlarını;</a:t>
            </a:r>
          </a:p>
          <a:p>
            <a:pPr marL="628650" indent="0" algn="just">
              <a:buNone/>
              <a:tabLst>
                <a:tab pos="542925" algn="l"/>
              </a:tabLst>
            </a:pPr>
            <a:r>
              <a:rPr lang="tr-TR" sz="2300" dirty="0"/>
              <a:t>2. Tasfiyenin veya iflasın kapandığını;</a:t>
            </a:r>
          </a:p>
          <a:p>
            <a:pPr marL="0" indent="0" algn="just">
              <a:buNone/>
              <a:tabLst>
                <a:tab pos="542925" algn="l"/>
              </a:tabLst>
            </a:pPr>
            <a:r>
              <a:rPr lang="tr-TR" sz="2300" dirty="0"/>
              <a:t>vergi dairesine ayrı ayrı bildirmeye mecburdurlar</a:t>
            </a:r>
            <a:r>
              <a:rPr lang="tr-TR" sz="2300" dirty="0" smtClean="0"/>
              <a:t>.</a:t>
            </a:r>
          </a:p>
          <a:p>
            <a:pPr marL="0" indent="0" algn="just">
              <a:buNone/>
              <a:tabLst>
                <a:tab pos="542925" algn="l"/>
              </a:tabLst>
            </a:pPr>
            <a:endParaRPr lang="tr-TR" sz="2300" dirty="0" smtClean="0"/>
          </a:p>
          <a:p>
            <a:pPr marL="0" indent="0" algn="just">
              <a:buNone/>
              <a:tabLst>
                <a:tab pos="542925" algn="l"/>
              </a:tabLst>
            </a:pPr>
            <a:r>
              <a:rPr lang="tr-TR" sz="2300" b="1" i="1" dirty="0"/>
              <a:t>	</a:t>
            </a:r>
            <a:r>
              <a:rPr lang="tr-TR" sz="2300" b="1" i="1" dirty="0" smtClean="0"/>
              <a:t>Ölüm (VUK 164): </a:t>
            </a:r>
            <a:r>
              <a:rPr lang="tr-TR" sz="2300" dirty="0" smtClean="0"/>
              <a:t>Ölüm </a:t>
            </a:r>
            <a:r>
              <a:rPr lang="tr-TR" sz="2300" dirty="0"/>
              <a:t>işi bırakma hükmündedir. Ölüm mükellefin mirası reddetmemiş mirasçıları tarafından vergi dairesine bildirilir.</a:t>
            </a:r>
          </a:p>
          <a:p>
            <a:pPr marL="0" indent="0" algn="just">
              <a:buNone/>
              <a:tabLst>
                <a:tab pos="542925" algn="l"/>
              </a:tabLst>
            </a:pPr>
            <a:r>
              <a:rPr lang="tr-TR" sz="2300" dirty="0" smtClean="0"/>
              <a:t>	Mirasçılardan </a:t>
            </a:r>
            <a:r>
              <a:rPr lang="tr-TR" sz="2300" dirty="0"/>
              <a:t>her hangi birinin ölümü bildirmesi diğer mirasçıları bu ödevden kurtarır.</a:t>
            </a:r>
            <a:endParaRPr lang="tr-TR" sz="2300" dirty="0" smtClean="0"/>
          </a:p>
        </p:txBody>
      </p:sp>
    </p:spTree>
    <p:extLst>
      <p:ext uri="{BB962C8B-B14F-4D97-AF65-F5344CB8AC3E}">
        <p14:creationId xmlns:p14="http://schemas.microsoft.com/office/powerpoint/2010/main" val="1199336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Bildirimlerin Süresi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Bildirim süreleri VUK 168’de düzenlenmiştir. Bildirimler;</a:t>
            </a:r>
            <a:endParaRPr lang="tr-TR" sz="2300" dirty="0"/>
          </a:p>
          <a:p>
            <a:pPr marL="0" indent="0" algn="just">
              <a:buNone/>
              <a:tabLst>
                <a:tab pos="542925" algn="l"/>
              </a:tabLst>
            </a:pPr>
            <a:r>
              <a:rPr lang="tr-TR" sz="2300" dirty="0" smtClean="0"/>
              <a:t>	</a:t>
            </a:r>
            <a:r>
              <a:rPr lang="tr-TR" sz="2300" b="1" i="1" dirty="0" smtClean="0"/>
              <a:t>Gerçek </a:t>
            </a:r>
            <a:r>
              <a:rPr lang="tr-TR" sz="2300" b="1" i="1" dirty="0"/>
              <a:t>kişilerde işe başlama bildirimleri</a:t>
            </a:r>
            <a:r>
              <a:rPr lang="tr-TR" sz="2300" dirty="0"/>
              <a:t>, </a:t>
            </a:r>
            <a:r>
              <a:rPr lang="tr-TR" sz="2300" b="1" i="1" dirty="0"/>
              <a:t>işe başlama tarihinden itibaren </a:t>
            </a:r>
            <a:r>
              <a:rPr lang="tr-TR" sz="2300" b="1" i="1" u="sng" dirty="0"/>
              <a:t>on gün </a:t>
            </a:r>
            <a:r>
              <a:rPr lang="tr-TR" sz="2300" dirty="0"/>
              <a:t>içinde </a:t>
            </a:r>
            <a:r>
              <a:rPr lang="tr-TR" sz="2300" b="1" i="1" dirty="0"/>
              <a:t>kendilerince</a:t>
            </a:r>
            <a:r>
              <a:rPr lang="tr-TR" sz="2300" dirty="0"/>
              <a:t> veya 1136 sayılı Avukatlık Kanununa göre ruhsat almış </a:t>
            </a:r>
            <a:r>
              <a:rPr lang="tr-TR" sz="2300" b="1" i="1" dirty="0"/>
              <a:t>avukatlar</a:t>
            </a:r>
            <a:r>
              <a:rPr lang="tr-TR" sz="2300" dirty="0"/>
              <a:t> veya 3568 sayılı Kanuna göre </a:t>
            </a:r>
            <a:r>
              <a:rPr lang="tr-TR" sz="2300" b="1" i="1" dirty="0"/>
              <a:t>yetki almış meslek mensuplarınca</a:t>
            </a:r>
            <a:r>
              <a:rPr lang="tr-TR" sz="2300" dirty="0"/>
              <a:t>, </a:t>
            </a:r>
            <a:r>
              <a:rPr lang="tr-TR" sz="2300" b="1" i="1" dirty="0"/>
              <a:t>şirketlerin kuruluş aşamasında işe başlama bildirimleri ise işe başlama tarihinden itibaren </a:t>
            </a:r>
            <a:r>
              <a:rPr lang="tr-TR" sz="2300" b="1" i="1" u="sng" dirty="0"/>
              <a:t>on gün </a:t>
            </a:r>
            <a:r>
              <a:rPr lang="tr-TR" sz="2300" b="1" i="1" dirty="0"/>
              <a:t>içinde </a:t>
            </a:r>
            <a:r>
              <a:rPr lang="tr-TR" sz="2300" b="1" i="1" u="sng" dirty="0"/>
              <a:t>ticaret sicili memurluğunca</a:t>
            </a:r>
            <a:r>
              <a:rPr lang="tr-TR" sz="2300" u="sng" dirty="0"/>
              <a:t> </a:t>
            </a:r>
            <a:r>
              <a:rPr lang="tr-TR" sz="2300" dirty="0"/>
              <a:t>ilgili vergi dairesine yapılır. </a:t>
            </a:r>
            <a:endParaRPr lang="tr-TR" sz="2300" dirty="0" smtClean="0"/>
          </a:p>
          <a:p>
            <a:pPr marL="0" indent="0" algn="just">
              <a:buNone/>
              <a:tabLst>
                <a:tab pos="542925" algn="l"/>
              </a:tabLst>
            </a:pPr>
            <a:r>
              <a:rPr lang="tr-TR" sz="2300" dirty="0"/>
              <a:t>	</a:t>
            </a:r>
            <a:r>
              <a:rPr lang="tr-TR" sz="2300" dirty="0" smtClean="0"/>
              <a:t>Şirketlerin </a:t>
            </a:r>
            <a:r>
              <a:rPr lang="tr-TR" sz="2300" dirty="0"/>
              <a:t>işe başlama bildirimleri dışında yapılacak bildirimler ile işi bırakma ve değişiklik bildirimleri, bildirilecek olayın vukuu tarihinden itibaren </a:t>
            </a:r>
            <a:r>
              <a:rPr lang="tr-TR" sz="2300" b="1" i="1" dirty="0"/>
              <a:t>bir ay içerisinde </a:t>
            </a:r>
            <a:r>
              <a:rPr lang="tr-TR" sz="2300" dirty="0"/>
              <a:t>mükellef tarafından vergi dairesine yapılır</a:t>
            </a:r>
            <a:r>
              <a:rPr lang="tr-TR" sz="2300" dirty="0" smtClean="0"/>
              <a:t>.</a:t>
            </a:r>
          </a:p>
          <a:p>
            <a:pPr marL="0" indent="0" algn="just">
              <a:buNone/>
              <a:tabLst>
                <a:tab pos="542925" algn="l"/>
              </a:tabLst>
            </a:pPr>
            <a:r>
              <a:rPr lang="tr-TR" sz="2300" dirty="0" smtClean="0"/>
              <a:t>	</a:t>
            </a:r>
            <a:r>
              <a:rPr lang="tr-TR" sz="2300" b="1" i="1" dirty="0" smtClean="0"/>
              <a:t>Bina </a:t>
            </a:r>
            <a:r>
              <a:rPr lang="tr-TR" sz="2300" b="1" i="1" dirty="0"/>
              <a:t>ve arazi değişikliklerinde </a:t>
            </a:r>
            <a:r>
              <a:rPr lang="tr-TR" sz="2300" b="1" i="1" dirty="0" smtClean="0"/>
              <a:t>bildirim; </a:t>
            </a:r>
            <a:r>
              <a:rPr lang="tr-TR" sz="2300" dirty="0" smtClean="0"/>
              <a:t>Yeni </a:t>
            </a:r>
            <a:r>
              <a:rPr lang="tr-TR" sz="2300" dirty="0"/>
              <a:t>inşaatta </a:t>
            </a:r>
            <a:r>
              <a:rPr lang="tr-TR" sz="2300" dirty="0" smtClean="0"/>
              <a:t>inşaatın </a:t>
            </a:r>
            <a:r>
              <a:rPr lang="tr-TR" sz="2300" dirty="0"/>
              <a:t>bittiği ve kısmen kullanılmaya başlanılmışsa her kısmın kullanılmaya başlandığı ve diğer değişikliklerde (</a:t>
            </a:r>
            <a:r>
              <a:rPr lang="tr-TR" sz="2300" dirty="0" err="1"/>
              <a:t>Müstesnalığın</a:t>
            </a:r>
            <a:r>
              <a:rPr lang="tr-TR" sz="2300" dirty="0"/>
              <a:t> sukutu dahil) tadili gerektiren halin vukuu tarihinden </a:t>
            </a:r>
            <a:r>
              <a:rPr lang="tr-TR" sz="2300" dirty="0" smtClean="0"/>
              <a:t>başlayarak </a:t>
            </a:r>
            <a:r>
              <a:rPr lang="tr-TR" sz="2300" b="1" i="1" u="sng" dirty="0"/>
              <a:t>iki ay</a:t>
            </a:r>
            <a:r>
              <a:rPr lang="tr-TR" sz="2300" dirty="0"/>
              <a:t>.</a:t>
            </a:r>
            <a:endParaRPr lang="tr-TR" sz="2300" dirty="0" smtClean="0"/>
          </a:p>
        </p:txBody>
      </p:sp>
    </p:spTree>
    <p:extLst>
      <p:ext uri="{BB962C8B-B14F-4D97-AF65-F5344CB8AC3E}">
        <p14:creationId xmlns:p14="http://schemas.microsoft.com/office/powerpoint/2010/main" val="310484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SOSYAL GÜVENLİK KURUMUNA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İşletmeler çalışanlarına yönelik yükümlülüklerini bireysel veya toplu iş/hizmet sözleşmeleri çerçevesinde yerine getirirler. Anlaşmaya varılan hizmet sözleşmesine dayalı olarak çalıştırılan tüm işçiler için Sosyal Güvenlik Kurumuna (SGK) gerekli bildirimlerin yapılması zorunludur. Bir işletmede işe alınan tüm kişiler işe alınmalarıyla kendiliğinden sigortalı sayılırlar. </a:t>
            </a:r>
          </a:p>
          <a:p>
            <a:pPr marL="0" indent="0" algn="just">
              <a:buNone/>
              <a:tabLst>
                <a:tab pos="542925" algn="l"/>
              </a:tabLst>
            </a:pPr>
            <a:r>
              <a:rPr lang="tr-TR" sz="2300" dirty="0"/>
              <a:t>	</a:t>
            </a:r>
            <a:r>
              <a:rPr lang="tr-TR" sz="2300" dirty="0" smtClean="0"/>
              <a:t>Dolayısıyla, sigortalılar ile bunların işverenleri hakkında sigorta hak ve yükümlülükleri, sigortalının işe alındığı tarihten itibaren başlar. Sigortalı olmak hak ve yükümlülüğünden vazgeçilemez ve kaçınılamaz.</a:t>
            </a:r>
          </a:p>
          <a:p>
            <a:pPr marL="0" indent="0" algn="just">
              <a:buNone/>
              <a:tabLst>
                <a:tab pos="542925" algn="l"/>
              </a:tabLst>
            </a:pPr>
            <a:r>
              <a:rPr lang="tr-TR" sz="2300" dirty="0" smtClean="0"/>
              <a:t>	Buna göre, işçi çalıştıran işletmeler </a:t>
            </a:r>
            <a:r>
              <a:rPr lang="tr-TR" sz="2300" dirty="0"/>
              <a:t>5510 sayılı Sosyal Sigortalar ve Genel Sağlık Sigortası </a:t>
            </a:r>
            <a:r>
              <a:rPr lang="tr-TR" sz="2300" dirty="0" smtClean="0"/>
              <a:t>Kanunu kapsamındaki yükümlülüklerini yerine getirmek zorundadır.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2415230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SOSYAL GÜVENLİK KURUMUNA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a:t>
            </a:r>
            <a:r>
              <a:rPr lang="tr-TR" sz="2300" dirty="0"/>
              <a:t>sayılı </a:t>
            </a:r>
            <a:r>
              <a:rPr lang="tr-TR" sz="2300" dirty="0" smtClean="0"/>
              <a:t>yasa kapsamında yasal süreleri içerisinde SGK verilmesi gereken bildirimler;</a:t>
            </a:r>
          </a:p>
          <a:p>
            <a:pPr marL="809625" algn="just">
              <a:buFont typeface="Wingdings" panose="05000000000000000000" pitchFamily="2" charset="2"/>
              <a:buChar char="ü"/>
              <a:tabLst>
                <a:tab pos="542925" algn="l"/>
              </a:tabLst>
            </a:pPr>
            <a:r>
              <a:rPr lang="tr-TR" sz="2300" dirty="0"/>
              <a:t>	</a:t>
            </a:r>
            <a:r>
              <a:rPr lang="tr-TR" sz="2300" b="1" i="1" dirty="0" smtClean="0"/>
              <a:t>İşyeri Bildirgesi </a:t>
            </a:r>
            <a:r>
              <a:rPr lang="tr-TR" sz="2300" dirty="0" smtClean="0"/>
              <a:t>ile işyerinin bildirimi,</a:t>
            </a:r>
          </a:p>
          <a:p>
            <a:pPr marL="809625" algn="just">
              <a:buFont typeface="Wingdings" panose="05000000000000000000" pitchFamily="2" charset="2"/>
              <a:buChar char="ü"/>
              <a:tabLst>
                <a:tab pos="542925" algn="l"/>
              </a:tabLst>
            </a:pPr>
            <a:r>
              <a:rPr lang="tr-TR" sz="2300" dirty="0"/>
              <a:t>	</a:t>
            </a:r>
            <a:r>
              <a:rPr lang="tr-TR" sz="2300" b="1" i="1" dirty="0" smtClean="0"/>
              <a:t>Sigortalı İşe Giriş Bildirgesi </a:t>
            </a:r>
            <a:r>
              <a:rPr lang="tr-TR" sz="2300" dirty="0" smtClean="0"/>
              <a:t>ile sigortalıyı bildirme,</a:t>
            </a:r>
          </a:p>
          <a:p>
            <a:pPr marL="809625" algn="just">
              <a:buFont typeface="Wingdings" panose="05000000000000000000" pitchFamily="2" charset="2"/>
              <a:buChar char="ü"/>
              <a:tabLst>
                <a:tab pos="542925" algn="l"/>
              </a:tabLst>
            </a:pPr>
            <a:r>
              <a:rPr lang="tr-TR" sz="2300" dirty="0"/>
              <a:t>	</a:t>
            </a:r>
            <a:r>
              <a:rPr lang="tr-TR" sz="2300" b="1" i="1" dirty="0" smtClean="0"/>
              <a:t>Sigortalı İşten Ayrılış Bildirgesi</a:t>
            </a:r>
            <a:r>
              <a:rPr lang="tr-TR" sz="2300" dirty="0" smtClean="0"/>
              <a:t> ile sigortalılığın sona ermesini bildirme,</a:t>
            </a:r>
          </a:p>
          <a:p>
            <a:pPr marL="809625" algn="just">
              <a:buFont typeface="Wingdings" panose="05000000000000000000" pitchFamily="2" charset="2"/>
              <a:buChar char="ü"/>
              <a:tabLst>
                <a:tab pos="542925" algn="l"/>
              </a:tabLst>
            </a:pPr>
            <a:r>
              <a:rPr lang="tr-TR" sz="2300" dirty="0"/>
              <a:t>	</a:t>
            </a:r>
            <a:r>
              <a:rPr lang="tr-TR" sz="2300" b="1" i="1" dirty="0" smtClean="0"/>
              <a:t>Aylık Prim ve Hizmet Belgesi </a:t>
            </a:r>
            <a:r>
              <a:rPr lang="tr-TR" sz="2300" dirty="0" smtClean="0"/>
              <a:t>ile sigorta primlerinin ödenmesi,</a:t>
            </a:r>
          </a:p>
          <a:p>
            <a:pPr marL="809625" algn="just">
              <a:buFont typeface="Wingdings" panose="05000000000000000000" pitchFamily="2" charset="2"/>
              <a:buChar char="ü"/>
              <a:tabLst>
                <a:tab pos="542925" algn="l"/>
              </a:tabLst>
            </a:pPr>
            <a:r>
              <a:rPr lang="tr-TR" sz="2300" dirty="0" smtClean="0"/>
              <a:t>	İş kazaları ve meslek hastalıklarını bildirme,</a:t>
            </a:r>
          </a:p>
          <a:p>
            <a:pPr marL="809625" algn="just">
              <a:buFont typeface="Wingdings" panose="05000000000000000000" pitchFamily="2" charset="2"/>
              <a:buChar char="ü"/>
              <a:tabLst>
                <a:tab pos="542925" algn="l"/>
              </a:tabLst>
            </a:pPr>
            <a:r>
              <a:rPr lang="tr-TR" sz="2300" dirty="0"/>
              <a:t>	</a:t>
            </a:r>
            <a:r>
              <a:rPr lang="tr-TR" sz="2300" dirty="0" smtClean="0"/>
              <a:t>ve diğer yükümlülükler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3352554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İşyeri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SG Kanununun 11. md.si işyerinin tanımı, bildirilmesi, devri, intikali ve nakli hakkındadır. Söz konusu maddeye </a:t>
            </a:r>
            <a:r>
              <a:rPr lang="tr-TR" sz="2300" dirty="0"/>
              <a:t>göre İşyeri; </a:t>
            </a:r>
            <a:r>
              <a:rPr lang="tr-TR" sz="2300" dirty="0" smtClean="0"/>
              <a:t>«</a:t>
            </a:r>
            <a:r>
              <a:rPr lang="tr-TR" sz="2300" i="1" dirty="0" smtClean="0"/>
              <a:t>sigortalı </a:t>
            </a:r>
            <a:r>
              <a:rPr lang="tr-TR" sz="2300" i="1" dirty="0"/>
              <a:t>sayılanların maddî olan ve olmayan unsurlar ile birlikte işlerini yaptıkları </a:t>
            </a:r>
            <a:r>
              <a:rPr lang="tr-TR" sz="2300" i="1" dirty="0" smtClean="0"/>
              <a:t>yerlerdir» </a:t>
            </a:r>
            <a:r>
              <a:rPr lang="tr-TR" sz="2300" dirty="0" smtClean="0"/>
              <a:t>şeklinde tanımlanmıştır.</a:t>
            </a:r>
          </a:p>
          <a:p>
            <a:pPr marL="0" indent="0" algn="just">
              <a:buNone/>
              <a:tabLst>
                <a:tab pos="542925" algn="l"/>
              </a:tabLst>
            </a:pPr>
            <a:r>
              <a:rPr lang="tr-TR" sz="2300" dirty="0"/>
              <a:t>	İşyerinde üretilen mal veya verilen hizmet ile nitelik yönünden bağlılığı bulunan ve aynı yönetim altında örgütlenen işyerine bağlı yerler, dinlenme, çocuk emzirme, yemek, uyku, yıkanma, muayene ve bakım, beden veya meslek eğitimi yerleri, avlu ve büro gibi diğer eklentiler ile araçlar da işyerinden sayılır.</a:t>
            </a:r>
          </a:p>
          <a:p>
            <a:pPr marL="0" indent="0" algn="just">
              <a:buNone/>
              <a:tabLst>
                <a:tab pos="542925" algn="l"/>
              </a:tabLst>
            </a:pPr>
            <a:r>
              <a:rPr lang="tr-TR" sz="2300" dirty="0" smtClean="0"/>
              <a:t>	</a:t>
            </a:r>
            <a:r>
              <a:rPr lang="tr-TR" sz="2300" b="1" i="1" dirty="0" smtClean="0"/>
              <a:t>İşveren</a:t>
            </a:r>
            <a:r>
              <a:rPr lang="tr-TR" sz="2300" dirty="0"/>
              <a:t>, örneği </a:t>
            </a:r>
            <a:r>
              <a:rPr lang="tr-TR" sz="2300" dirty="0" err="1" smtClean="0"/>
              <a:t>SGK’nca</a:t>
            </a:r>
            <a:r>
              <a:rPr lang="tr-TR" sz="2300" dirty="0" smtClean="0"/>
              <a:t> </a:t>
            </a:r>
            <a:r>
              <a:rPr lang="tr-TR" sz="2300" dirty="0"/>
              <a:t>hazırlanacak işyeri bildirgesini </a:t>
            </a:r>
            <a:r>
              <a:rPr lang="tr-TR" sz="2300" b="1" i="1" dirty="0"/>
              <a:t>en geç sigortalı çalıştırmaya başladığı tarihte</a:t>
            </a:r>
            <a:r>
              <a:rPr lang="tr-TR" sz="2300" dirty="0"/>
              <a:t>, </a:t>
            </a:r>
            <a:r>
              <a:rPr lang="tr-TR" sz="2300" dirty="0" err="1" smtClean="0"/>
              <a:t>SGK’ya</a:t>
            </a:r>
            <a:r>
              <a:rPr lang="tr-TR" sz="2300" dirty="0" smtClean="0"/>
              <a:t> vermekle yükümlüdür. </a:t>
            </a:r>
          </a:p>
          <a:p>
            <a:pPr marL="0" indent="0" algn="just">
              <a:buNone/>
              <a:tabLst>
                <a:tab pos="542925" algn="l"/>
              </a:tabLst>
            </a:pPr>
            <a:r>
              <a:rPr lang="tr-TR" sz="2300" dirty="0"/>
              <a:t>	</a:t>
            </a:r>
            <a:r>
              <a:rPr lang="tr-TR" sz="2300" dirty="0" smtClean="0"/>
              <a:t>Şirket </a:t>
            </a:r>
            <a:r>
              <a:rPr lang="tr-TR" sz="2300" dirty="0"/>
              <a:t>kuruluşunun ticaret sicili memurluklarına bildirilmesi halinde yapılan bu bildirim </a:t>
            </a:r>
            <a:r>
              <a:rPr lang="tr-TR" sz="2300" dirty="0" err="1" smtClean="0"/>
              <a:t>SGK’ya</a:t>
            </a:r>
            <a:r>
              <a:rPr lang="tr-TR" sz="2300" dirty="0" smtClean="0"/>
              <a:t> </a:t>
            </a:r>
            <a:r>
              <a:rPr lang="tr-TR" sz="2300" dirty="0"/>
              <a:t>yapılmış sayılır ve ilgililerce ayrıca işyeri bildirgesi düzenlenmez. </a:t>
            </a:r>
            <a:r>
              <a:rPr lang="tr-TR" sz="2300" b="1" i="1" dirty="0"/>
              <a:t>Ticaret sicili memurlukları</a:t>
            </a:r>
            <a:r>
              <a:rPr lang="tr-TR" sz="2300" dirty="0"/>
              <a:t>, kendilerine yapılan bu bildirimi </a:t>
            </a:r>
            <a:r>
              <a:rPr lang="tr-TR" sz="2300" b="1" i="1" dirty="0"/>
              <a:t>en geç on gün içinde </a:t>
            </a:r>
            <a:r>
              <a:rPr lang="tr-TR" sz="2300" dirty="0"/>
              <a:t>Kuruma bildirmek zorundadır.</a:t>
            </a:r>
            <a:endParaRPr lang="tr-TR" sz="2300" dirty="0" smtClean="0"/>
          </a:p>
        </p:txBody>
      </p:sp>
    </p:spTree>
    <p:extLst>
      <p:ext uri="{BB962C8B-B14F-4D97-AF65-F5344CB8AC3E}">
        <p14:creationId xmlns:p14="http://schemas.microsoft.com/office/powerpoint/2010/main" val="932827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İşyeri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TTK </a:t>
            </a:r>
            <a:r>
              <a:rPr lang="tr-TR" sz="2300" dirty="0"/>
              <a:t>tâbi şirketlerin </a:t>
            </a:r>
            <a:r>
              <a:rPr lang="tr-TR" sz="2300" b="1" i="1" dirty="0"/>
              <a:t>nevilerinin değişmesi, birleşmesi veya diğer bir şirkete katılması</a:t>
            </a:r>
            <a:r>
              <a:rPr lang="tr-TR" sz="2300" dirty="0"/>
              <a:t> durumunda, bu hususların </a:t>
            </a:r>
            <a:r>
              <a:rPr lang="tr-TR" sz="2300" b="1" i="1" dirty="0"/>
              <a:t>ticaret siciline tesciline ilişkin ilân tarihini</a:t>
            </a:r>
            <a:r>
              <a:rPr lang="tr-TR" sz="2300" dirty="0"/>
              <a:t>; </a:t>
            </a:r>
            <a:r>
              <a:rPr lang="tr-TR" sz="2300" b="1" i="1" dirty="0"/>
              <a:t>adi şirketlerde şirkete yeni ortak alınması </a:t>
            </a:r>
            <a:r>
              <a:rPr lang="tr-TR" sz="2300" dirty="0"/>
              <a:t>durumunda ise </a:t>
            </a:r>
            <a:r>
              <a:rPr lang="tr-TR" sz="2300" b="1" i="1" dirty="0"/>
              <a:t>en geç yeni ortağın alındığı tarihi takip eden on gün içinde</a:t>
            </a:r>
            <a:r>
              <a:rPr lang="tr-TR" sz="2300" dirty="0"/>
              <a:t>, işyeri bildirgesi ile </a:t>
            </a:r>
            <a:r>
              <a:rPr lang="tr-TR" sz="2300" dirty="0" err="1" smtClean="0"/>
              <a:t>SGK’ya</a:t>
            </a:r>
            <a:r>
              <a:rPr lang="tr-TR" sz="2300" dirty="0" smtClean="0"/>
              <a:t> bildirilmek </a:t>
            </a:r>
            <a:r>
              <a:rPr lang="tr-TR" sz="2300" dirty="0"/>
              <a:t>zorundadır.</a:t>
            </a:r>
          </a:p>
          <a:p>
            <a:pPr marL="0" indent="0" algn="just">
              <a:buNone/>
              <a:tabLst>
                <a:tab pos="542925" algn="l"/>
              </a:tabLst>
            </a:pPr>
            <a:r>
              <a:rPr lang="tr-TR" sz="2300" dirty="0" smtClean="0"/>
              <a:t>	İşyerinin </a:t>
            </a:r>
            <a:r>
              <a:rPr lang="tr-TR" sz="2300" dirty="0"/>
              <a:t>faaliyette bulunduğu adresten </a:t>
            </a:r>
            <a:r>
              <a:rPr lang="tr-TR" sz="2300" b="1" i="1" dirty="0"/>
              <a:t>başka bir ildeki adrese nakledilmesi</a:t>
            </a:r>
            <a:r>
              <a:rPr lang="tr-TR" sz="2300" dirty="0"/>
              <a:t>, sigortalı çalıştırılan bir </a:t>
            </a:r>
            <a:r>
              <a:rPr lang="tr-TR" sz="2300" b="1" i="1" dirty="0"/>
              <a:t>işin veya işyerinin başka bir işverene devredilmesi</a:t>
            </a:r>
            <a:r>
              <a:rPr lang="tr-TR" sz="2300" dirty="0"/>
              <a:t> veya </a:t>
            </a:r>
            <a:r>
              <a:rPr lang="tr-TR" sz="2300" b="1" i="1" dirty="0"/>
              <a:t>intikal etmesi</a:t>
            </a:r>
            <a:r>
              <a:rPr lang="tr-TR" sz="2300" dirty="0"/>
              <a:t> halinde</a:t>
            </a:r>
            <a:r>
              <a:rPr lang="tr-TR" sz="2300" dirty="0" smtClean="0"/>
              <a:t>, </a:t>
            </a:r>
            <a:r>
              <a:rPr lang="tr-TR" sz="2300" b="1" i="1" dirty="0" smtClean="0"/>
              <a:t>işyerinin nakledildiği, yeni işverenin işi veya işyerini devraldığı tarihi takip eden </a:t>
            </a:r>
            <a:r>
              <a:rPr lang="tr-TR" sz="2300" b="1" i="1" u="sng" dirty="0" smtClean="0"/>
              <a:t>on gün </a:t>
            </a:r>
            <a:r>
              <a:rPr lang="tr-TR" sz="2300" b="1" i="1" dirty="0" smtClean="0"/>
              <a:t>içinde</a:t>
            </a:r>
            <a:r>
              <a:rPr lang="tr-TR" sz="2300" dirty="0" smtClean="0"/>
              <a:t>, </a:t>
            </a:r>
            <a:r>
              <a:rPr lang="tr-TR" sz="2300" dirty="0"/>
              <a:t>işyerinin </a:t>
            </a:r>
            <a:r>
              <a:rPr lang="tr-TR" sz="2300" b="1" i="1" dirty="0"/>
              <a:t>miras</a:t>
            </a:r>
            <a:r>
              <a:rPr lang="tr-TR" sz="2300" dirty="0"/>
              <a:t> yoluyla intikali halinde ise mirasçıları, ölüm tarihinden itibaren </a:t>
            </a:r>
            <a:r>
              <a:rPr lang="tr-TR" sz="2300" b="1" i="1" dirty="0" smtClean="0"/>
              <a:t>en </a:t>
            </a:r>
            <a:r>
              <a:rPr lang="tr-TR" sz="2300" b="1" i="1" dirty="0"/>
              <a:t>geç üç ay içinde</a:t>
            </a:r>
            <a:r>
              <a:rPr lang="tr-TR" sz="2300" dirty="0"/>
              <a:t>, işyeri bildirgesini </a:t>
            </a:r>
            <a:r>
              <a:rPr lang="tr-TR" sz="2300" dirty="0" err="1" smtClean="0"/>
              <a:t>SGK’ya</a:t>
            </a:r>
            <a:r>
              <a:rPr lang="tr-TR" sz="2300" dirty="0" smtClean="0"/>
              <a:t> vermekle </a:t>
            </a:r>
            <a:r>
              <a:rPr lang="tr-TR" sz="2300" dirty="0"/>
              <a:t>yükümlüdür</a:t>
            </a:r>
            <a:r>
              <a:rPr lang="tr-TR" sz="2300" dirty="0" smtClean="0"/>
              <a:t>.</a:t>
            </a:r>
          </a:p>
          <a:p>
            <a:pPr marL="0" indent="0" algn="just">
              <a:buNone/>
              <a:tabLst>
                <a:tab pos="542925" algn="l"/>
              </a:tabLst>
            </a:pPr>
            <a:r>
              <a:rPr lang="tr-TR" sz="2300" dirty="0"/>
              <a:t>	</a:t>
            </a:r>
            <a:r>
              <a:rPr lang="tr-TR" sz="2300" dirty="0" smtClean="0"/>
              <a:t>İşyerinin </a:t>
            </a:r>
            <a:r>
              <a:rPr lang="tr-TR" sz="2300" b="1" i="1" dirty="0"/>
              <a:t>aynı il sınırları </a:t>
            </a:r>
            <a:r>
              <a:rPr lang="tr-TR" sz="2300" dirty="0"/>
              <a:t>içinde Kurumun diğer bir ünitesinin görev alanına giren başka bir adrese </a:t>
            </a:r>
            <a:r>
              <a:rPr lang="tr-TR" sz="2300" b="1" i="1" dirty="0"/>
              <a:t>nakledilmesi</a:t>
            </a:r>
            <a:r>
              <a:rPr lang="tr-TR" sz="2300" dirty="0"/>
              <a:t> halinde, </a:t>
            </a:r>
            <a:r>
              <a:rPr lang="tr-TR" sz="2300" b="1" i="1" dirty="0"/>
              <a:t>adres değişikliğinin yazı ile bildirilmesi yeterlidir</a:t>
            </a:r>
            <a:r>
              <a:rPr lang="tr-TR" sz="2300" dirty="0"/>
              <a:t>. Bu işlerde çalışan sigortalıların, sigorta hak ve yükümlülükleri devam eder</a:t>
            </a:r>
            <a:r>
              <a:rPr lang="tr-TR" sz="2300" dirty="0" smtClean="0"/>
              <a:t>.</a:t>
            </a:r>
            <a:endParaRPr lang="tr-TR" sz="2300" dirty="0"/>
          </a:p>
        </p:txBody>
      </p:sp>
    </p:spTree>
    <p:extLst>
      <p:ext uri="{BB962C8B-B14F-4D97-AF65-F5344CB8AC3E}">
        <p14:creationId xmlns:p14="http://schemas.microsoft.com/office/powerpoint/2010/main" val="3318599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İşyeri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Valilikler</a:t>
            </a:r>
            <a:r>
              <a:rPr lang="tr-TR" sz="2300" dirty="0"/>
              <a:t>, belediyeler ve ruhsat vermeye yetkili diğer kamu ve özel hukuk tüzel kişileri, yapı ruhsatı ve diğer tüm ruhsat veya ruhsat niteliği taşıyan işlemlerine ilişkin bilgi ve belgeler ile varsa bunların verilmesine esas olan </a:t>
            </a:r>
            <a:r>
              <a:rPr lang="tr-TR" sz="2300" b="1" i="1" dirty="0"/>
              <a:t>istihdama ilişkin bilgileri, verildiği tarihten itibaren bir ay içinde </a:t>
            </a:r>
            <a:r>
              <a:rPr lang="tr-TR" sz="2300" dirty="0" err="1" smtClean="0"/>
              <a:t>SGK’ya</a:t>
            </a:r>
            <a:r>
              <a:rPr lang="tr-TR" sz="2300" dirty="0" smtClean="0"/>
              <a:t> bildirmekle </a:t>
            </a:r>
            <a:r>
              <a:rPr lang="tr-TR" sz="2300" dirty="0"/>
              <a:t>yükümlüdürler. </a:t>
            </a:r>
            <a:endParaRPr lang="tr-TR" sz="2300" dirty="0" smtClean="0"/>
          </a:p>
          <a:p>
            <a:pPr marL="0" indent="0" algn="just">
              <a:buNone/>
              <a:tabLst>
                <a:tab pos="542925" algn="l"/>
              </a:tabLst>
            </a:pPr>
            <a:r>
              <a:rPr lang="tr-TR" sz="2300" dirty="0"/>
              <a:t>	Bu maddede belirtilen yükümlülükleri yerine getirmeyenler hakkında, </a:t>
            </a:r>
            <a:r>
              <a:rPr lang="tr-TR" sz="2300" dirty="0" smtClean="0"/>
              <a:t>idarî </a:t>
            </a:r>
            <a:r>
              <a:rPr lang="tr-TR" sz="2300" dirty="0"/>
              <a:t>para cezası uygulanır. İdarî para cezası uygulanması, bu yükümlülüklerin yerine getirilmesine engel teşkil etmez.</a:t>
            </a:r>
          </a:p>
          <a:p>
            <a:pPr marL="0" indent="0" algn="just">
              <a:buNone/>
              <a:tabLst>
                <a:tab pos="542925" algn="l"/>
              </a:tabLst>
            </a:pPr>
            <a:r>
              <a:rPr lang="tr-TR" sz="2300" dirty="0" smtClean="0"/>
              <a:t>	Alt </a:t>
            </a:r>
            <a:r>
              <a:rPr lang="tr-TR" sz="2300" dirty="0"/>
              <a:t>işveren, asıl işverenin işyerinde çalıştırdığı sigortalıları, işverenle aralarında yaptıkları sözleşmenin ibrazı kaydıyla, </a:t>
            </a:r>
            <a:r>
              <a:rPr lang="tr-TR" sz="2300" dirty="0" err="1" smtClean="0"/>
              <a:t>SGK’dan</a:t>
            </a:r>
            <a:r>
              <a:rPr lang="tr-TR" sz="2300" dirty="0" smtClean="0"/>
              <a:t> </a:t>
            </a:r>
            <a:r>
              <a:rPr lang="tr-TR" sz="2300" dirty="0"/>
              <a:t>alacağı özel bir numara ile asıl işverenin kayıtlı olduğu dosyadan bildirir.</a:t>
            </a:r>
          </a:p>
          <a:p>
            <a:pPr marL="0" indent="0" algn="just">
              <a:buNone/>
              <a:tabLst>
                <a:tab pos="542925" algn="l"/>
              </a:tabLst>
            </a:pPr>
            <a:r>
              <a:rPr lang="tr-TR" sz="2300" dirty="0" smtClean="0"/>
              <a:t>	İşyeri </a:t>
            </a:r>
            <a:r>
              <a:rPr lang="tr-TR" sz="2300" dirty="0"/>
              <a:t>bildirgesinin </a:t>
            </a:r>
            <a:r>
              <a:rPr lang="tr-TR" sz="2300" b="1" i="1" dirty="0"/>
              <a:t>verilmemesi veya geç verilmesi</a:t>
            </a:r>
            <a:r>
              <a:rPr lang="tr-TR" sz="2300" dirty="0"/>
              <a:t>, bu Kanunda belirtilen </a:t>
            </a:r>
            <a:r>
              <a:rPr lang="tr-TR" sz="2300" b="1" i="1" dirty="0"/>
              <a:t>hak ve yükümlülükleri ortadan </a:t>
            </a:r>
            <a:r>
              <a:rPr lang="tr-TR" sz="2300" b="1" i="1" u="sng" dirty="0"/>
              <a:t>kaldırmaz</a:t>
            </a:r>
            <a:r>
              <a:rPr lang="tr-TR" sz="2300" dirty="0"/>
              <a:t>. </a:t>
            </a:r>
            <a:endParaRPr lang="tr-TR" sz="2300" dirty="0" smtClean="0"/>
          </a:p>
        </p:txBody>
      </p:sp>
    </p:spTree>
    <p:extLst>
      <p:ext uri="{BB962C8B-B14F-4D97-AF65-F5344CB8AC3E}">
        <p14:creationId xmlns:p14="http://schemas.microsoft.com/office/powerpoint/2010/main" val="1974262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İşyeri Bildirgesine Eklenecek Belgeler</a:t>
            </a:r>
            <a:endParaRPr lang="tr-TR" sz="2700" i="1" dirty="0"/>
          </a:p>
        </p:txBody>
      </p:sp>
      <p:sp>
        <p:nvSpPr>
          <p:cNvPr id="3" name="İçerik Yer Tutucusu 2"/>
          <p:cNvSpPr>
            <a:spLocks noGrp="1"/>
          </p:cNvSpPr>
          <p:nvPr>
            <p:ph idx="1"/>
          </p:nvPr>
        </p:nvSpPr>
        <p:spPr>
          <a:xfrm>
            <a:off x="838200" y="1238250"/>
            <a:ext cx="10515600" cy="5133975"/>
          </a:xfrm>
        </p:spPr>
        <p:txBody>
          <a:bodyPr>
            <a:normAutofit fontScale="92500" lnSpcReduction="10000"/>
          </a:bodyPr>
          <a:lstStyle/>
          <a:p>
            <a:pPr marL="0" indent="0" algn="just">
              <a:buNone/>
              <a:tabLst>
                <a:tab pos="542925" algn="l"/>
              </a:tabLst>
            </a:pPr>
            <a:r>
              <a:rPr lang="tr-TR" sz="2300" dirty="0"/>
              <a:t>	</a:t>
            </a:r>
            <a:r>
              <a:rPr lang="tr-TR" sz="2300" dirty="0" smtClean="0"/>
              <a:t>5510 sayılı yasa uyarınca işyerlerinin tesciline ilişkin usul ve esaslar hakkında tebliğe göre;</a:t>
            </a:r>
          </a:p>
          <a:p>
            <a:pPr marL="447675" algn="just">
              <a:buFont typeface="Wingdings" panose="05000000000000000000" pitchFamily="2" charset="2"/>
              <a:buChar char="ü"/>
              <a:tabLst>
                <a:tab pos="361950" algn="l"/>
              </a:tabLst>
            </a:pPr>
            <a:r>
              <a:rPr lang="tr-TR" sz="2300" dirty="0" smtClean="0"/>
              <a:t> Yerleşim  </a:t>
            </a:r>
            <a:r>
              <a:rPr lang="tr-TR" sz="2300" dirty="0"/>
              <a:t>belgesi ile imza sirkülerini,</a:t>
            </a:r>
          </a:p>
          <a:p>
            <a:pPr marL="447675" algn="just">
              <a:buFont typeface="Wingdings" panose="05000000000000000000" pitchFamily="2" charset="2"/>
              <a:buChar char="ü"/>
              <a:tabLst>
                <a:tab pos="361950" algn="l"/>
              </a:tabLst>
            </a:pPr>
            <a:r>
              <a:rPr lang="tr-TR" sz="2300" dirty="0" smtClean="0"/>
              <a:t> Varsa </a:t>
            </a:r>
            <a:r>
              <a:rPr lang="tr-TR" sz="2300" dirty="0"/>
              <a:t>işveren vekiline ait noterden onaylı vekaletname ve imza sirkülerini,</a:t>
            </a:r>
          </a:p>
          <a:p>
            <a:pPr marL="447675" algn="just">
              <a:buFont typeface="Wingdings" panose="05000000000000000000" pitchFamily="2" charset="2"/>
              <a:buChar char="ü"/>
              <a:tabLst>
                <a:tab pos="361950" algn="l"/>
              </a:tabLst>
            </a:pPr>
            <a:r>
              <a:rPr lang="tr-TR" sz="2300" dirty="0" smtClean="0"/>
              <a:t> Diğer </a:t>
            </a:r>
            <a:r>
              <a:rPr lang="tr-TR" sz="2300" dirty="0"/>
              <a:t>kanunlar uyarınca tutmak zorunda oldukları defterin türünü gösteren resmî nitelikteki belgelerini,</a:t>
            </a:r>
          </a:p>
          <a:p>
            <a:pPr marL="447675" algn="just">
              <a:buFont typeface="Wingdings" panose="05000000000000000000" pitchFamily="2" charset="2"/>
              <a:buChar char="ü"/>
              <a:tabLst>
                <a:tab pos="361950" algn="l"/>
              </a:tabLst>
            </a:pPr>
            <a:r>
              <a:rPr lang="tr-TR" sz="2300" dirty="0" smtClean="0"/>
              <a:t> Tüzel </a:t>
            </a:r>
            <a:r>
              <a:rPr lang="tr-TR" sz="2300" dirty="0"/>
              <a:t>kişilerde tescile ilişkin Ticaret Sicil Gazetesi ile tüzel kişiliği temsile ve ilzama yetkili kimselerin imza sirkülerini,</a:t>
            </a:r>
          </a:p>
          <a:p>
            <a:pPr marL="447675" algn="just">
              <a:buFont typeface="Wingdings" panose="05000000000000000000" pitchFamily="2" charset="2"/>
              <a:buChar char="ü"/>
              <a:tabLst>
                <a:tab pos="361950" algn="l"/>
              </a:tabLst>
            </a:pPr>
            <a:r>
              <a:rPr lang="tr-TR" sz="2300" dirty="0" smtClean="0"/>
              <a:t> Adi </a:t>
            </a:r>
            <a:r>
              <a:rPr lang="tr-TR" sz="2300" dirty="0"/>
              <a:t>ortaklıklarda noter onaylı ortaklık sözleşmesini,</a:t>
            </a:r>
          </a:p>
          <a:p>
            <a:pPr marL="447675" algn="just">
              <a:buFont typeface="Wingdings" panose="05000000000000000000" pitchFamily="2" charset="2"/>
              <a:buChar char="ü"/>
              <a:tabLst>
                <a:tab pos="361950" algn="l"/>
              </a:tabLst>
            </a:pPr>
            <a:r>
              <a:rPr lang="tr-TR" sz="2300" dirty="0" smtClean="0"/>
              <a:t> İhale </a:t>
            </a:r>
            <a:r>
              <a:rPr lang="tr-TR" sz="2300" dirty="0"/>
              <a:t>konusu işlerde, işin sözleşmesinin veya işin üstlenildiğini gösterir idarenin yazısının aslı ya da idarece onaylı fotokopilerini,</a:t>
            </a:r>
          </a:p>
          <a:p>
            <a:pPr marL="447675" algn="just">
              <a:buFont typeface="Wingdings" panose="05000000000000000000" pitchFamily="2" charset="2"/>
              <a:buChar char="ü"/>
              <a:tabLst>
                <a:tab pos="361950" algn="l"/>
              </a:tabLst>
            </a:pPr>
            <a:r>
              <a:rPr lang="tr-TR" sz="2300" dirty="0" smtClean="0"/>
              <a:t> İnşaat </a:t>
            </a:r>
            <a:r>
              <a:rPr lang="tr-TR" sz="2300" dirty="0"/>
              <a:t>işyerlerinde, yapı ruhsatının onaylı fotokopisi, varsa arsa sahibi ile müteahhit arasındaki noter onaylı inşaat yapım sözleşmesini,</a:t>
            </a:r>
          </a:p>
          <a:p>
            <a:pPr marL="0" indent="0" algn="just">
              <a:buNone/>
              <a:tabLst>
                <a:tab pos="361950" algn="l"/>
              </a:tabLst>
            </a:pPr>
            <a:r>
              <a:rPr lang="tr-TR" sz="2300" dirty="0" smtClean="0"/>
              <a:t>işyerinin </a:t>
            </a:r>
            <a:r>
              <a:rPr lang="tr-TR" sz="2300" dirty="0"/>
              <a:t>tescil tarihinden itibaren </a:t>
            </a:r>
            <a:r>
              <a:rPr lang="tr-TR" sz="2300" b="1" i="1" dirty="0" smtClean="0"/>
              <a:t>en geç </a:t>
            </a:r>
            <a:r>
              <a:rPr lang="tr-TR" sz="2300" b="1" i="1" dirty="0"/>
              <a:t>bir ay içinde </a:t>
            </a:r>
            <a:r>
              <a:rPr lang="tr-TR" sz="2300" dirty="0" err="1" smtClean="0"/>
              <a:t>SGK’ya</a:t>
            </a:r>
            <a:r>
              <a:rPr lang="tr-TR" sz="2300" dirty="0" smtClean="0"/>
              <a:t>  vereceklerdir.</a:t>
            </a:r>
          </a:p>
          <a:p>
            <a:pPr marL="0" indent="0" algn="just">
              <a:buNone/>
              <a:tabLst>
                <a:tab pos="361950" algn="l"/>
              </a:tabLst>
            </a:pPr>
            <a:r>
              <a:rPr lang="tr-TR" sz="2300" dirty="0"/>
              <a:t>	</a:t>
            </a:r>
            <a:r>
              <a:rPr lang="tr-TR" sz="2300" dirty="0" smtClean="0"/>
              <a:t>İşverenden </a:t>
            </a:r>
            <a:r>
              <a:rPr lang="tr-TR" sz="2300" dirty="0"/>
              <a:t>iş alan alt işverenler, Kanundan doğan yükümlülükleri başlamadan önce işyeri bildirgesi hariç yukarıda sayılan belgeleri Kuruma elden veya posta yoluyla göndereceklerdir.</a:t>
            </a:r>
          </a:p>
        </p:txBody>
      </p:sp>
    </p:spTree>
    <p:extLst>
      <p:ext uri="{BB962C8B-B14F-4D97-AF65-F5344CB8AC3E}">
        <p14:creationId xmlns:p14="http://schemas.microsoft.com/office/powerpoint/2010/main" val="163165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VERGİ DAİRELERİNE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İşletmelerin ve kişilerin vergi kanunları çerçevesinde işlerini takip edebilmeleri için işe başlama ve işlerde meydana gelen değişiklikleri bağlı bulundukları vergi dairesine bildirmeleri zorunludur.</a:t>
            </a:r>
          </a:p>
          <a:p>
            <a:pPr marL="0" indent="0" algn="just">
              <a:buNone/>
              <a:tabLst>
                <a:tab pos="542925" algn="l"/>
              </a:tabLst>
            </a:pPr>
            <a:r>
              <a:rPr lang="tr-TR" sz="2300" dirty="0"/>
              <a:t>	</a:t>
            </a:r>
            <a:r>
              <a:rPr lang="tr-TR" sz="2300" dirty="0" smtClean="0"/>
              <a:t>Bu bağlamda </a:t>
            </a:r>
            <a:r>
              <a:rPr lang="tr-TR" sz="2300" b="1" i="1" dirty="0" smtClean="0"/>
              <a:t>bildirme</a:t>
            </a:r>
            <a:r>
              <a:rPr lang="tr-TR" sz="2300" dirty="0" smtClean="0"/>
              <a:t>, </a:t>
            </a:r>
            <a:r>
              <a:rPr lang="tr-TR" sz="2300" dirty="0" err="1" smtClean="0"/>
              <a:t>VUK’nda</a:t>
            </a:r>
            <a:r>
              <a:rPr lang="tr-TR" sz="2300" dirty="0" smtClean="0"/>
              <a:t> belirlenen vergileme ile ilgili olayların ve değişikliklerin kanunda belirlenen biçim ve sürelerde mükellef tarafından vergi dairesine sunulması işlemidir.</a:t>
            </a:r>
          </a:p>
          <a:p>
            <a:pPr marL="0" indent="0" algn="just">
              <a:buNone/>
              <a:tabLst>
                <a:tab pos="542925" algn="l"/>
              </a:tabLst>
            </a:pPr>
            <a:r>
              <a:rPr lang="tr-TR" sz="2300" dirty="0"/>
              <a:t>	</a:t>
            </a:r>
            <a:r>
              <a:rPr lang="tr-TR" sz="2300" dirty="0" smtClean="0"/>
              <a:t>Bildirim görevinin usulüne uygun olarak zamanında yerine getirilmesi gerekmektedir. Aksine hareket edilmesi durumunda, mükellef çeşitli cezalarla karşılaşabilecektir. </a:t>
            </a:r>
          </a:p>
          <a:p>
            <a:pPr marL="0" indent="0" algn="just">
              <a:buNone/>
              <a:tabLst>
                <a:tab pos="542925" algn="l"/>
              </a:tabLst>
            </a:pPr>
            <a:r>
              <a:rPr lang="tr-TR" sz="2300" dirty="0"/>
              <a:t>	</a:t>
            </a:r>
            <a:r>
              <a:rPr lang="tr-TR" sz="2300" dirty="0" smtClean="0"/>
              <a:t>Dolayısıyla bildirimlerin mevzuata uygun ve zamanında yapılması, muhasebe organizasyonu açısından önemlidir ve muhasebecinin sorumluluğundadır.</a:t>
            </a:r>
          </a:p>
          <a:p>
            <a:pPr marL="0" indent="0" algn="just">
              <a:buNone/>
              <a:tabLst>
                <a:tab pos="542925" algn="l"/>
              </a:tabLst>
            </a:pPr>
            <a:r>
              <a:rPr lang="tr-TR" sz="2300" dirty="0"/>
              <a:t>	</a:t>
            </a:r>
            <a:r>
              <a:rPr lang="tr-TR" sz="2300" dirty="0" smtClean="0"/>
              <a:t>Bildirimler </a:t>
            </a:r>
            <a:r>
              <a:rPr lang="tr-TR" sz="2300" dirty="0" err="1" smtClean="0"/>
              <a:t>VUK’un</a:t>
            </a:r>
            <a:r>
              <a:rPr lang="tr-TR" sz="2300" dirty="0" smtClean="0"/>
              <a:t> Mükellefin Ödevleri başlıklı ikinci kitabının Bildirmeler başlıklı birinci bölümünde düzenlenmiştir (VUK 153-170).</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2807271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İşyeri Bildirgesinin İnternet Üzerinden Gönderilmesi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İşverenler, </a:t>
            </a:r>
            <a:r>
              <a:rPr lang="tr-TR" sz="2300" dirty="0"/>
              <a:t>işyeri bildirgesini e-sigorta ile </a:t>
            </a:r>
            <a:r>
              <a:rPr lang="tr-TR" sz="2300" dirty="0" err="1" smtClean="0"/>
              <a:t>SGK’ya</a:t>
            </a:r>
            <a:r>
              <a:rPr lang="tr-TR" sz="2300" dirty="0" smtClean="0"/>
              <a:t> </a:t>
            </a:r>
            <a:r>
              <a:rPr lang="tr-TR" sz="2300" dirty="0"/>
              <a:t>göndermek zorundadır. İşyeri bildirgesinin internet ortamında düzenlenerek gönderilmesinden sonra bilgisayardan alınan sıra numaralı çıktısı ıslak imza ile onaylanarak </a:t>
            </a:r>
            <a:r>
              <a:rPr lang="tr-TR" sz="2300" dirty="0" err="1" smtClean="0"/>
              <a:t>SGK’ya</a:t>
            </a:r>
            <a:r>
              <a:rPr lang="tr-TR" sz="2300" dirty="0" smtClean="0"/>
              <a:t> </a:t>
            </a:r>
            <a:r>
              <a:rPr lang="tr-TR" sz="2300" dirty="0"/>
              <a:t>gönderilecektir</a:t>
            </a:r>
            <a:r>
              <a:rPr lang="tr-TR" sz="2300" dirty="0" smtClean="0"/>
              <a:t>.</a:t>
            </a:r>
            <a:endParaRPr lang="tr-TR" sz="2300" dirty="0"/>
          </a:p>
          <a:p>
            <a:pPr marL="0" indent="0" algn="just">
              <a:buNone/>
              <a:tabLst>
                <a:tab pos="542925" algn="l"/>
              </a:tabLst>
            </a:pPr>
            <a:r>
              <a:rPr lang="tr-TR" sz="2300" dirty="0" smtClean="0"/>
              <a:t>	İşyerinin </a:t>
            </a:r>
            <a:r>
              <a:rPr lang="tr-TR" sz="2300" dirty="0"/>
              <a:t>internetten tescil edilmesi işlem adımları aşağıda belirtildiği gibidir</a:t>
            </a:r>
            <a:r>
              <a:rPr lang="tr-TR" sz="2300" dirty="0" smtClean="0"/>
              <a:t>:</a:t>
            </a:r>
            <a:endParaRPr lang="tr-TR" sz="2300" dirty="0"/>
          </a:p>
          <a:p>
            <a:pPr marL="714375" algn="just">
              <a:buFont typeface="Wingdings" panose="05000000000000000000" pitchFamily="2" charset="2"/>
              <a:buChar char="ü"/>
              <a:tabLst>
                <a:tab pos="714375" algn="l"/>
              </a:tabLst>
            </a:pPr>
            <a:r>
              <a:rPr lang="tr-TR" sz="2300" dirty="0" smtClean="0"/>
              <a:t>	Kullanıcı</a:t>
            </a:r>
            <a:r>
              <a:rPr lang="tr-TR" sz="2300" dirty="0"/>
              <a:t>, </a:t>
            </a:r>
            <a:r>
              <a:rPr lang="tr-TR" sz="2300" dirty="0" smtClean="0"/>
              <a:t>T.C. Kimlik </a:t>
            </a:r>
            <a:r>
              <a:rPr lang="tr-TR" sz="2300" dirty="0"/>
              <a:t>Numarasını kullanmak suretiyle sisteme giriş yapacaktır</a:t>
            </a:r>
            <a:r>
              <a:rPr lang="tr-TR" sz="2300" dirty="0" smtClean="0"/>
              <a:t>.</a:t>
            </a:r>
          </a:p>
          <a:p>
            <a:pPr marL="809625" indent="-323850" algn="just">
              <a:buFont typeface="Wingdings" panose="05000000000000000000" pitchFamily="2" charset="2"/>
              <a:buChar char="ü"/>
              <a:tabLst>
                <a:tab pos="809625" algn="l"/>
              </a:tabLst>
            </a:pPr>
            <a:r>
              <a:rPr lang="tr-TR" sz="2300" dirty="0" smtClean="0"/>
              <a:t>T.C. Kimlik </a:t>
            </a:r>
            <a:r>
              <a:rPr lang="tr-TR" sz="2300" dirty="0"/>
              <a:t>Numarasının geçerli bir numara olduğunun doğrulanmasından sonra, bu numara ile işyeri tescil uygulamasına girilecektir. Uygulama ile onay aşamasına kadar işyeri tescili oluşturulabilmekte, düzeltilebilmekte veya silinebilmektedir. Onaylanan belge üzerinde herhangi bir değişiklik yapılması mümkün değildir</a:t>
            </a:r>
            <a:r>
              <a:rPr lang="tr-TR" sz="2300" dirty="0" smtClean="0"/>
              <a:t>.</a:t>
            </a:r>
            <a:endParaRPr lang="tr-TR" sz="2300" dirty="0"/>
          </a:p>
          <a:p>
            <a:pPr marL="0" indent="0" algn="just">
              <a:buNone/>
              <a:tabLst>
                <a:tab pos="542925" algn="l"/>
              </a:tabLst>
            </a:pPr>
            <a:r>
              <a:rPr lang="tr-TR" sz="2300" dirty="0" smtClean="0"/>
              <a:t>	İnternet </a:t>
            </a:r>
            <a:r>
              <a:rPr lang="tr-TR" sz="2300" dirty="0"/>
              <a:t>ortamında gönderilen işyeri bildirgesinin sıra numaralı bilgisayardan alınan çıktısı, ıslak imza ile onaylı bir şekilde </a:t>
            </a:r>
            <a:r>
              <a:rPr lang="tr-TR" sz="2300" dirty="0" err="1" smtClean="0"/>
              <a:t>SGK’ya</a:t>
            </a:r>
            <a:r>
              <a:rPr lang="tr-TR" sz="2300" dirty="0" smtClean="0"/>
              <a:t> </a:t>
            </a:r>
            <a:r>
              <a:rPr lang="tr-TR" sz="2300" dirty="0"/>
              <a:t>gönderilir. </a:t>
            </a:r>
          </a:p>
        </p:txBody>
      </p:sp>
    </p:spTree>
    <p:extLst>
      <p:ext uri="{BB962C8B-B14F-4D97-AF65-F5344CB8AC3E}">
        <p14:creationId xmlns:p14="http://schemas.microsoft.com/office/powerpoint/2010/main" val="801396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4. maddesine göre çalışanlar;</a:t>
            </a:r>
          </a:p>
          <a:p>
            <a:pPr marL="895350" indent="-314325" algn="just">
              <a:buFont typeface="Wingdings" panose="05000000000000000000" pitchFamily="2" charset="2"/>
              <a:buChar char="ü"/>
              <a:tabLst>
                <a:tab pos="542925" algn="l"/>
              </a:tabLst>
            </a:pPr>
            <a:r>
              <a:rPr lang="tr-TR" sz="2300" dirty="0"/>
              <a:t>	</a:t>
            </a:r>
            <a:r>
              <a:rPr lang="tr-TR" sz="2300" dirty="0" smtClean="0"/>
              <a:t>4/a kapsamında hizmet </a:t>
            </a:r>
            <a:r>
              <a:rPr lang="tr-TR" sz="2300" dirty="0"/>
              <a:t>akdi ile bir veya birden fazla işveren tarafından </a:t>
            </a:r>
            <a:r>
              <a:rPr lang="tr-TR" sz="2300" dirty="0" smtClean="0"/>
              <a:t>çalıştırılanlar (eski tabirle SSK),</a:t>
            </a:r>
            <a:endParaRPr lang="tr-TR" sz="2300" dirty="0"/>
          </a:p>
          <a:p>
            <a:pPr marL="895350" indent="-314325" algn="just">
              <a:buFont typeface="Wingdings" panose="05000000000000000000" pitchFamily="2" charset="2"/>
              <a:buChar char="ü"/>
              <a:tabLst>
                <a:tab pos="542925" algn="l"/>
              </a:tabLst>
            </a:pPr>
            <a:r>
              <a:rPr lang="tr-TR" sz="2300" dirty="0" smtClean="0"/>
              <a:t>	4/b kapsamında hizmet </a:t>
            </a:r>
            <a:r>
              <a:rPr lang="tr-TR" sz="2300" dirty="0"/>
              <a:t>akdine bağlı olmaksızın kendi adına ve hesabına bağımsız </a:t>
            </a:r>
            <a:r>
              <a:rPr lang="tr-TR" sz="2300" dirty="0" smtClean="0"/>
              <a:t>çalışanlar (eski tabirle </a:t>
            </a:r>
            <a:r>
              <a:rPr lang="tr-TR" sz="2300" dirty="0" err="1" smtClean="0"/>
              <a:t>Bağ-Kur</a:t>
            </a:r>
            <a:r>
              <a:rPr lang="tr-TR" sz="2300" dirty="0" smtClean="0"/>
              <a:t>),</a:t>
            </a:r>
          </a:p>
          <a:p>
            <a:pPr marL="895350" indent="-314325" algn="just">
              <a:buFont typeface="Wingdings" panose="05000000000000000000" pitchFamily="2" charset="2"/>
              <a:buChar char="ü"/>
              <a:tabLst>
                <a:tab pos="542925" algn="l"/>
              </a:tabLst>
            </a:pPr>
            <a:r>
              <a:rPr lang="tr-TR" sz="2300" dirty="0" smtClean="0"/>
              <a:t>	4/c kapsamında Kamu idarelerinde kamu görevlisi kadro ve pozisyonlarında (eski tabirle Emekli Sandığı) </a:t>
            </a:r>
            <a:r>
              <a:rPr lang="tr-TR" sz="2300" dirty="0"/>
              <a:t>ç</a:t>
            </a:r>
            <a:r>
              <a:rPr lang="tr-TR" sz="2300" dirty="0" smtClean="0"/>
              <a:t>alışanlar</a:t>
            </a:r>
          </a:p>
          <a:p>
            <a:pPr marL="0" indent="0" algn="just">
              <a:buNone/>
              <a:tabLst>
                <a:tab pos="542925" algn="l"/>
              </a:tabLst>
            </a:pPr>
            <a:r>
              <a:rPr lang="tr-TR" sz="2300" dirty="0"/>
              <a:t>o</a:t>
            </a:r>
            <a:r>
              <a:rPr lang="tr-TR" sz="2300" dirty="0" smtClean="0"/>
              <a:t>lmak üzere üç ayrı statüde çalışmaktadırlar.</a:t>
            </a:r>
            <a:endParaRPr lang="tr-TR" sz="2300" dirty="0"/>
          </a:p>
        </p:txBody>
      </p:sp>
    </p:spTree>
    <p:extLst>
      <p:ext uri="{BB962C8B-B14F-4D97-AF65-F5344CB8AC3E}">
        <p14:creationId xmlns:p14="http://schemas.microsoft.com/office/powerpoint/2010/main" val="1885553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Hizmet Akdiyle Çalıştırılanların (4/a)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7. maddesine göre sigorta </a:t>
            </a:r>
            <a:r>
              <a:rPr lang="tr-TR" sz="2300" dirty="0"/>
              <a:t>hak ve yükümlülükleri </a:t>
            </a:r>
            <a:r>
              <a:rPr lang="tr-TR" sz="2300" dirty="0" smtClean="0"/>
              <a:t>4/a bendi </a:t>
            </a:r>
            <a:r>
              <a:rPr lang="tr-TR" sz="2300" dirty="0"/>
              <a:t>kapsamında sigortalı sayılanlar için çalışmaya, meslekî ve teknik eğitime, meslekî ve teknik ortaöğretim sırasında tamamlayıcı eğitim ya da alan eğitimine, staja veya </a:t>
            </a:r>
            <a:r>
              <a:rPr lang="tr-TR" sz="2300" dirty="0" err="1"/>
              <a:t>bursiyer</a:t>
            </a:r>
            <a:r>
              <a:rPr lang="tr-TR" sz="2300" dirty="0"/>
              <a:t> olarak göreve başladıkları </a:t>
            </a:r>
            <a:r>
              <a:rPr lang="tr-TR" sz="2300" dirty="0" smtClean="0"/>
              <a:t>tarihten başlar.</a:t>
            </a:r>
          </a:p>
          <a:p>
            <a:pPr marL="0" indent="0" algn="just">
              <a:buNone/>
              <a:tabLst>
                <a:tab pos="542925" algn="l"/>
              </a:tabLst>
            </a:pPr>
            <a:r>
              <a:rPr lang="tr-TR" sz="2300" dirty="0"/>
              <a:t>	 </a:t>
            </a:r>
            <a:r>
              <a:rPr lang="tr-TR" sz="2300" dirty="0" smtClean="0"/>
              <a:t>Aynı </a:t>
            </a:r>
            <a:r>
              <a:rPr lang="tr-TR" sz="2300" dirty="0"/>
              <a:t>kanunun </a:t>
            </a:r>
            <a:r>
              <a:rPr lang="tr-TR" sz="2300" dirty="0" smtClean="0"/>
              <a:t>8. maddesine göre, işverenler 4/a </a:t>
            </a:r>
            <a:r>
              <a:rPr lang="tr-TR" sz="2300" dirty="0"/>
              <a:t>kapsamında çalışanları için </a:t>
            </a:r>
            <a:r>
              <a:rPr lang="tr-TR" sz="2300" dirty="0" smtClean="0"/>
              <a:t>yukarıda belirtilen sigortalılık </a:t>
            </a:r>
            <a:r>
              <a:rPr lang="tr-TR" sz="2300" dirty="0"/>
              <a:t>başlangıç tarihinden önce, sigortalı işe giriş bildirgesi ile </a:t>
            </a:r>
            <a:r>
              <a:rPr lang="tr-TR" sz="2300" dirty="0" err="1" smtClean="0"/>
              <a:t>SGK’ya</a:t>
            </a:r>
            <a:r>
              <a:rPr lang="tr-TR" sz="2300" dirty="0" smtClean="0"/>
              <a:t> </a:t>
            </a:r>
            <a:r>
              <a:rPr lang="tr-TR" sz="2300" dirty="0"/>
              <a:t>bildirmekle yükümlüdür. </a:t>
            </a:r>
          </a:p>
        </p:txBody>
      </p:sp>
    </p:spTree>
    <p:extLst>
      <p:ext uri="{BB962C8B-B14F-4D97-AF65-F5344CB8AC3E}">
        <p14:creationId xmlns:p14="http://schemas.microsoft.com/office/powerpoint/2010/main" val="331637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Hizmet Akdiyle Çalıştırılanların (4/a)</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tabLst>
                <a:tab pos="542925" algn="l"/>
              </a:tabLst>
            </a:pPr>
            <a:r>
              <a:rPr lang="tr-TR" sz="2300" dirty="0" smtClean="0"/>
              <a:t>Ancak </a:t>
            </a:r>
            <a:r>
              <a:rPr lang="tr-TR" sz="2300" dirty="0"/>
              <a:t>işveren tarafından sigortalı işe giriş bildirgesi;</a:t>
            </a:r>
          </a:p>
          <a:p>
            <a:pPr algn="just">
              <a:buFont typeface="Wingdings" panose="05000000000000000000" pitchFamily="2" charset="2"/>
              <a:buChar char="ü"/>
              <a:tabLst>
                <a:tab pos="542925" algn="l"/>
              </a:tabLst>
            </a:pPr>
            <a:r>
              <a:rPr lang="tr-TR" sz="2300" dirty="0" smtClean="0"/>
              <a:t>İnşaat</a:t>
            </a:r>
            <a:r>
              <a:rPr lang="tr-TR" sz="2300" dirty="0"/>
              <a:t>, balıkçılık ve tarım işyerlerinde işe başlatılacak sigortalılar için, </a:t>
            </a:r>
            <a:r>
              <a:rPr lang="tr-TR" sz="2300" b="1" i="1" dirty="0"/>
              <a:t>en geç çalışmaya başlatıldığı gün</a:t>
            </a:r>
            <a:r>
              <a:rPr lang="tr-TR" sz="2300" dirty="0"/>
              <a:t>,</a:t>
            </a:r>
          </a:p>
          <a:p>
            <a:pPr algn="just">
              <a:buFont typeface="Wingdings" panose="05000000000000000000" pitchFamily="2" charset="2"/>
              <a:buChar char="ü"/>
              <a:tabLst>
                <a:tab pos="542925" algn="l"/>
              </a:tabLst>
            </a:pPr>
            <a:r>
              <a:rPr lang="tr-TR" sz="2300" dirty="0" smtClean="0"/>
              <a:t>Yabancı </a:t>
            </a:r>
            <a:r>
              <a:rPr lang="tr-TR" sz="2300" dirty="0"/>
              <a:t>ülkelere sefer yapan ulaştırma araçlarına sefer esnasında alınarak çalıştırılanlar ile </a:t>
            </a:r>
            <a:r>
              <a:rPr lang="tr-TR" sz="2300" dirty="0" err="1" smtClean="0"/>
              <a:t>SGK’ya</a:t>
            </a:r>
            <a:r>
              <a:rPr lang="tr-TR" sz="2300" dirty="0" smtClean="0"/>
              <a:t> </a:t>
            </a:r>
            <a:r>
              <a:rPr lang="tr-TR" sz="2300" dirty="0"/>
              <a:t>ilk defa işyeri bildirgesi verilecek işyerlerinde; </a:t>
            </a:r>
            <a:r>
              <a:rPr lang="tr-TR" sz="2300" b="1" i="1" dirty="0"/>
              <a:t>ilk defa sigortalı çalıştırmaya başlanılan tarihten </a:t>
            </a:r>
            <a:r>
              <a:rPr lang="tr-TR" sz="2300" dirty="0"/>
              <a:t>itibaren bir ay içinde çalışmaya başlayan sigortalılar için, çalışmaya başladıkları tarihten itibaren </a:t>
            </a:r>
            <a:r>
              <a:rPr lang="tr-TR" sz="2300" b="1" i="1" dirty="0"/>
              <a:t>en geç söz konusu bir aylık sürenin dolduğu tarihe kadar</a:t>
            </a:r>
            <a:r>
              <a:rPr lang="tr-TR" sz="2300" dirty="0"/>
              <a:t>,</a:t>
            </a:r>
          </a:p>
          <a:p>
            <a:pPr algn="just">
              <a:buFont typeface="Wingdings" panose="05000000000000000000" pitchFamily="2" charset="2"/>
              <a:buChar char="ü"/>
              <a:tabLst>
                <a:tab pos="542925" algn="l"/>
              </a:tabLst>
            </a:pPr>
            <a:r>
              <a:rPr lang="tr-TR" sz="2300" b="1" i="1" dirty="0" smtClean="0"/>
              <a:t>Kamu </a:t>
            </a:r>
            <a:r>
              <a:rPr lang="tr-TR" sz="2300" b="1" i="1" dirty="0"/>
              <a:t>idarelerince istihdam edilen </a:t>
            </a:r>
            <a:r>
              <a:rPr lang="tr-TR" sz="2300" dirty="0"/>
              <a:t>4447 sayılı İşsizlik Sigortası Kanununa göre</a:t>
            </a:r>
            <a:r>
              <a:rPr lang="tr-TR" sz="2300" b="1" i="1" dirty="0"/>
              <a:t> işsizlik sigortasına tabi olmayan sözleşmeli personel </a:t>
            </a:r>
            <a:r>
              <a:rPr lang="tr-TR" sz="2300" dirty="0"/>
              <a:t>ile kamu idarelerince yurt dışı görevde çalışmak üzere işe alınanların, </a:t>
            </a:r>
            <a:r>
              <a:rPr lang="tr-TR" sz="2300" b="1" i="1" dirty="0"/>
              <a:t>çalışmaya başladıkları tarihten itibaren bir ay içinde</a:t>
            </a:r>
            <a:r>
              <a:rPr lang="tr-TR" sz="2300" dirty="0"/>
              <a:t>,</a:t>
            </a:r>
          </a:p>
          <a:p>
            <a:pPr marL="0" indent="0" algn="just">
              <a:buNone/>
              <a:tabLst>
                <a:tab pos="542925" algn="l"/>
              </a:tabLst>
            </a:pPr>
            <a:r>
              <a:rPr lang="tr-TR" sz="2300" dirty="0" err="1" smtClean="0"/>
              <a:t>SGK’ya</a:t>
            </a:r>
            <a:r>
              <a:rPr lang="tr-TR" sz="2300" dirty="0" smtClean="0"/>
              <a:t> </a:t>
            </a:r>
            <a:r>
              <a:rPr lang="tr-TR" sz="2300" dirty="0"/>
              <a:t>verilmesi halinde, sigortalılık başlangıcından önce bildirilmiş sayılır.</a:t>
            </a:r>
          </a:p>
          <a:p>
            <a:pPr marL="0" indent="0" algn="just">
              <a:buNone/>
              <a:tabLst>
                <a:tab pos="542925" algn="l"/>
              </a:tabLst>
            </a:pPr>
            <a:r>
              <a:rPr lang="tr-TR" sz="2300" dirty="0" smtClean="0"/>
              <a:t>	Sigortalılar</a:t>
            </a:r>
            <a:r>
              <a:rPr lang="tr-TR" sz="2300" dirty="0"/>
              <a:t>, çalışmaya başladıkları tarihten itibaren en geç bir ay içinde, sigortalı olarak çalışmaya başladıklarını </a:t>
            </a:r>
            <a:r>
              <a:rPr lang="tr-TR" sz="2300" dirty="0" err="1" smtClean="0"/>
              <a:t>SGK’ya</a:t>
            </a:r>
            <a:r>
              <a:rPr lang="tr-TR" sz="2300" dirty="0" smtClean="0"/>
              <a:t> </a:t>
            </a:r>
            <a:r>
              <a:rPr lang="tr-TR" sz="2300" dirty="0"/>
              <a:t>bildirirler. Ancak, sigortalının kendini bildirmemesi, sigortalı aleyhine delil teşkil etmez</a:t>
            </a:r>
            <a:r>
              <a:rPr lang="tr-TR" sz="2300" dirty="0" smtClean="0"/>
              <a:t>.</a:t>
            </a:r>
          </a:p>
        </p:txBody>
      </p:sp>
    </p:spTree>
    <p:extLst>
      <p:ext uri="{BB962C8B-B14F-4D97-AF65-F5344CB8AC3E}">
        <p14:creationId xmlns:p14="http://schemas.microsoft.com/office/powerpoint/2010/main" val="401499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Kendi Adına ve Hesabın Çalışanların (4/b)</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92500"/>
          </a:bodyPr>
          <a:lstStyle/>
          <a:p>
            <a:pPr marL="0" indent="0" algn="just">
              <a:buNone/>
              <a:tabLst>
                <a:tab pos="542925" algn="l"/>
              </a:tabLst>
            </a:pPr>
            <a:r>
              <a:rPr lang="tr-TR" sz="2300" dirty="0" smtClean="0"/>
              <a:t>	5510 sayılı kanunun 7. maddesine göre sigorta </a:t>
            </a:r>
            <a:r>
              <a:rPr lang="tr-TR" sz="2300" dirty="0"/>
              <a:t>hak ve yükümlülükleri </a:t>
            </a:r>
            <a:r>
              <a:rPr lang="tr-TR" sz="2300" dirty="0" smtClean="0"/>
              <a:t>4/b bendi </a:t>
            </a:r>
            <a:r>
              <a:rPr lang="tr-TR" sz="2300" dirty="0"/>
              <a:t>kapsamında </a:t>
            </a:r>
            <a:r>
              <a:rPr lang="tr-TR" sz="2300" dirty="0" smtClean="0"/>
              <a:t>kendi ad ve hesabına çalışanların sigortalılıkları;</a:t>
            </a:r>
          </a:p>
          <a:p>
            <a:pPr marL="542925" indent="-323850" algn="just">
              <a:buFont typeface="Wingdings" panose="05000000000000000000" pitchFamily="2" charset="2"/>
              <a:buChar char="ü"/>
              <a:tabLst>
                <a:tab pos="542925" algn="l"/>
              </a:tabLst>
            </a:pPr>
            <a:r>
              <a:rPr lang="tr-TR" sz="2300" dirty="0" smtClean="0"/>
              <a:t>Gelir </a:t>
            </a:r>
            <a:r>
              <a:rPr lang="tr-TR" sz="2300" dirty="0"/>
              <a:t>vergisi mükellefi olanlar ile şahıs şirketlerinden kolektif, adi komandit şirketlerin komandite ve komanditer ortakları ve donatma iştiraki ortaklarının vergi mükellefiyetlerinin </a:t>
            </a:r>
            <a:r>
              <a:rPr lang="tr-TR" sz="2300" dirty="0" smtClean="0"/>
              <a:t>başladıkları; </a:t>
            </a:r>
          </a:p>
          <a:p>
            <a:pPr marL="542925" indent="-323850" algn="just">
              <a:buFont typeface="Wingdings" panose="05000000000000000000" pitchFamily="2" charset="2"/>
              <a:buChar char="ü"/>
              <a:tabLst>
                <a:tab pos="542925" algn="l"/>
              </a:tabLst>
            </a:pPr>
            <a:r>
              <a:rPr lang="tr-TR" sz="2300" dirty="0" smtClean="0"/>
              <a:t>Sermaye </a:t>
            </a:r>
            <a:r>
              <a:rPr lang="tr-TR" sz="2300" dirty="0"/>
              <a:t>şirketlerinden </a:t>
            </a:r>
            <a:r>
              <a:rPr lang="tr-TR" sz="2300" dirty="0" err="1" smtClean="0"/>
              <a:t>ltd.</a:t>
            </a:r>
            <a:r>
              <a:rPr lang="tr-TR" sz="2300" dirty="0" smtClean="0"/>
              <a:t> </a:t>
            </a:r>
            <a:r>
              <a:rPr lang="tr-TR" sz="2300" dirty="0" err="1" smtClean="0"/>
              <a:t>şti.</a:t>
            </a:r>
            <a:r>
              <a:rPr lang="tr-TR" sz="2300" dirty="0" smtClean="0"/>
              <a:t> ortakları </a:t>
            </a:r>
            <a:r>
              <a:rPr lang="tr-TR" sz="2300" dirty="0"/>
              <a:t>ile sermayesi paylara bölünmüş komandit şirketlerin komandite ortaklarının, şirketin ticaret sicil memurluklarınca tescil </a:t>
            </a:r>
            <a:r>
              <a:rPr lang="tr-TR" sz="2300" dirty="0" smtClean="0"/>
              <a:t>edildikleri; </a:t>
            </a:r>
          </a:p>
          <a:p>
            <a:pPr marL="542925" indent="-323850" algn="just">
              <a:buFont typeface="Wingdings" panose="05000000000000000000" pitchFamily="2" charset="2"/>
              <a:buChar char="ü"/>
              <a:tabLst>
                <a:tab pos="542925" algn="l"/>
              </a:tabLst>
            </a:pPr>
            <a:r>
              <a:rPr lang="tr-TR" sz="2300" dirty="0" smtClean="0"/>
              <a:t>A.Ş.’</a:t>
            </a:r>
            <a:r>
              <a:rPr lang="tr-TR" sz="2300" dirty="0" err="1" smtClean="0"/>
              <a:t>lerin</a:t>
            </a:r>
            <a:r>
              <a:rPr lang="tr-TR" sz="2300" dirty="0" smtClean="0"/>
              <a:t> </a:t>
            </a:r>
            <a:r>
              <a:rPr lang="tr-TR" sz="2300" dirty="0"/>
              <a:t>yönetim kurulu üyesi olan ortaklarının yönetim kuruluna </a:t>
            </a:r>
            <a:r>
              <a:rPr lang="tr-TR" sz="2300" dirty="0" smtClean="0"/>
              <a:t>seçildikleri; </a:t>
            </a:r>
          </a:p>
          <a:p>
            <a:pPr marL="542925" indent="-323850" algn="just">
              <a:buFont typeface="Wingdings" panose="05000000000000000000" pitchFamily="2" charset="2"/>
              <a:buChar char="ü"/>
              <a:tabLst>
                <a:tab pos="542925" algn="l"/>
              </a:tabLst>
            </a:pPr>
            <a:r>
              <a:rPr lang="tr-TR" sz="2300" dirty="0" smtClean="0"/>
              <a:t>Gelir </a:t>
            </a:r>
            <a:r>
              <a:rPr lang="tr-TR" sz="2300" dirty="0"/>
              <a:t>vergisinden muaf olanların ise esnaf ve sanatkâr siciline kayıtlı </a:t>
            </a:r>
            <a:r>
              <a:rPr lang="tr-TR" sz="2300" dirty="0" smtClean="0"/>
              <a:t>oldukları;</a:t>
            </a:r>
          </a:p>
          <a:p>
            <a:pPr marL="542925" indent="-323850" algn="just">
              <a:buFont typeface="Wingdings" panose="05000000000000000000" pitchFamily="2" charset="2"/>
              <a:buChar char="ü"/>
              <a:tabLst>
                <a:tab pos="542925" algn="l"/>
              </a:tabLst>
            </a:pPr>
            <a:r>
              <a:rPr lang="tr-TR" sz="2300" dirty="0" smtClean="0"/>
              <a:t>Tarımda </a:t>
            </a:r>
            <a:r>
              <a:rPr lang="tr-TR" sz="2300" dirty="0"/>
              <a:t>kendi adına ve hesabına bağımsız çalışanlar için tarımsal faaliyetlerinin kanunla kurulu ilgili meslek kuruluşlarınca veya kendilerince, bir yıl içinde bildirilmesi halinde kaydedildiği tarihten, bu süre içinde bildirilmemesi halinde ise bildirimin </a:t>
            </a:r>
            <a:r>
              <a:rPr lang="tr-TR" sz="2300" dirty="0" err="1" smtClean="0"/>
              <a:t>SGK’ya</a:t>
            </a:r>
            <a:r>
              <a:rPr lang="tr-TR" sz="2300" dirty="0" smtClean="0"/>
              <a:t> yapıldığı;  </a:t>
            </a:r>
          </a:p>
          <a:p>
            <a:pPr marL="542925" indent="-323850" algn="just">
              <a:buFont typeface="Wingdings" panose="05000000000000000000" pitchFamily="2" charset="2"/>
              <a:buChar char="ü"/>
              <a:tabLst>
                <a:tab pos="542925" algn="l"/>
              </a:tabLst>
            </a:pPr>
            <a:r>
              <a:rPr lang="tr-TR" sz="2300" dirty="0" smtClean="0"/>
              <a:t>Köy </a:t>
            </a:r>
            <a:r>
              <a:rPr lang="tr-TR" sz="2300" dirty="0"/>
              <a:t>ve mahalle muhtarları için </a:t>
            </a:r>
            <a:r>
              <a:rPr lang="tr-TR" sz="2300" dirty="0" smtClean="0"/>
              <a:t>seçildikleri </a:t>
            </a:r>
          </a:p>
          <a:p>
            <a:pPr marL="0" indent="0" algn="just">
              <a:buNone/>
              <a:tabLst>
                <a:tab pos="542925" algn="l"/>
              </a:tabLst>
            </a:pPr>
            <a:r>
              <a:rPr lang="tr-TR" sz="2300" dirty="0" smtClean="0"/>
              <a:t>tarihten itibaren başlar.</a:t>
            </a:r>
            <a:endParaRPr lang="tr-TR" sz="2300" dirty="0"/>
          </a:p>
        </p:txBody>
      </p:sp>
    </p:spTree>
    <p:extLst>
      <p:ext uri="{BB962C8B-B14F-4D97-AF65-F5344CB8AC3E}">
        <p14:creationId xmlns:p14="http://schemas.microsoft.com/office/powerpoint/2010/main" val="4012363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Kendi Adına ve Hesabın Çalışanların (4/b)</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Ayrıca 5510 sayılı kanunun 8. </a:t>
            </a:r>
            <a:r>
              <a:rPr lang="tr-TR" sz="2300" dirty="0" err="1" smtClean="0"/>
              <a:t>md’ye</a:t>
            </a:r>
            <a:r>
              <a:rPr lang="tr-TR" sz="2300" dirty="0" smtClean="0"/>
              <a:t> göre 4/b bendi </a:t>
            </a:r>
            <a:r>
              <a:rPr lang="tr-TR" sz="2300" dirty="0"/>
              <a:t>kapsamında </a:t>
            </a:r>
            <a:r>
              <a:rPr lang="tr-TR" sz="2300" dirty="0" smtClean="0"/>
              <a:t>kendi ad ve hesabına çalışanlardan tarımsal faaliyetlerde bulunanlar </a:t>
            </a:r>
            <a:r>
              <a:rPr lang="tr-TR" sz="2300" dirty="0"/>
              <a:t>hariç olmak üzere </a:t>
            </a:r>
            <a:r>
              <a:rPr lang="tr-TR" sz="2300" dirty="0" smtClean="0"/>
              <a:t>sigortalı </a:t>
            </a:r>
            <a:r>
              <a:rPr lang="tr-TR" sz="2300" dirty="0"/>
              <a:t>sayılan </a:t>
            </a:r>
            <a:r>
              <a:rPr lang="tr-TR" sz="2300" dirty="0" smtClean="0"/>
              <a:t>kişilerden;</a:t>
            </a:r>
          </a:p>
          <a:p>
            <a:pPr marL="628650" indent="-314325" algn="just">
              <a:buFont typeface="Wingdings" panose="05000000000000000000" pitchFamily="2" charset="2"/>
              <a:buChar char="ü"/>
              <a:tabLst>
                <a:tab pos="628650" algn="l"/>
              </a:tabLst>
            </a:pPr>
            <a:r>
              <a:rPr lang="tr-TR" sz="2300" dirty="0" smtClean="0"/>
              <a:t>köy </a:t>
            </a:r>
            <a:r>
              <a:rPr lang="tr-TR" sz="2300" dirty="0"/>
              <a:t>ve mahalle muhtarları </a:t>
            </a:r>
            <a:r>
              <a:rPr lang="tr-TR" sz="2300" dirty="0" smtClean="0"/>
              <a:t>seçildiklerine </a:t>
            </a:r>
            <a:r>
              <a:rPr lang="tr-TR" sz="2300" dirty="0"/>
              <a:t>ilişkin mazbatalarını ilgili seçim kurulundan </a:t>
            </a:r>
            <a:r>
              <a:rPr lang="tr-TR" sz="2300" dirty="0" smtClean="0"/>
              <a:t>aldıkları, </a:t>
            </a:r>
          </a:p>
          <a:p>
            <a:pPr marL="628650" indent="-314325" algn="just">
              <a:buFont typeface="Wingdings" panose="05000000000000000000" pitchFamily="2" charset="2"/>
              <a:buChar char="ü"/>
              <a:tabLst>
                <a:tab pos="628650" algn="l"/>
              </a:tabLst>
            </a:pPr>
            <a:r>
              <a:rPr lang="tr-TR" sz="2300" dirty="0" smtClean="0"/>
              <a:t>sigortalılıkları </a:t>
            </a:r>
            <a:r>
              <a:rPr lang="tr-TR" sz="2300" dirty="0"/>
              <a:t>vergi mükellefiyetlerinin başladığı tarihten başlayan sigortalılar için vergi mükellefiyeti işleminin tesis tarihinden itibaren iki ayı geçmemek üzere ilgili vergi dairesince vergi mükellefinin işe başlama işlemlerinin tekemmül </a:t>
            </a:r>
            <a:r>
              <a:rPr lang="tr-TR" sz="2300" dirty="0" smtClean="0"/>
              <a:t>ettirildiği,</a:t>
            </a:r>
          </a:p>
          <a:p>
            <a:pPr marL="628650" indent="-314325" algn="just">
              <a:buFont typeface="Wingdings" panose="05000000000000000000" pitchFamily="2" charset="2"/>
              <a:buChar char="ü"/>
              <a:tabLst>
                <a:tab pos="628650" algn="l"/>
              </a:tabLst>
            </a:pPr>
            <a:r>
              <a:rPr lang="tr-TR" sz="2300" dirty="0" smtClean="0"/>
              <a:t>ve </a:t>
            </a:r>
            <a:r>
              <a:rPr lang="tr-TR" sz="2300" dirty="0"/>
              <a:t>diğerleri için 7 </a:t>
            </a:r>
            <a:r>
              <a:rPr lang="tr-TR" sz="2300" dirty="0" err="1"/>
              <a:t>nci</a:t>
            </a:r>
            <a:r>
              <a:rPr lang="tr-TR" sz="2300" dirty="0"/>
              <a:t> maddenin birinci fıkrasının (b) bendinde belirtilen sigortalılık </a:t>
            </a:r>
            <a:r>
              <a:rPr lang="tr-TR" sz="2300" dirty="0" smtClean="0"/>
              <a:t>başlangıç</a:t>
            </a:r>
          </a:p>
          <a:p>
            <a:pPr marL="0" indent="0" algn="just">
              <a:buNone/>
              <a:tabLst>
                <a:tab pos="542925" algn="l"/>
              </a:tabLst>
            </a:pPr>
            <a:r>
              <a:rPr lang="tr-TR" sz="2300" dirty="0" smtClean="0"/>
              <a:t>tarihinden itibaren en geç 15 gün içerisinde bildirilir. </a:t>
            </a:r>
          </a:p>
        </p:txBody>
      </p:sp>
    </p:spTree>
    <p:extLst>
      <p:ext uri="{BB962C8B-B14F-4D97-AF65-F5344CB8AC3E}">
        <p14:creationId xmlns:p14="http://schemas.microsoft.com/office/powerpoint/2010/main" val="95849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Kendi Adına ve Hesabın Çalışanların (4/b)</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Tarımsal faaliyetlerde bulunanlar ise ilgili ziraat odaları veya bulunmayan yerlerde il/ilçe tarım müdürlüklerince tescil tarihinden itibaren en </a:t>
            </a:r>
            <a:r>
              <a:rPr lang="tr-TR" sz="2300" dirty="0"/>
              <a:t>geç bir ay içinde </a:t>
            </a:r>
            <a:r>
              <a:rPr lang="tr-TR" sz="2300" dirty="0" smtClean="0"/>
              <a:t>bildirim yapılır</a:t>
            </a:r>
            <a:r>
              <a:rPr lang="tr-TR" sz="2300" dirty="0"/>
              <a:t>. </a:t>
            </a:r>
            <a:endParaRPr lang="tr-TR" sz="2300" dirty="0" smtClean="0"/>
          </a:p>
          <a:p>
            <a:pPr marL="0" indent="0" algn="just">
              <a:buNone/>
              <a:tabLst>
                <a:tab pos="542925" algn="l"/>
              </a:tabLst>
            </a:pPr>
            <a:r>
              <a:rPr lang="tr-TR" sz="2300" dirty="0"/>
              <a:t>	</a:t>
            </a:r>
            <a:r>
              <a:rPr lang="tr-TR" sz="2300" dirty="0" smtClean="0"/>
              <a:t>Tarımsal faaliyette bulunanlar kendi sigortalılıklarını herhangi bir süreye tabi olmaksızın </a:t>
            </a:r>
            <a:r>
              <a:rPr lang="tr-TR" sz="2300" dirty="0" err="1" smtClean="0"/>
              <a:t>SGK’ya</a:t>
            </a:r>
            <a:r>
              <a:rPr lang="tr-TR" sz="2300" dirty="0" smtClean="0"/>
              <a:t> bildirebileceklerdir. </a:t>
            </a:r>
          </a:p>
        </p:txBody>
      </p:sp>
    </p:spTree>
    <p:extLst>
      <p:ext uri="{BB962C8B-B14F-4D97-AF65-F5344CB8AC3E}">
        <p14:creationId xmlns:p14="http://schemas.microsoft.com/office/powerpoint/2010/main" val="3563711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 / Kamu Görevlisi Olarak Çalışanların (4/c)</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7. </a:t>
            </a:r>
            <a:r>
              <a:rPr lang="tr-TR" sz="2300" dirty="0" err="1" smtClean="0"/>
              <a:t>md’ye</a:t>
            </a:r>
            <a:r>
              <a:rPr lang="tr-TR" sz="2300" dirty="0" smtClean="0"/>
              <a:t> göre 4/c bendi </a:t>
            </a:r>
            <a:r>
              <a:rPr lang="tr-TR" sz="2300" dirty="0"/>
              <a:t>kapsamında </a:t>
            </a:r>
            <a:r>
              <a:rPr lang="tr-TR" sz="2300" dirty="0" smtClean="0"/>
              <a:t>sigortalı </a:t>
            </a:r>
            <a:r>
              <a:rPr lang="tr-TR" sz="2300" dirty="0"/>
              <a:t>sayılanlar için, </a:t>
            </a:r>
            <a:r>
              <a:rPr lang="tr-TR" sz="2300" b="1" i="1" dirty="0"/>
              <a:t>göreve başladıkları </a:t>
            </a:r>
            <a:r>
              <a:rPr lang="tr-TR" sz="2300" b="1" i="1" dirty="0" smtClean="0"/>
              <a:t>tarihte </a:t>
            </a:r>
            <a:r>
              <a:rPr lang="tr-TR" sz="2300" dirty="0" smtClean="0"/>
              <a:t>sigortalıkları başlar.</a:t>
            </a:r>
          </a:p>
          <a:p>
            <a:pPr marL="0" indent="0" algn="just">
              <a:buNone/>
              <a:tabLst>
                <a:tab pos="542925" algn="l"/>
              </a:tabLst>
            </a:pPr>
            <a:r>
              <a:rPr lang="tr-TR" sz="2300" dirty="0"/>
              <a:t>	</a:t>
            </a:r>
            <a:r>
              <a:rPr lang="tr-TR" sz="2300" dirty="0" smtClean="0"/>
              <a:t>Aynı kanunun 8. maddesine </a:t>
            </a:r>
            <a:r>
              <a:rPr lang="tr-TR" sz="2300" dirty="0"/>
              <a:t>göre </a:t>
            </a:r>
            <a:r>
              <a:rPr lang="tr-TR" sz="2300" dirty="0" smtClean="0"/>
              <a:t>4/c bendi </a:t>
            </a:r>
            <a:r>
              <a:rPr lang="tr-TR" sz="2300" dirty="0"/>
              <a:t>kapsamında sigortalı sayılan kişileri çalıştıracak işverenler, bu kapsamda ilk defa veya tekrar çalıştırmaya başlattıkları kişileri, </a:t>
            </a:r>
            <a:r>
              <a:rPr lang="tr-TR" sz="2300" dirty="0" smtClean="0"/>
              <a:t>sigortalılık </a:t>
            </a:r>
            <a:r>
              <a:rPr lang="tr-TR" sz="2300" dirty="0"/>
              <a:t>başlangıcından itibaren, </a:t>
            </a:r>
            <a:r>
              <a:rPr lang="tr-TR" sz="2300" b="1" i="1" dirty="0" err="1"/>
              <a:t>onbeş</a:t>
            </a:r>
            <a:r>
              <a:rPr lang="tr-TR" sz="2300" b="1" i="1" dirty="0"/>
              <a:t> gün </a:t>
            </a:r>
            <a:r>
              <a:rPr lang="tr-TR" sz="2300" dirty="0"/>
              <a:t>içinde sigortalı işe giriş bildirgesi ile </a:t>
            </a:r>
            <a:r>
              <a:rPr lang="tr-TR" sz="2300" dirty="0" err="1" smtClean="0"/>
              <a:t>SGK’ya</a:t>
            </a:r>
            <a:r>
              <a:rPr lang="tr-TR" sz="2300" dirty="0" smtClean="0"/>
              <a:t> </a:t>
            </a:r>
            <a:r>
              <a:rPr lang="tr-TR" sz="2300" dirty="0"/>
              <a:t>bildirmekle yükümlüdürler. Aynı kamu idaresinin farklı birimleri arasındaki naklen tayin ve görevlendirmelerde bildirim yapılmaz.</a:t>
            </a:r>
          </a:p>
          <a:p>
            <a:pPr marL="0" indent="0" algn="just">
              <a:buNone/>
              <a:tabLst>
                <a:tab pos="542925" algn="l"/>
              </a:tabLst>
            </a:pPr>
            <a:r>
              <a:rPr lang="tr-TR" sz="2300" dirty="0" smtClean="0"/>
              <a:t>	Kamu </a:t>
            </a:r>
            <a:r>
              <a:rPr lang="tr-TR" sz="2300" dirty="0"/>
              <a:t>idareleri ile bankalar, </a:t>
            </a:r>
            <a:r>
              <a:rPr lang="tr-TR" sz="2300" dirty="0" err="1" smtClean="0"/>
              <a:t>SGK’ca</a:t>
            </a:r>
            <a:r>
              <a:rPr lang="tr-TR" sz="2300" dirty="0" smtClean="0"/>
              <a:t> </a:t>
            </a:r>
            <a:r>
              <a:rPr lang="tr-TR" sz="2300" dirty="0"/>
              <a:t>sağlanacak elektronik altyapıdan yararlanmak suretiyle, </a:t>
            </a:r>
            <a:r>
              <a:rPr lang="tr-TR" sz="2300" dirty="0" err="1" smtClean="0"/>
              <a:t>SGK’ca</a:t>
            </a:r>
            <a:r>
              <a:rPr lang="tr-TR" sz="2300" dirty="0" smtClean="0"/>
              <a:t> </a:t>
            </a:r>
            <a:r>
              <a:rPr lang="tr-TR" sz="2300" dirty="0"/>
              <a:t>belirlenecek işlemlerde, işlem yaptığı kişilerin sigortalılık bakımından tescilli olup olmadığını kontrol etmek ve sigortasız olduğunu tespit ettiği kişileri, </a:t>
            </a:r>
            <a:r>
              <a:rPr lang="tr-TR" sz="2300" dirty="0" err="1" smtClean="0"/>
              <a:t>SGK’ya</a:t>
            </a:r>
            <a:r>
              <a:rPr lang="tr-TR" sz="2300" dirty="0" smtClean="0"/>
              <a:t> </a:t>
            </a:r>
            <a:r>
              <a:rPr lang="tr-TR" sz="2300" dirty="0"/>
              <a:t>bildirmekle yükümlüdürler.</a:t>
            </a:r>
          </a:p>
          <a:p>
            <a:pPr marL="0" indent="0" algn="just">
              <a:buNone/>
              <a:tabLst>
                <a:tab pos="542925" algn="l"/>
              </a:tabLst>
            </a:pPr>
            <a:r>
              <a:rPr lang="tr-TR" sz="2300" dirty="0" smtClean="0"/>
              <a:t>	Bildirim yükümlülüklerini </a:t>
            </a:r>
            <a:r>
              <a:rPr lang="tr-TR" sz="2300" dirty="0"/>
              <a:t>yerine getirmeyen ilgililer hakkında, </a:t>
            </a:r>
            <a:r>
              <a:rPr lang="tr-TR" sz="2300" dirty="0" smtClean="0"/>
              <a:t>idarî </a:t>
            </a:r>
            <a:r>
              <a:rPr lang="tr-TR" sz="2300" dirty="0"/>
              <a:t>para cezası uygulanır.</a:t>
            </a:r>
            <a:endParaRPr lang="tr-TR" sz="2300" dirty="0" smtClean="0"/>
          </a:p>
        </p:txBody>
      </p:sp>
    </p:spTree>
    <p:extLst>
      <p:ext uri="{BB962C8B-B14F-4D97-AF65-F5344CB8AC3E}">
        <p14:creationId xmlns:p14="http://schemas.microsoft.com/office/powerpoint/2010/main" val="3487237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İşe Giriş Bildirgesinin İnternet Kanalıyla Verilmesi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4/a bendi </a:t>
            </a:r>
            <a:r>
              <a:rPr lang="tr-TR" sz="2300" dirty="0"/>
              <a:t>kapsamında </a:t>
            </a:r>
            <a:r>
              <a:rPr lang="tr-TR" sz="2300" dirty="0" smtClean="0"/>
              <a:t>sigortalı çalıştıran işverenlerden «Aylık Prim ve Hizmet </a:t>
            </a:r>
            <a:r>
              <a:rPr lang="tr-TR" sz="2300" dirty="0" err="1" smtClean="0"/>
              <a:t>Belgesi»ni</a:t>
            </a:r>
            <a:r>
              <a:rPr lang="tr-TR" sz="2300" dirty="0" smtClean="0"/>
              <a:t> zorunlu olarak e-Sigorta yoluyla verenler, «Sigortalı İşe Giriş Belgesini» de zorunlu olarak e-Sigorta yoluyla internet üzerinden verirler.</a:t>
            </a:r>
          </a:p>
          <a:p>
            <a:pPr marL="0" indent="0" algn="just">
              <a:buNone/>
              <a:tabLst>
                <a:tab pos="542925" algn="l"/>
              </a:tabLst>
            </a:pPr>
            <a:r>
              <a:rPr lang="tr-TR" sz="2300" dirty="0"/>
              <a:t>	 Aylık Prim ve Hizmet </a:t>
            </a:r>
            <a:r>
              <a:rPr lang="tr-TR" sz="2300" dirty="0" smtClean="0"/>
              <a:t>Belgesini </a:t>
            </a:r>
            <a:r>
              <a:rPr lang="tr-TR" sz="2300" dirty="0"/>
              <a:t>zorunlu olarak e-Sigorta </a:t>
            </a:r>
            <a:r>
              <a:rPr lang="tr-TR" sz="2300" dirty="0" smtClean="0"/>
              <a:t>yoluyla bildirme zorunluluğu olmayan işverenler sigortalı ilk ve tekrar sigortalı işe giriş bildirgesini kağıt ortamında </a:t>
            </a:r>
            <a:r>
              <a:rPr lang="tr-TR" sz="2300" dirty="0" err="1" smtClean="0"/>
              <a:t>SGK’ya</a:t>
            </a:r>
            <a:r>
              <a:rPr lang="tr-TR" sz="2300" dirty="0" smtClean="0"/>
              <a:t> verebilecekleri gibi e-Sigorta yoluyla da </a:t>
            </a:r>
            <a:r>
              <a:rPr lang="tr-TR" sz="2300" dirty="0" err="1" smtClean="0"/>
              <a:t>SGK’ya</a:t>
            </a:r>
            <a:r>
              <a:rPr lang="tr-TR" sz="2300" dirty="0" smtClean="0"/>
              <a:t> verebilirler.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2371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İşten Ayrılış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4/a bendi </a:t>
            </a:r>
            <a:r>
              <a:rPr lang="tr-TR" sz="2300" dirty="0"/>
              <a:t>kapsamında </a:t>
            </a:r>
            <a:r>
              <a:rPr lang="tr-TR" sz="2300" dirty="0" smtClean="0"/>
              <a:t>sigortalı olanların sigortalılıkları hizmet akdinin sona erdiği tarihte biter. (Md.9/a)</a:t>
            </a:r>
          </a:p>
          <a:p>
            <a:pPr marL="0" indent="0" algn="just">
              <a:buNone/>
              <a:tabLst>
                <a:tab pos="542925" algn="l"/>
              </a:tabLst>
            </a:pPr>
            <a:r>
              <a:rPr lang="tr-TR" sz="2300" dirty="0" smtClean="0"/>
              <a:t>	Bu tarih, işverenler tarafından örneği Sosyal Sigorta İşlemleri Yönetmeliği ekinde yer alan </a:t>
            </a:r>
            <a:r>
              <a:rPr lang="tr-TR" sz="2300" b="1" i="1" dirty="0" smtClean="0"/>
              <a:t>«Sigortalı İşten Ayrılış Bildirgesi» </a:t>
            </a:r>
            <a:r>
              <a:rPr lang="tr-TR" sz="2300" dirty="0" smtClean="0"/>
              <a:t>ile sigortalılığın sona ermesini takip eden </a:t>
            </a:r>
            <a:r>
              <a:rPr lang="tr-TR" sz="2300" b="1" i="1" dirty="0" smtClean="0"/>
              <a:t>on gün içerisinde</a:t>
            </a:r>
            <a:r>
              <a:rPr lang="tr-TR" sz="2300" dirty="0" smtClean="0"/>
              <a:t> e-Sigorta ile </a:t>
            </a:r>
            <a:r>
              <a:rPr lang="tr-TR" sz="2300" dirty="0" err="1" smtClean="0"/>
              <a:t>SGK’ya</a:t>
            </a:r>
            <a:r>
              <a:rPr lang="tr-TR" sz="2300" dirty="0" smtClean="0"/>
              <a:t> bildirilir.</a:t>
            </a:r>
          </a:p>
          <a:p>
            <a:pPr marL="0" indent="0" algn="just">
              <a:buNone/>
              <a:tabLst>
                <a:tab pos="542925" algn="l"/>
              </a:tabLst>
            </a:pPr>
            <a:r>
              <a:rPr lang="tr-TR" sz="2300" dirty="0" smtClean="0"/>
              <a:t>	Sigortalı ayrılış bildirgesine kaydedilen bilgiler, ayrıca ilgili aylık prim ve hizmet belgesinde de gösterilir. </a:t>
            </a:r>
          </a:p>
        </p:txBody>
      </p:sp>
    </p:spTree>
    <p:extLst>
      <p:ext uri="{BB962C8B-B14F-4D97-AF65-F5344CB8AC3E}">
        <p14:creationId xmlns:p14="http://schemas.microsoft.com/office/powerpoint/2010/main" val="54991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İşe başlama gerçek ve tüzel kişilerin, ticari ve sınai bir işle ilgili olarak bilfiil çalışmaya ve mesleki bilgiye, ilime ve ihtisasa dayanan meslek ve sanatını icra etmeye başlaması olarak ifade edilir.</a:t>
            </a:r>
          </a:p>
          <a:p>
            <a:pPr marL="0" indent="0" algn="just">
              <a:buNone/>
              <a:tabLst>
                <a:tab pos="542925" algn="l"/>
              </a:tabLst>
            </a:pPr>
            <a:r>
              <a:rPr lang="tr-TR" sz="2300" dirty="0"/>
              <a:t>	</a:t>
            </a:r>
            <a:r>
              <a:rPr lang="tr-TR" sz="2300" dirty="0" smtClean="0"/>
              <a:t>İşe başlama, işletmenin faaliyetine konu olan işler ve maddeler üzerinde çalışmaya başlamasını ifade eder. Bu noktada işletmelerin işe başlamayı vergi dairesine bildirmeleri bir zorunluluktur.</a:t>
            </a:r>
          </a:p>
          <a:p>
            <a:pPr marL="0" indent="0" algn="just">
              <a:buNone/>
              <a:tabLst>
                <a:tab pos="542925" algn="l"/>
              </a:tabLst>
            </a:pPr>
            <a:r>
              <a:rPr lang="tr-TR" sz="2300" dirty="0"/>
              <a:t>	</a:t>
            </a:r>
          </a:p>
        </p:txBody>
      </p:sp>
    </p:spTree>
    <p:extLst>
      <p:ext uri="{BB962C8B-B14F-4D97-AF65-F5344CB8AC3E}">
        <p14:creationId xmlns:p14="http://schemas.microsoft.com/office/powerpoint/2010/main" val="3147586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İşten Ayrılış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4/b bendi kapsamındak</a:t>
            </a:r>
            <a:r>
              <a:rPr lang="tr-TR" sz="2300" dirty="0"/>
              <a:t>i</a:t>
            </a:r>
            <a:r>
              <a:rPr lang="tr-TR" sz="2300" dirty="0" smtClean="0"/>
              <a:t> sigortalılar işlerinin bitim tarihinden itibaren </a:t>
            </a:r>
            <a:r>
              <a:rPr lang="tr-TR" sz="2300" b="1" i="1" dirty="0" smtClean="0"/>
              <a:t>on gün</a:t>
            </a:r>
            <a:r>
              <a:rPr lang="tr-TR" sz="2300" dirty="0" smtClean="0"/>
              <a:t> içinde  sigortalılıklarının sona erdiğinin, sigortalılık bildiriminde bulunan kuruluşlar veya vergi daireleri tarafından bildirimi yapılacaktır. (Md.9/b)</a:t>
            </a:r>
          </a:p>
          <a:p>
            <a:pPr marL="0" indent="0" algn="just">
              <a:buNone/>
              <a:tabLst>
                <a:tab pos="542925" algn="l"/>
              </a:tabLst>
            </a:pPr>
            <a:r>
              <a:rPr lang="tr-TR" sz="2300" dirty="0" smtClean="0"/>
              <a:t>	Ayrıca, bu sigortalıların kendilerince de sigortalılıklarının sona erdiği </a:t>
            </a:r>
            <a:r>
              <a:rPr lang="tr-TR" sz="2300" b="1" i="1" dirty="0" smtClean="0"/>
              <a:t>aynı süre (on gün) </a:t>
            </a:r>
            <a:r>
              <a:rPr lang="tr-TR" sz="2300" dirty="0" smtClean="0"/>
              <a:t>içerinde bildirimi yapılacak, ancak tarımsal faaliyetlerde bulunalar için bu süre </a:t>
            </a:r>
            <a:r>
              <a:rPr lang="tr-TR" sz="2300" b="1" i="1" dirty="0" smtClean="0"/>
              <a:t>bir ay </a:t>
            </a:r>
            <a:r>
              <a:rPr lang="tr-TR" sz="2300" dirty="0" smtClean="0"/>
              <a:t>olacaktır.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24760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Sigortalı İşten Ayrılış Bildirgesi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5510 sayılı kanunun 4/c bendi kapsamındak</a:t>
            </a:r>
            <a:r>
              <a:rPr lang="tr-TR" sz="2300" dirty="0"/>
              <a:t>i</a:t>
            </a:r>
            <a:r>
              <a:rPr lang="tr-TR" sz="2300" dirty="0" smtClean="0"/>
              <a:t> sigortalılar için ise, ölüm </a:t>
            </a:r>
            <a:r>
              <a:rPr lang="tr-TR" sz="2300" dirty="0"/>
              <a:t>veya aylık bağlanmasını gerektiren hallerde görev aylıklarının kesildiği tarihi, </a:t>
            </a:r>
            <a:r>
              <a:rPr lang="tr-TR" sz="2300" dirty="0" smtClean="0"/>
              <a:t>yaş </a:t>
            </a:r>
            <a:r>
              <a:rPr lang="tr-TR" sz="2300" dirty="0"/>
              <a:t>hadleri ile sıhhi izin sürelerinin doldurulması halinde ise bu süre ve hadlerin doldurulduğu tarihleri takip eden </a:t>
            </a:r>
            <a:r>
              <a:rPr lang="tr-TR" sz="2300" dirty="0" smtClean="0"/>
              <a:t>aybaşından itibaren,</a:t>
            </a:r>
            <a:r>
              <a:rPr lang="tr-TR" sz="2300" dirty="0"/>
              <a:t> </a:t>
            </a:r>
            <a:r>
              <a:rPr lang="tr-TR" sz="2300" dirty="0" smtClean="0"/>
              <a:t>diğer </a:t>
            </a:r>
            <a:r>
              <a:rPr lang="tr-TR" sz="2300" dirty="0"/>
              <a:t>hallerde ise görevden ayrıldıkları </a:t>
            </a:r>
            <a:r>
              <a:rPr lang="tr-TR" sz="2300" dirty="0" smtClean="0"/>
              <a:t>tarihten  sigortalılıkları sona erer. </a:t>
            </a:r>
          </a:p>
          <a:p>
            <a:pPr marL="0" indent="0" algn="just">
              <a:buNone/>
              <a:tabLst>
                <a:tab pos="542925" algn="l"/>
              </a:tabLst>
            </a:pPr>
            <a:r>
              <a:rPr lang="tr-TR" sz="2300" dirty="0"/>
              <a:t>	</a:t>
            </a:r>
            <a:r>
              <a:rPr lang="tr-TR" sz="2300" dirty="0" smtClean="0"/>
              <a:t>Sigortalılığı </a:t>
            </a:r>
            <a:r>
              <a:rPr lang="tr-TR" sz="2300" dirty="0"/>
              <a:t>sona erenlerin durumları işverenleri tarafından</a:t>
            </a:r>
            <a:r>
              <a:rPr lang="tr-TR" sz="2300" dirty="0" smtClean="0"/>
              <a:t>, </a:t>
            </a:r>
            <a:r>
              <a:rPr lang="tr-TR" sz="2300" b="1" i="1" dirty="0"/>
              <a:t>en geç on gün içinde </a:t>
            </a:r>
            <a:r>
              <a:rPr lang="tr-TR" sz="2300" dirty="0" err="1" smtClean="0"/>
              <a:t>SGK’ya</a:t>
            </a:r>
            <a:r>
              <a:rPr lang="tr-TR" sz="2300" dirty="0" smtClean="0"/>
              <a:t> </a:t>
            </a:r>
            <a:r>
              <a:rPr lang="tr-TR" sz="2300" dirty="0"/>
              <a:t>bildirilir. (</a:t>
            </a:r>
            <a:r>
              <a:rPr lang="tr-TR" sz="2300" dirty="0" smtClean="0"/>
              <a:t>Md.9/c)</a:t>
            </a:r>
            <a:endParaRPr lang="tr-TR" sz="2300" dirty="0"/>
          </a:p>
        </p:txBody>
      </p:sp>
    </p:spTree>
    <p:extLst>
      <p:ext uri="{BB962C8B-B14F-4D97-AF65-F5344CB8AC3E}">
        <p14:creationId xmlns:p14="http://schemas.microsoft.com/office/powerpoint/2010/main" val="3014634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Aylık Prim ve Hizmet Belgesi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28 Eylül </a:t>
            </a:r>
            <a:r>
              <a:rPr lang="tr-TR" sz="2300" dirty="0" smtClean="0"/>
              <a:t>2008 tarih 27011 </a:t>
            </a:r>
            <a:r>
              <a:rPr lang="tr-TR" sz="2300" dirty="0"/>
              <a:t>sayılı resmi </a:t>
            </a:r>
            <a:r>
              <a:rPr lang="tr-TR" sz="2300" dirty="0" smtClean="0"/>
              <a:t>gazetede yayımlanan «Aylık prim ve hizmet belgesinin sosyal güvenlik kurumuna verilmesine ve primlerin ödenme sürelerine dair usul ve esaslar hakkında tebliğ» ilgili belgenin düzenlenmesi ve primlerin ödenmeleri dair sürelerle ilgili kapsamlı bilgi sağlamaktadır.</a:t>
            </a:r>
          </a:p>
          <a:p>
            <a:pPr marL="0" indent="0" algn="just">
              <a:buNone/>
              <a:tabLst>
                <a:tab pos="542925" algn="l"/>
              </a:tabLst>
            </a:pPr>
            <a:r>
              <a:rPr lang="tr-TR" sz="2300" dirty="0"/>
              <a:t>	</a:t>
            </a:r>
            <a:r>
              <a:rPr lang="tr-TR" sz="2300" dirty="0" smtClean="0"/>
              <a:t>İşverenler, bir nüshası kendilerinde kalmak üzere iki nüsha olarak «Aylık Prim ve Hizmet Belgesi» düzenlemek ve sonraki ayın son gününe kadar </a:t>
            </a:r>
            <a:r>
              <a:rPr lang="tr-TR" sz="2300" dirty="0" err="1" smtClean="0"/>
              <a:t>SGK’na</a:t>
            </a:r>
            <a:r>
              <a:rPr lang="tr-TR" sz="2300" dirty="0" smtClean="0"/>
              <a:t>, internet yoluyla vermekle veya taahhütlü olarak göndermekle yükümlüdür. </a:t>
            </a:r>
          </a:p>
          <a:p>
            <a:pPr marL="0" indent="0" algn="just">
              <a:buNone/>
              <a:tabLst>
                <a:tab pos="542925" algn="l"/>
              </a:tabLst>
            </a:pPr>
            <a:r>
              <a:rPr lang="tr-TR" sz="2300" dirty="0"/>
              <a:t>	</a:t>
            </a:r>
            <a:r>
              <a:rPr lang="tr-TR" sz="2300" dirty="0" smtClean="0"/>
              <a:t>Eğer sigortalı çalıştırılmayacaksa, bu durum önceden </a:t>
            </a:r>
            <a:r>
              <a:rPr lang="tr-TR" sz="2300" dirty="0" err="1" smtClean="0"/>
              <a:t>SGK’ya</a:t>
            </a:r>
            <a:r>
              <a:rPr lang="tr-TR" sz="2300" dirty="0" smtClean="0"/>
              <a:t> yazılı olarak bildirilmesi gerekir.</a:t>
            </a:r>
          </a:p>
          <a:p>
            <a:pPr marL="0" indent="0" algn="just">
              <a:buNone/>
              <a:tabLst>
                <a:tab pos="542925" algn="l"/>
              </a:tabLst>
            </a:pPr>
            <a:r>
              <a:rPr lang="tr-TR" sz="2300" dirty="0"/>
              <a:t>	</a:t>
            </a:r>
            <a:endParaRPr lang="tr-TR" sz="2300" dirty="0">
              <a:solidFill>
                <a:srgbClr val="FF0000"/>
              </a:solidFill>
            </a:endParaRPr>
          </a:p>
        </p:txBody>
      </p:sp>
    </p:spTree>
    <p:extLst>
      <p:ext uri="{BB962C8B-B14F-4D97-AF65-F5344CB8AC3E}">
        <p14:creationId xmlns:p14="http://schemas.microsoft.com/office/powerpoint/2010/main" val="2752646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Aylık Prim ve Hizmet Belgesi</a:t>
            </a:r>
            <a:endParaRPr lang="tr-TR" sz="2700" i="1" dirty="0"/>
          </a:p>
        </p:txBody>
      </p:sp>
      <p:sp>
        <p:nvSpPr>
          <p:cNvPr id="3" name="İçerik Yer Tutucusu 2"/>
          <p:cNvSpPr>
            <a:spLocks noGrp="1"/>
          </p:cNvSpPr>
          <p:nvPr>
            <p:ph idx="1"/>
          </p:nvPr>
        </p:nvSpPr>
        <p:spPr>
          <a:xfrm>
            <a:off x="838200" y="985520"/>
            <a:ext cx="10515600" cy="5435600"/>
          </a:xfrm>
        </p:spPr>
        <p:txBody>
          <a:bodyPr>
            <a:normAutofit/>
          </a:bodyPr>
          <a:lstStyle/>
          <a:p>
            <a:pPr marL="0" indent="0" algn="just">
              <a:buNone/>
              <a:tabLst>
                <a:tab pos="542925" algn="l"/>
              </a:tabLst>
            </a:pPr>
            <a:r>
              <a:rPr lang="tr-TR" sz="2300" b="1" i="1" dirty="0"/>
              <a:t>İşveren/aracı/sigortalıyı geçici olarak devralanın</a:t>
            </a:r>
            <a:r>
              <a:rPr lang="tr-TR" sz="2300" b="1" i="1" dirty="0" smtClean="0"/>
              <a:t>; </a:t>
            </a:r>
            <a:r>
              <a:rPr lang="tr-TR" sz="2300" dirty="0" smtClean="0"/>
              <a:t>Adı </a:t>
            </a:r>
            <a:r>
              <a:rPr lang="tr-TR" sz="2300" dirty="0"/>
              <a:t>soyadı/unvanını</a:t>
            </a:r>
            <a:r>
              <a:rPr lang="tr-TR" sz="2300" dirty="0" smtClean="0"/>
              <a:t>, İşyerinin </a:t>
            </a:r>
            <a:r>
              <a:rPr lang="tr-TR" sz="2300" dirty="0"/>
              <a:t>adresini</a:t>
            </a:r>
            <a:r>
              <a:rPr lang="tr-TR" sz="2300" dirty="0" smtClean="0"/>
              <a:t>,  </a:t>
            </a:r>
            <a:r>
              <a:rPr lang="tr-TR" sz="2300" dirty="0"/>
              <a:t>İşyeri telefon numarasını ve e-Posta adresini</a:t>
            </a:r>
            <a:r>
              <a:rPr lang="tr-TR" sz="2300" dirty="0" smtClean="0"/>
              <a:t>, Vergi </a:t>
            </a:r>
            <a:r>
              <a:rPr lang="tr-TR" sz="2300" dirty="0"/>
              <a:t>kimlik numarasını</a:t>
            </a:r>
            <a:r>
              <a:rPr lang="tr-TR" sz="2300" dirty="0" smtClean="0"/>
              <a:t>, </a:t>
            </a:r>
            <a:endParaRPr lang="tr-TR" sz="2300" dirty="0"/>
          </a:p>
          <a:p>
            <a:pPr marL="0" indent="0" algn="just">
              <a:buNone/>
              <a:tabLst>
                <a:tab pos="542925" algn="l"/>
              </a:tabLst>
            </a:pPr>
            <a:r>
              <a:rPr lang="tr-TR" sz="2300" b="1" i="1" dirty="0" smtClean="0"/>
              <a:t>Çalıştırdıkları </a:t>
            </a:r>
            <a:r>
              <a:rPr lang="tr-TR" sz="2300" b="1" i="1" dirty="0"/>
              <a:t>sigortalıların</a:t>
            </a:r>
            <a:r>
              <a:rPr lang="tr-TR" sz="2300" b="1" i="1" dirty="0" smtClean="0"/>
              <a:t>; </a:t>
            </a:r>
            <a:r>
              <a:rPr lang="tr-TR" sz="2300" dirty="0" smtClean="0"/>
              <a:t>Sosyal </a:t>
            </a:r>
            <a:r>
              <a:rPr lang="tr-TR" sz="2300" dirty="0"/>
              <a:t>güvenlik sicil numaralarını</a:t>
            </a:r>
            <a:r>
              <a:rPr lang="tr-TR" sz="2300" dirty="0" smtClean="0"/>
              <a:t>, Ad </a:t>
            </a:r>
            <a:r>
              <a:rPr lang="tr-TR" sz="2300" dirty="0"/>
              <a:t>ve soyadları ile ikinci soyadı almış olan sigortalıların ilk soyadlarını</a:t>
            </a:r>
            <a:r>
              <a:rPr lang="tr-TR" sz="2300" dirty="0" smtClean="0"/>
              <a:t>, Prim </a:t>
            </a:r>
            <a:r>
              <a:rPr lang="tr-TR" sz="2300" dirty="0"/>
              <a:t>ödeme gün sayılarını</a:t>
            </a:r>
            <a:r>
              <a:rPr lang="tr-TR" sz="2300" dirty="0" smtClean="0"/>
              <a:t>, Prime </a:t>
            </a:r>
            <a:r>
              <a:rPr lang="tr-TR" sz="2300" dirty="0"/>
              <a:t>esas kazançlar tutarlarını</a:t>
            </a:r>
            <a:r>
              <a:rPr lang="tr-TR" sz="2300" dirty="0" smtClean="0"/>
              <a:t>, Ay </a:t>
            </a:r>
            <a:r>
              <a:rPr lang="tr-TR" sz="2300" dirty="0"/>
              <a:t>içinde yıllık ücretli izinli olması halinde, yıllık ücretli izin sürelerini ve bu sürelere ilişkin prime esas kazanç tutarlarını</a:t>
            </a:r>
            <a:r>
              <a:rPr lang="tr-TR" sz="2300" dirty="0" smtClean="0"/>
              <a:t>, İşe </a:t>
            </a:r>
            <a:r>
              <a:rPr lang="tr-TR" sz="2300" dirty="0"/>
              <a:t>başlama ve işten çıkış tarihlerini</a:t>
            </a:r>
            <a:r>
              <a:rPr lang="tr-TR" sz="2300" dirty="0" smtClean="0"/>
              <a:t>, Ayın </a:t>
            </a:r>
            <a:r>
              <a:rPr lang="tr-TR" sz="2300" dirty="0"/>
              <a:t>bazı günlerinde çalışmamış olmaları halinde, eksik çalışma nedenlerini</a:t>
            </a:r>
            <a:r>
              <a:rPr lang="tr-TR" sz="2300" dirty="0" smtClean="0"/>
              <a:t>, Ay </a:t>
            </a:r>
            <a:r>
              <a:rPr lang="tr-TR" sz="2300" dirty="0"/>
              <a:t>içinde işten ayrılmış olmaları halinde, işten çıkış nedenlerini</a:t>
            </a:r>
            <a:r>
              <a:rPr lang="tr-TR" sz="2300" dirty="0" smtClean="0"/>
              <a:t>,  </a:t>
            </a:r>
            <a:r>
              <a:rPr lang="tr-TR" sz="2300" dirty="0"/>
              <a:t>Sigorta primi, işsizlik sigortası primi ve aylık sosyal güvenlik destek primlerini,</a:t>
            </a:r>
          </a:p>
          <a:p>
            <a:pPr marL="0" indent="0" algn="just">
              <a:buNone/>
              <a:tabLst>
                <a:tab pos="542925" algn="l"/>
              </a:tabLst>
            </a:pPr>
            <a:r>
              <a:rPr lang="tr-TR" sz="2300" b="1" i="1" dirty="0" smtClean="0"/>
              <a:t>Belgenin; </a:t>
            </a:r>
            <a:r>
              <a:rPr lang="tr-TR" sz="2300" dirty="0" smtClean="0"/>
              <a:t>İlişkin </a:t>
            </a:r>
            <a:r>
              <a:rPr lang="tr-TR" sz="2300" dirty="0"/>
              <a:t>olduğu yılı ve ayını</a:t>
            </a:r>
            <a:r>
              <a:rPr lang="tr-TR" sz="2300" dirty="0" smtClean="0"/>
              <a:t>, Mahiyetini </a:t>
            </a:r>
            <a:r>
              <a:rPr lang="tr-TR" sz="2300" dirty="0"/>
              <a:t>(asıl, ek veya iptal nitelikte olduğunu</a:t>
            </a:r>
            <a:r>
              <a:rPr lang="tr-TR" sz="2300" dirty="0" smtClean="0"/>
              <a:t>), Türünü,  </a:t>
            </a:r>
            <a:r>
              <a:rPr lang="tr-TR" sz="2300" dirty="0"/>
              <a:t>Varsa düzenlenmesine esas kanun numarasını</a:t>
            </a:r>
            <a:r>
              <a:rPr lang="tr-TR" sz="2300" dirty="0" smtClean="0"/>
              <a:t>, Toplam </a:t>
            </a:r>
            <a:r>
              <a:rPr lang="tr-TR" sz="2300" dirty="0"/>
              <a:t>sayfa sayısını,</a:t>
            </a:r>
          </a:p>
          <a:p>
            <a:pPr marL="0" indent="0" algn="just">
              <a:buNone/>
              <a:tabLst>
                <a:tab pos="542925" algn="l"/>
              </a:tabLst>
            </a:pPr>
            <a:r>
              <a:rPr lang="tr-TR" sz="2300" b="1" i="1" dirty="0" smtClean="0"/>
              <a:t>Belgeyi </a:t>
            </a:r>
            <a:r>
              <a:rPr lang="tr-TR" sz="2300" b="1" i="1" dirty="0"/>
              <a:t>düzenleyen kişinin</a:t>
            </a:r>
            <a:r>
              <a:rPr lang="tr-TR" sz="2300" b="1" i="1" dirty="0" smtClean="0"/>
              <a:t>; </a:t>
            </a:r>
            <a:r>
              <a:rPr lang="tr-TR" sz="2300" dirty="0" smtClean="0"/>
              <a:t>Varsa </a:t>
            </a:r>
            <a:r>
              <a:rPr lang="tr-TR" sz="2300" dirty="0"/>
              <a:t>3568 sayılı Kanuna tabi olan meslek mensubunun adı ve soyadı ile bunların meslekî oda kayıt numarasını</a:t>
            </a:r>
            <a:r>
              <a:rPr lang="tr-TR" sz="2300" dirty="0" smtClean="0"/>
              <a:t>, İşverenin </a:t>
            </a:r>
            <a:r>
              <a:rPr lang="tr-TR" sz="2300" dirty="0"/>
              <a:t>kamu idaresi olması hâlinde tahakkuk veya tediye görevlisinin adı, soyadını, </a:t>
            </a:r>
          </a:p>
          <a:p>
            <a:pPr marL="0" indent="0" algn="just">
              <a:buNone/>
              <a:tabLst>
                <a:tab pos="542925" algn="l"/>
              </a:tabLst>
            </a:pPr>
            <a:r>
              <a:rPr lang="tr-TR" sz="2300" dirty="0" smtClean="0"/>
              <a:t>kaydetmeleri </a:t>
            </a:r>
            <a:r>
              <a:rPr lang="tr-TR" sz="2300" dirty="0"/>
              <a:t>gerekmektedir</a:t>
            </a:r>
            <a:r>
              <a:rPr lang="tr-TR" sz="2300" dirty="0" smtClean="0"/>
              <a:t>..</a:t>
            </a:r>
          </a:p>
        </p:txBody>
      </p:sp>
    </p:spTree>
    <p:extLst>
      <p:ext uri="{BB962C8B-B14F-4D97-AF65-F5344CB8AC3E}">
        <p14:creationId xmlns:p14="http://schemas.microsoft.com/office/powerpoint/2010/main" val="2637976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srcRect l="1250" t="24741" r="58917" b="18222"/>
          <a:stretch/>
        </p:blipFill>
        <p:spPr>
          <a:xfrm>
            <a:off x="1412240" y="152059"/>
            <a:ext cx="8148320" cy="6562977"/>
          </a:xfrm>
          <a:prstGeom prst="rect">
            <a:avLst/>
          </a:prstGeom>
        </p:spPr>
      </p:pic>
    </p:spTree>
    <p:extLst>
      <p:ext uri="{BB962C8B-B14F-4D97-AF65-F5344CB8AC3E}">
        <p14:creationId xmlns:p14="http://schemas.microsoft.com/office/powerpoint/2010/main" val="1731217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E-Bildirge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E-bildirge en basit anlatımıyla işverenlerin internet üzerinden çalışanlarına ait sigorta </a:t>
            </a:r>
            <a:r>
              <a:rPr lang="tr-TR" sz="2300" dirty="0" smtClean="0"/>
              <a:t>primlerinin belgelerini </a:t>
            </a:r>
            <a:r>
              <a:rPr lang="tr-TR" sz="2300" dirty="0"/>
              <a:t>verebilmelerini sağlar </a:t>
            </a:r>
            <a:r>
              <a:rPr lang="tr-TR" sz="2300" dirty="0" smtClean="0"/>
              <a:t>ve </a:t>
            </a:r>
            <a:r>
              <a:rPr lang="tr-TR" sz="2300" dirty="0"/>
              <a:t>bildirimlerine ait tahakkuk bedellerini de otomatik ödeme ve internet bankacılığı yoluyla ödeyebilmeleri için oluşturulan elektronik bir portal olarak tanımlanır. </a:t>
            </a:r>
            <a:r>
              <a:rPr lang="tr-TR" sz="2300" dirty="0" err="1" smtClean="0"/>
              <a:t>SGK’nun</a:t>
            </a:r>
            <a:r>
              <a:rPr lang="tr-TR" sz="2300" dirty="0" smtClean="0"/>
              <a:t> </a:t>
            </a:r>
            <a:r>
              <a:rPr lang="tr-TR" sz="2300" dirty="0"/>
              <a:t>oluşturduğu bu portal sayesinde işverenler internetten faydalanarak çalışanlarına ait tahakkuk bedellerini de otomatik ödeme ve internet bankacılığı ile </a:t>
            </a:r>
            <a:r>
              <a:rPr lang="tr-TR" sz="2300" dirty="0" smtClean="0"/>
              <a:t>yapabilirler.</a:t>
            </a:r>
          </a:p>
          <a:p>
            <a:pPr marL="0" indent="0" algn="just">
              <a:buNone/>
              <a:tabLst>
                <a:tab pos="542925" algn="l"/>
              </a:tabLst>
            </a:pPr>
            <a:r>
              <a:rPr lang="tr-TR" sz="2300" dirty="0"/>
              <a:t>	</a:t>
            </a:r>
            <a:r>
              <a:rPr lang="tr-TR" sz="2300" dirty="0" smtClean="0"/>
              <a:t>Bu uygulama ile SGK İl Müdürlüklerine bizzat gidilerek yaptırılan işlemlerin büyük bir çoğunluğu internet ortamında yapıldığından, işletmelere ve dolayısıyla muhasebe uygulamalarına büyük kolaylık sağlamaktadır.</a:t>
            </a:r>
          </a:p>
          <a:p>
            <a:pPr marL="0" indent="0" algn="just">
              <a:buNone/>
              <a:tabLst>
                <a:tab pos="542925" algn="l"/>
              </a:tabLst>
            </a:pPr>
            <a:r>
              <a:rPr lang="tr-TR" sz="2300" dirty="0"/>
              <a:t>	</a:t>
            </a:r>
            <a:r>
              <a:rPr lang="tr-TR" sz="2300" dirty="0" smtClean="0"/>
              <a:t>E-Bildirge uygulamasına geçilmesiyle birlikte, daha önceden aylık olarak bildirilen tahakkuk bilgileri «Aylık Prim ve Hizmet Belgesi» adıyla aylık olarak verilmekteydi.</a:t>
            </a:r>
          </a:p>
          <a:p>
            <a:pPr marL="0" indent="0" algn="just">
              <a:buNone/>
              <a:tabLst>
                <a:tab pos="542925" algn="l"/>
              </a:tabLst>
            </a:pPr>
            <a:r>
              <a:rPr lang="tr-TR" sz="2300" dirty="0"/>
              <a:t>	Ancak 1/1/2020 </a:t>
            </a:r>
            <a:r>
              <a:rPr lang="tr-TR" sz="2300" dirty="0" smtClean="0"/>
              <a:t>tarihinden itibaren </a:t>
            </a:r>
            <a:r>
              <a:rPr lang="nn-NO" sz="2300" b="1" i="1" dirty="0"/>
              <a:t>Muhtasar ve Prim Hizmet </a:t>
            </a:r>
            <a:r>
              <a:rPr lang="nn-NO" sz="2300" b="1" i="1" dirty="0" smtClean="0"/>
              <a:t>Beyannamesinin </a:t>
            </a:r>
            <a:r>
              <a:rPr lang="nn-NO" sz="2300" dirty="0" smtClean="0"/>
              <a:t>ortak</a:t>
            </a:r>
            <a:r>
              <a:rPr lang="tr-TR" sz="2300" dirty="0" smtClean="0"/>
              <a:t> </a:t>
            </a:r>
            <a:r>
              <a:rPr lang="nn-NO" sz="2300" dirty="0" smtClean="0"/>
              <a:t>alınması </a:t>
            </a:r>
            <a:r>
              <a:rPr lang="tr-TR" sz="2300" dirty="0" smtClean="0"/>
              <a:t>sistemine tüm ülke </a:t>
            </a:r>
            <a:r>
              <a:rPr lang="tr-TR" sz="2300" dirty="0"/>
              <a:t>çapında </a:t>
            </a:r>
            <a:r>
              <a:rPr lang="tr-TR" sz="2300" dirty="0" smtClean="0"/>
              <a:t>geçildiğinden 2020/Mart ayından </a:t>
            </a:r>
            <a:r>
              <a:rPr lang="tr-TR" sz="2300" dirty="0"/>
              <a:t>itibaren e-Bildirge üzerinden aylık prim ve hizmet </a:t>
            </a:r>
            <a:r>
              <a:rPr lang="tr-TR" sz="2300" dirty="0" smtClean="0"/>
              <a:t>belgesi alınmayacaktır</a:t>
            </a:r>
            <a:r>
              <a:rPr lang="tr-TR" sz="2300" dirty="0"/>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35936915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E-Bildirge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E-Bildirge verme şartı aslında </a:t>
            </a:r>
            <a:r>
              <a:rPr lang="tr-TR" sz="2300" b="1" i="1" dirty="0"/>
              <a:t>3 kişi veya üzerinde çalışan </a:t>
            </a:r>
            <a:r>
              <a:rPr lang="tr-TR" sz="2300" dirty="0"/>
              <a:t>olmasıdır. Özel ya da resmi olsun, iş yeri sahiplerinin 29 Nisan 2005 tarihi itibariyle e-bildirge yolu ile bilgilerini gönderme </a:t>
            </a:r>
            <a:r>
              <a:rPr lang="tr-TR" sz="2300" b="1" i="1" dirty="0"/>
              <a:t>zorunluluğu</a:t>
            </a:r>
            <a:r>
              <a:rPr lang="tr-TR" sz="2300" dirty="0"/>
              <a:t> vardır. </a:t>
            </a:r>
            <a:endParaRPr lang="tr-TR" sz="2300" dirty="0" smtClean="0"/>
          </a:p>
          <a:p>
            <a:pPr marL="0" indent="0" algn="just">
              <a:buNone/>
              <a:tabLst>
                <a:tab pos="542925" algn="l"/>
              </a:tabLst>
            </a:pPr>
            <a:r>
              <a:rPr lang="tr-TR" sz="2300" dirty="0"/>
              <a:t>	</a:t>
            </a:r>
            <a:r>
              <a:rPr lang="tr-TR" sz="2300" dirty="0" smtClean="0"/>
              <a:t>Ancak </a:t>
            </a:r>
            <a:r>
              <a:rPr lang="tr-TR" sz="2300" dirty="0"/>
              <a:t>işveren, çalışan kişi sayısı </a:t>
            </a:r>
            <a:r>
              <a:rPr lang="tr-TR" sz="2300" b="1" i="1" dirty="0"/>
              <a:t>3 kişinin altına düştüğünde e-bildirge verme zorunluluğuna sahip değildir. </a:t>
            </a:r>
            <a:r>
              <a:rPr lang="tr-TR" sz="2300" dirty="0"/>
              <a:t>Ancak hala e-bildirge vermeye devam edebilir. Bu konuyla alakalı bir kısıtlama yoktur. </a:t>
            </a:r>
            <a:endParaRPr lang="tr-TR" sz="2300" dirty="0" smtClean="0"/>
          </a:p>
          <a:p>
            <a:pPr marL="0" indent="0" algn="just">
              <a:buNone/>
              <a:tabLst>
                <a:tab pos="542925" algn="l"/>
              </a:tabLst>
            </a:pPr>
            <a:r>
              <a:rPr lang="tr-TR" sz="2300" dirty="0"/>
              <a:t>	</a:t>
            </a:r>
            <a:r>
              <a:rPr lang="tr-TR" sz="2300" dirty="0" smtClean="0"/>
              <a:t>Bir </a:t>
            </a:r>
            <a:r>
              <a:rPr lang="tr-TR" sz="2300" dirty="0"/>
              <a:t>işyerinde sigortalı çalışan sayısı 3 veya üzerinde olduğunda e-bildirge verme zorunluluğu olduğundan işyeri çalışan kişi sayısı artmadan önce bunu işlem gördüğü sigorta il/sigorta müdürlüğüne başvurarak kullanıcı kodu ve şifresi edinmelidir. </a:t>
            </a:r>
            <a:endParaRPr lang="tr-TR" sz="2300" dirty="0" smtClean="0"/>
          </a:p>
          <a:p>
            <a:pPr marL="0" indent="0" algn="just">
              <a:buNone/>
              <a:tabLst>
                <a:tab pos="542925" algn="l"/>
              </a:tabLst>
            </a:pPr>
            <a:r>
              <a:rPr lang="tr-TR" sz="2300" dirty="0"/>
              <a:t>	</a:t>
            </a:r>
            <a:r>
              <a:rPr lang="tr-TR" sz="2300" dirty="0" smtClean="0"/>
              <a:t>E-bildirge </a:t>
            </a:r>
            <a:r>
              <a:rPr lang="tr-TR" sz="2300" dirty="0"/>
              <a:t>vermek zorunda olan işyerlerinin, bu yükümlülüklerini belirtilen yasal süre içinde yerine getirmesi önemlidir.  Aksi takdirde, zamanında verilmeyen e-bildirge gibi bir senaryoda haklarında </a:t>
            </a:r>
            <a:r>
              <a:rPr lang="tr-TR" sz="2300" dirty="0" smtClean="0"/>
              <a:t>idari </a:t>
            </a:r>
            <a:r>
              <a:rPr lang="tr-TR" sz="2300" dirty="0"/>
              <a:t>para cezası uygulanacaktır</a:t>
            </a:r>
            <a:r>
              <a:rPr lang="tr-TR" sz="2300" dirty="0" smtClean="0"/>
              <a:t>.</a:t>
            </a:r>
          </a:p>
        </p:txBody>
      </p:sp>
    </p:spTree>
    <p:extLst>
      <p:ext uri="{BB962C8B-B14F-4D97-AF65-F5344CB8AC3E}">
        <p14:creationId xmlns:p14="http://schemas.microsoft.com/office/powerpoint/2010/main" val="2276991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just">
              <a:tabLst>
                <a:tab pos="542925" algn="l"/>
              </a:tabLst>
            </a:pPr>
            <a:r>
              <a:rPr lang="tr-TR" sz="2800" i="1" dirty="0"/>
              <a:t>E-Bildirge İle Hangi İşlemler Yapılabilir?</a:t>
            </a:r>
          </a:p>
        </p:txBody>
      </p:sp>
      <p:sp>
        <p:nvSpPr>
          <p:cNvPr id="3" name="İçerik Yer Tutucusu 2"/>
          <p:cNvSpPr>
            <a:spLocks noGrp="1"/>
          </p:cNvSpPr>
          <p:nvPr>
            <p:ph idx="1"/>
          </p:nvPr>
        </p:nvSpPr>
        <p:spPr>
          <a:xfrm>
            <a:off x="838200" y="1238250"/>
            <a:ext cx="10515600" cy="4938713"/>
          </a:xfrm>
        </p:spPr>
        <p:txBody>
          <a:bodyPr>
            <a:normAutofit/>
          </a:bodyPr>
          <a:lstStyle/>
          <a:p>
            <a:pPr marL="720725" indent="-355600" algn="just">
              <a:buFont typeface="Wingdings" panose="05000000000000000000" pitchFamily="2" charset="2"/>
              <a:buChar char="ü"/>
              <a:tabLst>
                <a:tab pos="542925" algn="l"/>
              </a:tabLst>
            </a:pPr>
            <a:r>
              <a:rPr lang="tr-TR" sz="2300" dirty="0" smtClean="0"/>
              <a:t>Aylık </a:t>
            </a:r>
            <a:r>
              <a:rPr lang="tr-TR" sz="2300" dirty="0"/>
              <a:t>prim ve hizmet belgesi işlemleri</a:t>
            </a:r>
          </a:p>
          <a:p>
            <a:pPr marL="720725" indent="-355600" algn="just">
              <a:buFont typeface="Wingdings" panose="05000000000000000000" pitchFamily="2" charset="2"/>
              <a:buChar char="ü"/>
              <a:tabLst>
                <a:tab pos="542925" algn="l"/>
              </a:tabLst>
            </a:pPr>
            <a:r>
              <a:rPr lang="tr-TR" sz="2300" dirty="0" smtClean="0"/>
              <a:t> </a:t>
            </a:r>
            <a:r>
              <a:rPr lang="tr-TR" sz="2300" dirty="0"/>
              <a:t>Sigortalı hesap fişleri işlemleri</a:t>
            </a:r>
          </a:p>
          <a:p>
            <a:pPr marL="720725" indent="-355600" algn="just">
              <a:buFont typeface="Wingdings" panose="05000000000000000000" pitchFamily="2" charset="2"/>
              <a:buChar char="ü"/>
              <a:tabLst>
                <a:tab pos="542925" algn="l"/>
              </a:tabLst>
            </a:pPr>
            <a:r>
              <a:rPr lang="tr-TR" sz="2300" dirty="0" smtClean="0"/>
              <a:t> </a:t>
            </a:r>
            <a:r>
              <a:rPr lang="tr-TR" sz="2300" dirty="0"/>
              <a:t>Sigortalı tekrar işe giriş bildirgesini</a:t>
            </a:r>
          </a:p>
          <a:p>
            <a:pPr marL="720725" indent="-355600" algn="just">
              <a:buFont typeface="Wingdings" panose="05000000000000000000" pitchFamily="2" charset="2"/>
              <a:buChar char="ü"/>
              <a:tabLst>
                <a:tab pos="542925" algn="l"/>
              </a:tabLst>
            </a:pPr>
            <a:r>
              <a:rPr lang="tr-TR" sz="2300" dirty="0" smtClean="0"/>
              <a:t> </a:t>
            </a:r>
            <a:r>
              <a:rPr lang="tr-TR" sz="2300" dirty="0"/>
              <a:t>“e-Borcu Yoktur”, belgesi hazırlama</a:t>
            </a:r>
          </a:p>
          <a:p>
            <a:pPr marL="720725" indent="-355600" algn="just">
              <a:buFont typeface="Wingdings" panose="05000000000000000000" pitchFamily="2" charset="2"/>
              <a:buChar char="ü"/>
              <a:tabLst>
                <a:tab pos="542925" algn="l"/>
              </a:tabLst>
            </a:pPr>
            <a:r>
              <a:rPr lang="tr-TR" sz="2300" dirty="0" smtClean="0"/>
              <a:t> </a:t>
            </a:r>
            <a:r>
              <a:rPr lang="tr-TR" sz="2300" dirty="0"/>
              <a:t>5458 yeniden yapılandırma ön hazırlık işlemleri</a:t>
            </a:r>
          </a:p>
          <a:p>
            <a:pPr marL="720725" indent="-355600" algn="just">
              <a:buFont typeface="Wingdings" panose="05000000000000000000" pitchFamily="2" charset="2"/>
              <a:buChar char="ü"/>
              <a:tabLst>
                <a:tab pos="542925" algn="l"/>
              </a:tabLst>
            </a:pPr>
            <a:r>
              <a:rPr lang="tr-TR" sz="2300" dirty="0" smtClean="0"/>
              <a:t> </a:t>
            </a:r>
            <a:r>
              <a:rPr lang="tr-TR" sz="2300" dirty="0"/>
              <a:t>Kullanıcı işlemleri</a:t>
            </a:r>
          </a:p>
          <a:p>
            <a:pPr marL="720725" indent="-355600" algn="just">
              <a:buFont typeface="Wingdings" panose="05000000000000000000" pitchFamily="2" charset="2"/>
              <a:buChar char="ü"/>
              <a:tabLst>
                <a:tab pos="542925" algn="l"/>
              </a:tabLst>
            </a:pPr>
            <a:r>
              <a:rPr lang="tr-TR" sz="2300" dirty="0" smtClean="0"/>
              <a:t> </a:t>
            </a:r>
            <a:r>
              <a:rPr lang="tr-TR" sz="2300" dirty="0"/>
              <a:t>İşveren borç görüntüleme/ödeme işlemleri</a:t>
            </a:r>
          </a:p>
          <a:p>
            <a:pPr marL="720725" indent="-355600" algn="just">
              <a:buFont typeface="Wingdings" panose="05000000000000000000" pitchFamily="2" charset="2"/>
              <a:buChar char="ü"/>
              <a:tabLst>
                <a:tab pos="542925" algn="l"/>
              </a:tabLst>
            </a:pPr>
            <a:r>
              <a:rPr lang="tr-TR" sz="2300" dirty="0" smtClean="0"/>
              <a:t> </a:t>
            </a:r>
            <a:r>
              <a:rPr lang="tr-TR" sz="2300" dirty="0"/>
              <a:t>T.C. kimlik </a:t>
            </a:r>
            <a:r>
              <a:rPr lang="tr-TR" sz="2300" dirty="0" smtClean="0"/>
              <a:t>numarasından sigortalı </a:t>
            </a:r>
            <a:r>
              <a:rPr lang="tr-TR" sz="2300" dirty="0"/>
              <a:t>sorgulama</a:t>
            </a:r>
            <a:endParaRPr lang="tr-TR" sz="2300" dirty="0" smtClean="0"/>
          </a:p>
        </p:txBody>
      </p:sp>
    </p:spTree>
    <p:extLst>
      <p:ext uri="{BB962C8B-B14F-4D97-AF65-F5344CB8AC3E}">
        <p14:creationId xmlns:p14="http://schemas.microsoft.com/office/powerpoint/2010/main" val="1629330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smtClean="0"/>
              <a:t>BELEDİYELERE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Belediye Kanunu ve Belediye Gelirleri Kanunu çerçevesinde belediye sınırları mücavir alanlar içerisinde bir işyeri açılırken bir takım bildirimlerde bulunarak vergi ve harç ödenmesi gerekmektedir. Belediye ile ilgili bildirimlere konu olacak başlıca hususlar;</a:t>
            </a:r>
          </a:p>
          <a:p>
            <a:pPr marL="0" indent="0" algn="just">
              <a:buNone/>
              <a:tabLst>
                <a:tab pos="542925" algn="l"/>
              </a:tabLst>
            </a:pPr>
            <a:r>
              <a:rPr lang="tr-TR" sz="2300" dirty="0"/>
              <a:t>	</a:t>
            </a:r>
            <a:r>
              <a:rPr lang="tr-TR" sz="2300" b="1" i="1" dirty="0" smtClean="0"/>
              <a:t>İşyeri açma ve çalışma ruhsatı alma: </a:t>
            </a:r>
            <a:r>
              <a:rPr lang="tr-TR" sz="2300" dirty="0" smtClean="0"/>
              <a:t>İşyeri açma ve çalışma ruhsatı almak için faaliyete başlamadan önce belediyeye müracaat edilir. Büyükşehir Belediyesi bulunan yerlerde ise, gayri sıhhi müesseseler için büyükşehir belediyesine, sıhhi müesseseler için ilçe belediyesine müracaat edilir. </a:t>
            </a:r>
          </a:p>
          <a:p>
            <a:pPr marL="0" indent="0" algn="just">
              <a:buNone/>
              <a:tabLst>
                <a:tab pos="542925" algn="l"/>
              </a:tabLst>
            </a:pPr>
            <a:r>
              <a:rPr lang="tr-TR" sz="2300" dirty="0"/>
              <a:t>	</a:t>
            </a:r>
            <a:r>
              <a:rPr lang="tr-TR" sz="2300" dirty="0" smtClean="0"/>
              <a:t>İlgili belediye evrakları inceleyerek herhangi bir eksiklik yoksa «İşyeri Açma ve Çalışma Ruhsatı» verir. </a:t>
            </a:r>
          </a:p>
          <a:p>
            <a:pPr marL="0" indent="0" algn="just">
              <a:buNone/>
              <a:tabLst>
                <a:tab pos="542925" algn="l"/>
              </a:tabLst>
            </a:pPr>
            <a:r>
              <a:rPr lang="tr-TR" sz="2300" dirty="0"/>
              <a:t>	</a:t>
            </a:r>
            <a:r>
              <a:rPr lang="tr-TR" sz="2300" dirty="0" smtClean="0"/>
              <a:t>Ruhsat işyerinin görünür bir yerine asılmak zorundadır.</a:t>
            </a:r>
            <a:endParaRPr lang="tr-TR" sz="2300" dirty="0"/>
          </a:p>
        </p:txBody>
      </p:sp>
    </p:spTree>
    <p:extLst>
      <p:ext uri="{BB962C8B-B14F-4D97-AF65-F5344CB8AC3E}">
        <p14:creationId xmlns:p14="http://schemas.microsoft.com/office/powerpoint/2010/main" val="4006336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smtClean="0"/>
              <a:t>BELEDİYELERE YAPILACAK BİLDİRİMLER</a:t>
            </a:r>
            <a:endParaRPr lang="tr-TR" sz="2700" i="1" dirty="0"/>
          </a:p>
        </p:txBody>
      </p:sp>
      <p:sp>
        <p:nvSpPr>
          <p:cNvPr id="3" name="İçerik Yer Tutucusu 2"/>
          <p:cNvSpPr>
            <a:spLocks noGrp="1"/>
          </p:cNvSpPr>
          <p:nvPr>
            <p:ph idx="1"/>
          </p:nvPr>
        </p:nvSpPr>
        <p:spPr>
          <a:xfrm>
            <a:off x="838200" y="1238250"/>
            <a:ext cx="10515600" cy="5132070"/>
          </a:xfrm>
        </p:spPr>
        <p:txBody>
          <a:bodyPr>
            <a:normAutofit/>
          </a:bodyPr>
          <a:lstStyle/>
          <a:p>
            <a:pPr marL="0" indent="0" algn="just">
              <a:buNone/>
              <a:tabLst>
                <a:tab pos="542925" algn="l"/>
              </a:tabLst>
            </a:pPr>
            <a:r>
              <a:rPr lang="tr-TR" sz="2300" dirty="0" smtClean="0"/>
              <a:t>	</a:t>
            </a:r>
            <a:r>
              <a:rPr lang="tr-TR" sz="2300" b="1" i="1" dirty="0" smtClean="0"/>
              <a:t>Tatil günlerinde çalışacaklar için çalışma ruhsatı alma: </a:t>
            </a:r>
            <a:r>
              <a:rPr lang="tr-TR" sz="2300" dirty="0" smtClean="0"/>
              <a:t>Tatil günlerinde de işyerlerini açmak isteyen işletme sahipleri, ilgili belediyeden «Tatil Günleri İşyeri Açma Ruhsatı» almak zorundadır. İlgili işyerleri, belediyeye </a:t>
            </a:r>
            <a:r>
              <a:rPr lang="tr-TR" sz="2300" b="1" i="1" dirty="0" smtClean="0"/>
              <a:t>«Tatil Günlerinde Çalışma Ruhsat Harcı Beyannamesi»</a:t>
            </a:r>
            <a:r>
              <a:rPr lang="tr-TR" sz="2300" dirty="0" smtClean="0"/>
              <a:t> ile başvururlar. İlgili belediye tarafından bu ruhsat yıllık olarak verilir. Ruhsat işyerinin görünür bir yerine asılmak zorundadır.</a:t>
            </a:r>
          </a:p>
          <a:p>
            <a:pPr marL="0" indent="0" algn="just">
              <a:buNone/>
              <a:tabLst>
                <a:tab pos="542925" algn="l"/>
              </a:tabLst>
            </a:pPr>
            <a:r>
              <a:rPr lang="tr-TR" sz="2300" dirty="0"/>
              <a:t>	</a:t>
            </a:r>
            <a:r>
              <a:rPr lang="tr-TR" sz="2300" b="1" i="1" dirty="0" smtClean="0"/>
              <a:t>İlan ve reklamlara ilişkin olarak İlan ve Reklam Vergisi Ödeme: </a:t>
            </a:r>
            <a:r>
              <a:rPr lang="tr-TR" sz="2300" dirty="0" smtClean="0"/>
              <a:t>Belediye Gelirleri Kanununa göre belediye sınırları ile mücavir alanlar içerisinde yapılan her türlü ilan ve reklamlar, ilan ve reklam vergisine tabidir. İlan ve reklam vergisinin mükellefi, ilan ve reklam işlerini kendi adına yapan veya yaptıran gerçek ve tüzel kişilerdir. İşyerleri ilan ve reklam vergisi numarası almak için belediyeye </a:t>
            </a:r>
            <a:r>
              <a:rPr lang="tr-TR" sz="2300" b="1" i="1" dirty="0" smtClean="0"/>
              <a:t>«İlan ve Reklamlara Ait Beyanname» </a:t>
            </a:r>
            <a:r>
              <a:rPr lang="tr-TR" sz="2300" dirty="0" smtClean="0"/>
              <a:t>ile başvurur.</a:t>
            </a:r>
          </a:p>
          <a:p>
            <a:pPr marL="0" indent="0" algn="just">
              <a:buNone/>
              <a:tabLst>
                <a:tab pos="542925" algn="l"/>
              </a:tabLst>
            </a:pPr>
            <a:r>
              <a:rPr lang="tr-TR" sz="2300" dirty="0"/>
              <a:t>	</a:t>
            </a:r>
            <a:r>
              <a:rPr lang="tr-TR" sz="2300" b="1" i="1" dirty="0" smtClean="0"/>
              <a:t>Çevre ve Temizlik Vergisi Ödeme: </a:t>
            </a:r>
            <a:r>
              <a:rPr lang="tr-TR" sz="2300" dirty="0" smtClean="0"/>
              <a:t>İşyerleri bulundukları yer belediyesine, belediyelerce tespit edilen ve derecesi itibariyle ilgili tarifede gösterilen tutarlarda Çevre Temizlik Vergisi ödemek zorundadır. Çevre ve Temizlik Vergisi Bildirimi için ilgili belediyeye başvurulur.</a:t>
            </a:r>
            <a:endParaRPr lang="tr-TR" sz="2300" dirty="0"/>
          </a:p>
        </p:txBody>
      </p:sp>
    </p:spTree>
    <p:extLst>
      <p:ext uri="{BB962C8B-B14F-4D97-AF65-F5344CB8AC3E}">
        <p14:creationId xmlns:p14="http://schemas.microsoft.com/office/powerpoint/2010/main" val="3020303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VUK 153 işe başlamayı bildirme </a:t>
            </a:r>
            <a:r>
              <a:rPr lang="tr-TR" sz="2300" dirty="0"/>
              <a:t>konusunu kapsar. </a:t>
            </a:r>
            <a:r>
              <a:rPr lang="tr-TR" sz="2300" dirty="0" smtClean="0"/>
              <a:t>Bu maddeye göre; </a:t>
            </a:r>
            <a:endParaRPr lang="tr-TR" sz="2300" dirty="0"/>
          </a:p>
          <a:p>
            <a:pPr marL="714375" indent="0" algn="just">
              <a:buNone/>
              <a:tabLst>
                <a:tab pos="542925" algn="l"/>
              </a:tabLst>
            </a:pPr>
            <a:r>
              <a:rPr lang="tr-TR" sz="2300" dirty="0"/>
              <a:t>1. Vergiye tabi ticaret ve sanat erbabı;</a:t>
            </a:r>
          </a:p>
          <a:p>
            <a:pPr marL="714375" indent="0" algn="just">
              <a:buNone/>
              <a:tabLst>
                <a:tab pos="542925" algn="l"/>
              </a:tabLst>
            </a:pPr>
            <a:r>
              <a:rPr lang="tr-TR" sz="2300" dirty="0"/>
              <a:t>2. Serbest meslek erbabı;</a:t>
            </a:r>
          </a:p>
          <a:p>
            <a:pPr marL="714375" indent="0" algn="just">
              <a:buNone/>
              <a:tabLst>
                <a:tab pos="542925" algn="l"/>
              </a:tabLst>
            </a:pPr>
            <a:r>
              <a:rPr lang="tr-TR" sz="2300" dirty="0"/>
              <a:t>3. Kurumlar Vergisi mükellefleri;</a:t>
            </a:r>
          </a:p>
          <a:p>
            <a:pPr marL="714375" indent="0" algn="just">
              <a:buNone/>
              <a:tabLst>
                <a:tab pos="542925" algn="l"/>
              </a:tabLst>
            </a:pPr>
            <a:r>
              <a:rPr lang="tr-TR" sz="2300" dirty="0"/>
              <a:t>4. Kolektif ve adi şirket </a:t>
            </a:r>
            <a:r>
              <a:rPr lang="tr-TR" sz="2300" dirty="0" smtClean="0"/>
              <a:t>ortaklarıyla </a:t>
            </a:r>
            <a:r>
              <a:rPr lang="tr-TR" sz="2300" dirty="0"/>
              <a:t>komandit şirketlerin komandite </a:t>
            </a:r>
            <a:r>
              <a:rPr lang="tr-TR" sz="2300" dirty="0" smtClean="0"/>
              <a:t>ortakları</a:t>
            </a:r>
            <a:endParaRPr lang="tr-TR" sz="2300" dirty="0"/>
          </a:p>
          <a:p>
            <a:pPr marL="0" indent="0" algn="just">
              <a:buNone/>
              <a:tabLst>
                <a:tab pos="542925" algn="l"/>
              </a:tabLst>
            </a:pPr>
            <a:r>
              <a:rPr lang="tr-TR" sz="2300" dirty="0" smtClean="0"/>
              <a:t>işe başladıklarını vergi </a:t>
            </a:r>
            <a:r>
              <a:rPr lang="tr-TR" sz="2300" dirty="0"/>
              <a:t>dairesine bildirmeye </a:t>
            </a:r>
            <a:r>
              <a:rPr lang="tr-TR" sz="2300" b="1" i="1" dirty="0" smtClean="0"/>
              <a:t>mecburdurlar</a:t>
            </a:r>
            <a:r>
              <a:rPr lang="tr-TR" sz="2300" dirty="0" smtClean="0"/>
              <a:t>.</a:t>
            </a:r>
          </a:p>
          <a:p>
            <a:pPr marL="0" indent="0" algn="just">
              <a:buNone/>
              <a:tabLst>
                <a:tab pos="542925" algn="l"/>
              </a:tabLst>
            </a:pPr>
            <a:r>
              <a:rPr lang="tr-TR" sz="2300" dirty="0"/>
              <a:t>	</a:t>
            </a:r>
            <a:endParaRPr lang="tr-TR" sz="2300" dirty="0" smtClean="0"/>
          </a:p>
          <a:p>
            <a:pPr marL="0" indent="0" algn="just">
              <a:buNone/>
              <a:tabLst>
                <a:tab pos="542925" algn="l"/>
              </a:tabLst>
            </a:pPr>
            <a:r>
              <a:rPr lang="tr-TR" sz="2300" dirty="0"/>
              <a:t>	</a:t>
            </a:r>
            <a:r>
              <a:rPr lang="tr-TR" sz="2300" dirty="0" smtClean="0"/>
              <a:t>Gelirleri</a:t>
            </a:r>
            <a:r>
              <a:rPr lang="tr-TR" sz="2300" dirty="0"/>
              <a:t>; ücret, gayrimenkul sermaye iradı, menkul sermaye iradı, </a:t>
            </a:r>
            <a:r>
              <a:rPr lang="tr-TR" sz="2300" dirty="0" smtClean="0"/>
              <a:t>diğer kazanç </a:t>
            </a:r>
            <a:r>
              <a:rPr lang="tr-TR" sz="2300" dirty="0"/>
              <a:t>ve iratlar veya bunların birkaçından ibaret olanlar yükümlülüğe giriş</a:t>
            </a:r>
            <a:r>
              <a:rPr lang="tr-TR" sz="2300" dirty="0" smtClean="0"/>
              <a:t>, değişiklik </a:t>
            </a:r>
            <a:r>
              <a:rPr lang="tr-TR" sz="2300" dirty="0"/>
              <a:t>ve çıkışlarını bildirmek zorunda değildirler. Bunların </a:t>
            </a:r>
            <a:r>
              <a:rPr lang="tr-TR" sz="2300" dirty="0" smtClean="0"/>
              <a:t>mükellefiyete giriş </a:t>
            </a:r>
            <a:r>
              <a:rPr lang="tr-TR" sz="2300" dirty="0"/>
              <a:t>işlemleri verdikleri ilk beyannameler üzerine yapılır.</a:t>
            </a:r>
          </a:p>
          <a:p>
            <a:pPr marL="0" indent="0" algn="just">
              <a:buNone/>
              <a:tabLst>
                <a:tab pos="542925" algn="l"/>
              </a:tabLst>
            </a:pPr>
            <a:endParaRPr lang="tr-TR" sz="2300" dirty="0"/>
          </a:p>
        </p:txBody>
      </p:sp>
    </p:spTree>
    <p:extLst>
      <p:ext uri="{BB962C8B-B14F-4D97-AF65-F5344CB8AC3E}">
        <p14:creationId xmlns:p14="http://schemas.microsoft.com/office/powerpoint/2010/main" val="3164702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MESLEK KURULUŞLARINA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İş hayatına yön vermek, meslek hizmetlerini görmek, meslek ahlakını korumak, ticaret ve sanayinin menfaatlerine uygun bir şekilde gelişmesine çalışmak ve bu amaçlarla verilecek işleri yapmak üzere ticaret ve sanayi erbabı tarafından çeşitli meslek odaları kurulmuştur.</a:t>
            </a:r>
          </a:p>
          <a:p>
            <a:pPr marL="0" indent="0" algn="just">
              <a:buNone/>
              <a:tabLst>
                <a:tab pos="542925" algn="l"/>
              </a:tabLst>
            </a:pPr>
            <a:r>
              <a:rPr lang="tr-TR" sz="2300" dirty="0"/>
              <a:t>	</a:t>
            </a:r>
            <a:r>
              <a:rPr lang="tr-TR" sz="2300" dirty="0" smtClean="0"/>
              <a:t>Bunların </a:t>
            </a:r>
            <a:r>
              <a:rPr lang="tr-TR" sz="2300" dirty="0" err="1" smtClean="0"/>
              <a:t>başlıcaları</a:t>
            </a:r>
            <a:r>
              <a:rPr lang="tr-TR" sz="2300" dirty="0" smtClean="0"/>
              <a:t>, ticaret ve sanayi odaları ile esnaf ve sanatkarlar odalarıdır.</a:t>
            </a:r>
          </a:p>
          <a:p>
            <a:pPr marL="0" indent="0" algn="just">
              <a:buNone/>
              <a:tabLst>
                <a:tab pos="542925" algn="l"/>
              </a:tabLst>
            </a:pPr>
            <a:r>
              <a:rPr lang="tr-TR" sz="2300" dirty="0"/>
              <a:t>	</a:t>
            </a:r>
            <a:r>
              <a:rPr lang="tr-TR" sz="2300" dirty="0" smtClean="0"/>
              <a:t>Odalara üyelik bakımından öncelikle kimin esnaf, tacir veya sanayici olduğunun tespiti gerekir. Esnafın ticaret siciline ve odalara kayıt zorunluluğu olmadığından, tacirlere uygulanan hükümler esnaflara uygulanmaz.</a:t>
            </a:r>
          </a:p>
          <a:p>
            <a:pPr marL="0" indent="0" algn="just">
              <a:buNone/>
              <a:tabLst>
                <a:tab pos="542925" algn="l"/>
              </a:tabLst>
            </a:pPr>
            <a:r>
              <a:rPr lang="tr-TR" sz="2300" b="1" i="1" dirty="0"/>
              <a:t>	</a:t>
            </a:r>
            <a:r>
              <a:rPr lang="tr-TR" sz="2300" i="1" dirty="0" smtClean="0"/>
              <a:t>TTK </a:t>
            </a:r>
            <a:r>
              <a:rPr lang="tr-TR" sz="2300" i="1" dirty="0"/>
              <a:t>15’e göre </a:t>
            </a:r>
            <a:r>
              <a:rPr lang="tr-TR" sz="2300" b="1" i="1" dirty="0"/>
              <a:t>esnaf; </a:t>
            </a:r>
            <a:r>
              <a:rPr lang="tr-TR" sz="2300" dirty="0"/>
              <a:t>İster gezici olsun ister bir dükkânda veya bir sokağın belirli yerlerinde sabit bulunsun, </a:t>
            </a:r>
            <a:r>
              <a:rPr lang="tr-TR" sz="2300" i="1" dirty="0"/>
              <a:t>ekonomik faaliyeti sermayesinden fazla bedenî çalışmasına </a:t>
            </a:r>
            <a:r>
              <a:rPr lang="tr-TR" sz="2300" dirty="0"/>
              <a:t>dayanan ve </a:t>
            </a:r>
            <a:r>
              <a:rPr lang="tr-TR" sz="2300" i="1" dirty="0"/>
              <a:t>geliri</a:t>
            </a:r>
            <a:r>
              <a:rPr lang="tr-TR" sz="2300" dirty="0"/>
              <a:t> 11 inci maddenin ikinci fıkrası uyarınca çıkarılacak kararnamede gösterilen </a:t>
            </a:r>
            <a:r>
              <a:rPr lang="tr-TR" sz="2300" i="1" dirty="0"/>
              <a:t>sınırı aşmayan ve sanat veya ticaretle uğraşan </a:t>
            </a:r>
            <a:r>
              <a:rPr lang="tr-TR" sz="2300" dirty="0"/>
              <a:t>kişi esnaftır. </a:t>
            </a:r>
          </a:p>
        </p:txBody>
      </p:sp>
    </p:spTree>
    <p:extLst>
      <p:ext uri="{BB962C8B-B14F-4D97-AF65-F5344CB8AC3E}">
        <p14:creationId xmlns:p14="http://schemas.microsoft.com/office/powerpoint/2010/main" val="1406085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MESLEK KURULUŞLARINA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Gerçek Kişi Tacir: </a:t>
            </a:r>
            <a:r>
              <a:rPr lang="tr-TR" sz="2300" dirty="0" smtClean="0"/>
              <a:t>Bir </a:t>
            </a:r>
            <a:r>
              <a:rPr lang="tr-TR" sz="2300" dirty="0"/>
              <a:t>ticari işletmeyi, kısmen de olsa, kendi adına işleten kişiye tacir denir</a:t>
            </a:r>
            <a:r>
              <a:rPr lang="tr-TR" sz="2300" dirty="0" smtClean="0"/>
              <a:t>. Bir </a:t>
            </a:r>
            <a:r>
              <a:rPr lang="tr-TR" sz="2300" dirty="0"/>
              <a:t>ticari işletmeyi kurup açtığını, sirküler, gazete, radyo, televizyon ve diğer ilan araçlarıyla halka bildirmiş veya işletmesini ticaret siciline tescil ettirerek durumu ilan etmiş olan kimse, fiilen işletmeye başlamamış olsa bile tacir sayılır</a:t>
            </a:r>
            <a:r>
              <a:rPr lang="tr-TR" sz="2300" dirty="0" smtClean="0"/>
              <a:t>. (TTK Md.12)</a:t>
            </a:r>
          </a:p>
          <a:p>
            <a:pPr marL="0" indent="0" algn="just">
              <a:buNone/>
              <a:tabLst>
                <a:tab pos="542925" algn="l"/>
              </a:tabLst>
            </a:pPr>
            <a:r>
              <a:rPr lang="tr-TR" sz="2300" dirty="0"/>
              <a:t>	</a:t>
            </a:r>
            <a:r>
              <a:rPr lang="tr-TR" sz="2300" b="1" i="1" dirty="0" smtClean="0"/>
              <a:t>Tüzel Kişi Tacir</a:t>
            </a:r>
            <a:r>
              <a:rPr lang="tr-TR" sz="2300" b="1" i="1" dirty="0"/>
              <a:t>: </a:t>
            </a:r>
            <a:r>
              <a:rPr lang="tr-TR" sz="2300" dirty="0"/>
              <a:t>Ticaret şirketleriyle, amacına varmak için ticari bir işletme işleten vakıflar, dernekler ve kendi kuruluş kanunları gereğince özel hukuk hükümlerine göre yönetilmek veya ticari şekilde işletilmek üzere Devlet, il özel idaresi, belediye ve köy ile diğer kamu tüzel kişileri tarafından kurulan kurum ve kuruluşlar da tacir sayılırlar</a:t>
            </a:r>
            <a:r>
              <a:rPr lang="tr-TR" sz="2300" dirty="0" smtClean="0"/>
              <a:t>. (TTK Md. 16).</a:t>
            </a:r>
          </a:p>
        </p:txBody>
      </p:sp>
    </p:spTree>
    <p:extLst>
      <p:ext uri="{BB962C8B-B14F-4D97-AF65-F5344CB8AC3E}">
        <p14:creationId xmlns:p14="http://schemas.microsoft.com/office/powerpoint/2010/main" val="2900130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MESLEK KURULUŞLARINA YAPILACAK BİLDİRİMLER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Bir işyeri açan kimse,  durumuna uyan ticaret odası, sanayi odası veya esnaf ve sanatkarlar odasına kaydolmak zorundadır ve üye olanlar oda aidatlarını ödemek zorundadırlar.</a:t>
            </a:r>
          </a:p>
          <a:p>
            <a:pPr marL="0" indent="0" algn="just">
              <a:buNone/>
              <a:tabLst>
                <a:tab pos="542925" algn="l"/>
              </a:tabLst>
            </a:pPr>
            <a:r>
              <a:rPr lang="tr-TR" sz="2300" dirty="0"/>
              <a:t>	</a:t>
            </a:r>
            <a:r>
              <a:rPr lang="tr-TR" sz="2300" dirty="0" smtClean="0"/>
              <a:t>Ayrıca Ticaret ve Sanayi Odaları ile Esnaf ve Sanatkarlar Odaları yanında, diğer meslek mensuplarının da kendi odaları vardır. Bunlara Serbest Muhasebeci ve Mali Müşavir ve Yeminli Mali Müşavir Odaları, Eczacılar Odası, Tabipler Odası, Ziraat Odası vb. örnek verilebilir.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7464958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İşletmelerin yukarıda sayılanların haricinde çeşitli vergi ve mali yükümlülük bildirimleri de bulunmaktadır. Söz konusu vergi ve yükümlülüklerin önemli olabilecek bazılarının beyanname verme ve ödeme günleri;</a:t>
            </a:r>
          </a:p>
          <a:p>
            <a:pPr marL="0" indent="0" algn="just">
              <a:buNone/>
              <a:tabLst>
                <a:tab pos="542925" algn="l"/>
              </a:tabLst>
            </a:pPr>
            <a:r>
              <a:rPr lang="tr-TR" sz="2300" dirty="0" smtClean="0"/>
              <a:t>	</a:t>
            </a:r>
            <a:r>
              <a:rPr lang="tr-TR" sz="2300" b="1" i="1" dirty="0" smtClean="0"/>
              <a:t>Gelir Vergisi Beyannamesi: </a:t>
            </a:r>
          </a:p>
          <a:p>
            <a:pPr marL="0" indent="0" algn="just">
              <a:buNone/>
              <a:tabLst>
                <a:tab pos="542925" algn="l"/>
              </a:tabLst>
            </a:pPr>
            <a:r>
              <a:rPr lang="tr-TR" sz="2300" b="1" i="1" dirty="0"/>
              <a:t>	</a:t>
            </a:r>
            <a:r>
              <a:rPr lang="tr-TR" sz="2300" dirty="0" smtClean="0"/>
              <a:t>Yıllık gelir </a:t>
            </a:r>
            <a:r>
              <a:rPr lang="tr-TR" sz="2300" dirty="0"/>
              <a:t>vergisi beyannamesi İzleyen yılın Mart ayının başından son günü akşamına kadar verilir ve 1.Taksit </a:t>
            </a:r>
            <a:r>
              <a:rPr lang="tr-TR" sz="2300" dirty="0" smtClean="0"/>
              <a:t>Mart ayı sonuna kadar</a:t>
            </a:r>
            <a:r>
              <a:rPr lang="tr-TR" sz="2300" dirty="0"/>
              <a:t>, </a:t>
            </a:r>
            <a:r>
              <a:rPr lang="tr-TR" sz="2300" dirty="0" smtClean="0"/>
              <a:t>2.Taksit Temmuz ayı sonuna kadar ödenir.</a:t>
            </a:r>
          </a:p>
          <a:p>
            <a:pPr marL="0" indent="0" algn="just">
              <a:buNone/>
              <a:tabLst>
                <a:tab pos="542925" algn="l"/>
              </a:tabLst>
            </a:pPr>
            <a:r>
              <a:rPr lang="tr-TR" sz="2300" dirty="0"/>
              <a:t>	Gelirin sadece basit usulde tespit edilen ticari kazançlardan ibaret olması halinde izleyen yılın Şubat ayının başından son günü akşamına kadar </a:t>
            </a:r>
            <a:r>
              <a:rPr lang="tr-TR" sz="2300" dirty="0" smtClean="0"/>
              <a:t>verilir</a:t>
            </a:r>
            <a:r>
              <a:rPr lang="tr-TR" sz="2300" dirty="0"/>
              <a:t> ve 1.Taksit Şubat </a:t>
            </a:r>
            <a:r>
              <a:rPr lang="tr-TR" sz="2300" dirty="0" smtClean="0"/>
              <a:t>ayı sonuna </a:t>
            </a:r>
            <a:r>
              <a:rPr lang="tr-TR" sz="2300" dirty="0"/>
              <a:t>kadar,2.Taksit </a:t>
            </a:r>
            <a:r>
              <a:rPr lang="tr-TR" sz="2300" dirty="0" smtClean="0"/>
              <a:t>Haziran ayı </a:t>
            </a:r>
            <a:r>
              <a:rPr lang="tr-TR" sz="2300" dirty="0"/>
              <a:t>sonuna </a:t>
            </a:r>
            <a:r>
              <a:rPr lang="tr-TR" sz="2300" dirty="0" smtClean="0"/>
              <a:t>kadar ödenir.</a:t>
            </a:r>
          </a:p>
          <a:p>
            <a:pPr marL="0" indent="0" algn="just">
              <a:buNone/>
              <a:tabLst>
                <a:tab pos="542925" algn="l"/>
              </a:tabLst>
            </a:pPr>
            <a:r>
              <a:rPr lang="tr-TR" sz="2300" dirty="0"/>
              <a:t>	Takvim yılı içinde memleketi terk edenlerin beyannameleri memleketi terkten önce gelen 15 gün, ölüm halinde ölüm tarihinden itibaren 4 ay içinde verilir ve Beyanname verme süreleri içerisinde ödenir.</a:t>
            </a:r>
            <a:endParaRPr lang="tr-TR" sz="2300" dirty="0" smtClean="0"/>
          </a:p>
        </p:txBody>
      </p:sp>
    </p:spTree>
    <p:extLst>
      <p:ext uri="{BB962C8B-B14F-4D97-AF65-F5344CB8AC3E}">
        <p14:creationId xmlns:p14="http://schemas.microsoft.com/office/powerpoint/2010/main" val="41177136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Kurumlar Vergisi Beyannamesi: </a:t>
            </a:r>
          </a:p>
          <a:p>
            <a:pPr marL="0" indent="0" algn="just">
              <a:buNone/>
              <a:tabLst>
                <a:tab pos="542925" algn="l"/>
              </a:tabLst>
            </a:pPr>
            <a:r>
              <a:rPr lang="tr-TR" sz="2300" b="1" i="1" dirty="0"/>
              <a:t>	</a:t>
            </a:r>
            <a:r>
              <a:rPr lang="tr-TR" sz="2300" dirty="0"/>
              <a:t>Ö</a:t>
            </a:r>
            <a:r>
              <a:rPr lang="tr-TR" sz="2300" dirty="0" smtClean="0"/>
              <a:t>zel hesap dönemi tayin edilenler hariç olmak üzere, Beyanname Nisan ayının 25. gününe kadar verilir, Nisan, Temmuz ve Ekim aylarında ödenir.</a:t>
            </a:r>
          </a:p>
          <a:p>
            <a:pPr marL="0" indent="0" algn="just">
              <a:buNone/>
              <a:tabLst>
                <a:tab pos="542925" algn="l"/>
              </a:tabLst>
            </a:pPr>
            <a:r>
              <a:rPr lang="tr-TR" sz="2300" dirty="0"/>
              <a:t>	</a:t>
            </a:r>
          </a:p>
          <a:p>
            <a:pPr marL="0" indent="0" algn="just">
              <a:buNone/>
              <a:tabLst>
                <a:tab pos="542925" algn="l"/>
              </a:tabLst>
            </a:pPr>
            <a:r>
              <a:rPr lang="tr-TR" sz="2300" dirty="0" smtClean="0"/>
              <a:t>	</a:t>
            </a:r>
            <a:r>
              <a:rPr lang="tr-TR" sz="2300" b="1" i="1" dirty="0" smtClean="0"/>
              <a:t>Muhtasar Beyanname:</a:t>
            </a:r>
          </a:p>
          <a:p>
            <a:pPr marL="0" indent="0" algn="just">
              <a:buNone/>
              <a:tabLst>
                <a:tab pos="542925" algn="l"/>
              </a:tabLst>
            </a:pPr>
            <a:r>
              <a:rPr lang="tr-TR" sz="2300" dirty="0"/>
              <a:t>	</a:t>
            </a:r>
            <a:r>
              <a:rPr lang="tr-TR" sz="2300" dirty="0" smtClean="0"/>
              <a:t>Vergi </a:t>
            </a:r>
            <a:r>
              <a:rPr lang="tr-TR" sz="2300" dirty="0" err="1" smtClean="0"/>
              <a:t>tevfikatı</a:t>
            </a:r>
            <a:r>
              <a:rPr lang="tr-TR" sz="2300" dirty="0" smtClean="0"/>
              <a:t> yapmaya mecbur olanlar, bir ay içinde yaptıkları ödemeler veya tahakkuk ettirdikleri kârlar ve iratlar ile bunlardan </a:t>
            </a:r>
            <a:r>
              <a:rPr lang="tr-TR" sz="2300" dirty="0" err="1" smtClean="0"/>
              <a:t>tevfik</a:t>
            </a:r>
            <a:r>
              <a:rPr lang="tr-TR" sz="2300" dirty="0" smtClean="0"/>
              <a:t> ettikleri (kestikleri) vergileri ertesi ayın 20. gününe kadar beyanname ile bildirmek ve ödemek zorundadır.</a:t>
            </a:r>
          </a:p>
          <a:p>
            <a:pPr marL="0" indent="0" algn="just">
              <a:buNone/>
              <a:tabLst>
                <a:tab pos="542925" algn="l"/>
              </a:tabLst>
            </a:pPr>
            <a:r>
              <a:rPr lang="tr-TR" sz="2300" dirty="0"/>
              <a:t>	</a:t>
            </a:r>
            <a:r>
              <a:rPr lang="tr-TR" sz="2300" dirty="0" smtClean="0"/>
              <a:t>Zirai ürün bedelleri üzerinden </a:t>
            </a:r>
            <a:r>
              <a:rPr lang="tr-TR" sz="2300" dirty="0" err="1" smtClean="0"/>
              <a:t>tevkifat</a:t>
            </a:r>
            <a:r>
              <a:rPr lang="tr-TR" sz="2300" dirty="0" smtClean="0"/>
              <a:t> yapanların haricinde, çalıştırdıkları hizmet erbabının sayısı on ve daha az olanlar beyannamelerini Şubat, Mayıs, Ağustos ve Kasım aylarının 23. günü akşamına kadar verebilir ve ödeyebilirler.</a:t>
            </a:r>
          </a:p>
        </p:txBody>
      </p:sp>
    </p:spTree>
    <p:extLst>
      <p:ext uri="{BB962C8B-B14F-4D97-AF65-F5344CB8AC3E}">
        <p14:creationId xmlns:p14="http://schemas.microsoft.com/office/powerpoint/2010/main" val="556359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Geçici Vergi Beyannamesi: </a:t>
            </a:r>
          </a:p>
          <a:p>
            <a:pPr marL="0" indent="0" algn="just">
              <a:buNone/>
              <a:tabLst>
                <a:tab pos="542925" algn="l"/>
              </a:tabLst>
            </a:pPr>
            <a:r>
              <a:rPr lang="tr-TR" sz="2300" b="1" i="1" dirty="0"/>
              <a:t>	</a:t>
            </a:r>
            <a:r>
              <a:rPr lang="tr-TR" sz="2300" dirty="0" smtClean="0"/>
              <a:t>3 aylık dönemi izleyen 2. ayın 17. gününün akşamına kadar beyanname verilebilir ve ödenir.</a:t>
            </a:r>
          </a:p>
          <a:p>
            <a:pPr marL="0" indent="0" algn="just">
              <a:buNone/>
              <a:tabLst>
                <a:tab pos="542925" algn="l"/>
              </a:tabLst>
            </a:pPr>
            <a:r>
              <a:rPr lang="tr-TR" sz="2300" dirty="0" smtClean="0"/>
              <a:t>	Beyanname verme ve ödeme günleri;</a:t>
            </a:r>
          </a:p>
          <a:p>
            <a:pPr marL="0" indent="0" algn="just">
              <a:buNone/>
              <a:tabLst>
                <a:tab pos="542925" algn="l"/>
              </a:tabLst>
            </a:pPr>
            <a:r>
              <a:rPr lang="tr-TR" sz="2300" dirty="0"/>
              <a:t>	</a:t>
            </a:r>
          </a:p>
          <a:p>
            <a:pPr marL="0" indent="0" algn="just">
              <a:buNone/>
              <a:tabLst>
                <a:tab pos="542925" algn="l"/>
              </a:tabLst>
            </a:pPr>
            <a:r>
              <a:rPr lang="tr-TR" sz="2300" dirty="0" smtClean="0"/>
              <a:t>	</a:t>
            </a:r>
          </a:p>
        </p:txBody>
      </p:sp>
      <p:graphicFrame>
        <p:nvGraphicFramePr>
          <p:cNvPr id="4" name="Tablo 3"/>
          <p:cNvGraphicFramePr>
            <a:graphicFrameLocks noGrp="1"/>
          </p:cNvGraphicFramePr>
          <p:nvPr>
            <p:extLst>
              <p:ext uri="{D42A27DB-BD31-4B8C-83A1-F6EECF244321}">
                <p14:modId xmlns:p14="http://schemas.microsoft.com/office/powerpoint/2010/main" val="4061768074"/>
              </p:ext>
            </p:extLst>
          </p:nvPr>
        </p:nvGraphicFramePr>
        <p:xfrm>
          <a:off x="1483360" y="2914226"/>
          <a:ext cx="9428480" cy="1836485"/>
        </p:xfrm>
        <a:graphic>
          <a:graphicData uri="http://schemas.openxmlformats.org/drawingml/2006/table">
            <a:tbl>
              <a:tblPr firstRow="1" bandRow="1">
                <a:tableStyleId>{5C22544A-7EE6-4342-B048-85BDC9FD1C3A}</a:tableStyleId>
              </a:tblPr>
              <a:tblGrid>
                <a:gridCol w="4714240">
                  <a:extLst>
                    <a:ext uri="{9D8B030D-6E8A-4147-A177-3AD203B41FA5}">
                      <a16:colId xmlns:a16="http://schemas.microsoft.com/office/drawing/2014/main" val="20000"/>
                    </a:ext>
                  </a:extLst>
                </a:gridCol>
                <a:gridCol w="4714240">
                  <a:extLst>
                    <a:ext uri="{9D8B030D-6E8A-4147-A177-3AD203B41FA5}">
                      <a16:colId xmlns:a16="http://schemas.microsoft.com/office/drawing/2014/main" val="20001"/>
                    </a:ext>
                  </a:extLst>
                </a:gridCol>
              </a:tblGrid>
              <a:tr h="361722">
                <a:tc>
                  <a:txBody>
                    <a:bodyPr/>
                    <a:lstStyle/>
                    <a:p>
                      <a:r>
                        <a:rPr lang="tr-TR" dirty="0" smtClean="0"/>
                        <a:t>Beyanname Verme Günü</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 Beyanname Ödeme Günü</a:t>
                      </a:r>
                    </a:p>
                  </a:txBody>
                  <a:tcPr/>
                </a:tc>
                <a:extLst>
                  <a:ext uri="{0D108BD9-81ED-4DB2-BD59-A6C34878D82A}">
                    <a16:rowId xmlns:a16="http://schemas.microsoft.com/office/drawing/2014/main" val="10000"/>
                  </a:ext>
                </a:extLst>
              </a:tr>
              <a:tr h="361722">
                <a:tc>
                  <a:txBody>
                    <a:bodyPr/>
                    <a:lstStyle/>
                    <a:p>
                      <a:r>
                        <a:rPr lang="tr-TR" dirty="0" smtClean="0"/>
                        <a:t>1.Dönem (Ocak - Şubat - Mart) 17 Mayıs</a:t>
                      </a:r>
                      <a:endParaRPr lang="tr-TR" dirty="0"/>
                    </a:p>
                  </a:txBody>
                  <a:tcPr/>
                </a:tc>
                <a:tc>
                  <a:txBody>
                    <a:bodyPr/>
                    <a:lstStyle/>
                    <a:p>
                      <a:r>
                        <a:rPr lang="tr-TR" dirty="0" smtClean="0"/>
                        <a:t>1.Dönem / 17 Mayıs</a:t>
                      </a:r>
                      <a:endParaRPr lang="tr-TR" dirty="0"/>
                    </a:p>
                  </a:txBody>
                  <a:tcPr/>
                </a:tc>
                <a:extLst>
                  <a:ext uri="{0D108BD9-81ED-4DB2-BD59-A6C34878D82A}">
                    <a16:rowId xmlns:a16="http://schemas.microsoft.com/office/drawing/2014/main" val="10001"/>
                  </a:ext>
                </a:extLst>
              </a:tr>
              <a:tr h="373445">
                <a:tc>
                  <a:txBody>
                    <a:bodyPr/>
                    <a:lstStyle/>
                    <a:p>
                      <a:r>
                        <a:rPr lang="tr-TR" dirty="0" smtClean="0"/>
                        <a:t>2.Dönem (Nisan - Mayıs - Haziran) 17 Ağustos</a:t>
                      </a:r>
                      <a:endParaRPr lang="tr-TR" dirty="0"/>
                    </a:p>
                  </a:txBody>
                  <a:tcPr/>
                </a:tc>
                <a:tc>
                  <a:txBody>
                    <a:bodyPr/>
                    <a:lstStyle/>
                    <a:p>
                      <a:r>
                        <a:rPr lang="tr-TR" dirty="0" smtClean="0"/>
                        <a:t>2.Dönem /  17 Ağustos</a:t>
                      </a:r>
                      <a:endParaRPr lang="tr-TR" dirty="0"/>
                    </a:p>
                  </a:txBody>
                  <a:tcPr/>
                </a:tc>
                <a:extLst>
                  <a:ext uri="{0D108BD9-81ED-4DB2-BD59-A6C34878D82A}">
                    <a16:rowId xmlns:a16="http://schemas.microsoft.com/office/drawing/2014/main" val="10002"/>
                  </a:ext>
                </a:extLst>
              </a:tr>
              <a:tr h="361722">
                <a:tc>
                  <a:txBody>
                    <a:bodyPr/>
                    <a:lstStyle/>
                    <a:p>
                      <a:r>
                        <a:rPr lang="tr-TR" dirty="0" smtClean="0"/>
                        <a:t>3.Dönem (Temmuz - Ağustos - Eylül) 17 Kasım</a:t>
                      </a:r>
                      <a:endParaRPr lang="tr-TR" dirty="0"/>
                    </a:p>
                  </a:txBody>
                  <a:tcPr/>
                </a:tc>
                <a:tc>
                  <a:txBody>
                    <a:bodyPr/>
                    <a:lstStyle/>
                    <a:p>
                      <a:r>
                        <a:rPr lang="tr-TR" dirty="0" smtClean="0"/>
                        <a:t>3.Dönem /  17 Kasım</a:t>
                      </a:r>
                      <a:endParaRPr lang="tr-TR" dirty="0"/>
                    </a:p>
                  </a:txBody>
                  <a:tcPr/>
                </a:tc>
                <a:extLst>
                  <a:ext uri="{0D108BD9-81ED-4DB2-BD59-A6C34878D82A}">
                    <a16:rowId xmlns:a16="http://schemas.microsoft.com/office/drawing/2014/main" val="10003"/>
                  </a:ext>
                </a:extLst>
              </a:tr>
              <a:tr h="361722">
                <a:tc>
                  <a:txBody>
                    <a:bodyPr/>
                    <a:lstStyle/>
                    <a:p>
                      <a:r>
                        <a:rPr lang="tr-TR" dirty="0" smtClean="0"/>
                        <a:t>4.Dönem (Ekim - Kasım - Aralık) 17 Şubat</a:t>
                      </a:r>
                      <a:endParaRPr lang="tr-TR" dirty="0"/>
                    </a:p>
                  </a:txBody>
                  <a:tcPr/>
                </a:tc>
                <a:tc>
                  <a:txBody>
                    <a:bodyPr/>
                    <a:lstStyle/>
                    <a:p>
                      <a:r>
                        <a:rPr lang="tr-TR" dirty="0" smtClean="0"/>
                        <a:t>4.Dönem / 17 Şubat</a:t>
                      </a:r>
                      <a:endParaRPr lang="tr-T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0718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err="1" smtClean="0"/>
              <a:t>Ba-Bs</a:t>
            </a:r>
            <a:r>
              <a:rPr lang="tr-TR" sz="2300" b="1" i="1" dirty="0" smtClean="0"/>
              <a:t> Bildirimleri: (Düzenleme zorunluluğu 2024 yılında kaldırıldı)</a:t>
            </a:r>
          </a:p>
          <a:p>
            <a:pPr marL="0" indent="0" algn="just">
              <a:buNone/>
              <a:tabLst>
                <a:tab pos="542925" algn="l"/>
              </a:tabLst>
            </a:pPr>
            <a:r>
              <a:rPr lang="tr-TR" sz="2300" b="1" i="1" dirty="0" smtClean="0"/>
              <a:t>	</a:t>
            </a:r>
            <a:r>
              <a:rPr lang="tr-TR" sz="2300" dirty="0" smtClean="0"/>
              <a:t>	</a:t>
            </a:r>
            <a:endParaRPr lang="tr-TR" sz="1600" dirty="0" smtClean="0"/>
          </a:p>
          <a:p>
            <a:pPr marL="0" indent="0" algn="just">
              <a:buNone/>
              <a:tabLst>
                <a:tab pos="542925" algn="l"/>
              </a:tabLst>
            </a:pPr>
            <a:r>
              <a:rPr lang="tr-TR" sz="2300" dirty="0" smtClean="0"/>
              <a:t>	</a:t>
            </a:r>
            <a:r>
              <a:rPr lang="tr-TR" sz="2300" b="1" i="1" dirty="0" smtClean="0"/>
              <a:t>Damga Vergisi Beyannamesi:</a:t>
            </a:r>
          </a:p>
          <a:p>
            <a:pPr marL="0" indent="0" algn="just">
              <a:buNone/>
              <a:tabLst>
                <a:tab pos="542925" algn="l"/>
              </a:tabLst>
            </a:pPr>
            <a:r>
              <a:rPr lang="tr-TR" sz="2300" dirty="0"/>
              <a:t>	</a:t>
            </a:r>
            <a:r>
              <a:rPr lang="tr-TR" sz="2300" dirty="0" smtClean="0"/>
              <a:t>Takip eden ayın 23. günü akşamına kadar verilir ve ödenmesi gereken tutar varsa ödenir.</a:t>
            </a:r>
          </a:p>
          <a:p>
            <a:pPr marL="0" indent="0" algn="just">
              <a:spcBef>
                <a:spcPts val="0"/>
              </a:spcBef>
              <a:buNone/>
              <a:tabLst>
                <a:tab pos="542925" algn="l"/>
              </a:tabLst>
            </a:pPr>
            <a:endParaRPr lang="tr-TR" sz="1600" dirty="0"/>
          </a:p>
          <a:p>
            <a:pPr marL="0" indent="0" algn="just">
              <a:buNone/>
              <a:tabLst>
                <a:tab pos="542925" algn="l"/>
              </a:tabLst>
            </a:pPr>
            <a:r>
              <a:rPr lang="tr-TR" sz="2300" dirty="0" smtClean="0"/>
              <a:t>	</a:t>
            </a:r>
            <a:r>
              <a:rPr lang="tr-TR" sz="2300" b="1" i="1" dirty="0" smtClean="0"/>
              <a:t>KDV Beyannamesi:</a:t>
            </a:r>
          </a:p>
          <a:p>
            <a:pPr marL="0" indent="0" algn="just">
              <a:buNone/>
              <a:tabLst>
                <a:tab pos="542925" algn="l"/>
              </a:tabLst>
            </a:pPr>
            <a:r>
              <a:rPr lang="tr-TR" sz="2300" dirty="0" smtClean="0"/>
              <a:t> 	Takip </a:t>
            </a:r>
            <a:r>
              <a:rPr lang="tr-TR" sz="2300" dirty="0"/>
              <a:t>eden ayın </a:t>
            </a:r>
            <a:r>
              <a:rPr lang="tr-TR" sz="2300" dirty="0" smtClean="0"/>
              <a:t>24. </a:t>
            </a:r>
            <a:r>
              <a:rPr lang="tr-TR" sz="2300" dirty="0"/>
              <a:t>günü akşamına kadar verilir ve ödenmesi gereken tutar varsa ödenir.</a:t>
            </a:r>
            <a:endParaRPr lang="tr-TR" sz="2300" dirty="0" smtClean="0"/>
          </a:p>
        </p:txBody>
      </p:sp>
    </p:spTree>
    <p:extLst>
      <p:ext uri="{BB962C8B-B14F-4D97-AF65-F5344CB8AC3E}">
        <p14:creationId xmlns:p14="http://schemas.microsoft.com/office/powerpoint/2010/main" val="2695307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SGK Bildirgesi: </a:t>
            </a:r>
          </a:p>
          <a:p>
            <a:pPr marL="0" indent="0" algn="just">
              <a:buNone/>
              <a:tabLst>
                <a:tab pos="542925" algn="l"/>
              </a:tabLst>
            </a:pPr>
            <a:r>
              <a:rPr lang="tr-TR" sz="2300" b="1" i="1" dirty="0"/>
              <a:t>	</a:t>
            </a:r>
            <a:r>
              <a:rPr lang="tr-TR" sz="2300" dirty="0" smtClean="0"/>
              <a:t>Takip eden ayın son günü akşamına kadar verilir ve ödenir. Ocak, Mayıs ve Eylül’de aylık bildirge ile birlikte dört aylık bordro verilir.</a:t>
            </a:r>
          </a:p>
          <a:p>
            <a:pPr marL="0" indent="0" algn="just">
              <a:spcBef>
                <a:spcPts val="0"/>
              </a:spcBef>
              <a:buNone/>
              <a:tabLst>
                <a:tab pos="542925" algn="l"/>
              </a:tabLst>
            </a:pPr>
            <a:endParaRPr lang="tr-TR" sz="1600" dirty="0" smtClean="0"/>
          </a:p>
          <a:p>
            <a:pPr marL="0" indent="0" algn="just">
              <a:buNone/>
              <a:tabLst>
                <a:tab pos="542925" algn="l"/>
              </a:tabLst>
            </a:pPr>
            <a:r>
              <a:rPr lang="tr-TR" sz="2300" dirty="0" smtClean="0"/>
              <a:t>	</a:t>
            </a:r>
            <a:r>
              <a:rPr lang="tr-TR" sz="2300" b="1" i="1" dirty="0" smtClean="0"/>
              <a:t>Emlak Vergisi:</a:t>
            </a:r>
          </a:p>
          <a:p>
            <a:pPr marL="0" indent="0" algn="just">
              <a:buNone/>
              <a:tabLst>
                <a:tab pos="542925" algn="l"/>
              </a:tabLst>
            </a:pPr>
            <a:r>
              <a:rPr lang="tr-TR" sz="2300" dirty="0" smtClean="0"/>
              <a:t> 	Birinci taksit Mayıs ayı, ikinci taksit ise Kasım ayı içerisinde ödenir. </a:t>
            </a:r>
            <a:endParaRPr lang="tr-TR" sz="2300" dirty="0"/>
          </a:p>
          <a:p>
            <a:pPr marL="0" indent="0" algn="just">
              <a:spcBef>
                <a:spcPts val="0"/>
              </a:spcBef>
              <a:buNone/>
              <a:tabLst>
                <a:tab pos="542925" algn="l"/>
              </a:tabLst>
            </a:pPr>
            <a:endParaRPr lang="tr-TR" sz="1600" dirty="0" smtClean="0"/>
          </a:p>
          <a:p>
            <a:pPr marL="0" indent="0" algn="just">
              <a:buNone/>
              <a:tabLst>
                <a:tab pos="542925" algn="l"/>
              </a:tabLst>
            </a:pPr>
            <a:r>
              <a:rPr lang="tr-TR" sz="2300" dirty="0"/>
              <a:t>	</a:t>
            </a:r>
            <a:r>
              <a:rPr lang="tr-TR" sz="2300" b="1" i="1" dirty="0" smtClean="0"/>
              <a:t>Ticaret ve Sanayi Odası Aidatı:</a:t>
            </a:r>
          </a:p>
          <a:p>
            <a:pPr marL="0" indent="0" algn="just">
              <a:buNone/>
              <a:tabLst>
                <a:tab pos="542925" algn="l"/>
              </a:tabLst>
            </a:pPr>
            <a:r>
              <a:rPr lang="tr-TR" sz="2300" dirty="0"/>
              <a:t>	Birinci taksit Mayıs ayı, ikinci taksit ise </a:t>
            </a:r>
            <a:r>
              <a:rPr lang="tr-TR" sz="2300" dirty="0" smtClean="0"/>
              <a:t>Ekim </a:t>
            </a:r>
            <a:r>
              <a:rPr lang="tr-TR" sz="2300" dirty="0"/>
              <a:t>ayı içerisinde ödenir. </a:t>
            </a:r>
          </a:p>
          <a:p>
            <a:pPr marL="0" indent="0" algn="just">
              <a:spcBef>
                <a:spcPts val="0"/>
              </a:spcBef>
              <a:buNone/>
              <a:tabLst>
                <a:tab pos="542925" algn="l"/>
              </a:tabLst>
            </a:pPr>
            <a:endParaRPr lang="tr-TR" sz="1600" dirty="0"/>
          </a:p>
          <a:p>
            <a:pPr marL="0" indent="0" algn="just">
              <a:buNone/>
              <a:tabLst>
                <a:tab pos="542925" algn="l"/>
              </a:tabLst>
            </a:pPr>
            <a:r>
              <a:rPr lang="tr-TR" sz="2300" b="1" i="1" dirty="0" smtClean="0"/>
              <a:t>	MTV (Motorlu Taşıtlar Vergisi):</a:t>
            </a:r>
          </a:p>
          <a:p>
            <a:pPr marL="0" indent="0" algn="just">
              <a:buNone/>
              <a:tabLst>
                <a:tab pos="542925" algn="l"/>
              </a:tabLst>
            </a:pPr>
            <a:r>
              <a:rPr lang="tr-TR" sz="2300" dirty="0"/>
              <a:t>	Birinci taksit </a:t>
            </a:r>
            <a:r>
              <a:rPr lang="tr-TR" sz="2300" dirty="0" smtClean="0"/>
              <a:t>Ocak </a:t>
            </a:r>
            <a:r>
              <a:rPr lang="tr-TR" sz="2300" dirty="0"/>
              <a:t>ayı, ikinci taksit ise </a:t>
            </a:r>
            <a:r>
              <a:rPr lang="tr-TR" sz="2300" dirty="0" smtClean="0"/>
              <a:t>Temmuz </a:t>
            </a:r>
            <a:r>
              <a:rPr lang="tr-TR" sz="2300" dirty="0"/>
              <a:t>ayı içerisinde ödenir. </a:t>
            </a:r>
          </a:p>
        </p:txBody>
      </p:sp>
    </p:spTree>
    <p:extLst>
      <p:ext uri="{BB962C8B-B14F-4D97-AF65-F5344CB8AC3E}">
        <p14:creationId xmlns:p14="http://schemas.microsoft.com/office/powerpoint/2010/main" val="7536949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ÇEŞİTLİ VERGİ VE MALİ YÜKÜMLÜLÜK BİLDİRİMLERİ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b="1" i="1" dirty="0" smtClean="0"/>
              <a:t>ÖTV (Özel Tüketim Vergisi): </a:t>
            </a:r>
          </a:p>
          <a:p>
            <a:pPr marL="0" indent="0" algn="just">
              <a:buNone/>
              <a:tabLst>
                <a:tab pos="542925" algn="l"/>
              </a:tabLst>
            </a:pPr>
            <a:r>
              <a:rPr lang="tr-TR" sz="2300" b="1" i="1" dirty="0"/>
              <a:t>	</a:t>
            </a:r>
            <a:r>
              <a:rPr lang="tr-TR" sz="2300" dirty="0" smtClean="0"/>
              <a:t>Takip eden ayın 20. günü akşamına kadar ödenir.  </a:t>
            </a:r>
          </a:p>
          <a:p>
            <a:pPr marL="0" indent="0" algn="just">
              <a:spcBef>
                <a:spcPts val="0"/>
              </a:spcBef>
              <a:buNone/>
              <a:tabLst>
                <a:tab pos="542925" algn="l"/>
              </a:tabLst>
            </a:pPr>
            <a:endParaRPr lang="tr-TR" sz="1600" dirty="0" smtClean="0"/>
          </a:p>
          <a:p>
            <a:pPr marL="0" indent="0" algn="just">
              <a:buNone/>
              <a:tabLst>
                <a:tab pos="542925" algn="l"/>
              </a:tabLst>
            </a:pPr>
            <a:r>
              <a:rPr lang="tr-TR" sz="2300" dirty="0" smtClean="0"/>
              <a:t>	</a:t>
            </a:r>
            <a:r>
              <a:rPr lang="tr-TR" sz="2300" b="1" i="1" dirty="0" smtClean="0"/>
              <a:t>İlan ve Reklam Vergisi:</a:t>
            </a:r>
          </a:p>
          <a:p>
            <a:pPr marL="0" indent="0" algn="just">
              <a:buNone/>
              <a:tabLst>
                <a:tab pos="542925" algn="l"/>
              </a:tabLst>
            </a:pPr>
            <a:r>
              <a:rPr lang="tr-TR" sz="2300" dirty="0" smtClean="0"/>
              <a:t> 	Ocak ayı içerisinde ödenir. </a:t>
            </a:r>
            <a:endParaRPr lang="tr-TR" sz="2300" dirty="0"/>
          </a:p>
          <a:p>
            <a:pPr marL="0" indent="0" algn="just">
              <a:spcBef>
                <a:spcPts val="0"/>
              </a:spcBef>
              <a:buNone/>
              <a:tabLst>
                <a:tab pos="542925" algn="l"/>
              </a:tabLst>
            </a:pPr>
            <a:endParaRPr lang="tr-TR" sz="1600" dirty="0" smtClean="0"/>
          </a:p>
          <a:p>
            <a:pPr marL="0" indent="0" algn="just">
              <a:buNone/>
              <a:tabLst>
                <a:tab pos="542925" algn="l"/>
              </a:tabLst>
            </a:pPr>
            <a:r>
              <a:rPr lang="tr-TR" sz="2300" dirty="0"/>
              <a:t>	</a:t>
            </a:r>
            <a:r>
              <a:rPr lang="tr-TR" sz="2300" b="1" i="1" dirty="0" smtClean="0"/>
              <a:t>Eğlence Vergisi:</a:t>
            </a:r>
          </a:p>
          <a:p>
            <a:pPr marL="0" indent="0" algn="just">
              <a:buNone/>
              <a:tabLst>
                <a:tab pos="542925" algn="l"/>
              </a:tabLst>
            </a:pPr>
            <a:r>
              <a:rPr lang="tr-TR" sz="2300" dirty="0"/>
              <a:t>	 Takip eden ayın 20. günü akşamına kadar ödenir</a:t>
            </a:r>
            <a:r>
              <a:rPr lang="tr-TR" sz="2300" dirty="0" smtClean="0"/>
              <a:t>. </a:t>
            </a:r>
            <a:endParaRPr lang="tr-TR" sz="2300" dirty="0"/>
          </a:p>
          <a:p>
            <a:pPr marL="0" indent="0" algn="just">
              <a:spcBef>
                <a:spcPts val="0"/>
              </a:spcBef>
              <a:buNone/>
              <a:tabLst>
                <a:tab pos="542925" algn="l"/>
              </a:tabLst>
            </a:pPr>
            <a:endParaRPr lang="tr-TR" sz="1600" dirty="0"/>
          </a:p>
          <a:p>
            <a:pPr marL="0" indent="0" algn="just">
              <a:buNone/>
              <a:tabLst>
                <a:tab pos="542925" algn="l"/>
              </a:tabLst>
            </a:pPr>
            <a:r>
              <a:rPr lang="tr-TR" sz="2300" b="1" i="1" dirty="0" smtClean="0"/>
              <a:t>	Çevre Temizlik Vergisi:</a:t>
            </a:r>
          </a:p>
          <a:p>
            <a:pPr marL="0" indent="0" algn="just">
              <a:buNone/>
              <a:tabLst>
                <a:tab pos="542925" algn="l"/>
              </a:tabLst>
            </a:pPr>
            <a:r>
              <a:rPr lang="tr-TR" sz="2300" dirty="0"/>
              <a:t>	Birinci taksit </a:t>
            </a:r>
            <a:r>
              <a:rPr lang="tr-TR" sz="2300" dirty="0" smtClean="0"/>
              <a:t>Mayıs </a:t>
            </a:r>
            <a:r>
              <a:rPr lang="tr-TR" sz="2300" dirty="0"/>
              <a:t>ayı, ikinci taksit ise </a:t>
            </a:r>
            <a:r>
              <a:rPr lang="tr-TR" sz="2300" dirty="0" smtClean="0"/>
              <a:t>Kasım </a:t>
            </a:r>
            <a:r>
              <a:rPr lang="tr-TR" sz="2300" dirty="0"/>
              <a:t>ayı içerisinde ödenir. </a:t>
            </a:r>
          </a:p>
        </p:txBody>
      </p:sp>
    </p:spTree>
    <p:extLst>
      <p:ext uri="{BB962C8B-B14F-4D97-AF65-F5344CB8AC3E}">
        <p14:creationId xmlns:p14="http://schemas.microsoft.com/office/powerpoint/2010/main" val="3366958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a:bodyPr>
          <a:lstStyle/>
          <a:p>
            <a:pPr marL="628650" indent="-628650">
              <a:buNone/>
            </a:pPr>
            <a:r>
              <a:rPr lang="tr-TR" sz="1800" dirty="0" smtClean="0"/>
              <a:t>Ertaş, F.C. (2019). Muhasebe Bilgi Sistemi ve Organizasyonu, Ankara: Seçkin Yayıncılık</a:t>
            </a:r>
          </a:p>
          <a:p>
            <a:pPr marL="628650" indent="-628650">
              <a:buNone/>
            </a:pPr>
            <a:r>
              <a:rPr lang="tr-TR" sz="1800" dirty="0"/>
              <a:t>MEB (2011). </a:t>
            </a:r>
            <a:r>
              <a:rPr lang="tr-TR" sz="1800" dirty="0" smtClean="0"/>
              <a:t>Ticari Belgeler 342PR0075. Ankara: T.C. Milli Eğitim Bakanlığı.</a:t>
            </a:r>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628650" indent="-628650">
              <a:buNone/>
            </a:pPr>
            <a:r>
              <a:rPr lang="tr-TR" sz="1800" dirty="0">
                <a:hlinkClick r:id="rId2"/>
              </a:rPr>
              <a:t>https://</a:t>
            </a:r>
            <a:r>
              <a:rPr lang="tr-TR" sz="1800" dirty="0" smtClean="0">
                <a:hlinkClick r:id="rId2"/>
              </a:rPr>
              <a:t>isbasi.com/blog/e-bildirge-nedir-nasil-calisir</a:t>
            </a:r>
            <a:r>
              <a:rPr lang="tr-TR" sz="1800" dirty="0" smtClean="0"/>
              <a:t> Erişim Tarihi: 16.12.2020</a:t>
            </a:r>
          </a:p>
          <a:p>
            <a:pPr marL="628650" indent="-628650">
              <a:buNone/>
            </a:pPr>
            <a:r>
              <a:rPr lang="tr-TR" sz="1800" dirty="0">
                <a:hlinkClick r:id="rId3"/>
              </a:rPr>
              <a:t>https://</a:t>
            </a:r>
            <a:r>
              <a:rPr lang="tr-TR" sz="1800" dirty="0" smtClean="0">
                <a:hlinkClick r:id="rId3"/>
              </a:rPr>
              <a:t>www.pwc.com.tr/tr/assets/pdf/sgk-duyurusu-08-01-2020.pdf</a:t>
            </a:r>
            <a:r>
              <a:rPr lang="tr-TR" sz="1800" dirty="0" smtClean="0"/>
              <a:t> </a:t>
            </a:r>
            <a:r>
              <a:rPr lang="tr-TR" sz="1800" dirty="0"/>
              <a:t>Erişim Tarihi: 16.12.2020</a:t>
            </a:r>
          </a:p>
          <a:p>
            <a:pPr marL="628650" indent="-628650">
              <a:buNone/>
            </a:pPr>
            <a:r>
              <a:rPr lang="tr-TR" sz="1800" dirty="0" smtClean="0"/>
              <a:t>İlgili yasal mevzuat</a:t>
            </a:r>
          </a:p>
          <a:p>
            <a:pPr marL="628650" indent="-628650">
              <a:buNone/>
            </a:pPr>
            <a:endParaRPr lang="tr-TR" sz="1800" dirty="0" smtClean="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Ticaret </a:t>
            </a:r>
            <a:r>
              <a:rPr lang="tr-TR" sz="2300" dirty="0"/>
              <a:t>sicili memurlukları, kurumlar vergisi mükellefi olup da Türk Ticaret Kanununun 27 </a:t>
            </a:r>
            <a:r>
              <a:rPr lang="tr-TR" sz="2300" dirty="0" err="1"/>
              <a:t>nci</a:t>
            </a:r>
            <a:r>
              <a:rPr lang="tr-TR" sz="2300" dirty="0"/>
              <a:t> maddesi uyarınca tescil için başvuran mükelleflerin başvuru evraklarının bir suretini ilgili vergi dairesine yazılı veya elektronik ortamda intikal ettirir</a:t>
            </a:r>
            <a:r>
              <a:rPr lang="tr-TR" sz="2300" dirty="0" smtClean="0"/>
              <a:t>.</a:t>
            </a:r>
          </a:p>
          <a:p>
            <a:pPr marL="0" indent="0" algn="just">
              <a:buNone/>
              <a:tabLst>
                <a:tab pos="542925" algn="l"/>
              </a:tabLst>
            </a:pPr>
            <a:r>
              <a:rPr lang="tr-TR" sz="2300" dirty="0"/>
              <a:t>	</a:t>
            </a:r>
            <a:r>
              <a:rPr lang="tr-TR" sz="2300" dirty="0" smtClean="0"/>
              <a:t>Bu </a:t>
            </a:r>
            <a:r>
              <a:rPr lang="tr-TR" sz="2300" dirty="0"/>
              <a:t>mükelleflerin işe başlamayı bildirme yükümlülükleri yerine getirilmiş sayılır</a:t>
            </a:r>
            <a:r>
              <a:rPr lang="tr-TR" sz="2300" dirty="0" smtClean="0"/>
              <a:t>.</a:t>
            </a:r>
          </a:p>
          <a:p>
            <a:pPr marL="0" indent="0" algn="just">
              <a:buNone/>
              <a:tabLst>
                <a:tab pos="542925" algn="l"/>
              </a:tabLst>
            </a:pPr>
            <a:r>
              <a:rPr lang="tr-TR" sz="2300" dirty="0"/>
              <a:t>	</a:t>
            </a:r>
            <a:r>
              <a:rPr lang="tr-TR" sz="2300" dirty="0" smtClean="0"/>
              <a:t>Bildirim </a:t>
            </a:r>
            <a:r>
              <a:rPr lang="tr-TR" sz="2300" dirty="0"/>
              <a:t>yükümlülüğünü süresi içinde yerine getirmeyen ticaret sicili memurları hakkında işe başlamanın zamanında bildirilmemesine ilişkin usulsüzlük cezası hükümleri uygulanır. </a:t>
            </a:r>
            <a:endParaRPr lang="tr-TR" sz="2300" dirty="0" smtClean="0"/>
          </a:p>
          <a:p>
            <a:pPr marL="0" indent="0" algn="just">
              <a:buNone/>
              <a:tabLst>
                <a:tab pos="542925" algn="l"/>
              </a:tabLst>
            </a:pPr>
            <a:r>
              <a:rPr lang="tr-TR" sz="2300" dirty="0"/>
              <a:t>	</a:t>
            </a:r>
            <a:r>
              <a:rPr lang="tr-TR" sz="2300" dirty="0" smtClean="0"/>
              <a:t>Başvuru </a:t>
            </a:r>
            <a:r>
              <a:rPr lang="tr-TR" sz="2300" dirty="0"/>
              <a:t>evraklarının elektronik ortamda intikaline ilişkin usul ve esaslar Maliye Bakanlığı ile Gümrük ve Ticaret Bakanlığınca müştereken belirlenir.</a:t>
            </a:r>
            <a:endParaRPr lang="tr-TR" sz="2300" dirty="0" smtClean="0"/>
          </a:p>
          <a:p>
            <a:pPr marL="0" indent="0" algn="just">
              <a:buNone/>
              <a:tabLst>
                <a:tab pos="542925" algn="l"/>
              </a:tabLst>
            </a:pPr>
            <a:endParaRPr lang="tr-TR" sz="2300" dirty="0" smtClean="0"/>
          </a:p>
        </p:txBody>
      </p:sp>
    </p:spTree>
    <p:extLst>
      <p:ext uri="{BB962C8B-B14F-4D97-AF65-F5344CB8AC3E}">
        <p14:creationId xmlns:p14="http://schemas.microsoft.com/office/powerpoint/2010/main" val="642152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 / Tüccarlarda ve Serbest Meslek Erbabında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Tüccarların işe başlama belirtileri VUK 154’de sayılmıştır. Buna göre;</a:t>
            </a:r>
          </a:p>
          <a:p>
            <a:pPr marL="895350" indent="-352425" algn="just">
              <a:buNone/>
              <a:tabLst>
                <a:tab pos="542925" algn="l"/>
              </a:tabLst>
            </a:pPr>
            <a:r>
              <a:rPr lang="tr-TR" sz="2300" dirty="0" smtClean="0"/>
              <a:t>1</a:t>
            </a:r>
            <a:r>
              <a:rPr lang="tr-TR" sz="2300" dirty="0"/>
              <a:t>. Bir iş yeri açmak (İş yeri açmaktan maksat, belli bir yerde bilfiil ticari veya sınai faaliyete geçmek demektir. Bir yerin ne maksatla olursa olsun sadece tutulmuş olması veya içinde tertibat ve tesisat yapılmakta bulunması iş yerinin açıldığını göstermez);</a:t>
            </a:r>
          </a:p>
          <a:p>
            <a:pPr marL="895350" indent="-352425" algn="just">
              <a:buNone/>
              <a:tabLst>
                <a:tab pos="542925" algn="l"/>
              </a:tabLst>
            </a:pPr>
            <a:r>
              <a:rPr lang="tr-TR" sz="2300" dirty="0" smtClean="0"/>
              <a:t>2</a:t>
            </a:r>
            <a:r>
              <a:rPr lang="tr-TR" sz="2300" dirty="0"/>
              <a:t>. İş yeri açılmamış olsa bile ticaret siciline veya mesleki bir teşekkülle </a:t>
            </a:r>
            <a:r>
              <a:rPr lang="tr-TR" sz="2300" dirty="0" err="1"/>
              <a:t>kaydolunmak</a:t>
            </a:r>
            <a:r>
              <a:rPr lang="tr-TR" sz="2300" dirty="0"/>
              <a:t>;</a:t>
            </a:r>
          </a:p>
          <a:p>
            <a:pPr marL="895350" indent="-352425" algn="just">
              <a:buNone/>
              <a:tabLst>
                <a:tab pos="542925" algn="l"/>
              </a:tabLst>
            </a:pPr>
            <a:r>
              <a:rPr lang="tr-TR" sz="2300" dirty="0" smtClean="0"/>
              <a:t>3</a:t>
            </a:r>
            <a:r>
              <a:rPr lang="tr-TR" sz="2300" dirty="0"/>
              <a:t>. Kazançları basit usulde </a:t>
            </a:r>
            <a:r>
              <a:rPr lang="tr-TR" sz="2300" dirty="0" smtClean="0"/>
              <a:t>tespit </a:t>
            </a:r>
            <a:r>
              <a:rPr lang="tr-TR" sz="2300" dirty="0"/>
              <a:t>edilen tüccarlar için işle bilfiil uğraşmaya </a:t>
            </a:r>
            <a:r>
              <a:rPr lang="tr-TR" sz="2300" dirty="0" smtClean="0"/>
              <a:t>başlamak</a:t>
            </a:r>
          </a:p>
          <a:p>
            <a:pPr marL="0" indent="0" algn="just" defTabSz="1524000">
              <a:buNone/>
              <a:tabLst>
                <a:tab pos="542925" algn="l"/>
              </a:tabLst>
            </a:pPr>
            <a:r>
              <a:rPr lang="tr-TR" sz="2300" dirty="0" smtClean="0"/>
              <a:t>Şartlarından birisini yerine getiren tüccar VUK açısından işe başlamış sayılır.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4039405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 / Tüccarlarda ve Serbest Meslek Erbabında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Serbest Meslek erbabı, sermayeden ziyade ilmi ve mesleki bilgiye veya uzmanlığa dayanan avukatlık, doktorluk ve mühendislik gibi serbest meslek faaliyetlerini içerir.</a:t>
            </a:r>
          </a:p>
          <a:p>
            <a:pPr marL="0" indent="0" algn="just">
              <a:buNone/>
              <a:tabLst>
                <a:tab pos="542925" algn="l"/>
              </a:tabLst>
            </a:pPr>
            <a:r>
              <a:rPr lang="tr-TR" sz="2300" dirty="0"/>
              <a:t>	</a:t>
            </a:r>
            <a:r>
              <a:rPr lang="tr-TR" sz="2300" dirty="0" smtClean="0"/>
              <a:t>Serbest </a:t>
            </a:r>
            <a:r>
              <a:rPr lang="tr-TR" sz="2300" dirty="0"/>
              <a:t>meslek erbabında işe başlamanın </a:t>
            </a:r>
            <a:r>
              <a:rPr lang="tr-TR" sz="2300" dirty="0" smtClean="0"/>
              <a:t>belirtileri (VUK 155);</a:t>
            </a:r>
          </a:p>
          <a:p>
            <a:pPr marL="895350" indent="-352425" algn="just">
              <a:buNone/>
              <a:tabLst>
                <a:tab pos="542925" algn="l"/>
              </a:tabLst>
            </a:pPr>
            <a:r>
              <a:rPr lang="tr-TR" sz="2300" dirty="0"/>
              <a:t>1. Muayenehane, yazıhane, </a:t>
            </a:r>
            <a:r>
              <a:rPr lang="tr-TR" sz="2300" dirty="0" smtClean="0"/>
              <a:t>atölye </a:t>
            </a:r>
            <a:r>
              <a:rPr lang="tr-TR" sz="2300" dirty="0"/>
              <a:t>gibi özel iş yerleri açmak;</a:t>
            </a:r>
          </a:p>
          <a:p>
            <a:pPr marL="895350" indent="-352425" algn="just">
              <a:buNone/>
              <a:tabLst>
                <a:tab pos="542925" algn="l"/>
              </a:tabLst>
            </a:pPr>
            <a:r>
              <a:rPr lang="tr-TR" sz="2300" dirty="0"/>
              <a:t>2. Çalışılan yere tabela, levha gibi mesleki faaliyette bulunulduğunu ifade eden alametleri asmak;</a:t>
            </a:r>
          </a:p>
          <a:p>
            <a:pPr marL="895350" indent="-352425" algn="just">
              <a:buNone/>
              <a:tabLst>
                <a:tab pos="542925" algn="l"/>
              </a:tabLst>
            </a:pPr>
            <a:r>
              <a:rPr lang="tr-TR" sz="2300" dirty="0"/>
              <a:t>3. Her ne şekilde olursa olsun devamlı olarak mesleki faaliyette bulunduğunu gösteren ilanlar yapmak;</a:t>
            </a:r>
          </a:p>
          <a:p>
            <a:pPr marL="895350" indent="-352425" algn="just">
              <a:buNone/>
              <a:tabLst>
                <a:tab pos="542925" algn="l"/>
              </a:tabLst>
            </a:pPr>
            <a:r>
              <a:rPr lang="tr-TR" sz="2300" dirty="0"/>
              <a:t>4. Serbest olarak mesleki faaliyette bulunmak üzere mesleki teşekküllere </a:t>
            </a:r>
            <a:r>
              <a:rPr lang="tr-TR" sz="2300" dirty="0" err="1" smtClean="0"/>
              <a:t>kaydolunmak</a:t>
            </a:r>
            <a:r>
              <a:rPr lang="tr-TR" sz="2300" dirty="0" smtClean="0"/>
              <a:t>.</a:t>
            </a:r>
          </a:p>
          <a:p>
            <a:pPr marL="0" indent="0" algn="just">
              <a:buNone/>
              <a:tabLst>
                <a:tab pos="542925" algn="l"/>
              </a:tabLst>
            </a:pPr>
            <a:r>
              <a:rPr lang="tr-TR" sz="2300" dirty="0"/>
              <a:t>	</a:t>
            </a:r>
            <a:r>
              <a:rPr lang="tr-TR" sz="2300" dirty="0" smtClean="0"/>
              <a:t>Mesleki </a:t>
            </a:r>
            <a:r>
              <a:rPr lang="tr-TR" sz="2300" dirty="0"/>
              <a:t>teşekküllere </a:t>
            </a:r>
            <a:r>
              <a:rPr lang="tr-TR" sz="2300" dirty="0" err="1" smtClean="0"/>
              <a:t>kaydolunanlardan</a:t>
            </a:r>
            <a:r>
              <a:rPr lang="tr-TR" sz="2300" dirty="0" smtClean="0"/>
              <a:t> </a:t>
            </a:r>
            <a:r>
              <a:rPr lang="tr-TR" sz="2300" dirty="0"/>
              <a:t>görevleri veya durumları icabı bilfiil mesleki faaliyette </a:t>
            </a:r>
            <a:r>
              <a:rPr lang="tr-TR" sz="2300" dirty="0" smtClean="0"/>
              <a:t>bulunmayacak </a:t>
            </a:r>
            <a:r>
              <a:rPr lang="tr-TR" sz="2300" dirty="0"/>
              <a:t>olanlar bildirmelerinde bu </a:t>
            </a:r>
            <a:r>
              <a:rPr lang="tr-TR" sz="2300" dirty="0" smtClean="0"/>
              <a:t>durumu açıklarlar.</a:t>
            </a:r>
          </a:p>
          <a:p>
            <a:pPr marL="895350" indent="-352425" algn="just">
              <a:buNone/>
              <a:tabLst>
                <a:tab pos="542925" algn="l"/>
              </a:tabLst>
            </a:pPr>
            <a:endParaRPr lang="tr-TR" sz="2300" dirty="0" smtClean="0"/>
          </a:p>
          <a:p>
            <a:pPr marL="0" indent="0" algn="just">
              <a:buNone/>
              <a:tabLst>
                <a:tab pos="542925" algn="l"/>
              </a:tabLst>
            </a:pPr>
            <a:endParaRPr lang="tr-TR" sz="2300" dirty="0" smtClean="0"/>
          </a:p>
        </p:txBody>
      </p:sp>
    </p:spTree>
    <p:extLst>
      <p:ext uri="{BB962C8B-B14F-4D97-AF65-F5344CB8AC3E}">
        <p14:creationId xmlns:p14="http://schemas.microsoft.com/office/powerpoint/2010/main" val="156476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İşe Başlamanın Bildirilmesi / </a:t>
            </a:r>
            <a:r>
              <a:rPr lang="tr-TR" sz="2700" i="1" dirty="0" err="1" smtClean="0"/>
              <a:t>Kollektif</a:t>
            </a:r>
            <a:r>
              <a:rPr lang="tr-TR" sz="2700" i="1" dirty="0" smtClean="0"/>
              <a:t> Şirketlerde İşe Başlama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err="1" smtClean="0"/>
              <a:t>Kollektif</a:t>
            </a:r>
            <a:r>
              <a:rPr lang="tr-TR" sz="2300" dirty="0" smtClean="0"/>
              <a:t> şirketlerde işe başlama, şirketin tüzel kişiliği adına, işyerinin bağlı bulunduğu vergi dairesine başvurularak yapılır. </a:t>
            </a:r>
            <a:r>
              <a:rPr lang="tr-TR" sz="2300" dirty="0" err="1" smtClean="0"/>
              <a:t>Kollektif</a:t>
            </a:r>
            <a:r>
              <a:rPr lang="tr-TR" sz="2300" dirty="0" smtClean="0"/>
              <a:t> şirketin her ortağı, ayrı ayrı dilekçe vererek işe başlamayı bildirirler.</a:t>
            </a:r>
          </a:p>
          <a:p>
            <a:pPr marL="0" indent="0" algn="just">
              <a:buNone/>
              <a:tabLst>
                <a:tab pos="542925" algn="l"/>
              </a:tabLst>
            </a:pPr>
            <a:r>
              <a:rPr lang="tr-TR" sz="2300" dirty="0"/>
              <a:t>	</a:t>
            </a:r>
            <a:r>
              <a:rPr lang="tr-TR" sz="2300" dirty="0" smtClean="0"/>
              <a:t>Bildirim sonucu, gelir vergisi mükellefiyet kaydı olamayanlar gelir vergisi hesap numarası alırlar, daha önce mükellefiyeti olanlar ise yalnızca durumu bildirmekle yetineceklerdir.</a:t>
            </a:r>
          </a:p>
          <a:p>
            <a:pPr marL="0" indent="0" algn="just">
              <a:buNone/>
              <a:tabLst>
                <a:tab pos="542925" algn="l"/>
              </a:tabLst>
            </a:pPr>
            <a:r>
              <a:rPr lang="tr-TR" sz="2300" dirty="0"/>
              <a:t>	</a:t>
            </a:r>
            <a:r>
              <a:rPr lang="tr-TR" sz="2300" dirty="0" smtClean="0"/>
              <a:t>Ayrıca muhtasar, ve KDV beyannamelerinin verilebilmesi için şirket adına ortak hesap numarası da almak gerekir.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715879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6307</TotalTime>
  <Words>5735</Words>
  <Application>Microsoft Office PowerPoint</Application>
  <PresentationFormat>Geniş ekran</PresentationFormat>
  <Paragraphs>366</Paragraphs>
  <Slides>59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59</vt:i4>
      </vt:variant>
    </vt:vector>
  </HeadingPairs>
  <TitlesOfParts>
    <vt:vector size="64" baseType="lpstr">
      <vt:lpstr>Arial</vt:lpstr>
      <vt:lpstr>Calibri</vt:lpstr>
      <vt:lpstr>Calibri Light</vt:lpstr>
      <vt:lpstr>Wingdings</vt:lpstr>
      <vt:lpstr>Office Teması</vt:lpstr>
      <vt:lpstr>Muhasebe Organizasyonu </vt:lpstr>
      <vt:lpstr>Bildirimler</vt:lpstr>
      <vt:lpstr>VERGİ DAİRELERİNE YAPILACAK BİLDİRİMLER</vt:lpstr>
      <vt:lpstr>İşe Başlamanın Bildirilmesi</vt:lpstr>
      <vt:lpstr>İşe Başlamanın Bildirilmesi</vt:lpstr>
      <vt:lpstr>İşe Başlamanın Bildirilmesi</vt:lpstr>
      <vt:lpstr>İşe Başlamanın Bildirilmesi / Tüccarlarda ve Serbest Meslek Erbabında </vt:lpstr>
      <vt:lpstr>İşe Başlamanın Bildirilmesi / Tüccarlarda ve Serbest Meslek Erbabında </vt:lpstr>
      <vt:lpstr>İşe Başlamanın Bildirilmesi / Kollektif Şirketlerde İşe Başlama </vt:lpstr>
      <vt:lpstr>İşe Başlamanın Bildirilmesi / Sermaye Şirketlerinde İşe Başlama </vt:lpstr>
      <vt:lpstr>İşe Başlamanın Bildiriminin Şekli ve Eklenecek Belgeler</vt:lpstr>
      <vt:lpstr>İşe Başlamanın Bildiriminin Şekli ve Eklenecek Belgeler</vt:lpstr>
      <vt:lpstr>İşe Başlamanın Bildiriminin Şekli ve Eklenecek Belgeler</vt:lpstr>
      <vt:lpstr>İşe Başlamanın Bildiriminin Şekli ve Eklenecek Belgeler</vt:lpstr>
      <vt:lpstr>İşe Başlamanın Bildiriminin Şekli ve Eklenecek Belgeler</vt:lpstr>
      <vt:lpstr>Değişikliklerin Bildirilmesi</vt:lpstr>
      <vt:lpstr>Değişikliklerin Bildirilmesi / Adreste  değişiklik </vt:lpstr>
      <vt:lpstr>Değişikliklerin Bildirilmesi / Adreste  değişiklik </vt:lpstr>
      <vt:lpstr>Değişikliklerin Bildirilmesi / İş Değişikliğinin Bildirilmesi</vt:lpstr>
      <vt:lpstr>Değişikliklerin Bildirilmesi ( İşletmede Değişikliklerin Bildirilmesi</vt:lpstr>
      <vt:lpstr>İş Bırakmanın Bildirilmesi</vt:lpstr>
      <vt:lpstr>İş Bırakmanın Bildirilmesi</vt:lpstr>
      <vt:lpstr>Bildirimlerin Süresi </vt:lpstr>
      <vt:lpstr>SOSYAL GÜVENLİK KURUMUNA YAPILACAK BİLDİRİMLER</vt:lpstr>
      <vt:lpstr>SOSYAL GÜVENLİK KURUMUNA YAPILACAK BİLDİRİMLER</vt:lpstr>
      <vt:lpstr>İşyeri Bildirgesi</vt:lpstr>
      <vt:lpstr>İşyeri Bildirgesi</vt:lpstr>
      <vt:lpstr>İşyeri Bildirgesi</vt:lpstr>
      <vt:lpstr>İşyeri Bildirgesine Eklenecek Belgeler</vt:lpstr>
      <vt:lpstr>İşyeri Bildirgesinin İnternet Üzerinden Gönderilmesi</vt:lpstr>
      <vt:lpstr>Sigortalı İşe Giriş Bildirgesi</vt:lpstr>
      <vt:lpstr>Sigortalı İşe Giriş Bildirgesi / Hizmet Akdiyle Çalıştırılanların (4/a)</vt:lpstr>
      <vt:lpstr>Sigortalı İşe Giriş Bildirgesi / Hizmet Akdiyle Çalıştırılanların (4/a)</vt:lpstr>
      <vt:lpstr>Sigortalı İşe Giriş Bildirgesi / Kendi Adına ve Hesabın Çalışanların (4/b)</vt:lpstr>
      <vt:lpstr>Sigortalı İşe Giriş Bildirgesi / Kendi Adına ve Hesabın Çalışanların (4/b)</vt:lpstr>
      <vt:lpstr>Sigortalı İşe Giriş Bildirgesi / Kendi Adına ve Hesabın Çalışanların (4/b)</vt:lpstr>
      <vt:lpstr>Sigortalı İşe Giriş Bildirgesi / Kamu Görevlisi Olarak Çalışanların (4/c)</vt:lpstr>
      <vt:lpstr>Sigortalı İşe Giriş Bildirgesinin İnternet Kanalıyla Verilmesi</vt:lpstr>
      <vt:lpstr>Sigortalı İşten Ayrılış Bildirgesi</vt:lpstr>
      <vt:lpstr>Sigortalı İşten Ayrılış Bildirgesi</vt:lpstr>
      <vt:lpstr>Sigortalı İşten Ayrılış Bildirgesi</vt:lpstr>
      <vt:lpstr>Aylık Prim ve Hizmet Belgesi</vt:lpstr>
      <vt:lpstr>Aylık Prim ve Hizmet Belgesi</vt:lpstr>
      <vt:lpstr>PowerPoint Sunusu</vt:lpstr>
      <vt:lpstr>E-Bildirge</vt:lpstr>
      <vt:lpstr>E-Bildirge</vt:lpstr>
      <vt:lpstr>E-Bildirge İle Hangi İşlemler Yapılabilir?</vt:lpstr>
      <vt:lpstr>BELEDİYELERE YAPILACAK BİLDİRİMLER</vt:lpstr>
      <vt:lpstr>BELEDİYELERE YAPILACAK BİLDİRİMLER</vt:lpstr>
      <vt:lpstr>MESLEK KURULUŞLARINA YAPILACAK BİLDİRİMLER</vt:lpstr>
      <vt:lpstr>MESLEK KURULUŞLARINA YAPILACAK BİLDİRİMLER</vt:lpstr>
      <vt:lpstr>MESLEK KURULUŞLARINA YAPILACAK BİLDİRİMLER</vt:lpstr>
      <vt:lpstr>ÇEŞİTLİ VERGİ VE MALİ YÜKÜMLÜLÜK BİLDİRİMLERİ</vt:lpstr>
      <vt:lpstr>ÇEŞİTLİ VERGİ VE MALİ YÜKÜMLÜLÜK BİLDİRİMLERİ</vt:lpstr>
      <vt:lpstr>ÇEŞİTLİ VERGİ VE MALİ YÜKÜMLÜLÜK BİLDİRİMLERİ</vt:lpstr>
      <vt:lpstr>ÇEŞİTLİ VERGİ VE MALİ YÜKÜMLÜLÜK BİLDİRİMLERİ</vt:lpstr>
      <vt:lpstr>ÇEŞİTLİ VERGİ VE MALİ YÜKÜMLÜLÜK BİLDİRİMLERİ</vt:lpstr>
      <vt:lpstr>ÇEŞİTLİ VERGİ VE MALİ YÜKÜMLÜLÜK BİLDİRİMLERİ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347</cp:revision>
  <dcterms:created xsi:type="dcterms:W3CDTF">2020-10-14T11:56:42Z</dcterms:created>
  <dcterms:modified xsi:type="dcterms:W3CDTF">2024-12-08T10:05:12Z</dcterms:modified>
</cp:coreProperties>
</file>