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9" r:id="rId5"/>
    <p:sldId id="260" r:id="rId6"/>
    <p:sldId id="261" r:id="rId7"/>
    <p:sldId id="277" r:id="rId8"/>
    <p:sldId id="262" r:id="rId9"/>
    <p:sldId id="258"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6" r:id="rId25"/>
    <p:sldId id="279" r:id="rId26"/>
    <p:sldId id="284" r:id="rId27"/>
    <p:sldId id="283" r:id="rId28"/>
    <p:sldId id="286" r:id="rId29"/>
    <p:sldId id="285" r:id="rId30"/>
    <p:sldId id="280" r:id="rId31"/>
    <p:sldId id="281"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7.10.2024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7.10.2024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7.10.2024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7.10.2024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7.10.2024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7.10.2024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7.10.2024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smtClean="0"/>
              <a:t>Muhasebe Organizasyonu</a:t>
            </a:r>
            <a:br>
              <a:rPr lang="tr-TR" dirty="0" smtClean="0"/>
            </a:br>
            <a:r>
              <a:rPr lang="tr-TR" dirty="0" smtClean="0"/>
              <a:t/>
            </a:r>
            <a:br>
              <a:rPr lang="tr-TR" dirty="0" smtClean="0"/>
            </a:br>
            <a:endParaRPr lang="tr-TR" dirty="0"/>
          </a:p>
        </p:txBody>
      </p:sp>
      <p:sp>
        <p:nvSpPr>
          <p:cNvPr id="3" name="Alt Başlık 2"/>
          <p:cNvSpPr>
            <a:spLocks noGrp="1"/>
          </p:cNvSpPr>
          <p:nvPr>
            <p:ph type="subTitle" idx="1"/>
          </p:nvPr>
        </p:nvSpPr>
        <p:spPr/>
        <p:txBody>
          <a:bodyPr>
            <a:normAutofit fontScale="92500" lnSpcReduction="10000"/>
          </a:bodyPr>
          <a:lstStyle/>
          <a:p>
            <a:pPr algn="l"/>
            <a:r>
              <a:rPr lang="tr-TR" sz="2700" b="1" dirty="0" smtClean="0"/>
              <a:t>Muhasebenin Temel Kavramları</a:t>
            </a:r>
          </a:p>
          <a:p>
            <a:pPr algn="r"/>
            <a:endParaRPr lang="tr-TR" dirty="0"/>
          </a:p>
          <a:p>
            <a:pPr algn="r"/>
            <a:r>
              <a:rPr lang="tr-TR" dirty="0" smtClean="0"/>
              <a:t>Dr. Muhsin ASLAN</a:t>
            </a:r>
          </a:p>
          <a:p>
            <a:pPr algn="r"/>
            <a:r>
              <a:rPr lang="tr-TR" dirty="0" smtClean="0"/>
              <a:t>07.10.2024</a:t>
            </a:r>
            <a:endParaRPr lang="tr-TR" dirty="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314450"/>
            <a:ext cx="10515600" cy="4862513"/>
          </a:xfrm>
        </p:spPr>
        <p:txBody>
          <a:bodyPr>
            <a:normAutofit/>
          </a:bodyPr>
          <a:lstStyle/>
          <a:p>
            <a:pPr marL="0" indent="0">
              <a:buNone/>
            </a:pPr>
            <a:r>
              <a:rPr lang="tr-TR" sz="2300" b="1" i="1" u="sng" dirty="0" smtClean="0"/>
              <a:t>1. Sosyal Sorumluluk Kavramı</a:t>
            </a:r>
          </a:p>
          <a:p>
            <a:pPr marL="0" indent="0" algn="just">
              <a:lnSpc>
                <a:spcPct val="100000"/>
              </a:lnSpc>
              <a:buNone/>
            </a:pPr>
            <a:r>
              <a:rPr lang="tr-TR" sz="2300" dirty="0" smtClean="0"/>
              <a:t>	Bu </a:t>
            </a:r>
            <a:r>
              <a:rPr lang="tr-TR" sz="2300" dirty="0"/>
              <a:t>kavram, muhasebenin işlevini yerine getirme hususundaki sorumluluğunu belirtmekte ve muhasebenin kapsamını, anlamını, yerini ve amacını göstermektedir</a:t>
            </a:r>
            <a:r>
              <a:rPr lang="tr-TR" sz="2300" dirty="0" smtClean="0"/>
              <a:t>.</a:t>
            </a:r>
          </a:p>
          <a:p>
            <a:pPr marL="0" indent="0" algn="just">
              <a:lnSpc>
                <a:spcPct val="100000"/>
              </a:lnSpc>
              <a:buNone/>
            </a:pPr>
            <a:r>
              <a:rPr lang="tr-TR" sz="2300" dirty="0" smtClean="0"/>
              <a:t>	Sosyal </a:t>
            </a:r>
            <a:r>
              <a:rPr lang="tr-TR" sz="2300" dirty="0"/>
              <a:t>sorumluluk kavramı; muhasebenin organizasyonunda, muhasebe uygulamalarının yürütülmesinde ve mali tabloların düzenlenmesi ve sunulmasında; </a:t>
            </a:r>
            <a:r>
              <a:rPr lang="tr-TR" sz="2300" b="1" i="1" dirty="0"/>
              <a:t>belli kişi veya grupların değil, tüm toplumun çıkarlarının gözetilmesi ve dolayısıyla bilgi üretiminde </a:t>
            </a:r>
            <a:r>
              <a:rPr lang="tr-TR" sz="2300" b="1" i="1" u="sng" dirty="0"/>
              <a:t>gerçeğe uygun, tarafsız ve dürüst </a:t>
            </a:r>
            <a:r>
              <a:rPr lang="tr-TR" sz="2300" b="1" i="1" dirty="0"/>
              <a:t>davranılması </a:t>
            </a:r>
            <a:r>
              <a:rPr lang="tr-TR" sz="2300" dirty="0"/>
              <a:t>gereğini ifade eder.</a:t>
            </a:r>
            <a:endParaRPr lang="tr-TR" sz="2300" dirty="0" smtClean="0"/>
          </a:p>
        </p:txBody>
      </p:sp>
    </p:spTree>
    <p:extLst>
      <p:ext uri="{BB962C8B-B14F-4D97-AF65-F5344CB8AC3E}">
        <p14:creationId xmlns:p14="http://schemas.microsoft.com/office/powerpoint/2010/main" val="301185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2. Kişilik Kavramı</a:t>
            </a:r>
            <a:endParaRPr lang="tr-TR" sz="2300" u="sng" dirty="0" smtClean="0"/>
          </a:p>
          <a:p>
            <a:pPr marL="0" indent="0" algn="just">
              <a:lnSpc>
                <a:spcPct val="100000"/>
              </a:lnSpc>
              <a:buNone/>
            </a:pPr>
            <a:r>
              <a:rPr lang="tr-TR" sz="2300" dirty="0"/>
              <a:t>	</a:t>
            </a:r>
            <a:r>
              <a:rPr lang="tr-TR" sz="2300" dirty="0" smtClean="0"/>
              <a:t>Bu </a:t>
            </a:r>
            <a:r>
              <a:rPr lang="tr-TR" sz="2300" dirty="0"/>
              <a:t>kavram; </a:t>
            </a:r>
            <a:r>
              <a:rPr lang="tr-TR" sz="2300" b="1" i="1" dirty="0"/>
              <a:t>işletmenin</a:t>
            </a:r>
            <a:r>
              <a:rPr lang="tr-TR" sz="2300" dirty="0"/>
              <a:t> sahip veya sahiplerinden, yöneticilerinden, personelinden ve diğer ilgililerden </a:t>
            </a:r>
            <a:r>
              <a:rPr lang="tr-TR" sz="2300" b="1" i="1" dirty="0"/>
              <a:t>ayrı bir kişiliğe sahip olduğunu </a:t>
            </a:r>
            <a:r>
              <a:rPr lang="tr-TR" sz="2300" dirty="0"/>
              <a:t>ve o işletmenin muhasebe işlemlerinin sadece bu kişilik adına yürütülmesi gerektiğini öngörür.</a:t>
            </a:r>
            <a:endParaRPr lang="tr-TR" sz="2300" dirty="0" smtClean="0"/>
          </a:p>
        </p:txBody>
      </p:sp>
    </p:spTree>
    <p:extLst>
      <p:ext uri="{BB962C8B-B14F-4D97-AF65-F5344CB8AC3E}">
        <p14:creationId xmlns:p14="http://schemas.microsoft.com/office/powerpoint/2010/main" val="378563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3. İşletmenin Sürekliliği Kavramı</a:t>
            </a:r>
          </a:p>
          <a:p>
            <a:pPr marL="0" indent="0" algn="just">
              <a:lnSpc>
                <a:spcPct val="100000"/>
              </a:lnSpc>
              <a:buNone/>
            </a:pPr>
            <a:r>
              <a:rPr lang="tr-TR" sz="2300" dirty="0" smtClean="0"/>
              <a:t>	Bu </a:t>
            </a:r>
            <a:r>
              <a:rPr lang="tr-TR" sz="2300" dirty="0"/>
              <a:t>kavram, işletmelerin faaliyetlerini bir süreye bağlı olmaksızın sürdüreceğini ifade eder. Bu nedenle işletme sahiplerinin ya da hissedarlarının yaşam süreleriyle bağlı değildir. İşletmenin sürekliliği kavramı maliyet esasının temelini oluşturur.</a:t>
            </a:r>
          </a:p>
          <a:p>
            <a:pPr marL="0" indent="0" algn="just">
              <a:lnSpc>
                <a:spcPct val="100000"/>
              </a:lnSpc>
              <a:buNone/>
            </a:pPr>
            <a:r>
              <a:rPr lang="tr-TR" sz="2300" dirty="0" smtClean="0"/>
              <a:t>	Bu </a:t>
            </a:r>
            <a:r>
              <a:rPr lang="tr-TR" sz="2300" dirty="0"/>
              <a:t>kavramın, işletmeler açısından geçerliliğinin bulunmadığı veya ortadan kalktığı durumlarda ise, bu husus mali tabloların dipnotlarında açıklanır.</a:t>
            </a:r>
          </a:p>
          <a:p>
            <a:pPr marL="0" indent="0">
              <a:buNone/>
            </a:pPr>
            <a:endParaRPr lang="tr-TR" sz="2300" dirty="0" smtClean="0"/>
          </a:p>
        </p:txBody>
      </p:sp>
    </p:spTree>
    <p:extLst>
      <p:ext uri="{BB962C8B-B14F-4D97-AF65-F5344CB8AC3E}">
        <p14:creationId xmlns:p14="http://schemas.microsoft.com/office/powerpoint/2010/main" val="262392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4. Dönemsellik Kavramı</a:t>
            </a:r>
          </a:p>
          <a:p>
            <a:pPr marL="0" indent="0" algn="just">
              <a:lnSpc>
                <a:spcPct val="100000"/>
              </a:lnSpc>
              <a:buNone/>
            </a:pPr>
            <a:r>
              <a:rPr lang="tr-TR" sz="2300" dirty="0" smtClean="0"/>
              <a:t>	Dönemsellik </a:t>
            </a:r>
            <a:r>
              <a:rPr lang="tr-TR" sz="2300" dirty="0"/>
              <a:t>kavramı; işletmenin sürekliliği kavramı uyarınca sınırsız kabul edilen ömrünün, belli dönemlere bölünmesi ve her dönemin faaliyet sonuçlarının diğer dönemlerden bağımsız olarak saptanmasıdır. Gelir ve giderlerin tahakkuk esasına göre muhasebeleştirilmesi, hasılat, gelir ve kârların aynı döneme ait maliyet, gider ve zararlarla karşılaştırılması bu kavramın gereğidir.</a:t>
            </a:r>
          </a:p>
          <a:p>
            <a:pPr marL="0" indent="0" algn="just">
              <a:lnSpc>
                <a:spcPct val="100000"/>
              </a:lnSpc>
              <a:buNone/>
            </a:pPr>
            <a:r>
              <a:rPr lang="tr-TR" sz="2300" dirty="0" smtClean="0"/>
              <a:t>	Bu </a:t>
            </a:r>
            <a:r>
              <a:rPr lang="tr-TR" sz="2300" dirty="0"/>
              <a:t>kavramın, işletmeler açısından geçerliliğinin bulunmadığı veya ortadan kalktığı durumlarda ise, bu husus mali tabloların dipnotlarında açıklanır</a:t>
            </a:r>
            <a:r>
              <a:rPr lang="tr-TR" sz="2300" dirty="0" smtClean="0"/>
              <a:t>.</a:t>
            </a:r>
            <a:endParaRPr lang="tr-TR" sz="2300" dirty="0"/>
          </a:p>
        </p:txBody>
      </p:sp>
    </p:spTree>
    <p:extLst>
      <p:ext uri="{BB962C8B-B14F-4D97-AF65-F5344CB8AC3E}">
        <p14:creationId xmlns:p14="http://schemas.microsoft.com/office/powerpoint/2010/main" val="393682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5. Parayla Ölçülme Kavramı</a:t>
            </a:r>
          </a:p>
          <a:p>
            <a:pPr marL="0" indent="0" algn="just">
              <a:lnSpc>
                <a:spcPct val="100000"/>
              </a:lnSpc>
              <a:buNone/>
            </a:pPr>
            <a:r>
              <a:rPr lang="tr-TR" sz="2300" dirty="0" smtClean="0"/>
              <a:t>	Parayla </a:t>
            </a:r>
            <a:r>
              <a:rPr lang="tr-TR" sz="2300" dirty="0"/>
              <a:t>ölçülme kavramı, parayla ölçülebilen iktisadi olay ve işlemlerin muhasebeye ortak bir ölçü olarak para birimiyle yansıtılmasını ifade eder.</a:t>
            </a:r>
          </a:p>
          <a:p>
            <a:pPr marL="0" indent="0">
              <a:lnSpc>
                <a:spcPct val="100000"/>
              </a:lnSpc>
              <a:buNone/>
            </a:pPr>
            <a:r>
              <a:rPr lang="tr-TR" sz="2300" dirty="0" smtClean="0"/>
              <a:t>	Muhasebe </a:t>
            </a:r>
            <a:r>
              <a:rPr lang="tr-TR" sz="2300" dirty="0"/>
              <a:t>işlemleri </a:t>
            </a:r>
            <a:r>
              <a:rPr lang="tr-TR" sz="2300" b="1" i="1" dirty="0"/>
              <a:t>ulusal para birimine </a:t>
            </a:r>
            <a:r>
              <a:rPr lang="tr-TR" sz="2300" dirty="0"/>
              <a:t>göre yapılır</a:t>
            </a:r>
            <a:r>
              <a:rPr lang="tr-TR" sz="2300" dirty="0" smtClean="0"/>
              <a:t>.</a:t>
            </a:r>
            <a:endParaRPr lang="tr-TR" sz="2300" dirty="0"/>
          </a:p>
        </p:txBody>
      </p:sp>
    </p:spTree>
    <p:extLst>
      <p:ext uri="{BB962C8B-B14F-4D97-AF65-F5344CB8AC3E}">
        <p14:creationId xmlns:p14="http://schemas.microsoft.com/office/powerpoint/2010/main" val="28132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6. Maliyet Esası Kavramı</a:t>
            </a:r>
          </a:p>
          <a:p>
            <a:pPr marL="0" indent="0" algn="just">
              <a:lnSpc>
                <a:spcPct val="100000"/>
              </a:lnSpc>
              <a:buNone/>
            </a:pPr>
            <a:r>
              <a:rPr lang="tr-TR" sz="2300" dirty="0" smtClean="0"/>
              <a:t>	Maliyet </a:t>
            </a:r>
            <a:r>
              <a:rPr lang="tr-TR" sz="2300" dirty="0"/>
              <a:t>esası kavramı; para mevcudu, alacaklar ve maliyetinin belirlenmesi mümkün veya uygun olmayan diğer kalemler hariç, işletme tarafından edinilen varlık ve hizmetlerin muhasebeleştirilmesinde, bunların elde edilme maliyetlerinin esas alınması gereğini ifade eder.</a:t>
            </a:r>
            <a:endParaRPr lang="tr-TR" sz="2300" dirty="0" smtClean="0"/>
          </a:p>
        </p:txBody>
      </p:sp>
    </p:spTree>
    <p:extLst>
      <p:ext uri="{BB962C8B-B14F-4D97-AF65-F5344CB8AC3E}">
        <p14:creationId xmlns:p14="http://schemas.microsoft.com/office/powerpoint/2010/main" val="86302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7. Tarafsızlık ve Belgelendirme Kavramı</a:t>
            </a:r>
            <a:endParaRPr lang="tr-TR" sz="2300" b="1" i="1" u="sng" dirty="0"/>
          </a:p>
          <a:p>
            <a:pPr marL="0" indent="0">
              <a:lnSpc>
                <a:spcPct val="100000"/>
              </a:lnSpc>
              <a:buNone/>
            </a:pPr>
            <a:r>
              <a:rPr lang="tr-TR" sz="2300" dirty="0" smtClean="0"/>
              <a:t>	Bu </a:t>
            </a:r>
            <a:r>
              <a:rPr lang="tr-TR" sz="2300" dirty="0"/>
              <a:t>kavram, muhasebe kayıtlarının gerçek durumu yansıtan ve usulüne uygun olarak düzenlenmiş objektif </a:t>
            </a:r>
            <a:r>
              <a:rPr lang="tr-TR" sz="2300" b="1" i="1" dirty="0"/>
              <a:t>belgelere dayandırılması </a:t>
            </a:r>
            <a:r>
              <a:rPr lang="tr-TR" sz="2300" dirty="0"/>
              <a:t>ve muhasebe kayıtlarına esas alınacak yöntemlerin seçilmesinde </a:t>
            </a:r>
            <a:r>
              <a:rPr lang="tr-TR" sz="2300" b="1" i="1" dirty="0"/>
              <a:t>tarafsız ve ön yargısız </a:t>
            </a:r>
            <a:r>
              <a:rPr lang="tr-TR" sz="2300" dirty="0"/>
              <a:t>davranılması gereğini ifade eder</a:t>
            </a:r>
            <a:r>
              <a:rPr lang="tr-TR" sz="2300" dirty="0" smtClean="0"/>
              <a:t>.</a:t>
            </a:r>
          </a:p>
          <a:p>
            <a:pPr marL="0" indent="0">
              <a:buNone/>
            </a:pPr>
            <a:endParaRPr lang="tr-TR" sz="2300" dirty="0" smtClean="0"/>
          </a:p>
        </p:txBody>
      </p:sp>
    </p:spTree>
    <p:extLst>
      <p:ext uri="{BB962C8B-B14F-4D97-AF65-F5344CB8AC3E}">
        <p14:creationId xmlns:p14="http://schemas.microsoft.com/office/powerpoint/2010/main" val="111768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300" dirty="0" smtClean="0">
                <a:latin typeface="+mn-lt"/>
              </a:rPr>
              <a:t>Muhasebenin Temel Kavramları</a:t>
            </a:r>
            <a:endParaRPr lang="tr-TR" sz="2300" dirty="0">
              <a:latin typeface="+mn-lt"/>
            </a:endParaRPr>
          </a:p>
        </p:txBody>
      </p:sp>
      <p:sp>
        <p:nvSpPr>
          <p:cNvPr id="3" name="İçerik Yer Tutucusu 2"/>
          <p:cNvSpPr>
            <a:spLocks noGrp="1"/>
          </p:cNvSpPr>
          <p:nvPr>
            <p:ph idx="1"/>
          </p:nvPr>
        </p:nvSpPr>
        <p:spPr>
          <a:xfrm>
            <a:off x="838200" y="1371600"/>
            <a:ext cx="10515600" cy="4805363"/>
          </a:xfrm>
        </p:spPr>
        <p:txBody>
          <a:bodyPr>
            <a:normAutofit/>
          </a:bodyPr>
          <a:lstStyle/>
          <a:p>
            <a:pPr marL="0" indent="0">
              <a:buNone/>
            </a:pPr>
            <a:r>
              <a:rPr lang="tr-TR" sz="2300" b="1" i="1" u="sng" dirty="0" smtClean="0"/>
              <a:t>8. Tutarlılık Kavramı</a:t>
            </a:r>
          </a:p>
          <a:p>
            <a:pPr marL="0" indent="0" algn="just">
              <a:lnSpc>
                <a:spcPct val="100000"/>
              </a:lnSpc>
              <a:buNone/>
            </a:pPr>
            <a:r>
              <a:rPr lang="tr-TR" sz="2300" dirty="0" smtClean="0"/>
              <a:t>	Tutarlılık </a:t>
            </a:r>
            <a:r>
              <a:rPr lang="tr-TR" sz="2300" dirty="0"/>
              <a:t>kavramı; muhasebe uygulamaları için seçilen muhasebe politikalarının, birbirini izleyen dönemlerde değiştirilmeden uygulanması gereğini ifade eder. İşletmelerin mali durumunun, faaliyet sonuçlarının ve bunlara ilişkin yorumların karşılaştırılabilir olması bu kavramın amacını oluşturur. </a:t>
            </a:r>
            <a:endParaRPr lang="tr-TR" sz="2300" dirty="0" smtClean="0"/>
          </a:p>
          <a:p>
            <a:pPr marL="0" indent="0" algn="just">
              <a:lnSpc>
                <a:spcPct val="100000"/>
              </a:lnSpc>
              <a:buNone/>
            </a:pPr>
            <a:r>
              <a:rPr lang="tr-TR" sz="2300" dirty="0"/>
              <a:t>	</a:t>
            </a:r>
            <a:r>
              <a:rPr lang="tr-TR" sz="2300" dirty="0" smtClean="0"/>
              <a:t>Tutarlılık </a:t>
            </a:r>
            <a:r>
              <a:rPr lang="tr-TR" sz="2300" dirty="0"/>
              <a:t>kavramı, benzer olay ve işlemlerde, kayıt düzenleri ile değerleme ölçülerinin </a:t>
            </a:r>
            <a:r>
              <a:rPr lang="tr-TR" sz="2300" b="1" i="1" dirty="0"/>
              <a:t>değişmezliğini</a:t>
            </a:r>
            <a:r>
              <a:rPr lang="tr-TR" sz="2300" dirty="0"/>
              <a:t> ve mali tablolarda biçim ve içerik yönünden </a:t>
            </a:r>
            <a:r>
              <a:rPr lang="tr-TR" sz="2300" b="1" i="1" dirty="0"/>
              <a:t>tek düzeni </a:t>
            </a:r>
            <a:r>
              <a:rPr lang="tr-TR" sz="2300" dirty="0"/>
              <a:t>öngörür. </a:t>
            </a:r>
            <a:endParaRPr lang="tr-TR" sz="2300" dirty="0" smtClean="0"/>
          </a:p>
          <a:p>
            <a:pPr marL="0" indent="0" algn="just">
              <a:lnSpc>
                <a:spcPct val="100000"/>
              </a:lnSpc>
              <a:buNone/>
            </a:pPr>
            <a:r>
              <a:rPr lang="tr-TR" sz="2300" b="1" i="1" dirty="0"/>
              <a:t>	</a:t>
            </a:r>
            <a:r>
              <a:rPr lang="tr-TR" sz="2300" b="1" i="1" dirty="0" smtClean="0"/>
              <a:t>Geçerli </a:t>
            </a:r>
            <a:r>
              <a:rPr lang="tr-TR" sz="2300" b="1" i="1" dirty="0"/>
              <a:t>nedenlerin </a:t>
            </a:r>
            <a:r>
              <a:rPr lang="tr-TR" sz="2300" dirty="0"/>
              <a:t>bulunduğu durumlarda, işletmeler, uyguladıkları muhasebe politikalarını </a:t>
            </a:r>
            <a:r>
              <a:rPr lang="tr-TR" sz="2300" b="1" i="1" dirty="0"/>
              <a:t>değiştirebilirler</a:t>
            </a:r>
            <a:r>
              <a:rPr lang="tr-TR" sz="2300" dirty="0"/>
              <a:t>. </a:t>
            </a:r>
            <a:endParaRPr lang="tr-TR" sz="2300" dirty="0" smtClean="0"/>
          </a:p>
          <a:p>
            <a:pPr marL="0" indent="0" algn="just">
              <a:lnSpc>
                <a:spcPct val="100000"/>
              </a:lnSpc>
              <a:buNone/>
            </a:pPr>
            <a:r>
              <a:rPr lang="tr-TR" sz="2300" dirty="0"/>
              <a:t>	</a:t>
            </a:r>
            <a:r>
              <a:rPr lang="tr-TR" sz="2300" dirty="0" smtClean="0"/>
              <a:t>Ancak </a:t>
            </a:r>
            <a:r>
              <a:rPr lang="tr-TR" sz="2300" dirty="0"/>
              <a:t>bu değişikliklerin ve bunların parasal etkilerinin </a:t>
            </a:r>
            <a:r>
              <a:rPr lang="tr-TR" sz="2300" b="1" i="1" dirty="0"/>
              <a:t>mali tabloların dipnotlarında açıklanması </a:t>
            </a:r>
            <a:r>
              <a:rPr lang="tr-TR" sz="2300" dirty="0"/>
              <a:t>zorunludur.</a:t>
            </a:r>
            <a:endParaRPr lang="tr-TR" sz="2300" dirty="0" smtClean="0"/>
          </a:p>
        </p:txBody>
      </p:sp>
    </p:spTree>
    <p:extLst>
      <p:ext uri="{BB962C8B-B14F-4D97-AF65-F5344CB8AC3E}">
        <p14:creationId xmlns:p14="http://schemas.microsoft.com/office/powerpoint/2010/main" val="390837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9. Tam Açıklama Kavramı</a:t>
            </a:r>
          </a:p>
          <a:p>
            <a:pPr marL="0" indent="0" algn="just">
              <a:lnSpc>
                <a:spcPct val="100000"/>
              </a:lnSpc>
              <a:buNone/>
            </a:pPr>
            <a:r>
              <a:rPr lang="tr-TR" sz="2300" dirty="0" smtClean="0"/>
              <a:t>	Tam </a:t>
            </a:r>
            <a:r>
              <a:rPr lang="tr-TR" sz="2300" dirty="0"/>
              <a:t>açıklama kavramı; mali tabloların bu tablolardan yararlanacak kişi ve kuruluşların doğru karar vermelerine yardımcı olacak ölçüde </a:t>
            </a:r>
            <a:r>
              <a:rPr lang="tr-TR" sz="2300" b="1" i="1" dirty="0"/>
              <a:t>yeterli, açık ve anlaşılır </a:t>
            </a:r>
            <a:r>
              <a:rPr lang="tr-TR" sz="2300" dirty="0"/>
              <a:t>olmasını ifade eder.</a:t>
            </a:r>
          </a:p>
          <a:p>
            <a:pPr marL="0" indent="0" algn="just">
              <a:lnSpc>
                <a:spcPct val="100000"/>
              </a:lnSpc>
              <a:buNone/>
            </a:pPr>
            <a:r>
              <a:rPr lang="tr-TR" sz="2300" dirty="0" smtClean="0"/>
              <a:t>	Mali </a:t>
            </a:r>
            <a:r>
              <a:rPr lang="tr-TR" sz="2300" dirty="0"/>
              <a:t>tablolarda finansal bilgilerin tam olarak açıklanması yanında, mali tablo kalemleri kapsamında yer almayan ancak alınacak kararları etkileyebilecek, gerçekleşmesi muhtemel olaylara da yer verilmesi bu kavramın gereğidir</a:t>
            </a:r>
            <a:r>
              <a:rPr lang="tr-TR" sz="2300" dirty="0" smtClean="0"/>
              <a:t>.</a:t>
            </a:r>
            <a:endParaRPr lang="tr-TR" sz="2300" dirty="0"/>
          </a:p>
        </p:txBody>
      </p:sp>
    </p:spTree>
    <p:extLst>
      <p:ext uri="{BB962C8B-B14F-4D97-AF65-F5344CB8AC3E}">
        <p14:creationId xmlns:p14="http://schemas.microsoft.com/office/powerpoint/2010/main" val="202599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u="sng" dirty="0" smtClean="0"/>
              <a:t>10. İhtiyatlılık Kavramı</a:t>
            </a:r>
          </a:p>
          <a:p>
            <a:pPr marL="0" indent="0" algn="just">
              <a:lnSpc>
                <a:spcPct val="100000"/>
              </a:lnSpc>
              <a:buNone/>
            </a:pPr>
            <a:r>
              <a:rPr lang="tr-TR" sz="2300" dirty="0" smtClean="0"/>
              <a:t>	Bu </a:t>
            </a:r>
            <a:r>
              <a:rPr lang="tr-TR" sz="2300" dirty="0"/>
              <a:t>kavram, muhasebe olaylarında </a:t>
            </a:r>
            <a:r>
              <a:rPr lang="tr-TR" sz="2300" b="1" i="1" dirty="0"/>
              <a:t>temkinli davranılması </a:t>
            </a:r>
            <a:r>
              <a:rPr lang="tr-TR" sz="2300" dirty="0"/>
              <a:t>ve işletmenin karşılaşabileceği </a:t>
            </a:r>
            <a:r>
              <a:rPr lang="tr-TR" sz="2300" b="1" i="1" dirty="0"/>
              <a:t>risklerin </a:t>
            </a:r>
            <a:r>
              <a:rPr lang="tr-TR" sz="2300" b="1" i="1" dirty="0" err="1"/>
              <a:t>gözönüne</a:t>
            </a:r>
            <a:r>
              <a:rPr lang="tr-TR" sz="2300" b="1" i="1" dirty="0"/>
              <a:t> alınması </a:t>
            </a:r>
            <a:r>
              <a:rPr lang="tr-TR" sz="2300" dirty="0"/>
              <a:t>gereğini ifade eder. </a:t>
            </a:r>
            <a:endParaRPr lang="tr-TR" sz="2300" dirty="0" smtClean="0"/>
          </a:p>
          <a:p>
            <a:pPr marL="0" indent="0" algn="just">
              <a:lnSpc>
                <a:spcPct val="100000"/>
              </a:lnSpc>
              <a:buNone/>
            </a:pPr>
            <a:r>
              <a:rPr lang="tr-TR" sz="2300" dirty="0"/>
              <a:t>	</a:t>
            </a:r>
            <a:r>
              <a:rPr lang="tr-TR" sz="2300" dirty="0" smtClean="0"/>
              <a:t>Bu </a:t>
            </a:r>
            <a:r>
              <a:rPr lang="tr-TR" sz="2300" dirty="0"/>
              <a:t>kavramın sonucu olarak, işletmeler, </a:t>
            </a:r>
            <a:r>
              <a:rPr lang="tr-TR" sz="2300" b="1" i="1" dirty="0"/>
              <a:t>muhtemel giderleri ve zararları için karşılık ayırırlar</a:t>
            </a:r>
            <a:r>
              <a:rPr lang="tr-TR" sz="2300" dirty="0"/>
              <a:t>, </a:t>
            </a:r>
            <a:r>
              <a:rPr lang="tr-TR" sz="2300" b="1" i="1" dirty="0"/>
              <a:t>muhtemel gelir ve kârlar </a:t>
            </a:r>
            <a:r>
              <a:rPr lang="tr-TR" sz="2300" dirty="0"/>
              <a:t>için ise </a:t>
            </a:r>
            <a:r>
              <a:rPr lang="tr-TR" sz="2300" b="1" i="1" dirty="0"/>
              <a:t>gerçekleşme dönemlerine kadar </a:t>
            </a:r>
            <a:r>
              <a:rPr lang="tr-TR" sz="2300" dirty="0"/>
              <a:t>herhangi bir muhasebe işlemi </a:t>
            </a:r>
            <a:r>
              <a:rPr lang="tr-TR" sz="2300" b="1" i="1" dirty="0"/>
              <a:t>yapmazlar</a:t>
            </a:r>
            <a:r>
              <a:rPr lang="tr-TR" sz="2300" dirty="0"/>
              <a:t>. </a:t>
            </a:r>
            <a:endParaRPr lang="tr-TR" sz="2300" dirty="0" smtClean="0"/>
          </a:p>
          <a:p>
            <a:pPr marL="0" indent="0" algn="just">
              <a:lnSpc>
                <a:spcPct val="100000"/>
              </a:lnSpc>
              <a:buNone/>
            </a:pPr>
            <a:r>
              <a:rPr lang="tr-TR" sz="2300" dirty="0"/>
              <a:t>	</a:t>
            </a:r>
            <a:r>
              <a:rPr lang="tr-TR" sz="2300" dirty="0" smtClean="0"/>
              <a:t>Ancak </a:t>
            </a:r>
            <a:r>
              <a:rPr lang="tr-TR" sz="2300" dirty="0"/>
              <a:t>bu kavram gizli yedekler veya gereğinden fazla karşılıklar ayrılmasına gerekçe oluşturamaz.</a:t>
            </a:r>
            <a:endParaRPr lang="tr-TR" sz="2300" dirty="0" smtClean="0"/>
          </a:p>
        </p:txBody>
      </p:sp>
    </p:spTree>
    <p:extLst>
      <p:ext uri="{BB962C8B-B14F-4D97-AF65-F5344CB8AC3E}">
        <p14:creationId xmlns:p14="http://schemas.microsoft.com/office/powerpoint/2010/main" val="60226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333500"/>
            <a:ext cx="10515600" cy="4843463"/>
          </a:xfrm>
        </p:spPr>
        <p:txBody>
          <a:bodyPr>
            <a:normAutofit/>
          </a:bodyPr>
          <a:lstStyle/>
          <a:p>
            <a:pPr algn="just">
              <a:lnSpc>
                <a:spcPct val="100000"/>
              </a:lnSpc>
            </a:pPr>
            <a:r>
              <a:rPr lang="tr-TR" sz="2300" dirty="0"/>
              <a:t>Muhasebe bir işletmenin mali nitelikteki iş ve işlemleriyle ilgili olarak bilgi ve belgelerin toplanması, kaydedilmesi, sınıflandırılması, raporlanması ve analiz edilmesiyle ilgilenen bilim dalıdır</a:t>
            </a:r>
            <a:r>
              <a:rPr lang="tr-TR" sz="2300" dirty="0" smtClean="0"/>
              <a:t>.</a:t>
            </a:r>
          </a:p>
          <a:p>
            <a:pPr algn="just">
              <a:lnSpc>
                <a:spcPct val="100000"/>
              </a:lnSpc>
            </a:pPr>
            <a:r>
              <a:rPr lang="tr-TR" sz="2300" dirty="0" smtClean="0"/>
              <a:t>Muhasebe bütün işletme ve organizasyonlar için gerekli bir bilgi sistemidir.</a:t>
            </a:r>
          </a:p>
          <a:p>
            <a:pPr algn="just">
              <a:lnSpc>
                <a:spcPct val="100000"/>
              </a:lnSpc>
            </a:pPr>
            <a:r>
              <a:rPr lang="tr-TR" sz="2300" dirty="0" smtClean="0"/>
              <a:t>Bir bilgi sistemi olan muhasebenin işletmelerce tutulması isteğe bağlı değildir bir zorunluluktur. </a:t>
            </a:r>
          </a:p>
        </p:txBody>
      </p:sp>
    </p:spTree>
    <p:extLst>
      <p:ext uri="{BB962C8B-B14F-4D97-AF65-F5344CB8AC3E}">
        <p14:creationId xmlns:p14="http://schemas.microsoft.com/office/powerpoint/2010/main" val="1559591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dirty="0" smtClean="0"/>
              <a:t>11. Önemlilik Kavramı</a:t>
            </a:r>
            <a:endParaRPr lang="tr-TR" sz="2300" b="1" i="1" dirty="0"/>
          </a:p>
          <a:p>
            <a:pPr marL="0" indent="0" algn="just">
              <a:lnSpc>
                <a:spcPct val="100000"/>
              </a:lnSpc>
              <a:buNone/>
            </a:pPr>
            <a:r>
              <a:rPr lang="tr-TR" sz="2300" dirty="0" smtClean="0"/>
              <a:t>	Önemlilik </a:t>
            </a:r>
            <a:r>
              <a:rPr lang="tr-TR" sz="2300" dirty="0"/>
              <a:t>kavramı, bir hesap kalemi veya </a:t>
            </a:r>
            <a:r>
              <a:rPr lang="tr-TR" sz="2300" dirty="0" err="1"/>
              <a:t>mâli</a:t>
            </a:r>
            <a:r>
              <a:rPr lang="tr-TR" sz="2300" dirty="0"/>
              <a:t> bir olayın nispî ağırlık ve değerinin mali tablolara dayanılarak yapılacak değerlemeleri veya alınacak kararları etkileyebilecek düzeyde olmasını ifade eder.</a:t>
            </a:r>
          </a:p>
          <a:p>
            <a:pPr marL="0" indent="0" algn="just">
              <a:lnSpc>
                <a:spcPct val="100000"/>
              </a:lnSpc>
              <a:buNone/>
            </a:pPr>
            <a:r>
              <a:rPr lang="tr-TR" sz="2300" dirty="0" smtClean="0"/>
              <a:t>	Önemli </a:t>
            </a:r>
            <a:r>
              <a:rPr lang="tr-TR" sz="2300" dirty="0"/>
              <a:t>hesap kalemleri, finansal olaylar ve diğer hususların mali tablolarda yer alması zorunludur</a:t>
            </a:r>
            <a:r>
              <a:rPr lang="tr-TR" sz="2300" dirty="0" smtClean="0"/>
              <a:t>.</a:t>
            </a:r>
            <a:endParaRPr lang="tr-TR" sz="2300" dirty="0"/>
          </a:p>
        </p:txBody>
      </p:sp>
    </p:spTree>
    <p:extLst>
      <p:ext uri="{BB962C8B-B14F-4D97-AF65-F5344CB8AC3E}">
        <p14:creationId xmlns:p14="http://schemas.microsoft.com/office/powerpoint/2010/main" val="391132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500"/>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838200" y="1447800"/>
            <a:ext cx="10515600" cy="4729163"/>
          </a:xfrm>
        </p:spPr>
        <p:txBody>
          <a:bodyPr>
            <a:normAutofit/>
          </a:bodyPr>
          <a:lstStyle/>
          <a:p>
            <a:pPr marL="0" indent="0">
              <a:buNone/>
            </a:pPr>
            <a:r>
              <a:rPr lang="tr-TR" sz="2300" b="1" i="1" dirty="0" smtClean="0"/>
              <a:t>12. Özün Önceliği Kavramı</a:t>
            </a:r>
          </a:p>
          <a:p>
            <a:pPr marL="0" indent="0" algn="just">
              <a:lnSpc>
                <a:spcPct val="100000"/>
              </a:lnSpc>
              <a:buNone/>
            </a:pPr>
            <a:r>
              <a:rPr lang="tr-TR" sz="2300" dirty="0" smtClean="0"/>
              <a:t>	Özün </a:t>
            </a:r>
            <a:r>
              <a:rPr lang="tr-TR" sz="2300" dirty="0"/>
              <a:t>Önceliği kavramı, işlemlerin muhasebeye yansıtılmasında ve onlara ilişkin değerlendirmelerin </a:t>
            </a:r>
            <a:r>
              <a:rPr lang="tr-TR" sz="2300" dirty="0" smtClean="0"/>
              <a:t>yapılmasında, </a:t>
            </a:r>
            <a:r>
              <a:rPr lang="tr-TR" sz="2300" dirty="0"/>
              <a:t>biçimlerinden çok özlerinin esas alınması gereğini ifade eder.</a:t>
            </a:r>
          </a:p>
          <a:p>
            <a:pPr marL="0" indent="0" algn="just">
              <a:lnSpc>
                <a:spcPct val="100000"/>
              </a:lnSpc>
              <a:buNone/>
            </a:pPr>
            <a:r>
              <a:rPr lang="tr-TR" sz="2300" dirty="0" smtClean="0"/>
              <a:t>	Genel </a:t>
            </a:r>
            <a:r>
              <a:rPr lang="tr-TR" sz="2300" dirty="0"/>
              <a:t>olarak işlemlerin biçimleri ile özleri paralel olmakla birlikte, bazı durumlarda farklılıklar ortaya çıkabilir. Bu takdirde, </a:t>
            </a:r>
            <a:r>
              <a:rPr lang="tr-TR" sz="2300" b="1" i="1" dirty="0"/>
              <a:t>özün biçime önceliği esastır</a:t>
            </a:r>
            <a:r>
              <a:rPr lang="tr-TR" sz="2300" dirty="0" smtClean="0"/>
              <a:t>.</a:t>
            </a:r>
            <a:endParaRPr lang="tr-TR" sz="2300" dirty="0"/>
          </a:p>
        </p:txBody>
      </p:sp>
    </p:spTree>
    <p:extLst>
      <p:ext uri="{BB962C8B-B14F-4D97-AF65-F5344CB8AC3E}">
        <p14:creationId xmlns:p14="http://schemas.microsoft.com/office/powerpoint/2010/main" val="419303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Muhasebede Kullanılan Kayıt Yöntemleri</a:t>
            </a:r>
            <a:endParaRPr lang="tr-TR" sz="2700" dirty="0">
              <a:latin typeface="+mn-lt"/>
            </a:endParaRPr>
          </a:p>
        </p:txBody>
      </p:sp>
      <p:sp>
        <p:nvSpPr>
          <p:cNvPr id="3" name="İçerik Yer Tutucusu 2"/>
          <p:cNvSpPr>
            <a:spLocks noGrp="1"/>
          </p:cNvSpPr>
          <p:nvPr>
            <p:ph idx="1"/>
          </p:nvPr>
        </p:nvSpPr>
        <p:spPr>
          <a:xfrm>
            <a:off x="1190624" y="1238250"/>
            <a:ext cx="10163175" cy="4938713"/>
          </a:xfrm>
        </p:spPr>
        <p:txBody>
          <a:bodyPr>
            <a:normAutofit/>
          </a:bodyPr>
          <a:lstStyle/>
          <a:p>
            <a:pPr marL="0" indent="0">
              <a:lnSpc>
                <a:spcPct val="100000"/>
              </a:lnSpc>
              <a:buNone/>
            </a:pPr>
            <a:r>
              <a:rPr lang="tr-TR" sz="2300" dirty="0" smtClean="0"/>
              <a:t>İşletmeler iş hacmi ve büyüklüklerine göre;</a:t>
            </a:r>
          </a:p>
          <a:p>
            <a:pPr marL="542925">
              <a:lnSpc>
                <a:spcPct val="100000"/>
              </a:lnSpc>
            </a:pPr>
            <a:r>
              <a:rPr lang="tr-TR" sz="2300" dirty="0" smtClean="0"/>
              <a:t>tek taraflı ve </a:t>
            </a:r>
          </a:p>
          <a:p>
            <a:pPr marL="542925">
              <a:lnSpc>
                <a:spcPct val="100000"/>
              </a:lnSpc>
            </a:pPr>
            <a:r>
              <a:rPr lang="tr-TR" sz="2300" dirty="0" smtClean="0"/>
              <a:t>çift taraflı </a:t>
            </a:r>
          </a:p>
          <a:p>
            <a:pPr marL="0" indent="0">
              <a:lnSpc>
                <a:spcPct val="100000"/>
              </a:lnSpc>
              <a:buNone/>
            </a:pPr>
            <a:r>
              <a:rPr lang="tr-TR" sz="2300" dirty="0" smtClean="0"/>
              <a:t>muhasebe kayıt yöntemini kullanırlar.</a:t>
            </a:r>
            <a:endParaRPr lang="tr-TR" sz="2300" dirty="0"/>
          </a:p>
        </p:txBody>
      </p:sp>
    </p:spTree>
    <p:extLst>
      <p:ext uri="{BB962C8B-B14F-4D97-AF65-F5344CB8AC3E}">
        <p14:creationId xmlns:p14="http://schemas.microsoft.com/office/powerpoint/2010/main" val="25821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Muhasebede Kullanılan Kayıt Yöntemleri</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0" indent="0">
              <a:buNone/>
            </a:pPr>
            <a:r>
              <a:rPr lang="tr-TR" sz="2300" b="1" i="1" dirty="0" smtClean="0"/>
              <a:t>Tek Taraflı Kayıt Yöntemi</a:t>
            </a:r>
          </a:p>
          <a:p>
            <a:pPr marL="0" indent="0" algn="just">
              <a:buNone/>
            </a:pPr>
            <a:r>
              <a:rPr lang="tr-TR" sz="2300" dirty="0" smtClean="0"/>
              <a:t>	Mali </a:t>
            </a:r>
            <a:r>
              <a:rPr lang="tr-TR" sz="2300" dirty="0"/>
              <a:t>olayların yalnızca bir yönünün muhasebe kayıtlarına alındığı muhasebe kayıt sistemidir. </a:t>
            </a:r>
            <a:endParaRPr lang="tr-TR" sz="2300" dirty="0" smtClean="0"/>
          </a:p>
          <a:p>
            <a:pPr marL="0" indent="0" algn="just">
              <a:buNone/>
            </a:pPr>
            <a:r>
              <a:rPr lang="tr-TR" sz="2300" dirty="0" smtClean="0"/>
              <a:t>	Tek </a:t>
            </a:r>
            <a:r>
              <a:rPr lang="tr-TR" sz="2300" dirty="0"/>
              <a:t>taraflı kayıtta işletme hesabı defteri tutulur</a:t>
            </a:r>
            <a:r>
              <a:rPr lang="tr-TR" sz="2300" dirty="0" smtClean="0"/>
              <a:t>. Basit usulde kayıt yöntemi olarak da bilinir.</a:t>
            </a:r>
          </a:p>
          <a:p>
            <a:pPr marL="0" indent="0" algn="just">
              <a:buNone/>
            </a:pPr>
            <a:r>
              <a:rPr lang="tr-TR" sz="2300" dirty="0" smtClean="0"/>
              <a:t>	</a:t>
            </a:r>
            <a:r>
              <a:rPr lang="tr-TR" sz="2300" dirty="0" err="1" smtClean="0"/>
              <a:t>VUK’nda</a:t>
            </a:r>
            <a:r>
              <a:rPr lang="tr-TR" sz="2300" dirty="0" smtClean="0"/>
              <a:t> belirtilen ikinci sınıf tüccarların işletme hesabına göre defter tutmaları, bu yöntemin sadece gelir ve giderlerin kayda alınması ve mali olayların diğer yanlarının ihmal edilmesine örnek olarak gösterilebilir.</a:t>
            </a:r>
          </a:p>
          <a:p>
            <a:pPr marL="0" indent="0" algn="just">
              <a:buNone/>
            </a:pPr>
            <a:r>
              <a:rPr lang="tr-TR" sz="2300" dirty="0" smtClean="0"/>
              <a:t>	İşletme hesabına göre tutulan defterin sol tarafına giderler, sağ tarafına gelirler kaydedilir. Gelir karşılığı olarak alınan veya gider karşılığı olarak verilen değerler (para, senet, hisse senedi, tahvil vb.) kaydedilmez.</a:t>
            </a:r>
          </a:p>
          <a:p>
            <a:pPr marL="0" indent="0" algn="just">
              <a:buNone/>
            </a:pPr>
            <a:r>
              <a:rPr lang="tr-TR" sz="2300" dirty="0"/>
              <a:t>	</a:t>
            </a:r>
            <a:r>
              <a:rPr lang="tr-TR" sz="2300" dirty="0" smtClean="0"/>
              <a:t>Bu yöntemde her mali olay önemli yanıyla ve tek taraflı olarak kayda alındığından, sermaye ve kar/zarar hesabı yer almaz </a:t>
            </a:r>
            <a:r>
              <a:rPr lang="tr-TR" sz="1600" dirty="0" smtClean="0"/>
              <a:t>(Ertaş, 2019).</a:t>
            </a:r>
          </a:p>
          <a:p>
            <a:pPr marL="0" indent="0">
              <a:buNone/>
            </a:pPr>
            <a:endParaRPr lang="tr-TR" sz="2300" dirty="0"/>
          </a:p>
        </p:txBody>
      </p:sp>
    </p:spTree>
    <p:extLst>
      <p:ext uri="{BB962C8B-B14F-4D97-AF65-F5344CB8AC3E}">
        <p14:creationId xmlns:p14="http://schemas.microsoft.com/office/powerpoint/2010/main" val="136395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Muhasebede Kullanılan Kayıt Yöntemleri</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0" indent="0">
              <a:buNone/>
            </a:pPr>
            <a:r>
              <a:rPr lang="tr-TR" sz="2300" b="1" i="1" dirty="0" smtClean="0"/>
              <a:t>Çift Taraflı Kayıt Yöntemi</a:t>
            </a:r>
          </a:p>
          <a:p>
            <a:pPr marL="0" indent="0" algn="just">
              <a:lnSpc>
                <a:spcPct val="100000"/>
              </a:lnSpc>
              <a:buNone/>
            </a:pPr>
            <a:r>
              <a:rPr lang="tr-TR" sz="2300" dirty="0" smtClean="0"/>
              <a:t>	İşletmede kıymet hareketleri tek yönlü olmaz. Bir varlıkta artış olabilmesi için bir başka varlıkta azalma veya bir kaynakta artış olması veya her ikisinin birden oluşması gerekir. </a:t>
            </a:r>
          </a:p>
          <a:p>
            <a:pPr marL="0" indent="0" algn="just">
              <a:lnSpc>
                <a:spcPct val="100000"/>
              </a:lnSpc>
              <a:buNone/>
            </a:pPr>
            <a:r>
              <a:rPr lang="tr-TR" sz="2300" dirty="0"/>
              <a:t>	</a:t>
            </a:r>
            <a:r>
              <a:rPr lang="tr-TR" sz="2300" dirty="0" smtClean="0"/>
              <a:t>Yöntemin işleyişinde;</a:t>
            </a:r>
          </a:p>
          <a:p>
            <a:pPr algn="just">
              <a:lnSpc>
                <a:spcPct val="100000"/>
              </a:lnSpc>
            </a:pPr>
            <a:r>
              <a:rPr lang="tr-TR" sz="2300" dirty="0" smtClean="0"/>
              <a:t>Her işlem en az iki hesaba yazılır. Bu hesaplardan biri borçlanırken, diğeri </a:t>
            </a:r>
            <a:r>
              <a:rPr lang="tr-TR" sz="2300" dirty="0" err="1" smtClean="0"/>
              <a:t>alacaklanır</a:t>
            </a:r>
            <a:r>
              <a:rPr lang="tr-TR" sz="2300" dirty="0" smtClean="0"/>
              <a:t>.</a:t>
            </a:r>
          </a:p>
          <a:p>
            <a:pPr algn="just">
              <a:lnSpc>
                <a:spcPct val="100000"/>
              </a:lnSpc>
            </a:pPr>
            <a:r>
              <a:rPr lang="tr-TR" sz="2300" dirty="0" smtClean="0"/>
              <a:t>Borçlanan hesap veya hesapların tutarı ile </a:t>
            </a:r>
            <a:r>
              <a:rPr lang="tr-TR" sz="2300" dirty="0" err="1" smtClean="0"/>
              <a:t>alacaklanan</a:t>
            </a:r>
            <a:r>
              <a:rPr lang="tr-TR" sz="2300" dirty="0" smtClean="0"/>
              <a:t> hesap veya hesapların tutarı birbirine eşittir.</a:t>
            </a:r>
          </a:p>
          <a:p>
            <a:pPr algn="just">
              <a:lnSpc>
                <a:spcPct val="100000"/>
              </a:lnSpc>
            </a:pPr>
            <a:r>
              <a:rPr lang="tr-TR" sz="2300" dirty="0" smtClean="0"/>
              <a:t>Kullanılan hesapların tamamının borçlu yanlarının toplamı ve alacaklı taraflarının toplamına eşit olur </a:t>
            </a:r>
            <a:r>
              <a:rPr lang="tr-TR" sz="1600" dirty="0" smtClean="0"/>
              <a:t>(</a:t>
            </a:r>
            <a:r>
              <a:rPr lang="tr-TR" sz="1600" dirty="0" err="1" smtClean="0"/>
              <a:t>Sevilengül</a:t>
            </a:r>
            <a:r>
              <a:rPr lang="tr-TR" sz="1600" dirty="0" smtClean="0"/>
              <a:t>, 2001).</a:t>
            </a:r>
          </a:p>
          <a:p>
            <a:pPr marL="0" indent="0" algn="just">
              <a:buNone/>
            </a:pPr>
            <a:endParaRPr lang="tr-TR" sz="2300" dirty="0"/>
          </a:p>
        </p:txBody>
      </p:sp>
    </p:spTree>
    <p:extLst>
      <p:ext uri="{BB962C8B-B14F-4D97-AF65-F5344CB8AC3E}">
        <p14:creationId xmlns:p14="http://schemas.microsoft.com/office/powerpoint/2010/main" val="72184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 ile ilgili Kavramlar</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0" indent="0">
              <a:lnSpc>
                <a:spcPct val="100000"/>
              </a:lnSpc>
              <a:buNone/>
            </a:pPr>
            <a:r>
              <a:rPr lang="tr-TR" sz="2300" b="1" i="1" dirty="0" smtClean="0"/>
              <a:t>Varlık: </a:t>
            </a:r>
            <a:r>
              <a:rPr lang="tr-TR" sz="2300" dirty="0" smtClean="0"/>
              <a:t>İşletmenin sahip olduğu iktisadi kıymetlerin tümüne varlık denir. </a:t>
            </a:r>
          </a:p>
          <a:p>
            <a:pPr marL="0" indent="0">
              <a:lnSpc>
                <a:spcPct val="100000"/>
              </a:lnSpc>
              <a:buNone/>
            </a:pPr>
            <a:r>
              <a:rPr lang="tr-TR" sz="2300" dirty="0" smtClean="0"/>
              <a:t>Likidite esaslı olarak (nakde dönüşebilme hızına göre) dönen ve duran varlıklar olarak ayrılırlar.</a:t>
            </a:r>
          </a:p>
          <a:p>
            <a:pPr marL="0" indent="0">
              <a:buNone/>
            </a:pPr>
            <a:endParaRPr lang="tr-TR" sz="2300" dirty="0"/>
          </a:p>
        </p:txBody>
      </p:sp>
      <p:graphicFrame>
        <p:nvGraphicFramePr>
          <p:cNvPr id="4" name="Tablo 3"/>
          <p:cNvGraphicFramePr>
            <a:graphicFrameLocks noGrp="1"/>
          </p:cNvGraphicFramePr>
          <p:nvPr>
            <p:extLst>
              <p:ext uri="{D42A27DB-BD31-4B8C-83A1-F6EECF244321}">
                <p14:modId xmlns:p14="http://schemas.microsoft.com/office/powerpoint/2010/main" val="2000440540"/>
              </p:ext>
            </p:extLst>
          </p:nvPr>
        </p:nvGraphicFramePr>
        <p:xfrm>
          <a:off x="1584325" y="2767128"/>
          <a:ext cx="8128000" cy="3078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tr-TR" sz="1900" dirty="0" smtClean="0"/>
                        <a:t>1. Dönen</a:t>
                      </a:r>
                      <a:r>
                        <a:rPr lang="tr-TR" sz="1900" baseline="0" dirty="0" smtClean="0"/>
                        <a:t> Varlıklar</a:t>
                      </a:r>
                      <a:endParaRPr lang="tr-TR" sz="1900" dirty="0"/>
                    </a:p>
                  </a:txBody>
                  <a:tcPr/>
                </a:tc>
                <a:tc>
                  <a:txBody>
                    <a:bodyPr/>
                    <a:lstStyle/>
                    <a:p>
                      <a:r>
                        <a:rPr lang="tr-TR" sz="1900" smtClean="0"/>
                        <a:t>2. Duran Varlıklar</a:t>
                      </a:r>
                      <a:endParaRPr lang="tr-TR" sz="1900" dirty="0"/>
                    </a:p>
                  </a:txBody>
                  <a:tcPr/>
                </a:tc>
                <a:extLst>
                  <a:ext uri="{0D108BD9-81ED-4DB2-BD59-A6C34878D82A}">
                    <a16:rowId xmlns:a16="http://schemas.microsoft.com/office/drawing/2014/main" val="10000"/>
                  </a:ext>
                </a:extLst>
              </a:tr>
              <a:tr h="370840">
                <a:tc>
                  <a:txBody>
                    <a:bodyPr/>
                    <a:lstStyle/>
                    <a:p>
                      <a:r>
                        <a:rPr lang="tr-TR" sz="1900" dirty="0" smtClean="0"/>
                        <a:t>10 Hazır değerler</a:t>
                      </a:r>
                    </a:p>
                    <a:p>
                      <a:r>
                        <a:rPr lang="tr-TR" sz="1900" dirty="0" smtClean="0"/>
                        <a:t>11 Menkul kıymetler</a:t>
                      </a:r>
                    </a:p>
                    <a:p>
                      <a:r>
                        <a:rPr lang="tr-TR" sz="1900" dirty="0" smtClean="0"/>
                        <a:t>12 Ticari alacaklar</a:t>
                      </a:r>
                    </a:p>
                    <a:p>
                      <a:r>
                        <a:rPr lang="tr-TR" sz="1900" dirty="0" smtClean="0"/>
                        <a:t>13 Diğer alacaklar</a:t>
                      </a:r>
                    </a:p>
                    <a:p>
                      <a:r>
                        <a:rPr lang="tr-TR" sz="1900" dirty="0" smtClean="0"/>
                        <a:t>15 Stoklar</a:t>
                      </a:r>
                    </a:p>
                    <a:p>
                      <a:pPr marL="266700" indent="-266700"/>
                      <a:r>
                        <a:rPr lang="tr-TR" sz="1900" dirty="0" smtClean="0"/>
                        <a:t>18 Gelecek aylara ait giderler ve gelir tahakkukları</a:t>
                      </a:r>
                    </a:p>
                    <a:p>
                      <a:r>
                        <a:rPr lang="tr-TR" sz="1900" dirty="0" smtClean="0"/>
                        <a:t>19 Diğer dönen varlıklar</a:t>
                      </a:r>
                      <a:endParaRPr lang="tr-TR" sz="1900" dirty="0"/>
                    </a:p>
                  </a:txBody>
                  <a:tcPr/>
                </a:tc>
                <a:tc>
                  <a:txBody>
                    <a:bodyPr/>
                    <a:lstStyle/>
                    <a:p>
                      <a:r>
                        <a:rPr lang="tr-TR" sz="1900" dirty="0" smtClean="0"/>
                        <a:t>22 Ticari alacaklar</a:t>
                      </a:r>
                    </a:p>
                    <a:p>
                      <a:r>
                        <a:rPr lang="tr-TR" sz="1900" dirty="0" smtClean="0"/>
                        <a:t>23 Diğer alacaklar</a:t>
                      </a:r>
                    </a:p>
                    <a:p>
                      <a:r>
                        <a:rPr lang="tr-TR" sz="1900" dirty="0" smtClean="0"/>
                        <a:t>24 Mali duran varlıklar</a:t>
                      </a:r>
                    </a:p>
                    <a:p>
                      <a:r>
                        <a:rPr lang="tr-TR" sz="1900" dirty="0" smtClean="0"/>
                        <a:t>25 Maddi duran varlıklar</a:t>
                      </a:r>
                    </a:p>
                    <a:p>
                      <a:r>
                        <a:rPr lang="tr-TR" sz="1900" dirty="0" smtClean="0"/>
                        <a:t>26 Maddi olmayan duran varlıklar</a:t>
                      </a:r>
                    </a:p>
                    <a:p>
                      <a:r>
                        <a:rPr lang="tr-TR" sz="1900" dirty="0" smtClean="0"/>
                        <a:t>27 Özel tükenmeye tabi varlıklar</a:t>
                      </a:r>
                    </a:p>
                    <a:p>
                      <a:r>
                        <a:rPr lang="tr-TR" sz="1900" dirty="0" smtClean="0"/>
                        <a:t>28 Gelecek yıllara ait giderler ve gelir tahakkukları</a:t>
                      </a:r>
                    </a:p>
                    <a:p>
                      <a:r>
                        <a:rPr lang="tr-TR" sz="1900" dirty="0" smtClean="0"/>
                        <a:t>29 Diğer duran varlıklar</a:t>
                      </a:r>
                      <a:endParaRPr lang="tr-TR" sz="19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9112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 ile ilgili Kavramlar</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0" indent="0">
              <a:lnSpc>
                <a:spcPct val="100000"/>
              </a:lnSpc>
              <a:buNone/>
            </a:pPr>
            <a:r>
              <a:rPr lang="tr-TR" sz="2300" b="1" i="1" dirty="0" smtClean="0"/>
              <a:t>Kaynak: </a:t>
            </a:r>
            <a:r>
              <a:rPr lang="tr-TR" sz="2300" dirty="0" smtClean="0"/>
              <a:t>İşletme varlıkları üzerinde kimlerin ne ölçüde hak sahibi olduklarını gösteren hesaplardır. Varlıklar üzerindeki haklar </a:t>
            </a:r>
            <a:r>
              <a:rPr lang="tr-TR" sz="2300" dirty="0" err="1" smtClean="0"/>
              <a:t>özkaynaklar</a:t>
            </a:r>
            <a:r>
              <a:rPr lang="tr-TR" sz="2300" dirty="0" smtClean="0"/>
              <a:t> ve yabancı kaynaklar olarak ayrılır.  </a:t>
            </a:r>
          </a:p>
          <a:p>
            <a:pPr marL="0" indent="0">
              <a:buNone/>
            </a:pPr>
            <a:endParaRPr lang="tr-TR" sz="2300" dirty="0" smtClean="0"/>
          </a:p>
          <a:p>
            <a:pPr marL="0" indent="0">
              <a:buNone/>
            </a:pPr>
            <a:endParaRPr lang="tr-TR" sz="2300" dirty="0"/>
          </a:p>
        </p:txBody>
      </p:sp>
      <p:graphicFrame>
        <p:nvGraphicFramePr>
          <p:cNvPr id="4" name="Tablo 3"/>
          <p:cNvGraphicFramePr>
            <a:graphicFrameLocks noGrp="1"/>
          </p:cNvGraphicFramePr>
          <p:nvPr>
            <p:extLst>
              <p:ext uri="{D42A27DB-BD31-4B8C-83A1-F6EECF244321}">
                <p14:modId xmlns:p14="http://schemas.microsoft.com/office/powerpoint/2010/main" val="2117555571"/>
              </p:ext>
            </p:extLst>
          </p:nvPr>
        </p:nvGraphicFramePr>
        <p:xfrm>
          <a:off x="981074" y="2066925"/>
          <a:ext cx="10372725" cy="3819525"/>
        </p:xfrm>
        <a:graphic>
          <a:graphicData uri="http://schemas.openxmlformats.org/drawingml/2006/table">
            <a:tbl>
              <a:tblPr firstRow="1" bandRow="1">
                <a:tableStyleId>{5C22544A-7EE6-4342-B048-85BDC9FD1C3A}</a:tableStyleId>
              </a:tblPr>
              <a:tblGrid>
                <a:gridCol w="3457575">
                  <a:extLst>
                    <a:ext uri="{9D8B030D-6E8A-4147-A177-3AD203B41FA5}">
                      <a16:colId xmlns:a16="http://schemas.microsoft.com/office/drawing/2014/main" val="20000"/>
                    </a:ext>
                  </a:extLst>
                </a:gridCol>
                <a:gridCol w="3457575">
                  <a:extLst>
                    <a:ext uri="{9D8B030D-6E8A-4147-A177-3AD203B41FA5}">
                      <a16:colId xmlns:a16="http://schemas.microsoft.com/office/drawing/2014/main" val="20001"/>
                    </a:ext>
                  </a:extLst>
                </a:gridCol>
                <a:gridCol w="3457575">
                  <a:extLst>
                    <a:ext uri="{9D8B030D-6E8A-4147-A177-3AD203B41FA5}">
                      <a16:colId xmlns:a16="http://schemas.microsoft.com/office/drawing/2014/main" val="20002"/>
                    </a:ext>
                  </a:extLst>
                </a:gridCol>
              </a:tblGrid>
              <a:tr h="504466">
                <a:tc>
                  <a:txBody>
                    <a:bodyPr/>
                    <a:lstStyle/>
                    <a:p>
                      <a:r>
                        <a:rPr lang="tr-TR" dirty="0" smtClean="0"/>
                        <a:t>3. Kısa</a:t>
                      </a:r>
                      <a:r>
                        <a:rPr lang="tr-TR" baseline="0" dirty="0" smtClean="0"/>
                        <a:t> Vadeli Yabancı Kaynaklar</a:t>
                      </a:r>
                      <a:endParaRPr lang="tr-TR" dirty="0"/>
                    </a:p>
                  </a:txBody>
                  <a:tcPr/>
                </a:tc>
                <a:tc>
                  <a:txBody>
                    <a:bodyPr/>
                    <a:lstStyle/>
                    <a:p>
                      <a:r>
                        <a:rPr lang="tr-TR" dirty="0" smtClean="0"/>
                        <a:t>4.</a:t>
                      </a:r>
                      <a:r>
                        <a:rPr lang="tr-TR" baseline="0" dirty="0" smtClean="0"/>
                        <a:t> Uzun Vadeli Yabancı Kaynaklar</a:t>
                      </a:r>
                      <a:endParaRPr lang="tr-TR" dirty="0"/>
                    </a:p>
                  </a:txBody>
                  <a:tcPr/>
                </a:tc>
                <a:tc>
                  <a:txBody>
                    <a:bodyPr/>
                    <a:lstStyle/>
                    <a:p>
                      <a:r>
                        <a:rPr lang="tr-TR" dirty="0" smtClean="0"/>
                        <a:t>5. </a:t>
                      </a:r>
                      <a:r>
                        <a:rPr lang="tr-TR" dirty="0" err="1" smtClean="0"/>
                        <a:t>Özkaynaklar</a:t>
                      </a:r>
                      <a:endParaRPr lang="tr-TR" dirty="0"/>
                    </a:p>
                  </a:txBody>
                  <a:tcPr/>
                </a:tc>
                <a:extLst>
                  <a:ext uri="{0D108BD9-81ED-4DB2-BD59-A6C34878D82A}">
                    <a16:rowId xmlns:a16="http://schemas.microsoft.com/office/drawing/2014/main" val="10000"/>
                  </a:ext>
                </a:extLst>
              </a:tr>
              <a:tr h="3315059">
                <a:tc>
                  <a:txBody>
                    <a:bodyPr/>
                    <a:lstStyle/>
                    <a:p>
                      <a:pPr marL="266700" indent="-266700"/>
                      <a:r>
                        <a:rPr lang="tr-TR" dirty="0" smtClean="0"/>
                        <a:t>30 Mali Borçlar</a:t>
                      </a:r>
                    </a:p>
                    <a:p>
                      <a:pPr marL="266700" indent="-266700"/>
                      <a:r>
                        <a:rPr lang="tr-TR" dirty="0" smtClean="0"/>
                        <a:t>32 Ticari Borçlar</a:t>
                      </a:r>
                    </a:p>
                    <a:p>
                      <a:pPr marL="266700" indent="-266700"/>
                      <a:r>
                        <a:rPr lang="tr-TR" dirty="0" smtClean="0"/>
                        <a:t>33 Diğer Borçlar</a:t>
                      </a:r>
                    </a:p>
                    <a:p>
                      <a:pPr marL="266700" indent="-266700"/>
                      <a:r>
                        <a:rPr lang="tr-TR" dirty="0" smtClean="0"/>
                        <a:t>34 Alınan Avanslar</a:t>
                      </a:r>
                    </a:p>
                    <a:p>
                      <a:pPr marL="266700" indent="-266700"/>
                      <a:r>
                        <a:rPr lang="tr-TR" dirty="0" smtClean="0"/>
                        <a:t>36 Ödenecek Vergi Ve Diğer yükümlülükler</a:t>
                      </a:r>
                    </a:p>
                    <a:p>
                      <a:pPr marL="266700" indent="-266700"/>
                      <a:r>
                        <a:rPr lang="tr-TR" dirty="0" smtClean="0"/>
                        <a:t>37 Borç Ve Gider Karşılıkları</a:t>
                      </a:r>
                    </a:p>
                    <a:p>
                      <a:pPr marL="266700" indent="-266700"/>
                      <a:r>
                        <a:rPr lang="tr-TR" dirty="0" smtClean="0"/>
                        <a:t>38 Gelecek aylara ait gelirler ve gider tahakkukları</a:t>
                      </a:r>
                    </a:p>
                    <a:p>
                      <a:pPr marL="266700" indent="-266700"/>
                      <a:r>
                        <a:rPr lang="tr-TR" dirty="0" smtClean="0"/>
                        <a:t>39 Diğer kısa vadeli yabancı kaynaklar</a:t>
                      </a:r>
                      <a:endParaRPr lang="tr-TR" dirty="0"/>
                    </a:p>
                  </a:txBody>
                  <a:tcPr/>
                </a:tc>
                <a:tc>
                  <a:txBody>
                    <a:bodyPr/>
                    <a:lstStyle/>
                    <a:p>
                      <a:pPr marL="266700" indent="-266700"/>
                      <a:r>
                        <a:rPr lang="tr-TR" dirty="0" smtClean="0"/>
                        <a:t>40 Mali Borçlar</a:t>
                      </a:r>
                    </a:p>
                    <a:p>
                      <a:pPr marL="266700" indent="-266700"/>
                      <a:r>
                        <a:rPr lang="tr-TR" dirty="0" smtClean="0"/>
                        <a:t>42 Ticari Borçlar</a:t>
                      </a:r>
                    </a:p>
                    <a:p>
                      <a:pPr marL="266700" indent="-266700"/>
                      <a:r>
                        <a:rPr lang="tr-TR" dirty="0" smtClean="0"/>
                        <a:t>43 Diğer Borçlar</a:t>
                      </a:r>
                    </a:p>
                    <a:p>
                      <a:pPr marL="266700" indent="-266700"/>
                      <a:r>
                        <a:rPr lang="tr-TR" dirty="0" smtClean="0"/>
                        <a:t>44 Alınan Avanslar</a:t>
                      </a:r>
                    </a:p>
                    <a:p>
                      <a:pPr marL="266700" indent="-266700"/>
                      <a:r>
                        <a:rPr lang="tr-TR" dirty="0" smtClean="0"/>
                        <a:t>47 Borç Ve Diğer Karşılıkları</a:t>
                      </a:r>
                    </a:p>
                    <a:p>
                      <a:pPr marL="266700" indent="-266700"/>
                      <a:r>
                        <a:rPr lang="tr-TR" dirty="0" smtClean="0"/>
                        <a:t>48 </a:t>
                      </a:r>
                      <a:r>
                        <a:rPr lang="tr-TR" sz="1800" kern="1200" dirty="0" smtClean="0">
                          <a:solidFill>
                            <a:schemeClr val="dk1"/>
                          </a:solidFill>
                          <a:latin typeface="+mn-lt"/>
                          <a:ea typeface="+mn-ea"/>
                          <a:cs typeface="+mn-cs"/>
                        </a:rPr>
                        <a:t>Gelecek</a:t>
                      </a:r>
                      <a:r>
                        <a:rPr lang="tr-TR" dirty="0" smtClean="0"/>
                        <a:t> Yıllara Ait Gelirler Ve Gider Tahakkukları</a:t>
                      </a:r>
                    </a:p>
                    <a:p>
                      <a:pPr marL="266700" indent="-266700"/>
                      <a:r>
                        <a:rPr lang="tr-TR" dirty="0" smtClean="0"/>
                        <a:t>49 Diğer Uzun Vadeli Yabancı Kaynaklar</a:t>
                      </a:r>
                      <a:endParaRPr lang="tr-TR" dirty="0"/>
                    </a:p>
                  </a:txBody>
                  <a:tcPr/>
                </a:tc>
                <a:tc>
                  <a:txBody>
                    <a:bodyPr/>
                    <a:lstStyle/>
                    <a:p>
                      <a:r>
                        <a:rPr lang="tr-TR" dirty="0" smtClean="0"/>
                        <a:t>50 Ödenmiş Sermaye</a:t>
                      </a:r>
                    </a:p>
                    <a:p>
                      <a:r>
                        <a:rPr lang="tr-TR" dirty="0" smtClean="0"/>
                        <a:t>52 Sermaye Yedekleri</a:t>
                      </a:r>
                    </a:p>
                    <a:p>
                      <a:r>
                        <a:rPr lang="tr-TR" dirty="0" smtClean="0"/>
                        <a:t>54 Kâr Yedekleri</a:t>
                      </a:r>
                    </a:p>
                    <a:p>
                      <a:r>
                        <a:rPr lang="tr-TR" dirty="0" smtClean="0"/>
                        <a:t>57 Geçmiş Yıllar Kârları</a:t>
                      </a:r>
                    </a:p>
                    <a:p>
                      <a:r>
                        <a:rPr lang="tr-TR" dirty="0" smtClean="0"/>
                        <a:t>58 Geçmiş Yıllar Zararları</a:t>
                      </a:r>
                    </a:p>
                    <a:p>
                      <a:r>
                        <a:rPr lang="tr-TR" dirty="0" smtClean="0"/>
                        <a:t>59 Dönem Net Kârı (Zararı)</a:t>
                      </a:r>
                      <a:endParaRPr lang="tr-TR"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3987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 ile ilgili Kavramlar</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809625" indent="-809625" algn="just">
              <a:buNone/>
            </a:pPr>
            <a:r>
              <a:rPr lang="tr-TR" sz="2300" b="1" i="1" dirty="0" smtClean="0"/>
              <a:t>Gelir: </a:t>
            </a:r>
            <a:r>
              <a:rPr lang="tr-TR" sz="2300" dirty="0" smtClean="0"/>
              <a:t>İşletmenin faaliyetleri sonucunda mal ve hizmetlerden elde edilen parasal tutardır. </a:t>
            </a:r>
          </a:p>
          <a:p>
            <a:pPr marL="0" indent="0">
              <a:buNone/>
            </a:pPr>
            <a:r>
              <a:rPr lang="tr-TR" sz="2300" b="1" i="1" dirty="0" smtClean="0"/>
              <a:t>Tahsilat: </a:t>
            </a:r>
            <a:r>
              <a:rPr lang="tr-TR" sz="2300" dirty="0" smtClean="0"/>
              <a:t>İşletmeye para veya para yerine geçen araçların girişidir.</a:t>
            </a:r>
          </a:p>
          <a:p>
            <a:pPr marL="0" indent="0">
              <a:buNone/>
            </a:pPr>
            <a:r>
              <a:rPr lang="tr-TR" sz="2300" b="1" i="1" dirty="0" smtClean="0"/>
              <a:t>Ödeme: </a:t>
            </a:r>
            <a:r>
              <a:rPr lang="tr-TR" sz="2300" dirty="0" smtClean="0"/>
              <a:t>İşletmeden para </a:t>
            </a:r>
            <a:r>
              <a:rPr lang="tr-TR" sz="2300" dirty="0"/>
              <a:t>veya para yerine geçen araçların </a:t>
            </a:r>
            <a:r>
              <a:rPr lang="tr-TR" sz="2300" dirty="0" smtClean="0"/>
              <a:t>çıkışıdır.</a:t>
            </a:r>
          </a:p>
          <a:p>
            <a:pPr marL="0" indent="0" algn="just">
              <a:buNone/>
            </a:pPr>
            <a:r>
              <a:rPr lang="tr-TR" sz="2300" b="1" i="1" dirty="0" smtClean="0"/>
              <a:t>	Tahsilat</a:t>
            </a:r>
            <a:r>
              <a:rPr lang="tr-TR" sz="2300" dirty="0" smtClean="0"/>
              <a:t> kavramı ile </a:t>
            </a:r>
            <a:r>
              <a:rPr lang="tr-TR" sz="2300" b="1" i="1" dirty="0" smtClean="0"/>
              <a:t>gelir</a:t>
            </a:r>
            <a:r>
              <a:rPr lang="tr-TR" sz="2300" dirty="0" smtClean="0"/>
              <a:t> kavramının karıştırılmaması gerekir. İşletme adına yapılan tahsilat gelir sonucu olabileceği gibi gelir ile ilgisi olmayabilir de. Örneğin satış işlemi sonucu alınan nakit veya çek gelir karşılığı tahsilat olurken, bankadan kredi alınması sonucu yapılan tahsilat gelir değil borçlanmadır.</a:t>
            </a:r>
          </a:p>
          <a:p>
            <a:pPr marL="0" indent="0" algn="just">
              <a:buNone/>
            </a:pPr>
            <a:r>
              <a:rPr lang="tr-TR" sz="2300" dirty="0" smtClean="0"/>
              <a:t>	Benzer bir şekilde </a:t>
            </a:r>
            <a:r>
              <a:rPr lang="tr-TR" sz="2300" b="1" i="1" dirty="0" smtClean="0"/>
              <a:t>ödeme</a:t>
            </a:r>
            <a:r>
              <a:rPr lang="tr-TR" sz="2300" dirty="0" smtClean="0"/>
              <a:t> kavramı ile </a:t>
            </a:r>
            <a:r>
              <a:rPr lang="tr-TR" sz="2300" b="1" i="1" dirty="0" smtClean="0"/>
              <a:t>gider</a:t>
            </a:r>
            <a:r>
              <a:rPr lang="tr-TR" sz="2300" dirty="0" smtClean="0"/>
              <a:t> kavramları da birbirinden farklıdır. </a:t>
            </a:r>
            <a:r>
              <a:rPr lang="tr-TR" sz="2300" dirty="0"/>
              <a:t>İşletme adına yapılan </a:t>
            </a:r>
            <a:r>
              <a:rPr lang="tr-TR" sz="2300" dirty="0" smtClean="0"/>
              <a:t>ödeme gider </a:t>
            </a:r>
            <a:r>
              <a:rPr lang="tr-TR" sz="2300" dirty="0"/>
              <a:t>sonucu olabileceği gibi </a:t>
            </a:r>
            <a:r>
              <a:rPr lang="tr-TR" sz="2300" dirty="0" smtClean="0"/>
              <a:t>gider ile </a:t>
            </a:r>
            <a:r>
              <a:rPr lang="tr-TR" sz="2300" dirty="0"/>
              <a:t>ilgisi olmayabilir de. Örneğin </a:t>
            </a:r>
            <a:r>
              <a:rPr lang="tr-TR" sz="2300" dirty="0" smtClean="0"/>
              <a:t>işletmede yaptırılan bir iş karşılığı (boya, temizlik vb.) ödenen </a:t>
            </a:r>
            <a:r>
              <a:rPr lang="tr-TR" sz="2300" dirty="0"/>
              <a:t>nakit veya </a:t>
            </a:r>
            <a:r>
              <a:rPr lang="tr-TR" sz="2300" dirty="0" smtClean="0"/>
              <a:t>çek/senet gider </a:t>
            </a:r>
            <a:r>
              <a:rPr lang="tr-TR" sz="2300" dirty="0"/>
              <a:t>karşılığı </a:t>
            </a:r>
            <a:r>
              <a:rPr lang="tr-TR" sz="2300" dirty="0" smtClean="0"/>
              <a:t>ödeme olurken</a:t>
            </a:r>
            <a:r>
              <a:rPr lang="tr-TR" sz="2300" dirty="0"/>
              <a:t>, </a:t>
            </a:r>
            <a:r>
              <a:rPr lang="tr-TR" sz="2300" dirty="0" smtClean="0"/>
              <a:t>Borcun ödenmesi gider değil borcun ödenmesidir. </a:t>
            </a:r>
            <a:endParaRPr lang="tr-TR" sz="2300" dirty="0"/>
          </a:p>
          <a:p>
            <a:pPr marL="0" indent="0">
              <a:buNone/>
            </a:pPr>
            <a:endParaRPr lang="tr-TR" sz="2300" dirty="0"/>
          </a:p>
          <a:p>
            <a:pPr marL="0" indent="0">
              <a:buNone/>
            </a:pPr>
            <a:endParaRPr lang="tr-TR" sz="2300" dirty="0" smtClean="0"/>
          </a:p>
        </p:txBody>
      </p:sp>
    </p:spTree>
    <p:extLst>
      <p:ext uri="{BB962C8B-B14F-4D97-AF65-F5344CB8AC3E}">
        <p14:creationId xmlns:p14="http://schemas.microsoft.com/office/powerpoint/2010/main" val="391854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 ile ilgili Kavramlar</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0" indent="0">
              <a:lnSpc>
                <a:spcPct val="100000"/>
              </a:lnSpc>
              <a:buNone/>
            </a:pPr>
            <a:r>
              <a:rPr lang="tr-TR" sz="2300" b="1" i="1" dirty="0" smtClean="0"/>
              <a:t>Hasılat: </a:t>
            </a:r>
            <a:r>
              <a:rPr lang="tr-TR" sz="2300" dirty="0" smtClean="0"/>
              <a:t>Parasal varlıklarda artışa neden olan ticari işlemler</a:t>
            </a:r>
          </a:p>
          <a:p>
            <a:pPr marL="0" indent="0">
              <a:lnSpc>
                <a:spcPct val="100000"/>
              </a:lnSpc>
              <a:buNone/>
            </a:pPr>
            <a:r>
              <a:rPr lang="tr-TR" sz="2300" b="1" i="1" dirty="0" smtClean="0"/>
              <a:t>Harcama: </a:t>
            </a:r>
            <a:r>
              <a:rPr lang="tr-TR" sz="2300" dirty="0"/>
              <a:t>Parasal varlıklarda </a:t>
            </a:r>
            <a:r>
              <a:rPr lang="tr-TR" sz="2300" dirty="0" smtClean="0"/>
              <a:t>azalışa neden </a:t>
            </a:r>
            <a:r>
              <a:rPr lang="tr-TR" sz="2300" dirty="0"/>
              <a:t>olan ticari </a:t>
            </a:r>
            <a:r>
              <a:rPr lang="tr-TR" sz="2300" dirty="0" smtClean="0"/>
              <a:t>işlemler</a:t>
            </a:r>
          </a:p>
          <a:p>
            <a:pPr marL="1790700" indent="-1790700">
              <a:lnSpc>
                <a:spcPct val="100000"/>
              </a:lnSpc>
              <a:buNone/>
            </a:pPr>
            <a:r>
              <a:rPr lang="tr-TR" sz="2300" b="1" i="1" dirty="0" smtClean="0"/>
              <a:t>Parasal Varlık: </a:t>
            </a:r>
            <a:r>
              <a:rPr lang="tr-TR" sz="2300" dirty="0" smtClean="0"/>
              <a:t>Ödeme araçları mevcudu (kasadaki para + vadesiz mevduat hesabı ile alacaklardan borçların çıkarılması sonucunda kalan değerlerin toplamıdır.</a:t>
            </a:r>
          </a:p>
          <a:p>
            <a:pPr marL="0" indent="0">
              <a:buNone/>
            </a:pPr>
            <a:endParaRPr lang="tr-TR" sz="2300" dirty="0" smtClean="0"/>
          </a:p>
          <a:p>
            <a:pPr marL="0" indent="0">
              <a:buNone/>
            </a:pPr>
            <a:endParaRPr lang="tr-TR" sz="2300" dirty="0"/>
          </a:p>
          <a:p>
            <a:pPr marL="0" indent="0">
              <a:buNone/>
            </a:pPr>
            <a:endParaRPr lang="tr-TR" sz="2300" dirty="0" smtClean="0"/>
          </a:p>
        </p:txBody>
      </p:sp>
    </p:spTree>
    <p:extLst>
      <p:ext uri="{BB962C8B-B14F-4D97-AF65-F5344CB8AC3E}">
        <p14:creationId xmlns:p14="http://schemas.microsoft.com/office/powerpoint/2010/main" val="387816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smtClean="0">
                <a:latin typeface="+mn-lt"/>
              </a:rPr>
              <a:t>Muhasebe ile ilgili Kavramlar</a:t>
            </a:r>
            <a:endParaRPr lang="tr-TR" sz="2700" dirty="0">
              <a:latin typeface="+mn-lt"/>
            </a:endParaRPr>
          </a:p>
        </p:txBody>
      </p:sp>
      <p:sp>
        <p:nvSpPr>
          <p:cNvPr id="3" name="İçerik Yer Tutucusu 2"/>
          <p:cNvSpPr>
            <a:spLocks noGrp="1"/>
          </p:cNvSpPr>
          <p:nvPr>
            <p:ph idx="1"/>
          </p:nvPr>
        </p:nvSpPr>
        <p:spPr>
          <a:xfrm>
            <a:off x="838200" y="1238250"/>
            <a:ext cx="10515600" cy="4938713"/>
          </a:xfrm>
        </p:spPr>
        <p:txBody>
          <a:bodyPr>
            <a:normAutofit/>
          </a:bodyPr>
          <a:lstStyle/>
          <a:p>
            <a:pPr marL="542925" indent="-542925">
              <a:lnSpc>
                <a:spcPct val="100000"/>
              </a:lnSpc>
              <a:buNone/>
            </a:pPr>
            <a:r>
              <a:rPr lang="tr-TR" sz="2300" b="1" i="1" dirty="0" smtClean="0"/>
              <a:t>Maliyet</a:t>
            </a:r>
            <a:r>
              <a:rPr lang="tr-TR" sz="2300" b="1" i="1" dirty="0"/>
              <a:t>, </a:t>
            </a:r>
            <a:r>
              <a:rPr lang="tr-TR" sz="2300" dirty="0"/>
              <a:t>satış değeri olan bir mal yada hizmete sahip olabilmek için katlanılan ölçülebilir fedakarlıkların toplamı </a:t>
            </a:r>
            <a:r>
              <a:rPr lang="tr-TR" sz="1600" dirty="0"/>
              <a:t>(Kutlan 1998: 3)</a:t>
            </a:r>
            <a:r>
              <a:rPr lang="tr-TR" sz="2300" dirty="0"/>
              <a:t>, genel anlamda işletme giderlerinin nihai dönüşümlerini anlatan bir terimdir. </a:t>
            </a:r>
            <a:endParaRPr lang="tr-TR" sz="2300" dirty="0" smtClean="0"/>
          </a:p>
          <a:p>
            <a:pPr marL="542925" indent="-542925">
              <a:lnSpc>
                <a:spcPct val="100000"/>
              </a:lnSpc>
              <a:buNone/>
            </a:pPr>
            <a:r>
              <a:rPr lang="tr-TR" sz="2300" b="1" i="1" dirty="0" smtClean="0"/>
              <a:t>Gider</a:t>
            </a:r>
            <a:r>
              <a:rPr lang="tr-TR" sz="2300" b="1" i="1" dirty="0"/>
              <a:t>, </a:t>
            </a:r>
            <a:r>
              <a:rPr lang="tr-TR" sz="2300" dirty="0"/>
              <a:t>işletmenin faaliyetlerini ve varlığını sürdürebilmesi için belli bir dönemde kullandığı ve tükettiği mal ve hizmetlerin parasal tutarıdır</a:t>
            </a:r>
            <a:r>
              <a:rPr lang="tr-TR" sz="2300" dirty="0" smtClean="0"/>
              <a:t>.</a:t>
            </a:r>
          </a:p>
          <a:p>
            <a:pPr marL="542925" indent="-542925">
              <a:lnSpc>
                <a:spcPct val="100000"/>
              </a:lnSpc>
              <a:buNone/>
            </a:pPr>
            <a:r>
              <a:rPr lang="tr-TR" sz="2300" b="1" i="1" dirty="0"/>
              <a:t>Gider Zarar </a:t>
            </a:r>
            <a:r>
              <a:rPr lang="tr-TR" sz="2300" b="1" i="1" dirty="0" smtClean="0"/>
              <a:t>Ayrımı</a:t>
            </a:r>
            <a:r>
              <a:rPr lang="tr-TR" sz="2300" b="1" i="1" dirty="0"/>
              <a:t>: </a:t>
            </a:r>
            <a:r>
              <a:rPr lang="tr-TR" sz="2300" dirty="0"/>
              <a:t>İşletme işlevlerinin yürütülmesi için gerekli olan ve </a:t>
            </a:r>
            <a:r>
              <a:rPr lang="tr-TR" sz="2300" b="1" i="1" dirty="0"/>
              <a:t>normal ölçüler içerisinde</a:t>
            </a:r>
            <a:r>
              <a:rPr lang="tr-TR" sz="2300" dirty="0"/>
              <a:t> yapılan tüm harcamalar ile varlık ve hizmet tüketimleri gider niteliği taşır. Buna karşılık, işletme işlevlerinin yürütülmesi için </a:t>
            </a:r>
            <a:r>
              <a:rPr lang="tr-TR" sz="2300" b="1" i="1" dirty="0"/>
              <a:t>gerekli olmayan </a:t>
            </a:r>
            <a:r>
              <a:rPr lang="tr-TR" sz="2300" dirty="0"/>
              <a:t>veya </a:t>
            </a:r>
            <a:r>
              <a:rPr lang="tr-TR" sz="2300" b="1" i="1" dirty="0"/>
              <a:t>normal ölçüleri aşan</a:t>
            </a:r>
            <a:r>
              <a:rPr lang="tr-TR" sz="2300" dirty="0"/>
              <a:t> harcama ve tüketimler gider değil zarardır. </a:t>
            </a:r>
          </a:p>
        </p:txBody>
      </p:sp>
    </p:spTree>
    <p:extLst>
      <p:ext uri="{BB962C8B-B14F-4D97-AF65-F5344CB8AC3E}">
        <p14:creationId xmlns:p14="http://schemas.microsoft.com/office/powerpoint/2010/main" val="156209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333500"/>
            <a:ext cx="10515600" cy="4843463"/>
          </a:xfrm>
        </p:spPr>
        <p:txBody>
          <a:bodyPr>
            <a:normAutofit/>
          </a:bodyPr>
          <a:lstStyle/>
          <a:p>
            <a:pPr algn="just">
              <a:lnSpc>
                <a:spcPct val="100000"/>
              </a:lnSpc>
            </a:pPr>
            <a:r>
              <a:rPr lang="tr-TR" sz="2300" dirty="0" smtClean="0"/>
              <a:t>İşletmeler, işletmenin mali nitelikli işlemlerini muhasebe aracılığıyla kayıt altına alarak sonuçlarını yasalarca belirlenmiş kurallar çerçevesinde belirli dönemler itibariyle düzenledikleri raporlar aracılığıyla ilgili taraflara sunarlar.</a:t>
            </a:r>
          </a:p>
          <a:p>
            <a:pPr algn="just">
              <a:lnSpc>
                <a:spcPct val="100000"/>
              </a:lnSpc>
            </a:pPr>
            <a:r>
              <a:rPr lang="tr-TR" sz="2300" dirty="0" smtClean="0"/>
              <a:t>Muhasebe uygulamalarının çerçevesini Türk Ticaret Kanunu (TTK) ve Vergi mevzuatının yanında Türkiye Muhasebe Standartları (TMS) ve Türkiye Finansal Raporlama Standartları (TFRS) belirler.</a:t>
            </a:r>
          </a:p>
          <a:p>
            <a:pPr algn="just">
              <a:lnSpc>
                <a:spcPct val="100000"/>
              </a:lnSpc>
            </a:pPr>
            <a:r>
              <a:rPr lang="tr-TR" sz="2300" dirty="0" smtClean="0"/>
              <a:t>Uygulamada TFRS tam set ve BOBİ FRS (ki BOBİ FRS de büyük işletme ve orta boy işletmeler için farklı kriter ve uygulamalar getirir) olarak ikiye ayrılır. </a:t>
            </a:r>
            <a:endParaRPr lang="tr-TR" sz="2300" dirty="0"/>
          </a:p>
        </p:txBody>
      </p:sp>
    </p:spTree>
    <p:extLst>
      <p:ext uri="{BB962C8B-B14F-4D97-AF65-F5344CB8AC3E}">
        <p14:creationId xmlns:p14="http://schemas.microsoft.com/office/powerpoint/2010/main" val="1606661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16515" y="5952872"/>
            <a:ext cx="8191786" cy="425201"/>
          </a:xfrm>
        </p:spPr>
        <p:txBody>
          <a:bodyPr>
            <a:normAutofit/>
          </a:bodyPr>
          <a:lstStyle/>
          <a:p>
            <a:r>
              <a:rPr lang="tr-TR" sz="1800" dirty="0" smtClean="0"/>
              <a:t>Kaynak: (</a:t>
            </a:r>
            <a:r>
              <a:rPr lang="tr-TR" sz="1800" dirty="0" err="1" smtClean="0"/>
              <a:t>Büyükmirza</a:t>
            </a:r>
            <a:r>
              <a:rPr lang="tr-TR" sz="1800" dirty="0" smtClean="0"/>
              <a:t>, 1995:46)</a:t>
            </a:r>
            <a:endParaRPr lang="en-US" sz="1800" dirty="0"/>
          </a:p>
        </p:txBody>
      </p:sp>
      <p:sp>
        <p:nvSpPr>
          <p:cNvPr id="4" name="Dikdörtgen 3"/>
          <p:cNvSpPr/>
          <p:nvPr/>
        </p:nvSpPr>
        <p:spPr>
          <a:xfrm>
            <a:off x="5530121" y="594753"/>
            <a:ext cx="2308485" cy="1034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t>Harcama ve Tüketimler</a:t>
            </a:r>
            <a:endParaRPr lang="en-US" sz="2400" b="1" dirty="0"/>
          </a:p>
        </p:txBody>
      </p:sp>
      <p:sp>
        <p:nvSpPr>
          <p:cNvPr id="5" name="Oval 4"/>
          <p:cNvSpPr/>
          <p:nvPr/>
        </p:nvSpPr>
        <p:spPr>
          <a:xfrm>
            <a:off x="2008683" y="2278505"/>
            <a:ext cx="2188564" cy="158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t>Gerekli ve Normal</a:t>
            </a:r>
            <a:endParaRPr lang="en-US" sz="2400" b="1" dirty="0"/>
          </a:p>
        </p:txBody>
      </p:sp>
      <p:sp>
        <p:nvSpPr>
          <p:cNvPr id="7" name="Oval 6"/>
          <p:cNvSpPr/>
          <p:nvPr/>
        </p:nvSpPr>
        <p:spPr>
          <a:xfrm>
            <a:off x="9114019" y="2338465"/>
            <a:ext cx="2188564" cy="158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t>Gereksiz ve Anormal</a:t>
            </a:r>
            <a:endParaRPr lang="en-US" sz="2400" b="1" dirty="0"/>
          </a:p>
        </p:txBody>
      </p:sp>
      <p:sp>
        <p:nvSpPr>
          <p:cNvPr id="9" name="Dikdörtgen 8"/>
          <p:cNvSpPr/>
          <p:nvPr/>
        </p:nvSpPr>
        <p:spPr>
          <a:xfrm>
            <a:off x="2008683" y="4853833"/>
            <a:ext cx="2111114" cy="1034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t>GİDER</a:t>
            </a:r>
            <a:endParaRPr lang="en-US" sz="2400" b="1" dirty="0"/>
          </a:p>
        </p:txBody>
      </p:sp>
      <p:sp>
        <p:nvSpPr>
          <p:cNvPr id="11" name="Dikdörtgen 10"/>
          <p:cNvSpPr/>
          <p:nvPr/>
        </p:nvSpPr>
        <p:spPr>
          <a:xfrm>
            <a:off x="9368851" y="4853833"/>
            <a:ext cx="1933732" cy="1034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smtClean="0"/>
              <a:t>Zarar</a:t>
            </a:r>
            <a:endParaRPr lang="en-US" sz="2400" b="1" dirty="0"/>
          </a:p>
        </p:txBody>
      </p:sp>
      <p:sp>
        <p:nvSpPr>
          <p:cNvPr id="12" name="Oval 11"/>
          <p:cNvSpPr/>
          <p:nvPr/>
        </p:nvSpPr>
        <p:spPr>
          <a:xfrm>
            <a:off x="5650042" y="4576516"/>
            <a:ext cx="2188564" cy="158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300" b="1" dirty="0" smtClean="0"/>
              <a:t>Yararsız (Boşa Giden)</a:t>
            </a:r>
            <a:endParaRPr lang="en-US" sz="2300" b="1" dirty="0"/>
          </a:p>
        </p:txBody>
      </p:sp>
      <p:cxnSp>
        <p:nvCxnSpPr>
          <p:cNvPr id="14" name="Düz Ok Bağlayıcısı 13"/>
          <p:cNvCxnSpPr/>
          <p:nvPr/>
        </p:nvCxnSpPr>
        <p:spPr>
          <a:xfrm flipH="1">
            <a:off x="4197247" y="1693889"/>
            <a:ext cx="2188563" cy="9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p:nvPr/>
        </p:nvCxnSpPr>
        <p:spPr>
          <a:xfrm>
            <a:off x="6925456" y="1693889"/>
            <a:ext cx="2188563" cy="102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Düz Ok Bağlayıcısı 19"/>
          <p:cNvCxnSpPr/>
          <p:nvPr/>
        </p:nvCxnSpPr>
        <p:spPr>
          <a:xfrm>
            <a:off x="3064240" y="3927422"/>
            <a:ext cx="0" cy="79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p:nvPr/>
        </p:nvCxnSpPr>
        <p:spPr>
          <a:xfrm>
            <a:off x="10314482" y="3967395"/>
            <a:ext cx="0" cy="79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p:cNvCxnSpPr>
            <a:stCxn id="9" idx="3"/>
          </p:cNvCxnSpPr>
          <p:nvPr/>
        </p:nvCxnSpPr>
        <p:spPr>
          <a:xfrm>
            <a:off x="4119797" y="5370994"/>
            <a:ext cx="1410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Düz Ok Bağlayıcısı 23"/>
          <p:cNvCxnSpPr/>
          <p:nvPr/>
        </p:nvCxnSpPr>
        <p:spPr>
          <a:xfrm>
            <a:off x="7838606" y="5333037"/>
            <a:ext cx="1410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810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lstStyle/>
          <a:p>
            <a:pPr marL="0" indent="0">
              <a:buNone/>
            </a:pPr>
            <a:r>
              <a:rPr lang="tr-TR" sz="1800" dirty="0" err="1"/>
              <a:t>Büyükmirza</a:t>
            </a:r>
            <a:r>
              <a:rPr lang="tr-TR" sz="1800" dirty="0"/>
              <a:t>, K. (1995). Maliyet ve Yönetim Muhasebesi. Ankara: Gazi </a:t>
            </a:r>
            <a:r>
              <a:rPr lang="tr-TR" sz="1800" dirty="0" smtClean="0"/>
              <a:t>Kitabevi.</a:t>
            </a:r>
          </a:p>
          <a:p>
            <a:pPr marL="0" indent="0">
              <a:buNone/>
            </a:pPr>
            <a:r>
              <a:rPr lang="tr-TR" sz="1800" dirty="0" smtClean="0"/>
              <a:t>Ertaş, F.C. (2019). Muhasebe Bilgi Sistemi ve Organizasyonu, Ankara: Seçkin Yayıncılık</a:t>
            </a:r>
          </a:p>
          <a:p>
            <a:pPr marL="0" indent="0">
              <a:buNone/>
            </a:pPr>
            <a:r>
              <a:rPr lang="tr-TR" sz="1800" dirty="0"/>
              <a:t>Kutlan, S. (1998). Maliyet Kontrolü ve 5 Yıldızlı Konaklama İşletmelerinde Uygulama. İstanbul: Alfa Yayınları</a:t>
            </a:r>
            <a:r>
              <a:rPr lang="tr-TR" sz="1800" dirty="0" smtClean="0"/>
              <a:t>.</a:t>
            </a:r>
          </a:p>
          <a:p>
            <a:pPr marL="0" indent="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12343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39775"/>
          </a:xfrm>
        </p:spPr>
        <p:txBody>
          <a:bodyPr>
            <a:normAutofit/>
          </a:bodyPr>
          <a:lstStyle/>
          <a:p>
            <a:r>
              <a:rPr lang="tr-TR" sz="2800" dirty="0" smtClean="0">
                <a:latin typeface="+mn-lt"/>
              </a:rPr>
              <a:t>Muhasebenin Fonksiyonları</a:t>
            </a:r>
            <a:endParaRPr lang="tr-TR" sz="2800" dirty="0">
              <a:latin typeface="+mn-lt"/>
            </a:endParaRPr>
          </a:p>
        </p:txBody>
      </p:sp>
      <p:sp>
        <p:nvSpPr>
          <p:cNvPr id="3" name="İçerik Yer Tutucusu 2"/>
          <p:cNvSpPr>
            <a:spLocks noGrp="1"/>
          </p:cNvSpPr>
          <p:nvPr>
            <p:ph idx="1"/>
          </p:nvPr>
        </p:nvSpPr>
        <p:spPr>
          <a:xfrm>
            <a:off x="838200" y="1190625"/>
            <a:ext cx="10515600" cy="4986338"/>
          </a:xfrm>
        </p:spPr>
        <p:txBody>
          <a:bodyPr>
            <a:normAutofit/>
          </a:bodyPr>
          <a:lstStyle/>
          <a:p>
            <a:pPr marL="0" indent="0" algn="just">
              <a:lnSpc>
                <a:spcPct val="100000"/>
              </a:lnSpc>
              <a:buNone/>
            </a:pPr>
            <a:r>
              <a:rPr lang="tr-TR" sz="2300" dirty="0" smtClean="0"/>
              <a:t>Muhasebenin genel olarak fonksiyonları </a:t>
            </a:r>
            <a:r>
              <a:rPr lang="tr-TR" sz="1600" dirty="0" smtClean="0"/>
              <a:t>(Ertaş, 2019)</a:t>
            </a:r>
            <a:r>
              <a:rPr lang="tr-TR" sz="2300" dirty="0" smtClean="0"/>
              <a:t>;</a:t>
            </a:r>
          </a:p>
          <a:p>
            <a:pPr algn="just">
              <a:lnSpc>
                <a:spcPct val="100000"/>
              </a:lnSpc>
            </a:pPr>
            <a:r>
              <a:rPr lang="tr-TR" sz="2300" dirty="0" smtClean="0"/>
              <a:t>İşletmenin dönem içerisinde varlıklarında, kaynaklarında ve sermayesinde meydana gelen değişimleri tespit etme ve kayıtlama,</a:t>
            </a:r>
          </a:p>
          <a:p>
            <a:pPr algn="just">
              <a:lnSpc>
                <a:spcPct val="100000"/>
              </a:lnSpc>
            </a:pPr>
            <a:r>
              <a:rPr lang="tr-TR" sz="2300" dirty="0" smtClean="0"/>
              <a:t>İşletmenin belirli bir dönemi içerisinde elde edilen gelirler ile yapılan giderleri karşılaştırarak faaliyet sonucunu (kâr/zarar) tespit ve kayıtlama,</a:t>
            </a:r>
          </a:p>
          <a:p>
            <a:pPr algn="just">
              <a:lnSpc>
                <a:spcPct val="100000"/>
              </a:lnSpc>
            </a:pPr>
            <a:r>
              <a:rPr lang="tr-TR" sz="2300" dirty="0" smtClean="0"/>
              <a:t>İşletmenin dönem sonundaki varlıklarını, borçlarını ve sermayesini tespit ve raporlama</a:t>
            </a:r>
          </a:p>
          <a:p>
            <a:pPr algn="just">
              <a:lnSpc>
                <a:spcPct val="100000"/>
              </a:lnSpc>
            </a:pPr>
            <a:r>
              <a:rPr lang="tr-TR" sz="2300" dirty="0" smtClean="0"/>
              <a:t>Yasal sorumluluklarını yerine getirme,</a:t>
            </a:r>
          </a:p>
          <a:p>
            <a:pPr algn="just">
              <a:lnSpc>
                <a:spcPct val="100000"/>
              </a:lnSpc>
            </a:pPr>
            <a:r>
              <a:rPr lang="tr-TR" sz="2300" dirty="0" smtClean="0"/>
              <a:t>Hukuki anlaşmazlık durumlarında ispat vasıtası olmak, kıt üretim faktörlerinin etkin kullanımını sağlamak amacı ile gerekli bilgileri ilgili birimleri zamanında sunmak</a:t>
            </a:r>
            <a:endParaRPr lang="tr-TR" sz="2300" dirty="0"/>
          </a:p>
        </p:txBody>
      </p:sp>
    </p:spTree>
    <p:extLst>
      <p:ext uri="{BB962C8B-B14F-4D97-AF65-F5344CB8AC3E}">
        <p14:creationId xmlns:p14="http://schemas.microsoft.com/office/powerpoint/2010/main" val="823683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92150"/>
          </a:xfrm>
        </p:spPr>
        <p:txBody>
          <a:bodyPr>
            <a:normAutofit/>
          </a:bodyPr>
          <a:lstStyle/>
          <a:p>
            <a:r>
              <a:rPr lang="tr-TR" sz="2800" dirty="0" smtClean="0">
                <a:latin typeface="+mn-lt"/>
              </a:rPr>
              <a:t>Muhasebede Kayıt Tutma</a:t>
            </a:r>
            <a:endParaRPr lang="tr-TR" sz="2800" dirty="0">
              <a:latin typeface="+mn-lt"/>
            </a:endParaRPr>
          </a:p>
        </p:txBody>
      </p:sp>
      <p:sp>
        <p:nvSpPr>
          <p:cNvPr id="3" name="İçerik Yer Tutucusu 2"/>
          <p:cNvSpPr>
            <a:spLocks noGrp="1"/>
          </p:cNvSpPr>
          <p:nvPr>
            <p:ph idx="1"/>
          </p:nvPr>
        </p:nvSpPr>
        <p:spPr>
          <a:xfrm>
            <a:off x="838200" y="1276350"/>
            <a:ext cx="10515600" cy="4900613"/>
          </a:xfrm>
        </p:spPr>
        <p:txBody>
          <a:bodyPr>
            <a:normAutofit/>
          </a:bodyPr>
          <a:lstStyle/>
          <a:p>
            <a:pPr algn="just">
              <a:lnSpc>
                <a:spcPct val="100000"/>
              </a:lnSpc>
            </a:pPr>
            <a:r>
              <a:rPr lang="tr-TR" sz="2300" dirty="0" smtClean="0"/>
              <a:t>Toplumsal algı üzerinden hareket edilecek olursa muhasebeci denildiğinde sadece kayıt tutma özelliği gelse tek işlevi değildir. Aslında kayıt işlemi muhasebenin en temel fonksiyonudur. Üstelik muhasebenin diğer fonksiyonlarını sağlıklı bir şekilde yerine getirebilmesinin en önemli ayağıdır. Hemen diğer tüm bilgiler muhasebenin kayıtladığı bu bilgileri temel alarak hazırlanır.</a:t>
            </a:r>
          </a:p>
          <a:p>
            <a:pPr algn="just">
              <a:lnSpc>
                <a:spcPct val="100000"/>
              </a:lnSpc>
            </a:pPr>
            <a:r>
              <a:rPr lang="tr-TR" sz="2300" dirty="0" smtClean="0"/>
              <a:t>Muhasebede kayıtlar günü gününe kaydedilmektedir.</a:t>
            </a:r>
          </a:p>
          <a:p>
            <a:pPr algn="just">
              <a:lnSpc>
                <a:spcPct val="100000"/>
              </a:lnSpc>
            </a:pPr>
            <a:r>
              <a:rPr lang="tr-TR" sz="2300" dirty="0" smtClean="0"/>
              <a:t>Ancak muhasebenin kayıtlama sorumluluğu sadece muhasebenin bir boyutunu içerir. Muhasebenin işlevleri, kayıtlamanın yanında sınıflama, raporlama ve ilgili birimlerin ihtiyaç duyacakları bilgileri/raporları yorumlama işlerini de kapsar.</a:t>
            </a:r>
            <a:endParaRPr lang="tr-TR" sz="2300" dirty="0"/>
          </a:p>
        </p:txBody>
      </p:sp>
    </p:spTree>
    <p:extLst>
      <p:ext uri="{BB962C8B-B14F-4D97-AF65-F5344CB8AC3E}">
        <p14:creationId xmlns:p14="http://schemas.microsoft.com/office/powerpoint/2010/main" val="405178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01650"/>
          </a:xfrm>
        </p:spPr>
        <p:txBody>
          <a:bodyPr>
            <a:normAutofit/>
          </a:bodyPr>
          <a:lstStyle/>
          <a:p>
            <a:r>
              <a:rPr lang="tr-TR" sz="2800" dirty="0" smtClean="0">
                <a:latin typeface="+mn-lt"/>
              </a:rPr>
              <a:t>Muhasebe Bilgilerinin Özellikleri</a:t>
            </a:r>
            <a:endParaRPr lang="tr-TR" sz="2800" dirty="0">
              <a:latin typeface="+mn-lt"/>
            </a:endParaRPr>
          </a:p>
        </p:txBody>
      </p:sp>
      <p:sp>
        <p:nvSpPr>
          <p:cNvPr id="3" name="İçerik Yer Tutucusu 2"/>
          <p:cNvSpPr>
            <a:spLocks noGrp="1"/>
          </p:cNvSpPr>
          <p:nvPr>
            <p:ph idx="1"/>
          </p:nvPr>
        </p:nvSpPr>
        <p:spPr>
          <a:xfrm>
            <a:off x="762000" y="1000125"/>
            <a:ext cx="10515600" cy="5110163"/>
          </a:xfrm>
        </p:spPr>
        <p:txBody>
          <a:bodyPr>
            <a:normAutofit/>
          </a:bodyPr>
          <a:lstStyle/>
          <a:p>
            <a:pPr algn="just">
              <a:lnSpc>
                <a:spcPct val="100000"/>
              </a:lnSpc>
            </a:pPr>
            <a:r>
              <a:rPr lang="tr-TR" sz="2300" dirty="0" smtClean="0"/>
              <a:t>İşletmeyle ilgili menfaat gruplarının ihtiyaç duyacağı finansal tablolar muhasebe bilgi sisteminden elde edilir. İlgili taraflar işletmenin sunmuş olduğu finansal tablolar üzerinden işletmeyle ilgili kararlarını verirler.</a:t>
            </a:r>
          </a:p>
          <a:p>
            <a:endParaRPr lang="tr-TR" sz="2300" dirty="0" smtClean="0"/>
          </a:p>
          <a:p>
            <a:endParaRPr lang="tr-TR" sz="2300" dirty="0"/>
          </a:p>
          <a:p>
            <a:endParaRPr lang="tr-TR" sz="2300" dirty="0" smtClean="0"/>
          </a:p>
          <a:p>
            <a:endParaRPr lang="tr-TR" sz="2300" dirty="0"/>
          </a:p>
          <a:p>
            <a:endParaRPr lang="tr-TR" sz="2300" dirty="0" smtClean="0"/>
          </a:p>
          <a:p>
            <a:pPr marL="0" indent="0">
              <a:buNone/>
            </a:pPr>
            <a:r>
              <a:rPr lang="tr-TR" sz="2300" dirty="0" smtClean="0"/>
              <a:t>	</a:t>
            </a:r>
          </a:p>
          <a:p>
            <a:pPr marL="0" indent="0">
              <a:buNone/>
            </a:pPr>
            <a:r>
              <a:rPr lang="tr-TR" sz="2300" dirty="0" smtClean="0"/>
              <a:t>	</a:t>
            </a:r>
          </a:p>
        </p:txBody>
      </p:sp>
      <p:graphicFrame>
        <p:nvGraphicFramePr>
          <p:cNvPr id="4" name="Tablo 3"/>
          <p:cNvGraphicFramePr>
            <a:graphicFrameLocks noGrp="1"/>
          </p:cNvGraphicFramePr>
          <p:nvPr>
            <p:extLst>
              <p:ext uri="{D42A27DB-BD31-4B8C-83A1-F6EECF244321}">
                <p14:modId xmlns:p14="http://schemas.microsoft.com/office/powerpoint/2010/main" val="2317978316"/>
              </p:ext>
            </p:extLst>
          </p:nvPr>
        </p:nvGraphicFramePr>
        <p:xfrm>
          <a:off x="1841500" y="2310341"/>
          <a:ext cx="8197850" cy="1899709"/>
        </p:xfrm>
        <a:graphic>
          <a:graphicData uri="http://schemas.openxmlformats.org/drawingml/2006/table">
            <a:tbl>
              <a:tblPr firstRow="1" bandRow="1">
                <a:tableStyleId>{5C22544A-7EE6-4342-B048-85BDC9FD1C3A}</a:tableStyleId>
              </a:tblPr>
              <a:tblGrid>
                <a:gridCol w="4102443">
                  <a:extLst>
                    <a:ext uri="{9D8B030D-6E8A-4147-A177-3AD203B41FA5}">
                      <a16:colId xmlns:a16="http://schemas.microsoft.com/office/drawing/2014/main" val="20000"/>
                    </a:ext>
                  </a:extLst>
                </a:gridCol>
                <a:gridCol w="4095407">
                  <a:extLst>
                    <a:ext uri="{9D8B030D-6E8A-4147-A177-3AD203B41FA5}">
                      <a16:colId xmlns:a16="http://schemas.microsoft.com/office/drawing/2014/main" val="20001"/>
                    </a:ext>
                  </a:extLst>
                </a:gridCol>
              </a:tblGrid>
              <a:tr h="4383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100" dirty="0" smtClean="0"/>
                        <a:t>Temel Özellikleri</a:t>
                      </a:r>
                    </a:p>
                  </a:txBody>
                  <a:tcPr/>
                </a:tc>
                <a:tc>
                  <a:txBody>
                    <a:bodyPr/>
                    <a:lstStyle/>
                    <a:p>
                      <a:pPr algn="ctr"/>
                      <a:r>
                        <a:rPr lang="tr-TR" sz="2100" dirty="0" smtClean="0"/>
                        <a:t>Destekleyici Özellikleri</a:t>
                      </a:r>
                      <a:endParaRPr lang="tr-TR" sz="2100" dirty="0"/>
                    </a:p>
                  </a:txBody>
                  <a:tcPr/>
                </a:tc>
                <a:extLst>
                  <a:ext uri="{0D108BD9-81ED-4DB2-BD59-A6C34878D82A}">
                    <a16:rowId xmlns:a16="http://schemas.microsoft.com/office/drawing/2014/main" val="10000"/>
                  </a:ext>
                </a:extLst>
              </a:tr>
              <a:tr h="1461315">
                <a:tc>
                  <a:txBody>
                    <a:bodyPr/>
                    <a:lstStyle/>
                    <a:p>
                      <a:pPr marL="285750" indent="-285750">
                        <a:buFont typeface="Arial" panose="020B0604020202020204" pitchFamily="34" charset="0"/>
                        <a:buChar char="•"/>
                      </a:pPr>
                      <a:r>
                        <a:rPr lang="tr-TR" sz="2100" dirty="0" smtClean="0"/>
                        <a:t>İhtiyaca Uygunluk</a:t>
                      </a:r>
                    </a:p>
                    <a:p>
                      <a:pPr marL="285750" indent="-285750">
                        <a:buFont typeface="Arial" panose="020B0604020202020204" pitchFamily="34" charset="0"/>
                        <a:buChar char="•"/>
                      </a:pPr>
                      <a:r>
                        <a:rPr lang="tr-TR" sz="2100" dirty="0" smtClean="0"/>
                        <a:t>Gerçeğe Uygun Şekilde Sunum</a:t>
                      </a:r>
                    </a:p>
                    <a:p>
                      <a:endParaRPr lang="tr-TR" sz="2100" dirty="0"/>
                    </a:p>
                  </a:txBody>
                  <a:tcPr/>
                </a:tc>
                <a:tc>
                  <a:txBody>
                    <a:bodyPr/>
                    <a:lstStyle/>
                    <a:p>
                      <a:pPr marL="361950" indent="-266700">
                        <a:buFont typeface="Arial" panose="020B0604020202020204" pitchFamily="34" charset="0"/>
                        <a:buChar char="•"/>
                      </a:pPr>
                      <a:r>
                        <a:rPr lang="tr-TR" sz="2100" dirty="0" err="1" smtClean="0"/>
                        <a:t>Karşılaştırılabilirlik</a:t>
                      </a:r>
                      <a:endParaRPr lang="tr-TR" sz="2100" dirty="0" smtClean="0"/>
                    </a:p>
                    <a:p>
                      <a:pPr marL="361950" indent="-266700">
                        <a:buFont typeface="Arial" panose="020B0604020202020204" pitchFamily="34" charset="0"/>
                        <a:buChar char="•"/>
                      </a:pPr>
                      <a:r>
                        <a:rPr lang="tr-TR" sz="2100" dirty="0" err="1" smtClean="0"/>
                        <a:t>Doğrulanabilirlik</a:t>
                      </a:r>
                      <a:endParaRPr lang="tr-TR" sz="2100" dirty="0" smtClean="0"/>
                    </a:p>
                    <a:p>
                      <a:pPr marL="361950" indent="-266700">
                        <a:buFont typeface="Arial" panose="020B0604020202020204" pitchFamily="34" charset="0"/>
                        <a:buChar char="•"/>
                      </a:pPr>
                      <a:r>
                        <a:rPr lang="tr-TR" sz="2100" dirty="0" smtClean="0"/>
                        <a:t>Zamanında Sunum</a:t>
                      </a:r>
                    </a:p>
                    <a:p>
                      <a:pPr marL="361950" indent="-266700">
                        <a:buFont typeface="Arial" panose="020B0604020202020204" pitchFamily="34" charset="0"/>
                        <a:buChar char="•"/>
                      </a:pPr>
                      <a:r>
                        <a:rPr lang="tr-TR" sz="2100" dirty="0" err="1" smtClean="0"/>
                        <a:t>Anlaşılabilirlik</a:t>
                      </a:r>
                      <a:endParaRPr lang="tr-TR" sz="2100" dirty="0" smtClean="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957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01650"/>
          </a:xfrm>
        </p:spPr>
        <p:txBody>
          <a:bodyPr>
            <a:normAutofit/>
          </a:bodyPr>
          <a:lstStyle/>
          <a:p>
            <a:r>
              <a:rPr lang="tr-TR" sz="2800" dirty="0" smtClean="0">
                <a:latin typeface="+mn-lt"/>
              </a:rPr>
              <a:t>Muhasebe Bilgilerinin Özellikleri</a:t>
            </a:r>
            <a:endParaRPr lang="tr-TR" sz="2800" dirty="0">
              <a:latin typeface="+mn-lt"/>
            </a:endParaRPr>
          </a:p>
        </p:txBody>
      </p:sp>
      <p:sp>
        <p:nvSpPr>
          <p:cNvPr id="3" name="İçerik Yer Tutucusu 2"/>
          <p:cNvSpPr>
            <a:spLocks noGrp="1"/>
          </p:cNvSpPr>
          <p:nvPr>
            <p:ph idx="1"/>
          </p:nvPr>
        </p:nvSpPr>
        <p:spPr>
          <a:xfrm>
            <a:off x="838200" y="1066800"/>
            <a:ext cx="10515600" cy="5110163"/>
          </a:xfrm>
        </p:spPr>
        <p:txBody>
          <a:bodyPr/>
          <a:lstStyle/>
          <a:p>
            <a:pPr marL="0" indent="0">
              <a:lnSpc>
                <a:spcPct val="100000"/>
              </a:lnSpc>
              <a:buNone/>
            </a:pPr>
            <a:r>
              <a:rPr lang="tr-TR" sz="2300" dirty="0" smtClean="0"/>
              <a:t>Bu noktada muhasebenin sunmuş olduğu bilgilerin; </a:t>
            </a:r>
          </a:p>
          <a:p>
            <a:pPr lvl="1">
              <a:lnSpc>
                <a:spcPct val="100000"/>
              </a:lnSpc>
            </a:pPr>
            <a:r>
              <a:rPr lang="tr-TR" sz="2300" dirty="0" smtClean="0"/>
              <a:t>İlgili</a:t>
            </a:r>
          </a:p>
          <a:p>
            <a:pPr lvl="1">
              <a:lnSpc>
                <a:spcPct val="100000"/>
              </a:lnSpc>
            </a:pPr>
            <a:r>
              <a:rPr lang="tr-TR" sz="2300" dirty="0" smtClean="0"/>
              <a:t>Güvenilir</a:t>
            </a:r>
          </a:p>
          <a:p>
            <a:pPr lvl="1">
              <a:lnSpc>
                <a:spcPct val="100000"/>
              </a:lnSpc>
            </a:pPr>
            <a:r>
              <a:rPr lang="tr-TR" sz="2300" dirty="0" smtClean="0"/>
              <a:t>Zamanlı</a:t>
            </a:r>
          </a:p>
          <a:p>
            <a:pPr lvl="1">
              <a:lnSpc>
                <a:spcPct val="100000"/>
              </a:lnSpc>
            </a:pPr>
            <a:r>
              <a:rPr lang="tr-TR" sz="2300" dirty="0" smtClean="0"/>
              <a:t>Doğru</a:t>
            </a:r>
          </a:p>
          <a:p>
            <a:pPr marL="457200" lvl="1" indent="0">
              <a:lnSpc>
                <a:spcPct val="100000"/>
              </a:lnSpc>
              <a:buNone/>
            </a:pPr>
            <a:r>
              <a:rPr lang="tr-TR" sz="2300" dirty="0" smtClean="0"/>
              <a:t>olması gerekir.</a:t>
            </a:r>
          </a:p>
          <a:p>
            <a:endParaRPr lang="tr-TR" dirty="0"/>
          </a:p>
        </p:txBody>
      </p:sp>
    </p:spTree>
    <p:extLst>
      <p:ext uri="{BB962C8B-B14F-4D97-AF65-F5344CB8AC3E}">
        <p14:creationId xmlns:p14="http://schemas.microsoft.com/office/powerpoint/2010/main" val="344134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54050"/>
          </a:xfrm>
        </p:spPr>
        <p:txBody>
          <a:bodyPr>
            <a:normAutofit/>
          </a:bodyPr>
          <a:lstStyle/>
          <a:p>
            <a:r>
              <a:rPr lang="tr-TR" sz="2800" dirty="0" smtClean="0">
                <a:latin typeface="+mn-lt"/>
              </a:rPr>
              <a:t>İlgili Taraflar</a:t>
            </a:r>
            <a:endParaRPr lang="tr-TR" sz="2800" dirty="0">
              <a:latin typeface="+mn-lt"/>
            </a:endParaRPr>
          </a:p>
        </p:txBody>
      </p:sp>
      <p:sp>
        <p:nvSpPr>
          <p:cNvPr id="3" name="İçerik Yer Tutucusu 2"/>
          <p:cNvSpPr>
            <a:spLocks noGrp="1"/>
          </p:cNvSpPr>
          <p:nvPr>
            <p:ph idx="1"/>
          </p:nvPr>
        </p:nvSpPr>
        <p:spPr>
          <a:xfrm>
            <a:off x="838200" y="1219200"/>
            <a:ext cx="10515600" cy="4957763"/>
          </a:xfrm>
        </p:spPr>
        <p:txBody>
          <a:bodyPr>
            <a:normAutofit/>
          </a:bodyPr>
          <a:lstStyle/>
          <a:p>
            <a:pPr marL="0" indent="0">
              <a:buNone/>
            </a:pPr>
            <a:r>
              <a:rPr lang="tr-TR" sz="2300" dirty="0" smtClean="0"/>
              <a:t>İşletmenin muhasebe bilgi sisteminde üretilen bilgilere ihtiyaç duyan taraflardır. Bunlar;</a:t>
            </a:r>
          </a:p>
          <a:p>
            <a:pPr marL="0" indent="0">
              <a:buNone/>
            </a:pPr>
            <a:endParaRPr lang="tr-TR" sz="2300" dirty="0"/>
          </a:p>
        </p:txBody>
      </p:sp>
      <p:graphicFrame>
        <p:nvGraphicFramePr>
          <p:cNvPr id="4" name="Tablo 3"/>
          <p:cNvGraphicFramePr>
            <a:graphicFrameLocks noGrp="1"/>
          </p:cNvGraphicFramePr>
          <p:nvPr>
            <p:extLst>
              <p:ext uri="{D42A27DB-BD31-4B8C-83A1-F6EECF244321}">
                <p14:modId xmlns:p14="http://schemas.microsoft.com/office/powerpoint/2010/main" val="2712870471"/>
              </p:ext>
            </p:extLst>
          </p:nvPr>
        </p:nvGraphicFramePr>
        <p:xfrm>
          <a:off x="1593849" y="1891242"/>
          <a:ext cx="9036051" cy="2834054"/>
        </p:xfrm>
        <a:graphic>
          <a:graphicData uri="http://schemas.openxmlformats.org/drawingml/2006/table">
            <a:tbl>
              <a:tblPr firstRow="1" bandRow="1">
                <a:tableStyleId>{5C22544A-7EE6-4342-B048-85BDC9FD1C3A}</a:tableStyleId>
              </a:tblPr>
              <a:tblGrid>
                <a:gridCol w="3721101">
                  <a:extLst>
                    <a:ext uri="{9D8B030D-6E8A-4147-A177-3AD203B41FA5}">
                      <a16:colId xmlns:a16="http://schemas.microsoft.com/office/drawing/2014/main" val="20000"/>
                    </a:ext>
                  </a:extLst>
                </a:gridCol>
                <a:gridCol w="5314950">
                  <a:extLst>
                    <a:ext uri="{9D8B030D-6E8A-4147-A177-3AD203B41FA5}">
                      <a16:colId xmlns:a16="http://schemas.microsoft.com/office/drawing/2014/main" val="20001"/>
                    </a:ext>
                  </a:extLst>
                </a:gridCol>
              </a:tblGrid>
              <a:tr h="3439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100" b="1" i="1" dirty="0" smtClean="0"/>
                        <a:t>İşletme içi Gruplar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100" b="1" i="1" dirty="0" smtClean="0"/>
                        <a:t>İşletme Dışı Gruplar</a:t>
                      </a:r>
                    </a:p>
                  </a:txBody>
                  <a:tcPr/>
                </a:tc>
                <a:extLst>
                  <a:ext uri="{0D108BD9-81ED-4DB2-BD59-A6C34878D82A}">
                    <a16:rowId xmlns:a16="http://schemas.microsoft.com/office/drawing/2014/main" val="10000"/>
                  </a:ext>
                </a:extLst>
              </a:tr>
              <a:tr h="2422574">
                <a:tc>
                  <a:txBody>
                    <a:bodyPr/>
                    <a:lstStyle/>
                    <a:p>
                      <a:pPr marL="628650" indent="-266700" algn="ctr"/>
                      <a:r>
                        <a:rPr lang="tr-TR" sz="2100" dirty="0" smtClean="0"/>
                        <a:t>Yöneticiler</a:t>
                      </a:r>
                    </a:p>
                    <a:p>
                      <a:pPr marL="628650" indent="-266700" algn="ctr"/>
                      <a:r>
                        <a:rPr lang="tr-TR" sz="2100" dirty="0" smtClean="0"/>
                        <a:t>Ortaklar</a:t>
                      </a:r>
                    </a:p>
                    <a:p>
                      <a:pPr marL="628650" indent="-266700" algn="ctr"/>
                      <a:r>
                        <a:rPr lang="tr-TR" sz="2100" dirty="0" smtClean="0"/>
                        <a:t>İç Denetçiler</a:t>
                      </a:r>
                    </a:p>
                  </a:txBody>
                  <a:tcPr/>
                </a:tc>
                <a:tc>
                  <a:txBody>
                    <a:bodyPr/>
                    <a:lstStyle/>
                    <a:p>
                      <a:pPr marL="628650" indent="-266700" algn="ctr"/>
                      <a:r>
                        <a:rPr lang="tr-TR" sz="2100" dirty="0" smtClean="0"/>
                        <a:t>Yatırımcılar </a:t>
                      </a:r>
                    </a:p>
                    <a:p>
                      <a:pPr marL="628650" indent="-266700" algn="ctr"/>
                      <a:r>
                        <a:rPr lang="tr-TR" sz="2100" dirty="0" smtClean="0"/>
                        <a:t>Çalışanlar ve çalışan temsilcileri (Sendikalar)</a:t>
                      </a:r>
                    </a:p>
                    <a:p>
                      <a:pPr marL="628650" indent="-266700" algn="ctr"/>
                      <a:r>
                        <a:rPr lang="tr-TR" sz="2100" dirty="0" smtClean="0"/>
                        <a:t>Borç verenler</a:t>
                      </a:r>
                    </a:p>
                    <a:p>
                      <a:pPr marL="628650" indent="-266700" algn="ctr"/>
                      <a:r>
                        <a:rPr lang="tr-TR" sz="2100" dirty="0" smtClean="0"/>
                        <a:t>Satıcılar ve diğer tedarikçiler</a:t>
                      </a:r>
                    </a:p>
                    <a:p>
                      <a:pPr marL="628650" indent="-266700" algn="ctr"/>
                      <a:r>
                        <a:rPr lang="tr-TR" sz="2100" dirty="0" smtClean="0"/>
                        <a:t>Müşteriler</a:t>
                      </a:r>
                    </a:p>
                    <a:p>
                      <a:pPr marL="628650" indent="-266700" algn="ctr"/>
                      <a:r>
                        <a:rPr lang="tr-TR" sz="2100" dirty="0" smtClean="0"/>
                        <a:t>Devlet</a:t>
                      </a:r>
                    </a:p>
                    <a:p>
                      <a:pPr marL="628650" indent="-266700" algn="ctr"/>
                      <a:r>
                        <a:rPr lang="tr-TR" sz="2100" dirty="0" smtClean="0"/>
                        <a:t>Kamu</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538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85750"/>
            <a:ext cx="10515600" cy="657225"/>
          </a:xfrm>
        </p:spPr>
        <p:txBody>
          <a:bodyPr>
            <a:normAutofit/>
          </a:bodyPr>
          <a:lstStyle/>
          <a:p>
            <a:r>
              <a:rPr lang="tr-TR" sz="2800" dirty="0" smtClean="0">
                <a:latin typeface="+mn-lt"/>
              </a:rPr>
              <a:t>Muhasebenin Temel Kavramları</a:t>
            </a:r>
            <a:endParaRPr lang="tr-TR" sz="2800" dirty="0">
              <a:latin typeface="+mn-lt"/>
            </a:endParaRPr>
          </a:p>
        </p:txBody>
      </p:sp>
      <p:sp>
        <p:nvSpPr>
          <p:cNvPr id="3" name="İçerik Yer Tutucusu 2"/>
          <p:cNvSpPr>
            <a:spLocks noGrp="1"/>
          </p:cNvSpPr>
          <p:nvPr>
            <p:ph idx="1"/>
          </p:nvPr>
        </p:nvSpPr>
        <p:spPr>
          <a:xfrm>
            <a:off x="1495424" y="942975"/>
            <a:ext cx="9858375" cy="5233989"/>
          </a:xfrm>
        </p:spPr>
        <p:txBody>
          <a:bodyPr>
            <a:noAutofit/>
          </a:bodyPr>
          <a:lstStyle/>
          <a:p>
            <a:pPr marL="0" indent="0">
              <a:buNone/>
            </a:pPr>
            <a:r>
              <a:rPr lang="tr-TR" sz="2300" dirty="0" smtClean="0"/>
              <a:t>1. Sosyal Sorumluluk Kavramı,</a:t>
            </a:r>
          </a:p>
          <a:p>
            <a:pPr marL="0" indent="0">
              <a:buNone/>
            </a:pPr>
            <a:r>
              <a:rPr lang="tr-TR" sz="2300" dirty="0" smtClean="0"/>
              <a:t>2. Kişilik Kavramı,</a:t>
            </a:r>
          </a:p>
          <a:p>
            <a:pPr marL="0" indent="0">
              <a:buNone/>
            </a:pPr>
            <a:r>
              <a:rPr lang="tr-TR" sz="2300" dirty="0" smtClean="0"/>
              <a:t>3. İşletmenin Sürekliliği Kavramı,</a:t>
            </a:r>
          </a:p>
          <a:p>
            <a:pPr marL="0" indent="0">
              <a:buNone/>
            </a:pPr>
            <a:r>
              <a:rPr lang="tr-TR" sz="2300" dirty="0" smtClean="0"/>
              <a:t>4. Dönemsellik Kavramı,</a:t>
            </a:r>
          </a:p>
          <a:p>
            <a:pPr marL="0" indent="0">
              <a:buNone/>
            </a:pPr>
            <a:r>
              <a:rPr lang="tr-TR" sz="2300" dirty="0" smtClean="0"/>
              <a:t>5. Parayla Ölçülme Kavramı,</a:t>
            </a:r>
          </a:p>
          <a:p>
            <a:pPr marL="0" indent="0">
              <a:buNone/>
            </a:pPr>
            <a:r>
              <a:rPr lang="tr-TR" sz="2300" dirty="0" smtClean="0"/>
              <a:t>6. Maliyet Esası Kavramı,</a:t>
            </a:r>
          </a:p>
          <a:p>
            <a:pPr marL="0" indent="0">
              <a:buNone/>
            </a:pPr>
            <a:r>
              <a:rPr lang="tr-TR" sz="2300" dirty="0" smtClean="0"/>
              <a:t>7. Tarafsızlık ve Belgelendirme Kavramı,</a:t>
            </a:r>
          </a:p>
          <a:p>
            <a:pPr marL="0" indent="0">
              <a:buNone/>
            </a:pPr>
            <a:r>
              <a:rPr lang="tr-TR" sz="2300" dirty="0" smtClean="0"/>
              <a:t>8. Tutarlılık Kavramı,</a:t>
            </a:r>
          </a:p>
          <a:p>
            <a:pPr marL="0" indent="0">
              <a:buNone/>
            </a:pPr>
            <a:r>
              <a:rPr lang="tr-TR" sz="2300" dirty="0" smtClean="0"/>
              <a:t>9. Tam Açıklama Kavramı,</a:t>
            </a:r>
          </a:p>
          <a:p>
            <a:pPr marL="0" indent="0">
              <a:buNone/>
            </a:pPr>
            <a:r>
              <a:rPr lang="tr-TR" sz="2300" dirty="0" smtClean="0"/>
              <a:t>10. İhtiyatlılık Kavramı,</a:t>
            </a:r>
          </a:p>
          <a:p>
            <a:pPr marL="0" indent="0">
              <a:buNone/>
            </a:pPr>
            <a:r>
              <a:rPr lang="tr-TR" sz="2300" dirty="0" smtClean="0"/>
              <a:t>11. Önemlilik Kavramı,</a:t>
            </a:r>
          </a:p>
          <a:p>
            <a:pPr marL="0" indent="0">
              <a:buNone/>
            </a:pPr>
            <a:r>
              <a:rPr lang="tr-TR" sz="2300" dirty="0" smtClean="0"/>
              <a:t>12. Özün Önceliği Kavramı.</a:t>
            </a:r>
            <a:endParaRPr lang="tr-TR" sz="2300" dirty="0"/>
          </a:p>
        </p:txBody>
      </p:sp>
    </p:spTree>
    <p:extLst>
      <p:ext uri="{BB962C8B-B14F-4D97-AF65-F5344CB8AC3E}">
        <p14:creationId xmlns:p14="http://schemas.microsoft.com/office/powerpoint/2010/main" val="201270835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2085</Words>
  <Application>Microsoft Office PowerPoint</Application>
  <PresentationFormat>Geniş ekran</PresentationFormat>
  <Paragraphs>213</Paragraphs>
  <Slides>31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31</vt:i4>
      </vt:variant>
    </vt:vector>
  </HeadingPairs>
  <TitlesOfParts>
    <vt:vector size="35" baseType="lpstr">
      <vt:lpstr>Arial</vt:lpstr>
      <vt:lpstr>Calibri</vt:lpstr>
      <vt:lpstr>Calibri Light</vt:lpstr>
      <vt:lpstr>Office Teması</vt:lpstr>
      <vt:lpstr>Muhasebe Organizasyonu  </vt:lpstr>
      <vt:lpstr>PowerPoint Sunusu</vt:lpstr>
      <vt:lpstr>PowerPoint Sunusu</vt:lpstr>
      <vt:lpstr>Muhasebenin Fonksiyonları</vt:lpstr>
      <vt:lpstr>Muhasebede Kayıt Tutma</vt:lpstr>
      <vt:lpstr>Muhasebe Bilgilerinin Özellikleri</vt:lpstr>
      <vt:lpstr>Muhasebe Bilgilerinin Özellikleri</vt:lpstr>
      <vt:lpstr>İlgili Taraflar</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Muhasebenin Temel Kavramları</vt:lpstr>
      <vt:lpstr>Muhasebede Kullanılan Kayıt Yöntemleri</vt:lpstr>
      <vt:lpstr>Muhasebede Kullanılan Kayıt Yöntemleri</vt:lpstr>
      <vt:lpstr>Muhasebede Kullanılan Kayıt Yöntemleri</vt:lpstr>
      <vt:lpstr>Muhasebe ile ilgili Kavramlar</vt:lpstr>
      <vt:lpstr>Muhasebe ile ilgili Kavramlar</vt:lpstr>
      <vt:lpstr>Muhasebe ile ilgili Kavramlar</vt:lpstr>
      <vt:lpstr>Muhasebe ile ilgili Kavramlar</vt:lpstr>
      <vt:lpstr>Muhasebe ile ilgili Kavramlar</vt:lpstr>
      <vt:lpstr>Kaynak: (Büyükmirza, 1995:46)</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50</cp:revision>
  <dcterms:created xsi:type="dcterms:W3CDTF">2020-10-14T11:56:42Z</dcterms:created>
  <dcterms:modified xsi:type="dcterms:W3CDTF">2024-10-07T06:54:09Z</dcterms:modified>
</cp:coreProperties>
</file>