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sldIdLst>
    <p:sldId id="260" r:id="rId5"/>
    <p:sldId id="257" r:id="rId6"/>
    <p:sldId id="261" r:id="rId7"/>
    <p:sldId id="264" r:id="rId8"/>
    <p:sldId id="258" r:id="rId9"/>
    <p:sldId id="276" r:id="rId10"/>
    <p:sldId id="267" r:id="rId11"/>
    <p:sldId id="272" r:id="rId12"/>
    <p:sldId id="273" r:id="rId13"/>
    <p:sldId id="266" r:id="rId14"/>
    <p:sldId id="270" r:id="rId15"/>
    <p:sldId id="269" r:id="rId16"/>
    <p:sldId id="271" r:id="rId17"/>
    <p:sldId id="274" r:id="rId18"/>
    <p:sldId id="275" r:id="rId19"/>
    <p:sldId id="268" r:id="rId20"/>
    <p:sldId id="265" r:id="rId21"/>
    <p:sldId id="277" r:id="rId22"/>
    <p:sldId id="26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Yaza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46214" autoAdjust="0"/>
  </p:normalViewPr>
  <p:slideViewPr>
    <p:cSldViewPr snapToGrid="0">
      <p:cViewPr varScale="1">
        <p:scale>
          <a:sx n="38" d="100"/>
          <a:sy n="38" d="100"/>
        </p:scale>
        <p:origin x="2712" y="3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85750" indent="-285750">
              <a:buFont typeface="Arial"/>
              <a:buChar char="•"/>
            </a:pPr>
            <a:r>
              <a:rPr lang="en-US" b="1" dirty="0">
                <a:ea typeface="Calibri"/>
                <a:cs typeface="Calibri"/>
              </a:rPr>
              <a:t>Ş -&gt; </a:t>
            </a:r>
            <a:r>
              <a:rPr lang="en-US" err="1">
                <a:ea typeface="Calibri"/>
                <a:cs typeface="Calibri"/>
              </a:rPr>
              <a:t>Şehir</a:t>
            </a:r>
            <a:endParaRPr lang="en-US" dirty="0" err="1"/>
          </a:p>
          <a:p>
            <a:pPr marL="285750" indent="-285750">
              <a:buFont typeface="Arial"/>
              <a:buChar char="•"/>
            </a:pPr>
            <a:r>
              <a:rPr lang="en-US" b="1" dirty="0">
                <a:ea typeface="Calibri"/>
                <a:cs typeface="Calibri"/>
              </a:rPr>
              <a:t>İS -&gt; </a:t>
            </a:r>
            <a:r>
              <a:rPr lang="en-US" dirty="0" err="1">
                <a:ea typeface="Calibri"/>
                <a:cs typeface="Calibri"/>
              </a:rPr>
              <a:t>İç</a:t>
            </a:r>
            <a:r>
              <a:rPr lang="en-US" dirty="0">
                <a:ea typeface="Calibri"/>
                <a:cs typeface="Calibri"/>
              </a:rPr>
              <a:t> </a:t>
            </a:r>
            <a:r>
              <a:rPr lang="en-US" dirty="0" err="1">
                <a:ea typeface="Calibri"/>
                <a:cs typeface="Calibri"/>
              </a:rPr>
              <a:t>Satıcı</a:t>
            </a:r>
            <a:r>
              <a:rPr lang="en-US" dirty="0">
                <a:ea typeface="Calibri"/>
                <a:cs typeface="Calibri"/>
              </a:rPr>
              <a:t> (</a:t>
            </a:r>
            <a:r>
              <a:rPr lang="en-US" dirty="0" err="1">
                <a:ea typeface="Calibri"/>
                <a:cs typeface="Calibri"/>
              </a:rPr>
              <a:t>Başladığı</a:t>
            </a:r>
            <a:r>
              <a:rPr lang="en-US" dirty="0">
                <a:ea typeface="Calibri"/>
                <a:cs typeface="Calibri"/>
              </a:rPr>
              <a:t> yere </a:t>
            </a:r>
            <a:r>
              <a:rPr lang="en-US" dirty="0" err="1">
                <a:ea typeface="Calibri"/>
                <a:cs typeface="Calibri"/>
              </a:rPr>
              <a:t>dönmek</a:t>
            </a:r>
            <a:r>
              <a:rPr lang="en-US" dirty="0">
                <a:ea typeface="Calibri"/>
                <a:cs typeface="Calibri"/>
              </a:rPr>
              <a:t> </a:t>
            </a:r>
            <a:r>
              <a:rPr lang="en-US" dirty="0" err="1">
                <a:ea typeface="Calibri"/>
                <a:cs typeface="Calibri"/>
              </a:rPr>
              <a:t>zorunda</a:t>
            </a:r>
            <a:r>
              <a:rPr lang="en-US" dirty="0">
                <a:ea typeface="Calibri"/>
                <a:cs typeface="Calibri"/>
              </a:rPr>
              <a:t>)</a:t>
            </a:r>
          </a:p>
          <a:p>
            <a:pPr marL="285750" indent="-285750">
              <a:buFont typeface="Arial"/>
              <a:buChar char="•"/>
            </a:pPr>
            <a:r>
              <a:rPr lang="en-US" b="1" dirty="0">
                <a:ea typeface="Calibri"/>
                <a:cs typeface="Calibri"/>
              </a:rPr>
              <a:t>DS -&gt; </a:t>
            </a:r>
            <a:r>
              <a:rPr lang="en-US" dirty="0" err="1">
                <a:ea typeface="Calibri"/>
                <a:cs typeface="Calibri"/>
              </a:rPr>
              <a:t>Dış</a:t>
            </a:r>
            <a:r>
              <a:rPr lang="en-US" dirty="0">
                <a:ea typeface="Calibri"/>
                <a:cs typeface="Calibri"/>
              </a:rPr>
              <a:t> </a:t>
            </a:r>
            <a:r>
              <a:rPr lang="en-US" dirty="0" err="1">
                <a:ea typeface="Calibri"/>
                <a:cs typeface="Calibri"/>
              </a:rPr>
              <a:t>Satıcı</a:t>
            </a:r>
            <a:r>
              <a:rPr lang="en-US" dirty="0">
                <a:ea typeface="Calibri"/>
                <a:cs typeface="Calibri"/>
              </a:rPr>
              <a:t> (Geri </a:t>
            </a:r>
            <a:r>
              <a:rPr lang="en-US" dirty="0" err="1">
                <a:ea typeface="Calibri"/>
                <a:cs typeface="Calibri"/>
              </a:rPr>
              <a:t>dönmeye</a:t>
            </a:r>
            <a:r>
              <a:rPr lang="en-US" dirty="0">
                <a:ea typeface="Calibri"/>
                <a:cs typeface="Calibri"/>
              </a:rPr>
              <a:t> </a:t>
            </a:r>
            <a:r>
              <a:rPr lang="en-US" dirty="0" err="1">
                <a:ea typeface="Calibri"/>
                <a:cs typeface="Calibri"/>
              </a:rPr>
              <a:t>gerek</a:t>
            </a:r>
            <a:r>
              <a:rPr lang="en-US" dirty="0">
                <a:ea typeface="Calibri"/>
                <a:cs typeface="Calibri"/>
              </a:rPr>
              <a:t> yok)</a:t>
            </a:r>
            <a:endParaRPr lang="en-US" b="1" dirty="0"/>
          </a:p>
          <a:p>
            <a:pPr marL="285750" indent="-285750">
              <a:buFont typeface="Arial"/>
              <a:buChar char="•"/>
            </a:pPr>
            <a:r>
              <a:rPr lang="en-US" b="1" dirty="0">
                <a:ea typeface="Calibri"/>
                <a:cs typeface="Calibri"/>
              </a:rPr>
              <a:t>HZ -&gt; </a:t>
            </a:r>
            <a:r>
              <a:rPr lang="en-US" dirty="0" err="1">
                <a:ea typeface="Calibri"/>
                <a:cs typeface="Calibri"/>
              </a:rPr>
              <a:t>Hesaplama</a:t>
            </a:r>
            <a:r>
              <a:rPr lang="en-US" dirty="0">
                <a:ea typeface="Calibri"/>
                <a:cs typeface="Calibri"/>
              </a:rPr>
              <a:t> </a:t>
            </a:r>
            <a:r>
              <a:rPr lang="en-US" dirty="0" err="1">
                <a:ea typeface="Calibri"/>
                <a:cs typeface="Calibri"/>
              </a:rPr>
              <a:t>Zamanı</a:t>
            </a:r>
            <a:r>
              <a:rPr lang="en-US" dirty="0">
                <a:ea typeface="Calibri"/>
                <a:cs typeface="Calibri"/>
              </a:rPr>
              <a:t> -&gt; GA </a:t>
            </a:r>
            <a:r>
              <a:rPr lang="en-US" dirty="0" err="1">
                <a:ea typeface="Calibri"/>
                <a:cs typeface="Calibri"/>
              </a:rPr>
              <a:t>için</a:t>
            </a:r>
            <a:endParaRPr lang="en-US" dirty="0">
              <a:ea typeface="Calibri"/>
              <a:cs typeface="Calibri"/>
            </a:endParaRPr>
          </a:p>
          <a:p>
            <a:pPr marL="285750" indent="-285750">
              <a:buFont typeface="Arial"/>
              <a:buChar char="•"/>
            </a:pPr>
            <a:r>
              <a:rPr lang="en-US" b="1" dirty="0">
                <a:ea typeface="Calibri"/>
                <a:cs typeface="Calibri"/>
              </a:rPr>
              <a:t>SS -&gt; </a:t>
            </a:r>
            <a:r>
              <a:rPr lang="en-US" dirty="0" err="1">
                <a:ea typeface="Calibri"/>
                <a:cs typeface="Calibri"/>
              </a:rPr>
              <a:t>Standart</a:t>
            </a:r>
            <a:r>
              <a:rPr lang="en-US" dirty="0">
                <a:ea typeface="Calibri"/>
                <a:cs typeface="Calibri"/>
              </a:rPr>
              <a:t> </a:t>
            </a:r>
            <a:r>
              <a:rPr lang="en-US" dirty="0" err="1">
                <a:ea typeface="Calibri"/>
                <a:cs typeface="Calibri"/>
              </a:rPr>
              <a:t>sapma</a:t>
            </a:r>
            <a:r>
              <a:rPr lang="en-US" dirty="0">
                <a:ea typeface="Calibri"/>
                <a:cs typeface="Calibri"/>
              </a:rPr>
              <a:t> -&gt; GA </a:t>
            </a:r>
            <a:r>
              <a:rPr lang="en-US" dirty="0" err="1">
                <a:ea typeface="Calibri"/>
                <a:cs typeface="Calibri"/>
              </a:rPr>
              <a:t>için</a:t>
            </a:r>
            <a:endParaRPr lang="en-US" b="1" dirty="0" err="1"/>
          </a:p>
          <a:p>
            <a:pPr marL="285750" indent="-285750">
              <a:buFont typeface="Arial"/>
              <a:buChar char="•"/>
            </a:pPr>
            <a:r>
              <a:rPr lang="en-US" b="1" dirty="0"/>
              <a:t>LSA (Lexi-Search Algorithm):</a:t>
            </a:r>
            <a:r>
              <a:rPr lang="en-US" dirty="0"/>
              <a:t> Lexi-Arama </a:t>
            </a:r>
            <a:r>
              <a:rPr lang="en-US" dirty="0" err="1"/>
              <a:t>Algoritması</a:t>
            </a:r>
            <a:r>
              <a:rPr lang="en-US" dirty="0"/>
              <a:t> </a:t>
            </a:r>
            <a:r>
              <a:rPr lang="en-US" dirty="0" err="1"/>
              <a:t>anlamına</a:t>
            </a:r>
            <a:r>
              <a:rPr lang="en-US" dirty="0"/>
              <a:t> </a:t>
            </a:r>
            <a:r>
              <a:rPr lang="en-US" dirty="0" err="1"/>
              <a:t>gelir</a:t>
            </a:r>
            <a:r>
              <a:rPr lang="en-US" dirty="0"/>
              <a:t>. </a:t>
            </a:r>
            <a:r>
              <a:rPr lang="en-US" dirty="0" err="1"/>
              <a:t>Optimizasyon</a:t>
            </a:r>
            <a:r>
              <a:rPr lang="en-US" dirty="0"/>
              <a:t> </a:t>
            </a:r>
            <a:r>
              <a:rPr lang="en-US" dirty="0" err="1"/>
              <a:t>problemlerini</a:t>
            </a:r>
            <a:r>
              <a:rPr lang="en-US" dirty="0"/>
              <a:t> </a:t>
            </a:r>
            <a:r>
              <a:rPr lang="en-US" dirty="0" err="1"/>
              <a:t>çözmek</a:t>
            </a:r>
            <a:r>
              <a:rPr lang="en-US" dirty="0"/>
              <a:t> </a:t>
            </a:r>
            <a:r>
              <a:rPr lang="en-US" dirty="0" err="1"/>
              <a:t>için</a:t>
            </a:r>
            <a:r>
              <a:rPr lang="en-US" dirty="0"/>
              <a:t> </a:t>
            </a:r>
            <a:r>
              <a:rPr lang="en-US" dirty="0" err="1"/>
              <a:t>kullanılan</a:t>
            </a:r>
            <a:r>
              <a:rPr lang="en-US" dirty="0"/>
              <a:t> </a:t>
            </a:r>
            <a:r>
              <a:rPr lang="en-US" dirty="0" err="1"/>
              <a:t>bir</a:t>
            </a:r>
            <a:r>
              <a:rPr lang="en-US" dirty="0"/>
              <a:t> </a:t>
            </a:r>
            <a:r>
              <a:rPr lang="en-US" dirty="0" err="1"/>
              <a:t>yöntemdir</a:t>
            </a:r>
            <a:r>
              <a:rPr lang="en-US" dirty="0"/>
              <a:t>. </a:t>
            </a:r>
            <a:r>
              <a:rPr lang="en-US" dirty="0" err="1"/>
              <a:t>Detayları</a:t>
            </a:r>
            <a:r>
              <a:rPr lang="en-US" dirty="0"/>
              <a:t> </a:t>
            </a:r>
            <a:r>
              <a:rPr lang="en-US" dirty="0" err="1"/>
              <a:t>ve</a:t>
            </a:r>
            <a:r>
              <a:rPr lang="en-US" dirty="0"/>
              <a:t> </a:t>
            </a:r>
            <a:r>
              <a:rPr lang="en-US" dirty="0" err="1"/>
              <a:t>uygulama</a:t>
            </a:r>
            <a:r>
              <a:rPr lang="en-US" dirty="0"/>
              <a:t> </a:t>
            </a:r>
            <a:r>
              <a:rPr lang="en-US" dirty="0" err="1"/>
              <a:t>şekli</a:t>
            </a:r>
            <a:r>
              <a:rPr lang="en-US" dirty="0"/>
              <a:t> </a:t>
            </a:r>
            <a:r>
              <a:rPr lang="en-US" dirty="0" err="1"/>
              <a:t>spesifik</a:t>
            </a:r>
            <a:r>
              <a:rPr lang="en-US" dirty="0"/>
              <a:t> </a:t>
            </a:r>
            <a:r>
              <a:rPr lang="en-US" dirty="0" err="1"/>
              <a:t>probleme</a:t>
            </a:r>
            <a:r>
              <a:rPr lang="en-US" dirty="0"/>
              <a:t> </a:t>
            </a:r>
            <a:r>
              <a:rPr lang="en-US" dirty="0" err="1"/>
              <a:t>ve</a:t>
            </a:r>
            <a:r>
              <a:rPr lang="en-US" dirty="0"/>
              <a:t> </a:t>
            </a:r>
            <a:r>
              <a:rPr lang="en-US" dirty="0" err="1"/>
              <a:t>LSA'nın</a:t>
            </a:r>
            <a:r>
              <a:rPr lang="en-US" dirty="0"/>
              <a:t> </a:t>
            </a:r>
            <a:r>
              <a:rPr lang="en-US" dirty="0" err="1"/>
              <a:t>nasıl</a:t>
            </a:r>
            <a:r>
              <a:rPr lang="en-US" dirty="0"/>
              <a:t> </a:t>
            </a:r>
            <a:r>
              <a:rPr lang="en-US" dirty="0" err="1"/>
              <a:t>uyarlandığına</a:t>
            </a:r>
            <a:r>
              <a:rPr lang="en-US" dirty="0"/>
              <a:t> </a:t>
            </a:r>
            <a:r>
              <a:rPr lang="en-US" dirty="0" err="1"/>
              <a:t>bağlı</a:t>
            </a:r>
            <a:r>
              <a:rPr lang="en-US" dirty="0"/>
              <a:t> </a:t>
            </a:r>
            <a:r>
              <a:rPr lang="en-US" dirty="0" err="1"/>
              <a:t>olarak</a:t>
            </a:r>
            <a:r>
              <a:rPr lang="en-US" dirty="0"/>
              <a:t> </a:t>
            </a:r>
            <a:r>
              <a:rPr lang="en-US" dirty="0" err="1"/>
              <a:t>değişiklik</a:t>
            </a:r>
            <a:r>
              <a:rPr lang="en-US" dirty="0"/>
              <a:t> </a:t>
            </a:r>
            <a:r>
              <a:rPr lang="en-US" dirty="0" err="1"/>
              <a:t>gösterebilir</a:t>
            </a:r>
            <a:r>
              <a:rPr lang="en-US" dirty="0"/>
              <a:t>. Bu </a:t>
            </a:r>
            <a:r>
              <a:rPr lang="en-US" dirty="0" err="1"/>
              <a:t>algoritma</a:t>
            </a:r>
            <a:r>
              <a:rPr lang="en-US" dirty="0"/>
              <a:t>, </a:t>
            </a:r>
            <a:r>
              <a:rPr lang="en-US" dirty="0" err="1"/>
              <a:t>adından</a:t>
            </a:r>
            <a:r>
              <a:rPr lang="en-US" dirty="0"/>
              <a:t> da </a:t>
            </a:r>
            <a:r>
              <a:rPr lang="en-US" dirty="0" err="1"/>
              <a:t>anlaşılacağı</a:t>
            </a:r>
            <a:r>
              <a:rPr lang="en-US" dirty="0"/>
              <a:t> </a:t>
            </a:r>
            <a:r>
              <a:rPr lang="en-US" dirty="0" err="1"/>
              <a:t>üzere</a:t>
            </a:r>
            <a:r>
              <a:rPr lang="en-US" dirty="0"/>
              <a:t>, </a:t>
            </a:r>
            <a:r>
              <a:rPr lang="en-US" dirty="0" err="1"/>
              <a:t>çözümleri</a:t>
            </a:r>
            <a:r>
              <a:rPr lang="en-US" dirty="0"/>
              <a:t> </a:t>
            </a:r>
            <a:r>
              <a:rPr lang="en-US" dirty="0" err="1"/>
              <a:t>leksikografik</a:t>
            </a:r>
            <a:r>
              <a:rPr lang="en-US" dirty="0"/>
              <a:t> </a:t>
            </a:r>
            <a:r>
              <a:rPr lang="en-US" dirty="0" err="1"/>
              <a:t>olarak</a:t>
            </a:r>
            <a:r>
              <a:rPr lang="en-US" dirty="0"/>
              <a:t> </a:t>
            </a:r>
            <a:r>
              <a:rPr lang="en-US" dirty="0" err="1"/>
              <a:t>araştıran</a:t>
            </a:r>
            <a:r>
              <a:rPr lang="en-US" dirty="0"/>
              <a:t> </a:t>
            </a:r>
            <a:r>
              <a:rPr lang="en-US" dirty="0" err="1"/>
              <a:t>bir</a:t>
            </a:r>
            <a:r>
              <a:rPr lang="en-US" dirty="0"/>
              <a:t> </a:t>
            </a:r>
            <a:r>
              <a:rPr lang="en-US" dirty="0" err="1"/>
              <a:t>yaklaşımı</a:t>
            </a:r>
            <a:r>
              <a:rPr lang="en-US" dirty="0"/>
              <a:t> </a:t>
            </a:r>
            <a:r>
              <a:rPr lang="en-US" dirty="0" err="1"/>
              <a:t>temel</a:t>
            </a:r>
            <a:r>
              <a:rPr lang="en-US" dirty="0"/>
              <a:t> </a:t>
            </a:r>
            <a:r>
              <a:rPr lang="en-US" dirty="0" err="1"/>
              <a:t>alır</a:t>
            </a:r>
            <a:r>
              <a:rPr lang="en-US" dirty="0"/>
              <a:t>.</a:t>
            </a:r>
            <a:endParaRPr lang="tr-TR" dirty="0">
              <a:ea typeface="Calibri"/>
              <a:cs typeface="Calibri"/>
            </a:endParaRPr>
          </a:p>
          <a:p>
            <a:pPr marL="285750" indent="-285750">
              <a:buFont typeface="Arial"/>
              <a:buChar char="•"/>
            </a:pPr>
            <a:r>
              <a:rPr lang="en-US" b="1" dirty="0"/>
              <a:t>LKH-3:</a:t>
            </a:r>
            <a:r>
              <a:rPr lang="en-US" dirty="0"/>
              <a:t> Lin-Kernighan-Helsgaun (LKH) </a:t>
            </a:r>
            <a:r>
              <a:rPr lang="en-US" dirty="0" err="1"/>
              <a:t>algoritmasının</a:t>
            </a:r>
            <a:r>
              <a:rPr lang="en-US" dirty="0"/>
              <a:t> </a:t>
            </a:r>
            <a:r>
              <a:rPr lang="en-US" dirty="0" err="1"/>
              <a:t>bir</a:t>
            </a:r>
            <a:r>
              <a:rPr lang="en-US" dirty="0"/>
              <a:t> </a:t>
            </a:r>
            <a:r>
              <a:rPr lang="en-US" dirty="0" err="1"/>
              <a:t>versiyonudur</a:t>
            </a:r>
            <a:r>
              <a:rPr lang="en-US" dirty="0"/>
              <a:t>. LKH, </a:t>
            </a:r>
            <a:r>
              <a:rPr lang="en-US" dirty="0" err="1"/>
              <a:t>özellikle</a:t>
            </a:r>
            <a:r>
              <a:rPr lang="en-US" dirty="0"/>
              <a:t> </a:t>
            </a:r>
            <a:r>
              <a:rPr lang="en-US" dirty="0" err="1"/>
              <a:t>Seyahat</a:t>
            </a:r>
            <a:r>
              <a:rPr lang="en-US" dirty="0"/>
              <a:t> Eden </a:t>
            </a:r>
            <a:r>
              <a:rPr lang="en-US" dirty="0" err="1"/>
              <a:t>Satıcı</a:t>
            </a:r>
            <a:r>
              <a:rPr lang="en-US" dirty="0"/>
              <a:t> </a:t>
            </a:r>
            <a:r>
              <a:rPr lang="en-US" dirty="0" err="1"/>
              <a:t>Problemi</a:t>
            </a:r>
            <a:r>
              <a:rPr lang="en-US" dirty="0"/>
              <a:t> (TSP) </a:t>
            </a:r>
            <a:r>
              <a:rPr lang="en-US" dirty="0" err="1"/>
              <a:t>ve</a:t>
            </a:r>
            <a:r>
              <a:rPr lang="en-US" dirty="0"/>
              <a:t> </a:t>
            </a:r>
            <a:r>
              <a:rPr lang="en-US" dirty="0" err="1"/>
              <a:t>benzeri</a:t>
            </a:r>
            <a:r>
              <a:rPr lang="en-US" dirty="0"/>
              <a:t> tur </a:t>
            </a:r>
            <a:r>
              <a:rPr lang="en-US" dirty="0" err="1"/>
              <a:t>oluşturma</a:t>
            </a:r>
            <a:r>
              <a:rPr lang="en-US" dirty="0"/>
              <a:t> </a:t>
            </a:r>
            <a:r>
              <a:rPr lang="en-US" dirty="0" err="1"/>
              <a:t>problemlerini</a:t>
            </a:r>
            <a:r>
              <a:rPr lang="en-US" dirty="0"/>
              <a:t> </a:t>
            </a:r>
            <a:r>
              <a:rPr lang="en-US" dirty="0" err="1"/>
              <a:t>çözmek</a:t>
            </a:r>
            <a:r>
              <a:rPr lang="en-US" dirty="0"/>
              <a:t> </a:t>
            </a:r>
            <a:r>
              <a:rPr lang="en-US" dirty="0" err="1"/>
              <a:t>için</a:t>
            </a:r>
            <a:r>
              <a:rPr lang="en-US" dirty="0"/>
              <a:t> </a:t>
            </a:r>
            <a:r>
              <a:rPr lang="en-US" dirty="0" err="1"/>
              <a:t>geliştirilmiş</a:t>
            </a:r>
            <a:r>
              <a:rPr lang="en-US" dirty="0"/>
              <a:t> </a:t>
            </a:r>
            <a:r>
              <a:rPr lang="en-US" dirty="0" err="1"/>
              <a:t>bir</a:t>
            </a:r>
            <a:r>
              <a:rPr lang="en-US" dirty="0"/>
              <a:t> </a:t>
            </a:r>
            <a:r>
              <a:rPr lang="en-US" dirty="0" err="1"/>
              <a:t>heuristik</a:t>
            </a:r>
            <a:r>
              <a:rPr lang="en-US" dirty="0"/>
              <a:t> </a:t>
            </a:r>
            <a:r>
              <a:rPr lang="en-US" dirty="0" err="1"/>
              <a:t>veya</a:t>
            </a:r>
            <a:r>
              <a:rPr lang="en-US" dirty="0"/>
              <a:t> </a:t>
            </a:r>
            <a:r>
              <a:rPr lang="en-US" dirty="0" err="1"/>
              <a:t>sezgisel</a:t>
            </a:r>
            <a:r>
              <a:rPr lang="en-US" dirty="0"/>
              <a:t> </a:t>
            </a:r>
            <a:r>
              <a:rPr lang="en-US" dirty="0" err="1"/>
              <a:t>bir</a:t>
            </a:r>
            <a:r>
              <a:rPr lang="en-US" dirty="0"/>
              <a:t> </a:t>
            </a:r>
            <a:r>
              <a:rPr lang="en-US" dirty="0" err="1"/>
              <a:t>arama</a:t>
            </a:r>
            <a:r>
              <a:rPr lang="en-US" dirty="0"/>
              <a:t> </a:t>
            </a:r>
            <a:r>
              <a:rPr lang="en-US" dirty="0" err="1"/>
              <a:t>yöntemidir</a:t>
            </a:r>
            <a:r>
              <a:rPr lang="en-US" dirty="0"/>
              <a:t>. LKH-3, </a:t>
            </a:r>
            <a:r>
              <a:rPr lang="en-US" dirty="0" err="1"/>
              <a:t>bu</a:t>
            </a:r>
            <a:r>
              <a:rPr lang="en-US" dirty="0"/>
              <a:t> </a:t>
            </a:r>
            <a:r>
              <a:rPr lang="en-US" dirty="0" err="1"/>
              <a:t>algoritmanın</a:t>
            </a:r>
            <a:r>
              <a:rPr lang="en-US" dirty="0"/>
              <a:t> </a:t>
            </a:r>
            <a:r>
              <a:rPr lang="en-US" dirty="0" err="1"/>
              <a:t>geliştirilmiş</a:t>
            </a:r>
            <a:r>
              <a:rPr lang="en-US" dirty="0"/>
              <a:t> </a:t>
            </a:r>
            <a:r>
              <a:rPr lang="en-US" dirty="0" err="1"/>
              <a:t>bir</a:t>
            </a:r>
            <a:r>
              <a:rPr lang="en-US" dirty="0"/>
              <a:t> </a:t>
            </a:r>
            <a:r>
              <a:rPr lang="en-US" dirty="0" err="1"/>
              <a:t>versiyonunu</a:t>
            </a:r>
            <a:r>
              <a:rPr lang="en-US" dirty="0"/>
              <a:t> </a:t>
            </a:r>
            <a:r>
              <a:rPr lang="en-US" dirty="0" err="1"/>
              <a:t>ifade</a:t>
            </a:r>
            <a:r>
              <a:rPr lang="en-US" dirty="0"/>
              <a:t> </a:t>
            </a:r>
            <a:r>
              <a:rPr lang="en-US" dirty="0" err="1"/>
              <a:t>eder</a:t>
            </a:r>
            <a:r>
              <a:rPr lang="en-US" dirty="0"/>
              <a:t> </a:t>
            </a:r>
            <a:r>
              <a:rPr lang="en-US" dirty="0" err="1"/>
              <a:t>ve</a:t>
            </a:r>
            <a:r>
              <a:rPr lang="en-US" dirty="0"/>
              <a:t> </a:t>
            </a:r>
            <a:r>
              <a:rPr lang="en-US" dirty="0" err="1"/>
              <a:t>daha</a:t>
            </a:r>
            <a:r>
              <a:rPr lang="en-US" dirty="0"/>
              <a:t> </a:t>
            </a:r>
            <a:r>
              <a:rPr lang="en-US" dirty="0" err="1"/>
              <a:t>büyük</a:t>
            </a:r>
            <a:r>
              <a:rPr lang="en-US" dirty="0"/>
              <a:t> </a:t>
            </a:r>
            <a:r>
              <a:rPr lang="en-US" dirty="0" err="1"/>
              <a:t>ve</a:t>
            </a:r>
            <a:r>
              <a:rPr lang="en-US" dirty="0"/>
              <a:t> </a:t>
            </a:r>
            <a:r>
              <a:rPr lang="en-US" dirty="0" err="1"/>
              <a:t>daha</a:t>
            </a:r>
            <a:r>
              <a:rPr lang="en-US" dirty="0"/>
              <a:t> </a:t>
            </a:r>
            <a:r>
              <a:rPr lang="en-US" dirty="0" err="1"/>
              <a:t>karmaşık</a:t>
            </a:r>
            <a:r>
              <a:rPr lang="en-US" dirty="0"/>
              <a:t> </a:t>
            </a:r>
            <a:r>
              <a:rPr lang="en-US" dirty="0" err="1"/>
              <a:t>problemleri</a:t>
            </a:r>
            <a:r>
              <a:rPr lang="en-US" dirty="0"/>
              <a:t> </a:t>
            </a:r>
            <a:r>
              <a:rPr lang="en-US" dirty="0" err="1"/>
              <a:t>çözmede</a:t>
            </a:r>
            <a:r>
              <a:rPr lang="en-US" dirty="0"/>
              <a:t> </a:t>
            </a:r>
            <a:r>
              <a:rPr lang="en-US" dirty="0" err="1"/>
              <a:t>yüksek</a:t>
            </a:r>
            <a:r>
              <a:rPr lang="en-US" dirty="0"/>
              <a:t> </a:t>
            </a:r>
            <a:r>
              <a:rPr lang="en-US" dirty="0" err="1"/>
              <a:t>performans</a:t>
            </a:r>
            <a:r>
              <a:rPr lang="en-US" dirty="0"/>
              <a:t> </a:t>
            </a:r>
            <a:r>
              <a:rPr lang="en-US" dirty="0" err="1"/>
              <a:t>gösteren</a:t>
            </a:r>
            <a:r>
              <a:rPr lang="en-US" dirty="0"/>
              <a:t> </a:t>
            </a:r>
            <a:r>
              <a:rPr lang="en-US" dirty="0" err="1"/>
              <a:t>gelişmiş</a:t>
            </a:r>
            <a:r>
              <a:rPr lang="en-US" dirty="0"/>
              <a:t> </a:t>
            </a:r>
            <a:r>
              <a:rPr lang="en-US" dirty="0" err="1"/>
              <a:t>özellikler</a:t>
            </a:r>
            <a:r>
              <a:rPr lang="en-US" dirty="0"/>
              <a:t> </a:t>
            </a:r>
            <a:r>
              <a:rPr lang="en-US" dirty="0" err="1"/>
              <a:t>içerir</a:t>
            </a:r>
            <a:r>
              <a:rPr lang="en-US" dirty="0"/>
              <a:t>.</a:t>
            </a:r>
            <a:endParaRPr lang="tr-TR"/>
          </a:p>
          <a:p>
            <a:r>
              <a:rPr lang="en-US" err="1"/>
              <a:t>Standart</a:t>
            </a:r>
            <a:r>
              <a:rPr lang="en-US" dirty="0"/>
              <a:t> </a:t>
            </a:r>
            <a:r>
              <a:rPr lang="en-US" err="1"/>
              <a:t>sapma</a:t>
            </a:r>
            <a:r>
              <a:rPr lang="en-US" dirty="0"/>
              <a:t> = (Best </a:t>
            </a:r>
            <a:r>
              <a:rPr lang="en-US" err="1"/>
              <a:t>GAsolution</a:t>
            </a:r>
            <a:r>
              <a:rPr lang="en-US" dirty="0"/>
              <a:t> - Optimal solution) / Optimal solution * 100</a:t>
            </a:r>
          </a:p>
          <a:p>
            <a:endParaRPr lang="en-US" dirty="0">
              <a:ea typeface="Calibri"/>
              <a:cs typeface="Calibri"/>
            </a:endParaRPr>
          </a:p>
          <a:p>
            <a:r>
              <a:rPr lang="en-US" err="1"/>
              <a:t>GA'nın</a:t>
            </a:r>
            <a:r>
              <a:rPr lang="en-US" dirty="0"/>
              <a:t> </a:t>
            </a:r>
            <a:r>
              <a:rPr lang="en-US" err="1"/>
              <a:t>çalışma</a:t>
            </a:r>
            <a:r>
              <a:rPr lang="en-US" dirty="0"/>
              <a:t> </a:t>
            </a:r>
            <a:r>
              <a:rPr lang="en-US" err="1"/>
              <a:t>süreleri</a:t>
            </a:r>
            <a:r>
              <a:rPr lang="en-US" dirty="0"/>
              <a:t>, 6.12 </a:t>
            </a:r>
            <a:r>
              <a:rPr lang="en-US" err="1"/>
              <a:t>saniyeden</a:t>
            </a:r>
            <a:r>
              <a:rPr lang="en-US" dirty="0"/>
              <a:t> 6.92 </a:t>
            </a:r>
            <a:r>
              <a:rPr lang="en-US" err="1"/>
              <a:t>saniyeye</a:t>
            </a:r>
            <a:r>
              <a:rPr lang="en-US" dirty="0"/>
              <a:t> </a:t>
            </a:r>
            <a:r>
              <a:rPr lang="en-US" err="1"/>
              <a:t>kadar</a:t>
            </a:r>
            <a:r>
              <a:rPr lang="en-US" dirty="0"/>
              <a:t> </a:t>
            </a:r>
            <a:r>
              <a:rPr lang="en-US" err="1"/>
              <a:t>değişmektedir</a:t>
            </a:r>
            <a:r>
              <a:rPr lang="en-US" dirty="0"/>
              <a:t>, </a:t>
            </a:r>
            <a:r>
              <a:rPr lang="en-US" err="1"/>
              <a:t>bu</a:t>
            </a:r>
            <a:r>
              <a:rPr lang="en-US" dirty="0"/>
              <a:t> da </a:t>
            </a:r>
            <a:r>
              <a:rPr lang="en-US" err="1"/>
              <a:t>önerilen</a:t>
            </a:r>
            <a:r>
              <a:rPr lang="en-US" dirty="0"/>
              <a:t> </a:t>
            </a:r>
            <a:r>
              <a:rPr lang="en-US" err="1"/>
              <a:t>GA'nın</a:t>
            </a:r>
            <a:r>
              <a:rPr lang="en-US" dirty="0"/>
              <a:t> </a:t>
            </a:r>
            <a:r>
              <a:rPr lang="en-US" err="1"/>
              <a:t>hesaplama</a:t>
            </a:r>
            <a:r>
              <a:rPr lang="en-US" dirty="0"/>
              <a:t> </a:t>
            </a:r>
            <a:r>
              <a:rPr lang="en-US" err="1"/>
              <a:t>açısından</a:t>
            </a:r>
            <a:r>
              <a:rPr lang="en-US" dirty="0"/>
              <a:t> </a:t>
            </a:r>
            <a:r>
              <a:rPr lang="en-US" err="1"/>
              <a:t>verimliliğini</a:t>
            </a:r>
            <a:r>
              <a:rPr lang="en-US" dirty="0"/>
              <a:t> </a:t>
            </a:r>
            <a:r>
              <a:rPr lang="en-US" err="1"/>
              <a:t>ve</a:t>
            </a:r>
            <a:r>
              <a:rPr lang="en-US" dirty="0"/>
              <a:t> </a:t>
            </a:r>
            <a:r>
              <a:rPr lang="en-US" err="1"/>
              <a:t>pratik</a:t>
            </a:r>
            <a:r>
              <a:rPr lang="en-US" dirty="0"/>
              <a:t> </a:t>
            </a:r>
            <a:r>
              <a:rPr lang="en-US" err="1"/>
              <a:t>uygulamalarda</a:t>
            </a:r>
            <a:r>
              <a:rPr lang="en-US" dirty="0"/>
              <a:t> </a:t>
            </a:r>
            <a:r>
              <a:rPr lang="en-US" err="1"/>
              <a:t>kullanılabilirliğini</a:t>
            </a:r>
            <a:r>
              <a:rPr lang="en-US" dirty="0"/>
              <a:t> </a:t>
            </a:r>
            <a:r>
              <a:rPr lang="en-US" err="1"/>
              <a:t>gösterir</a:t>
            </a:r>
            <a:r>
              <a:rPr lang="en-US" dirty="0"/>
              <a:t>.</a:t>
            </a:r>
          </a:p>
          <a:p>
            <a:r>
              <a:rPr lang="en-US" dirty="0"/>
              <a:t>CPU </a:t>
            </a:r>
            <a:r>
              <a:rPr lang="en-US" dirty="0" err="1"/>
              <a:t>çalışma</a:t>
            </a:r>
            <a:r>
              <a:rPr lang="en-US" dirty="0"/>
              <a:t> </a:t>
            </a:r>
            <a:r>
              <a:rPr lang="en-US" dirty="0" err="1"/>
              <a:t>süreleri</a:t>
            </a:r>
            <a:r>
              <a:rPr lang="en-US" dirty="0"/>
              <a:t> (runtime) </a:t>
            </a:r>
            <a:r>
              <a:rPr lang="en-US" dirty="0" err="1"/>
              <a:t>ile</a:t>
            </a:r>
            <a:r>
              <a:rPr lang="en-US" dirty="0"/>
              <a:t> </a:t>
            </a:r>
            <a:r>
              <a:rPr lang="en-US" dirty="0" err="1"/>
              <a:t>ilgili</a:t>
            </a:r>
            <a:r>
              <a:rPr lang="en-US" dirty="0"/>
              <a:t> </a:t>
            </a:r>
            <a:r>
              <a:rPr lang="en-US" dirty="0" err="1"/>
              <a:t>doğrudan</a:t>
            </a:r>
            <a:r>
              <a:rPr lang="en-US" dirty="0"/>
              <a:t> </a:t>
            </a:r>
            <a:r>
              <a:rPr lang="en-US" dirty="0" err="1"/>
              <a:t>bir</a:t>
            </a:r>
            <a:r>
              <a:rPr lang="en-US" dirty="0"/>
              <a:t> </a:t>
            </a:r>
            <a:r>
              <a:rPr lang="en-US" dirty="0" err="1"/>
              <a:t>karşılaştırma</a:t>
            </a:r>
            <a:r>
              <a:rPr lang="en-US" dirty="0"/>
              <a:t> </a:t>
            </a:r>
            <a:r>
              <a:rPr lang="en-US" dirty="0" err="1"/>
              <a:t>veya</a:t>
            </a:r>
            <a:r>
              <a:rPr lang="en-US" dirty="0"/>
              <a:t> </a:t>
            </a:r>
            <a:r>
              <a:rPr lang="en-US" dirty="0" err="1"/>
              <a:t>bu</a:t>
            </a:r>
            <a:r>
              <a:rPr lang="en-US" dirty="0"/>
              <a:t> </a:t>
            </a:r>
            <a:r>
              <a:rPr lang="en-US" dirty="0" err="1"/>
              <a:t>yöntemlerin</a:t>
            </a:r>
            <a:r>
              <a:rPr lang="en-US" dirty="0"/>
              <a:t> </a:t>
            </a:r>
            <a:r>
              <a:rPr lang="en-US" dirty="0" err="1"/>
              <a:t>çalışma</a:t>
            </a:r>
            <a:r>
              <a:rPr lang="en-US" dirty="0"/>
              <a:t> </a:t>
            </a:r>
            <a:r>
              <a:rPr lang="en-US" dirty="0" err="1"/>
              <a:t>sürelerini</a:t>
            </a:r>
            <a:r>
              <a:rPr lang="en-US" dirty="0"/>
              <a:t> </a:t>
            </a:r>
            <a:r>
              <a:rPr lang="en-US" dirty="0" err="1"/>
              <a:t>içeren</a:t>
            </a:r>
            <a:r>
              <a:rPr lang="en-US" dirty="0"/>
              <a:t> </a:t>
            </a:r>
            <a:r>
              <a:rPr lang="en-US" dirty="0" err="1"/>
              <a:t>spesifik</a:t>
            </a:r>
            <a:r>
              <a:rPr lang="en-US" dirty="0"/>
              <a:t> </a:t>
            </a:r>
            <a:r>
              <a:rPr lang="en-US" dirty="0" err="1"/>
              <a:t>değerler</a:t>
            </a:r>
            <a:r>
              <a:rPr lang="en-US" dirty="0"/>
              <a:t> </a:t>
            </a:r>
            <a:r>
              <a:rPr lang="en-US" dirty="0" err="1"/>
              <a:t>sağlanmamıştır</a:t>
            </a:r>
            <a:r>
              <a:rPr lang="en-US" dirty="0"/>
              <a:t>. </a:t>
            </a:r>
          </a:p>
        </p:txBody>
      </p:sp>
      <p:sp>
        <p:nvSpPr>
          <p:cNvPr id="4" name="Slayt Numarası Yer Tutucusu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403312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a:t>Evrimsel</a:t>
            </a:r>
            <a:r>
              <a:rPr lang="en-US" dirty="0"/>
              <a:t> </a:t>
            </a:r>
            <a:r>
              <a:rPr lang="en-US" dirty="0" err="1"/>
              <a:t>bir</a:t>
            </a:r>
            <a:r>
              <a:rPr lang="en-US" dirty="0"/>
              <a:t> </a:t>
            </a:r>
            <a:r>
              <a:rPr lang="en-US" dirty="0" err="1"/>
              <a:t>algoritma</a:t>
            </a:r>
            <a:endParaRPr lang="tr-TR" dirty="0" err="1"/>
          </a:p>
          <a:p>
            <a:r>
              <a:rPr lang="tr-TR" b="1" dirty="0" err="1"/>
              <a:t>Snake</a:t>
            </a:r>
            <a:r>
              <a:rPr lang="tr-TR" b="1" dirty="0"/>
              <a:t> </a:t>
            </a:r>
            <a:r>
              <a:rPr lang="tr-TR" b="1" dirty="0" err="1"/>
              <a:t>Optimization</a:t>
            </a:r>
            <a:r>
              <a:rPr lang="tr-TR" b="1" dirty="0"/>
              <a:t> </a:t>
            </a:r>
            <a:r>
              <a:rPr lang="tr-TR" b="1" dirty="0" err="1"/>
              <a:t>Algorithm'ın</a:t>
            </a:r>
            <a:r>
              <a:rPr lang="tr-TR" b="1" dirty="0"/>
              <a:t> Temel Adımları</a:t>
            </a:r>
            <a:endParaRPr lang="tr-TR" dirty="0">
              <a:cs typeface="Calibri"/>
            </a:endParaRPr>
          </a:p>
          <a:p>
            <a:r>
              <a:rPr lang="en-US" b="1" dirty="0" err="1"/>
              <a:t>Başlangıç</a:t>
            </a:r>
            <a:r>
              <a:rPr lang="en-US" b="1" dirty="0"/>
              <a:t> </a:t>
            </a:r>
            <a:r>
              <a:rPr lang="en-US" b="1" dirty="0" err="1"/>
              <a:t>Popülasyonunun</a:t>
            </a:r>
            <a:r>
              <a:rPr lang="en-US" b="1" dirty="0"/>
              <a:t> </a:t>
            </a:r>
            <a:r>
              <a:rPr lang="en-US" b="1" dirty="0" err="1"/>
              <a:t>Oluşturulması</a:t>
            </a:r>
            <a:r>
              <a:rPr lang="en-US" dirty="0"/>
              <a:t>: </a:t>
            </a:r>
            <a:r>
              <a:rPr lang="en-US" dirty="0" err="1"/>
              <a:t>Algoritma</a:t>
            </a:r>
            <a:r>
              <a:rPr lang="en-US" dirty="0"/>
              <a:t>, problem </a:t>
            </a:r>
            <a:r>
              <a:rPr lang="en-US" dirty="0" err="1"/>
              <a:t>uzayında</a:t>
            </a:r>
            <a:r>
              <a:rPr lang="en-US" dirty="0"/>
              <a:t> </a:t>
            </a:r>
            <a:r>
              <a:rPr lang="en-US" dirty="0" err="1"/>
              <a:t>rastgele</a:t>
            </a:r>
            <a:r>
              <a:rPr lang="en-US" dirty="0"/>
              <a:t> </a:t>
            </a:r>
            <a:r>
              <a:rPr lang="en-US" dirty="0" err="1"/>
              <a:t>yerleştirilmiş</a:t>
            </a:r>
            <a:r>
              <a:rPr lang="en-US" dirty="0"/>
              <a:t> </a:t>
            </a:r>
            <a:r>
              <a:rPr lang="en-US" dirty="0" err="1"/>
              <a:t>birden</a:t>
            </a:r>
            <a:r>
              <a:rPr lang="en-US" dirty="0"/>
              <a:t> </a:t>
            </a:r>
            <a:r>
              <a:rPr lang="en-US" dirty="0" err="1"/>
              <a:t>fazla</a:t>
            </a:r>
            <a:r>
              <a:rPr lang="en-US" dirty="0"/>
              <a:t> </a:t>
            </a:r>
            <a:r>
              <a:rPr lang="en-US" dirty="0" err="1"/>
              <a:t>yılan</a:t>
            </a:r>
            <a:r>
              <a:rPr lang="en-US" dirty="0"/>
              <a:t> (</a:t>
            </a:r>
            <a:r>
              <a:rPr lang="en-US" dirty="0" err="1"/>
              <a:t>çözüm</a:t>
            </a:r>
            <a:r>
              <a:rPr lang="en-US" dirty="0"/>
              <a:t> </a:t>
            </a:r>
            <a:r>
              <a:rPr lang="en-US" dirty="0" err="1"/>
              <a:t>adayı</a:t>
            </a:r>
            <a:r>
              <a:rPr lang="en-US" dirty="0"/>
              <a:t>) </a:t>
            </a:r>
            <a:r>
              <a:rPr lang="en-US" dirty="0" err="1"/>
              <a:t>ile</a:t>
            </a:r>
            <a:r>
              <a:rPr lang="en-US" dirty="0"/>
              <a:t> </a:t>
            </a:r>
            <a:r>
              <a:rPr lang="en-US" dirty="0" err="1"/>
              <a:t>başlar</a:t>
            </a:r>
            <a:r>
              <a:rPr lang="en-US" dirty="0"/>
              <a:t>. Her </a:t>
            </a:r>
            <a:r>
              <a:rPr lang="en-US" dirty="0" err="1"/>
              <a:t>bir</a:t>
            </a:r>
            <a:r>
              <a:rPr lang="en-US" dirty="0"/>
              <a:t> </a:t>
            </a:r>
            <a:r>
              <a:rPr lang="en-US" dirty="0" err="1"/>
              <a:t>yılan</a:t>
            </a:r>
            <a:r>
              <a:rPr lang="en-US" dirty="0"/>
              <a:t>, </a:t>
            </a:r>
            <a:r>
              <a:rPr lang="en-US" dirty="0" err="1"/>
              <a:t>potansiyel</a:t>
            </a:r>
            <a:r>
              <a:rPr lang="en-US" dirty="0"/>
              <a:t> </a:t>
            </a:r>
            <a:r>
              <a:rPr lang="en-US" dirty="0" err="1"/>
              <a:t>bir</a:t>
            </a:r>
            <a:r>
              <a:rPr lang="en-US" dirty="0"/>
              <a:t> </a:t>
            </a:r>
            <a:r>
              <a:rPr lang="en-US" dirty="0" err="1"/>
              <a:t>çözümü</a:t>
            </a:r>
            <a:r>
              <a:rPr lang="en-US" dirty="0"/>
              <a:t> </a:t>
            </a:r>
            <a:r>
              <a:rPr lang="en-US" dirty="0" err="1"/>
              <a:t>temsil</a:t>
            </a:r>
            <a:r>
              <a:rPr lang="en-US" dirty="0"/>
              <a:t> </a:t>
            </a:r>
            <a:r>
              <a:rPr lang="en-US" dirty="0" err="1"/>
              <a:t>eder</a:t>
            </a:r>
            <a:r>
              <a:rPr lang="en-US" dirty="0"/>
              <a:t>.</a:t>
            </a:r>
            <a:endParaRPr lang="tr-TR" dirty="0"/>
          </a:p>
          <a:p>
            <a:r>
              <a:rPr lang="en-US" b="1" dirty="0" err="1"/>
              <a:t>Yiyecek</a:t>
            </a:r>
            <a:r>
              <a:rPr lang="en-US" b="1" dirty="0"/>
              <a:t> </a:t>
            </a:r>
            <a:r>
              <a:rPr lang="en-US" b="1" dirty="0" err="1"/>
              <a:t>Arayışı</a:t>
            </a:r>
            <a:r>
              <a:rPr lang="en-US" b="1" dirty="0"/>
              <a:t> (</a:t>
            </a:r>
            <a:r>
              <a:rPr lang="en-US" b="1" dirty="0" err="1"/>
              <a:t>Keşif</a:t>
            </a:r>
            <a:r>
              <a:rPr lang="en-US" b="1" dirty="0"/>
              <a:t>) Modu</a:t>
            </a:r>
            <a:r>
              <a:rPr lang="en-US" dirty="0"/>
              <a:t>:</a:t>
            </a:r>
            <a:endParaRPr lang="tr-TR" dirty="0"/>
          </a:p>
          <a:p>
            <a:pPr marL="342900" lvl="1" indent="-342900">
              <a:buChar char="•"/>
            </a:pPr>
            <a:r>
              <a:rPr lang="en-US" dirty="0" err="1"/>
              <a:t>Yılanlar</a:t>
            </a:r>
            <a:r>
              <a:rPr lang="en-US" dirty="0"/>
              <a:t>, </a:t>
            </a:r>
            <a:r>
              <a:rPr lang="en-US" dirty="0" err="1"/>
              <a:t>yiyecek</a:t>
            </a:r>
            <a:r>
              <a:rPr lang="en-US" dirty="0"/>
              <a:t> (optimal </a:t>
            </a:r>
            <a:r>
              <a:rPr lang="en-US" dirty="0" err="1"/>
              <a:t>çözüme</a:t>
            </a:r>
            <a:r>
              <a:rPr lang="en-US" dirty="0"/>
              <a:t> </a:t>
            </a:r>
            <a:r>
              <a:rPr lang="en-US" dirty="0" err="1"/>
              <a:t>yakın</a:t>
            </a:r>
            <a:r>
              <a:rPr lang="en-US" dirty="0"/>
              <a:t> </a:t>
            </a:r>
            <a:r>
              <a:rPr lang="en-US" dirty="0" err="1"/>
              <a:t>noktalar</a:t>
            </a:r>
            <a:r>
              <a:rPr lang="en-US" dirty="0"/>
              <a:t>) </a:t>
            </a:r>
            <a:r>
              <a:rPr lang="en-US" dirty="0" err="1"/>
              <a:t>ararlar</a:t>
            </a:r>
            <a:r>
              <a:rPr lang="en-US" dirty="0"/>
              <a:t>.</a:t>
            </a:r>
            <a:endParaRPr lang="tr-TR" dirty="0"/>
          </a:p>
          <a:p>
            <a:pPr marL="342900" lvl="1" indent="-342900">
              <a:buChar char="•"/>
            </a:pPr>
            <a:r>
              <a:rPr lang="en-US" dirty="0" err="1"/>
              <a:t>Yiyecek</a:t>
            </a:r>
            <a:r>
              <a:rPr lang="en-US" dirty="0"/>
              <a:t> </a:t>
            </a:r>
            <a:r>
              <a:rPr lang="en-US" dirty="0" err="1"/>
              <a:t>miktarı</a:t>
            </a:r>
            <a:r>
              <a:rPr lang="en-US" dirty="0"/>
              <a:t> </a:t>
            </a:r>
            <a:r>
              <a:rPr lang="en-US" dirty="0" err="1"/>
              <a:t>ve</a:t>
            </a:r>
            <a:r>
              <a:rPr lang="en-US" dirty="0"/>
              <a:t> </a:t>
            </a:r>
            <a:r>
              <a:rPr lang="en-US" dirty="0" err="1"/>
              <a:t>sıcaklık</a:t>
            </a:r>
            <a:r>
              <a:rPr lang="en-US" dirty="0"/>
              <a:t> </a:t>
            </a:r>
            <a:r>
              <a:rPr lang="en-US" dirty="0" err="1"/>
              <a:t>gibi</a:t>
            </a:r>
            <a:r>
              <a:rPr lang="en-US" dirty="0"/>
              <a:t> </a:t>
            </a:r>
            <a:r>
              <a:rPr lang="en-US" dirty="0" err="1"/>
              <a:t>faktörler</a:t>
            </a:r>
            <a:r>
              <a:rPr lang="en-US" dirty="0"/>
              <a:t>, </a:t>
            </a:r>
            <a:r>
              <a:rPr lang="en-US" dirty="0" err="1"/>
              <a:t>yılanların</a:t>
            </a:r>
            <a:r>
              <a:rPr lang="en-US" dirty="0"/>
              <a:t> </a:t>
            </a:r>
            <a:r>
              <a:rPr lang="en-US" dirty="0" err="1"/>
              <a:t>davranışını</a:t>
            </a:r>
            <a:r>
              <a:rPr lang="en-US" dirty="0"/>
              <a:t> </a:t>
            </a:r>
            <a:r>
              <a:rPr lang="en-US" dirty="0" err="1"/>
              <a:t>etkiler</a:t>
            </a:r>
            <a:r>
              <a:rPr lang="en-US" dirty="0"/>
              <a:t>.</a:t>
            </a:r>
            <a:endParaRPr lang="tr-TR" dirty="0"/>
          </a:p>
          <a:p>
            <a:pPr marL="342900" lvl="1" indent="-342900">
              <a:buChar char="•"/>
            </a:pPr>
            <a:r>
              <a:rPr lang="en-US" dirty="0" err="1"/>
              <a:t>Düşük</a:t>
            </a:r>
            <a:r>
              <a:rPr lang="en-US" dirty="0"/>
              <a:t> </a:t>
            </a:r>
            <a:r>
              <a:rPr lang="en-US" dirty="0" err="1"/>
              <a:t>yiyecek</a:t>
            </a:r>
            <a:r>
              <a:rPr lang="en-US" dirty="0"/>
              <a:t> </a:t>
            </a:r>
            <a:r>
              <a:rPr lang="en-US" dirty="0" err="1"/>
              <a:t>miktarı</a:t>
            </a:r>
            <a:r>
              <a:rPr lang="en-US" dirty="0"/>
              <a:t> </a:t>
            </a:r>
            <a:r>
              <a:rPr lang="en-US" dirty="0" err="1"/>
              <a:t>durumunda</a:t>
            </a:r>
            <a:r>
              <a:rPr lang="en-US" dirty="0"/>
              <a:t>, </a:t>
            </a:r>
            <a:r>
              <a:rPr lang="en-US" dirty="0" err="1"/>
              <a:t>yılanlar</a:t>
            </a:r>
            <a:r>
              <a:rPr lang="en-US" dirty="0"/>
              <a:t> </a:t>
            </a:r>
            <a:r>
              <a:rPr lang="en-US" dirty="0" err="1"/>
              <a:t>rastgele</a:t>
            </a:r>
            <a:r>
              <a:rPr lang="en-US" dirty="0"/>
              <a:t> yeni </a:t>
            </a:r>
            <a:r>
              <a:rPr lang="en-US" dirty="0" err="1"/>
              <a:t>konumlar</a:t>
            </a:r>
            <a:r>
              <a:rPr lang="en-US" dirty="0"/>
              <a:t> </a:t>
            </a:r>
            <a:r>
              <a:rPr lang="en-US" dirty="0" err="1"/>
              <a:t>keşfederler</a:t>
            </a:r>
            <a:r>
              <a:rPr lang="en-US" dirty="0"/>
              <a:t>.</a:t>
            </a:r>
            <a:endParaRPr lang="tr-TR" dirty="0"/>
          </a:p>
          <a:p>
            <a:pPr>
              <a:buChar char="•"/>
            </a:pPr>
            <a:r>
              <a:rPr lang="en-US" b="1" dirty="0" err="1"/>
              <a:t>Avlanma</a:t>
            </a:r>
            <a:r>
              <a:rPr lang="en-US" b="1" dirty="0"/>
              <a:t> Modu</a:t>
            </a:r>
            <a:r>
              <a:rPr lang="en-US" dirty="0"/>
              <a:t>:</a:t>
            </a:r>
            <a:endParaRPr lang="tr-TR" dirty="0"/>
          </a:p>
          <a:p>
            <a:pPr marL="342900" lvl="1" indent="-342900">
              <a:buChar char="•"/>
            </a:pPr>
            <a:r>
              <a:rPr lang="en-US" dirty="0" err="1"/>
              <a:t>Yiyecek</a:t>
            </a:r>
            <a:r>
              <a:rPr lang="en-US" dirty="0"/>
              <a:t> </a:t>
            </a:r>
            <a:r>
              <a:rPr lang="en-US" dirty="0" err="1"/>
              <a:t>miktarı</a:t>
            </a:r>
            <a:r>
              <a:rPr lang="en-US" dirty="0"/>
              <a:t> </a:t>
            </a:r>
            <a:r>
              <a:rPr lang="en-US" dirty="0" err="1"/>
              <a:t>belirli</a:t>
            </a:r>
            <a:r>
              <a:rPr lang="en-US" dirty="0"/>
              <a:t> </a:t>
            </a:r>
            <a:r>
              <a:rPr lang="en-US" dirty="0" err="1"/>
              <a:t>bir</a:t>
            </a:r>
            <a:r>
              <a:rPr lang="en-US" dirty="0"/>
              <a:t> </a:t>
            </a:r>
            <a:r>
              <a:rPr lang="en-US" dirty="0" err="1"/>
              <a:t>eşiği</a:t>
            </a:r>
            <a:r>
              <a:rPr lang="en-US" dirty="0"/>
              <a:t> </a:t>
            </a:r>
            <a:r>
              <a:rPr lang="en-US" dirty="0" err="1"/>
              <a:t>aştığında</a:t>
            </a:r>
            <a:r>
              <a:rPr lang="en-US" dirty="0"/>
              <a:t> </a:t>
            </a:r>
            <a:r>
              <a:rPr lang="en-US" dirty="0" err="1"/>
              <a:t>ve</a:t>
            </a:r>
            <a:r>
              <a:rPr lang="en-US" dirty="0"/>
              <a:t> </a:t>
            </a:r>
            <a:r>
              <a:rPr lang="en-US" dirty="0" err="1"/>
              <a:t>sıcaklık</a:t>
            </a:r>
            <a:r>
              <a:rPr lang="en-US" dirty="0"/>
              <a:t> </a:t>
            </a:r>
            <a:r>
              <a:rPr lang="en-US" dirty="0" err="1"/>
              <a:t>yüksek</a:t>
            </a:r>
            <a:r>
              <a:rPr lang="en-US" dirty="0"/>
              <a:t> </a:t>
            </a:r>
            <a:r>
              <a:rPr lang="en-US" dirty="0" err="1"/>
              <a:t>olduğunda</a:t>
            </a:r>
            <a:r>
              <a:rPr lang="en-US" dirty="0"/>
              <a:t>, </a:t>
            </a:r>
            <a:r>
              <a:rPr lang="en-US" dirty="0" err="1"/>
              <a:t>yılanlar</a:t>
            </a:r>
            <a:r>
              <a:rPr lang="en-US" dirty="0"/>
              <a:t> </a:t>
            </a:r>
            <a:r>
              <a:rPr lang="en-US" dirty="0" err="1"/>
              <a:t>avlanma</a:t>
            </a:r>
            <a:r>
              <a:rPr lang="en-US" dirty="0"/>
              <a:t> </a:t>
            </a:r>
            <a:r>
              <a:rPr lang="en-US" dirty="0" err="1"/>
              <a:t>moduna</a:t>
            </a:r>
            <a:r>
              <a:rPr lang="en-US" dirty="0"/>
              <a:t> </a:t>
            </a:r>
            <a:r>
              <a:rPr lang="en-US" dirty="0" err="1"/>
              <a:t>geçer</a:t>
            </a:r>
            <a:r>
              <a:rPr lang="en-US" dirty="0"/>
              <a:t>.</a:t>
            </a:r>
            <a:endParaRPr lang="tr-TR" dirty="0"/>
          </a:p>
          <a:p>
            <a:pPr marL="342900" lvl="1" indent="-342900">
              <a:buChar char="•"/>
            </a:pPr>
            <a:r>
              <a:rPr lang="en-US" dirty="0"/>
              <a:t>Bu </a:t>
            </a:r>
            <a:r>
              <a:rPr lang="en-US" dirty="0" err="1"/>
              <a:t>modda</a:t>
            </a:r>
            <a:r>
              <a:rPr lang="en-US" dirty="0"/>
              <a:t>, </a:t>
            </a:r>
            <a:r>
              <a:rPr lang="en-US" dirty="0" err="1"/>
              <a:t>yılanlar</a:t>
            </a:r>
            <a:r>
              <a:rPr lang="en-US" dirty="0"/>
              <a:t> </a:t>
            </a:r>
            <a:r>
              <a:rPr lang="en-US" dirty="0" err="1"/>
              <a:t>yiyeceğe</a:t>
            </a:r>
            <a:r>
              <a:rPr lang="en-US" dirty="0"/>
              <a:t> (</a:t>
            </a:r>
            <a:r>
              <a:rPr lang="en-US" dirty="0" err="1"/>
              <a:t>yani</a:t>
            </a:r>
            <a:r>
              <a:rPr lang="en-US" dirty="0"/>
              <a:t> </a:t>
            </a:r>
            <a:r>
              <a:rPr lang="en-US" dirty="0" err="1"/>
              <a:t>daha</a:t>
            </a:r>
            <a:r>
              <a:rPr lang="en-US" dirty="0"/>
              <a:t> iyi </a:t>
            </a:r>
            <a:r>
              <a:rPr lang="en-US" dirty="0" err="1"/>
              <a:t>çözümlere</a:t>
            </a:r>
            <a:r>
              <a:rPr lang="en-US" dirty="0"/>
              <a:t>) </a:t>
            </a:r>
            <a:r>
              <a:rPr lang="en-US" dirty="0" err="1"/>
              <a:t>doğru</a:t>
            </a:r>
            <a:r>
              <a:rPr lang="en-US" dirty="0"/>
              <a:t> </a:t>
            </a:r>
            <a:r>
              <a:rPr lang="en-US" dirty="0" err="1"/>
              <a:t>hareket</a:t>
            </a:r>
            <a:r>
              <a:rPr lang="en-US" dirty="0"/>
              <a:t> </a:t>
            </a:r>
            <a:r>
              <a:rPr lang="en-US" dirty="0" err="1"/>
              <a:t>ederler</a:t>
            </a:r>
            <a:r>
              <a:rPr lang="en-US" dirty="0"/>
              <a:t>.</a:t>
            </a:r>
            <a:endParaRPr lang="tr-TR" dirty="0"/>
          </a:p>
          <a:p>
            <a:pPr>
              <a:buChar char="•"/>
            </a:pPr>
            <a:r>
              <a:rPr lang="en-US" b="1" dirty="0" err="1"/>
              <a:t>Dövüşme</a:t>
            </a:r>
            <a:r>
              <a:rPr lang="en-US" b="1" dirty="0"/>
              <a:t> Modu</a:t>
            </a:r>
            <a:r>
              <a:rPr lang="en-US" dirty="0"/>
              <a:t>:</a:t>
            </a:r>
            <a:endParaRPr lang="tr-TR" dirty="0"/>
          </a:p>
          <a:p>
            <a:pPr marL="342900" lvl="1" indent="-342900">
              <a:buChar char="•"/>
            </a:pPr>
            <a:r>
              <a:rPr lang="en-US" dirty="0" err="1"/>
              <a:t>Sıcaklık</a:t>
            </a:r>
            <a:r>
              <a:rPr lang="en-US" dirty="0"/>
              <a:t> </a:t>
            </a:r>
            <a:r>
              <a:rPr lang="en-US" dirty="0" err="1"/>
              <a:t>düşük</a:t>
            </a:r>
            <a:r>
              <a:rPr lang="en-US" dirty="0"/>
              <a:t> </a:t>
            </a:r>
            <a:r>
              <a:rPr lang="en-US" dirty="0" err="1"/>
              <a:t>olduğunda</a:t>
            </a:r>
            <a:r>
              <a:rPr lang="en-US" dirty="0"/>
              <a:t>, </a:t>
            </a:r>
            <a:r>
              <a:rPr lang="en-US" dirty="0" err="1"/>
              <a:t>yılanlar</a:t>
            </a:r>
            <a:r>
              <a:rPr lang="en-US" dirty="0"/>
              <a:t> </a:t>
            </a:r>
            <a:r>
              <a:rPr lang="en-US" dirty="0" err="1"/>
              <a:t>arasında</a:t>
            </a:r>
            <a:r>
              <a:rPr lang="en-US" dirty="0"/>
              <a:t> </a:t>
            </a:r>
            <a:r>
              <a:rPr lang="en-US" dirty="0" err="1"/>
              <a:t>dövüşme</a:t>
            </a:r>
            <a:r>
              <a:rPr lang="en-US" dirty="0"/>
              <a:t> </a:t>
            </a:r>
            <a:r>
              <a:rPr lang="en-US" dirty="0" err="1"/>
              <a:t>davranışı</a:t>
            </a:r>
            <a:r>
              <a:rPr lang="en-US" dirty="0"/>
              <a:t> </a:t>
            </a:r>
            <a:r>
              <a:rPr lang="en-US" dirty="0" err="1"/>
              <a:t>gözlemlenir</a:t>
            </a:r>
            <a:r>
              <a:rPr lang="en-US" dirty="0"/>
              <a:t>.</a:t>
            </a:r>
            <a:endParaRPr lang="tr-TR" dirty="0"/>
          </a:p>
          <a:p>
            <a:pPr marL="342900" lvl="1" indent="-342900">
              <a:buChar char="•"/>
            </a:pPr>
            <a:r>
              <a:rPr lang="en-US" dirty="0"/>
              <a:t>Bu, </a:t>
            </a:r>
            <a:r>
              <a:rPr lang="en-US" dirty="0" err="1"/>
              <a:t>popülasyondaki</a:t>
            </a:r>
            <a:r>
              <a:rPr lang="en-US" dirty="0"/>
              <a:t> </a:t>
            </a:r>
            <a:r>
              <a:rPr lang="en-US" dirty="0" err="1"/>
              <a:t>yılanların</a:t>
            </a:r>
            <a:r>
              <a:rPr lang="en-US" dirty="0"/>
              <a:t> </a:t>
            </a:r>
            <a:r>
              <a:rPr lang="en-US" dirty="0" err="1"/>
              <a:t>birbirleriyle</a:t>
            </a:r>
            <a:r>
              <a:rPr lang="en-US" dirty="0"/>
              <a:t> </a:t>
            </a:r>
            <a:r>
              <a:rPr lang="en-US" dirty="0" err="1"/>
              <a:t>rekabet</a:t>
            </a:r>
            <a:r>
              <a:rPr lang="en-US" dirty="0"/>
              <a:t> </a:t>
            </a:r>
            <a:r>
              <a:rPr lang="en-US" dirty="0" err="1"/>
              <a:t>etmeleri</a:t>
            </a:r>
            <a:r>
              <a:rPr lang="en-US" dirty="0"/>
              <a:t> </a:t>
            </a:r>
            <a:r>
              <a:rPr lang="en-US" dirty="0" err="1"/>
              <a:t>ve</a:t>
            </a:r>
            <a:r>
              <a:rPr lang="en-US" dirty="0"/>
              <a:t> </a:t>
            </a:r>
            <a:r>
              <a:rPr lang="en-US" dirty="0" err="1"/>
              <a:t>daha</a:t>
            </a:r>
            <a:r>
              <a:rPr lang="en-US" dirty="0"/>
              <a:t> iyi </a:t>
            </a:r>
            <a:r>
              <a:rPr lang="en-US" dirty="0" err="1"/>
              <a:t>skorlar</a:t>
            </a:r>
            <a:r>
              <a:rPr lang="en-US" dirty="0"/>
              <a:t> </a:t>
            </a:r>
            <a:r>
              <a:rPr lang="en-US" dirty="0" err="1"/>
              <a:t>için</a:t>
            </a:r>
            <a:r>
              <a:rPr lang="en-US" dirty="0"/>
              <a:t> </a:t>
            </a:r>
            <a:r>
              <a:rPr lang="en-US" dirty="0" err="1"/>
              <a:t>birbirleriyle</a:t>
            </a:r>
            <a:r>
              <a:rPr lang="en-US" dirty="0"/>
              <a:t> </a:t>
            </a:r>
            <a:r>
              <a:rPr lang="en-US" dirty="0" err="1"/>
              <a:t>mücadele</a:t>
            </a:r>
            <a:r>
              <a:rPr lang="en-US" dirty="0"/>
              <a:t> </a:t>
            </a:r>
            <a:r>
              <a:rPr lang="en-US" dirty="0" err="1"/>
              <a:t>etmeleri</a:t>
            </a:r>
            <a:r>
              <a:rPr lang="en-US" dirty="0"/>
              <a:t> </a:t>
            </a:r>
            <a:r>
              <a:rPr lang="en-US" dirty="0" err="1"/>
              <a:t>anlamına</a:t>
            </a:r>
            <a:r>
              <a:rPr lang="en-US" dirty="0"/>
              <a:t> </a:t>
            </a:r>
            <a:r>
              <a:rPr lang="en-US" dirty="0" err="1"/>
              <a:t>gelir</a:t>
            </a:r>
            <a:r>
              <a:rPr lang="en-US" dirty="0"/>
              <a:t>.</a:t>
            </a:r>
            <a:endParaRPr lang="tr-TR" dirty="0"/>
          </a:p>
          <a:p>
            <a:pPr>
              <a:buChar char="•"/>
            </a:pPr>
            <a:r>
              <a:rPr lang="en-US" b="1" dirty="0" err="1"/>
              <a:t>Çiftleşme</a:t>
            </a:r>
            <a:r>
              <a:rPr lang="en-US" b="1" dirty="0"/>
              <a:t> Modu</a:t>
            </a:r>
            <a:r>
              <a:rPr lang="en-US" dirty="0"/>
              <a:t>:</a:t>
            </a:r>
            <a:endParaRPr lang="tr-TR" dirty="0"/>
          </a:p>
          <a:p>
            <a:pPr marL="342900" lvl="1" indent="-342900">
              <a:buChar char="•"/>
            </a:pPr>
            <a:r>
              <a:rPr lang="en-US" dirty="0" err="1"/>
              <a:t>Yine</a:t>
            </a:r>
            <a:r>
              <a:rPr lang="en-US" dirty="0"/>
              <a:t> </a:t>
            </a:r>
            <a:r>
              <a:rPr lang="en-US" dirty="0" err="1"/>
              <a:t>düşük</a:t>
            </a:r>
            <a:r>
              <a:rPr lang="en-US" dirty="0"/>
              <a:t> </a:t>
            </a:r>
            <a:r>
              <a:rPr lang="en-US" dirty="0" err="1"/>
              <a:t>sıcaklıkta</a:t>
            </a:r>
            <a:r>
              <a:rPr lang="en-US" dirty="0"/>
              <a:t>, </a:t>
            </a:r>
            <a:r>
              <a:rPr lang="en-US" dirty="0" err="1"/>
              <a:t>yılanlar</a:t>
            </a:r>
            <a:r>
              <a:rPr lang="en-US" dirty="0"/>
              <a:t> </a:t>
            </a:r>
            <a:r>
              <a:rPr lang="en-US" dirty="0" err="1"/>
              <a:t>çiftleşme</a:t>
            </a:r>
            <a:r>
              <a:rPr lang="en-US" dirty="0"/>
              <a:t> </a:t>
            </a:r>
            <a:r>
              <a:rPr lang="en-US" dirty="0" err="1"/>
              <a:t>davranışı</a:t>
            </a:r>
            <a:r>
              <a:rPr lang="en-US" dirty="0"/>
              <a:t> </a:t>
            </a:r>
            <a:r>
              <a:rPr lang="en-US" dirty="0" err="1"/>
              <a:t>sergileyebilirler</a:t>
            </a:r>
            <a:r>
              <a:rPr lang="en-US" dirty="0"/>
              <a:t>.</a:t>
            </a:r>
            <a:endParaRPr lang="tr-TR" dirty="0"/>
          </a:p>
          <a:p>
            <a:pPr marL="342900" lvl="1" indent="-342900">
              <a:buChar char="•"/>
            </a:pPr>
            <a:r>
              <a:rPr lang="en-US" dirty="0"/>
              <a:t>Bu </a:t>
            </a:r>
            <a:r>
              <a:rPr lang="en-US" dirty="0" err="1"/>
              <a:t>modda</a:t>
            </a:r>
            <a:r>
              <a:rPr lang="en-US" dirty="0"/>
              <a:t>, </a:t>
            </a:r>
            <a:r>
              <a:rPr lang="en-US" dirty="0" err="1"/>
              <a:t>erkek</a:t>
            </a:r>
            <a:r>
              <a:rPr lang="en-US" dirty="0"/>
              <a:t> </a:t>
            </a:r>
            <a:r>
              <a:rPr lang="en-US" dirty="0" err="1"/>
              <a:t>yılanlar</a:t>
            </a:r>
            <a:r>
              <a:rPr lang="en-US" dirty="0"/>
              <a:t> </a:t>
            </a:r>
            <a:r>
              <a:rPr lang="en-US" dirty="0" err="1"/>
              <a:t>dişi</a:t>
            </a:r>
            <a:r>
              <a:rPr lang="en-US" dirty="0"/>
              <a:t> </a:t>
            </a:r>
            <a:r>
              <a:rPr lang="en-US" dirty="0" err="1"/>
              <a:t>yılanları</a:t>
            </a:r>
            <a:r>
              <a:rPr lang="en-US" dirty="0"/>
              <a:t> </a:t>
            </a:r>
            <a:r>
              <a:rPr lang="en-US" dirty="0" err="1"/>
              <a:t>çiftleşmek</a:t>
            </a:r>
            <a:r>
              <a:rPr lang="en-US" dirty="0"/>
              <a:t> </a:t>
            </a:r>
            <a:r>
              <a:rPr lang="en-US" dirty="0" err="1"/>
              <a:t>için</a:t>
            </a:r>
            <a:r>
              <a:rPr lang="en-US" dirty="0"/>
              <a:t> </a:t>
            </a:r>
            <a:r>
              <a:rPr lang="en-US" dirty="0" err="1"/>
              <a:t>ararlar</a:t>
            </a:r>
            <a:r>
              <a:rPr lang="en-US" dirty="0"/>
              <a:t>. </a:t>
            </a:r>
            <a:r>
              <a:rPr lang="en-US" dirty="0" err="1"/>
              <a:t>Dişi</a:t>
            </a:r>
            <a:r>
              <a:rPr lang="en-US" dirty="0"/>
              <a:t> </a:t>
            </a:r>
            <a:r>
              <a:rPr lang="en-US" dirty="0" err="1"/>
              <a:t>yılanlar</a:t>
            </a:r>
            <a:r>
              <a:rPr lang="en-US" dirty="0"/>
              <a:t>, </a:t>
            </a:r>
            <a:r>
              <a:rPr lang="en-US" dirty="0" err="1"/>
              <a:t>çiftleşip</a:t>
            </a:r>
            <a:r>
              <a:rPr lang="en-US" dirty="0"/>
              <a:t> </a:t>
            </a:r>
            <a:r>
              <a:rPr lang="en-US" dirty="0" err="1"/>
              <a:t>çiftleşmeme</a:t>
            </a:r>
            <a:r>
              <a:rPr lang="en-US" dirty="0"/>
              <a:t> </a:t>
            </a:r>
            <a:r>
              <a:rPr lang="en-US" dirty="0" err="1"/>
              <a:t>veya</a:t>
            </a:r>
            <a:r>
              <a:rPr lang="en-US" dirty="0"/>
              <a:t> </a:t>
            </a:r>
            <a:r>
              <a:rPr lang="en-US" dirty="0" err="1"/>
              <a:t>yumurta</a:t>
            </a:r>
            <a:r>
              <a:rPr lang="en-US" dirty="0"/>
              <a:t> </a:t>
            </a:r>
            <a:r>
              <a:rPr lang="en-US" dirty="0" err="1"/>
              <a:t>bırakıp</a:t>
            </a:r>
            <a:r>
              <a:rPr lang="en-US" dirty="0"/>
              <a:t> </a:t>
            </a:r>
            <a:r>
              <a:rPr lang="en-US" dirty="0" err="1"/>
              <a:t>bırakmama</a:t>
            </a:r>
            <a:r>
              <a:rPr lang="en-US" dirty="0"/>
              <a:t> </a:t>
            </a:r>
            <a:r>
              <a:rPr lang="en-US" dirty="0" err="1"/>
              <a:t>konusunda</a:t>
            </a:r>
            <a:r>
              <a:rPr lang="en-US" dirty="0"/>
              <a:t> </a:t>
            </a:r>
            <a:r>
              <a:rPr lang="en-US" dirty="0" err="1"/>
              <a:t>seçim</a:t>
            </a:r>
            <a:r>
              <a:rPr lang="en-US" dirty="0"/>
              <a:t> </a:t>
            </a:r>
            <a:r>
              <a:rPr lang="en-US" dirty="0" err="1"/>
              <a:t>yapabilirler</a:t>
            </a:r>
            <a:r>
              <a:rPr lang="en-US" dirty="0"/>
              <a:t>.</a:t>
            </a:r>
            <a:endParaRPr lang="tr-TR" dirty="0"/>
          </a:p>
          <a:p>
            <a:pPr>
              <a:buChar char="•"/>
            </a:pPr>
            <a:r>
              <a:rPr lang="en-US" b="1" dirty="0" err="1"/>
              <a:t>Yumurta</a:t>
            </a:r>
            <a:r>
              <a:rPr lang="en-US" b="1" dirty="0"/>
              <a:t> </a:t>
            </a:r>
            <a:r>
              <a:rPr lang="en-US" b="1" dirty="0" err="1"/>
              <a:t>Bırakma</a:t>
            </a:r>
            <a:r>
              <a:rPr lang="en-US" b="1" dirty="0"/>
              <a:t> </a:t>
            </a:r>
            <a:r>
              <a:rPr lang="en-US" b="1" dirty="0" err="1"/>
              <a:t>ve</a:t>
            </a:r>
            <a:r>
              <a:rPr lang="en-US" b="1" dirty="0"/>
              <a:t> Yeni Nesil</a:t>
            </a:r>
            <a:r>
              <a:rPr lang="en-US" dirty="0"/>
              <a:t>:</a:t>
            </a:r>
            <a:endParaRPr lang="tr-TR" dirty="0"/>
          </a:p>
          <a:p>
            <a:pPr marL="342900" lvl="1" indent="-342900">
              <a:buChar char="•"/>
            </a:pPr>
            <a:r>
              <a:rPr lang="en-US" dirty="0" err="1"/>
              <a:t>Çiftleşme</a:t>
            </a:r>
            <a:r>
              <a:rPr lang="en-US" dirty="0"/>
              <a:t> </a:t>
            </a:r>
            <a:r>
              <a:rPr lang="en-US" dirty="0" err="1"/>
              <a:t>sonucunda</a:t>
            </a:r>
            <a:r>
              <a:rPr lang="en-US" dirty="0"/>
              <a:t> yeni </a:t>
            </a:r>
            <a:r>
              <a:rPr lang="en-US" dirty="0" err="1"/>
              <a:t>yılanlar</a:t>
            </a:r>
            <a:r>
              <a:rPr lang="en-US" dirty="0"/>
              <a:t> (</a:t>
            </a:r>
            <a:r>
              <a:rPr lang="en-US" dirty="0" err="1"/>
              <a:t>çözümler</a:t>
            </a:r>
            <a:r>
              <a:rPr lang="en-US" dirty="0"/>
              <a:t>) </a:t>
            </a:r>
            <a:r>
              <a:rPr lang="en-US" dirty="0" err="1"/>
              <a:t>oluşturulur</a:t>
            </a:r>
            <a:r>
              <a:rPr lang="en-US" dirty="0"/>
              <a:t>. Bu, </a:t>
            </a:r>
            <a:r>
              <a:rPr lang="en-US" dirty="0" err="1"/>
              <a:t>algoritmanın</a:t>
            </a:r>
            <a:r>
              <a:rPr lang="en-US" dirty="0"/>
              <a:t> </a:t>
            </a:r>
            <a:r>
              <a:rPr lang="en-US" dirty="0" err="1"/>
              <a:t>çeşitliliğini</a:t>
            </a:r>
            <a:r>
              <a:rPr lang="en-US" dirty="0"/>
              <a:t> </a:t>
            </a:r>
            <a:r>
              <a:rPr lang="en-US" dirty="0" err="1"/>
              <a:t>artırır</a:t>
            </a:r>
            <a:r>
              <a:rPr lang="en-US" dirty="0"/>
              <a:t> </a:t>
            </a:r>
            <a:r>
              <a:rPr lang="en-US" dirty="0" err="1"/>
              <a:t>ve</a:t>
            </a:r>
            <a:r>
              <a:rPr lang="en-US" dirty="0"/>
              <a:t> yeni </a:t>
            </a:r>
            <a:r>
              <a:rPr lang="en-US" dirty="0" err="1"/>
              <a:t>çözüm</a:t>
            </a:r>
            <a:r>
              <a:rPr lang="en-US" dirty="0"/>
              <a:t> </a:t>
            </a:r>
            <a:r>
              <a:rPr lang="en-US" dirty="0" err="1"/>
              <a:t>alanlarını</a:t>
            </a:r>
            <a:r>
              <a:rPr lang="en-US" dirty="0"/>
              <a:t> </a:t>
            </a:r>
            <a:r>
              <a:rPr lang="en-US" dirty="0" err="1"/>
              <a:t>keşfetmesine</a:t>
            </a:r>
            <a:r>
              <a:rPr lang="en-US" dirty="0"/>
              <a:t> </a:t>
            </a:r>
            <a:r>
              <a:rPr lang="en-US" dirty="0" err="1"/>
              <a:t>olanak</a:t>
            </a:r>
            <a:r>
              <a:rPr lang="en-US" dirty="0"/>
              <a:t> </a:t>
            </a:r>
            <a:r>
              <a:rPr lang="en-US" dirty="0" err="1"/>
              <a:t>tanır</a:t>
            </a:r>
            <a:r>
              <a:rPr lang="en-US" dirty="0"/>
              <a:t>.</a:t>
            </a:r>
            <a:endParaRPr lang="tr-TR" dirty="0"/>
          </a:p>
          <a:p>
            <a:pPr>
              <a:buChar char="•"/>
            </a:pPr>
            <a:r>
              <a:rPr lang="en-US" b="1" dirty="0" err="1"/>
              <a:t>Sonuçların</a:t>
            </a:r>
            <a:r>
              <a:rPr lang="en-US" b="1" dirty="0"/>
              <a:t> </a:t>
            </a:r>
            <a:r>
              <a:rPr lang="en-US" b="1" dirty="0" err="1"/>
              <a:t>Değerlendirilmesi</a:t>
            </a:r>
            <a:r>
              <a:rPr lang="en-US" b="1" dirty="0"/>
              <a:t> </a:t>
            </a:r>
            <a:r>
              <a:rPr lang="en-US" b="1" dirty="0" err="1"/>
              <a:t>ve</a:t>
            </a:r>
            <a:r>
              <a:rPr lang="en-US" b="1" dirty="0"/>
              <a:t> </a:t>
            </a:r>
            <a:r>
              <a:rPr lang="en-US" b="1" dirty="0" err="1"/>
              <a:t>Güncellenmesi</a:t>
            </a:r>
            <a:r>
              <a:rPr lang="en-US" dirty="0"/>
              <a:t>:</a:t>
            </a:r>
            <a:endParaRPr lang="tr-TR" dirty="0"/>
          </a:p>
          <a:p>
            <a:pPr marL="342900" lvl="1" indent="-342900">
              <a:buChar char="•"/>
            </a:pPr>
            <a:r>
              <a:rPr lang="en-US" dirty="0"/>
              <a:t>Her </a:t>
            </a:r>
            <a:r>
              <a:rPr lang="en-US" dirty="0" err="1"/>
              <a:t>iterasyonda</a:t>
            </a:r>
            <a:r>
              <a:rPr lang="en-US" dirty="0"/>
              <a:t>, </a:t>
            </a:r>
            <a:r>
              <a:rPr lang="en-US" dirty="0" err="1"/>
              <a:t>tüm</a:t>
            </a:r>
            <a:r>
              <a:rPr lang="en-US" dirty="0"/>
              <a:t> </a:t>
            </a:r>
            <a:r>
              <a:rPr lang="en-US" dirty="0" err="1"/>
              <a:t>yılanların</a:t>
            </a:r>
            <a:r>
              <a:rPr lang="en-US" dirty="0"/>
              <a:t> </a:t>
            </a:r>
            <a:r>
              <a:rPr lang="en-US" dirty="0" err="1"/>
              <a:t>performansı</a:t>
            </a:r>
            <a:r>
              <a:rPr lang="en-US" dirty="0"/>
              <a:t> (fitness) </a:t>
            </a:r>
            <a:r>
              <a:rPr lang="en-US" dirty="0" err="1"/>
              <a:t>değerlendirilir</a:t>
            </a:r>
            <a:r>
              <a:rPr lang="en-US" dirty="0"/>
              <a:t>.</a:t>
            </a:r>
            <a:endParaRPr lang="tr-TR" dirty="0"/>
          </a:p>
          <a:p>
            <a:pPr marL="342900" lvl="1" indent="-342900">
              <a:buChar char="•"/>
            </a:pPr>
            <a:r>
              <a:rPr lang="en-US" dirty="0"/>
              <a:t>En iyi </a:t>
            </a:r>
            <a:r>
              <a:rPr lang="en-US" dirty="0" err="1"/>
              <a:t>performans</a:t>
            </a:r>
            <a:r>
              <a:rPr lang="en-US" dirty="0"/>
              <a:t> </a:t>
            </a:r>
            <a:r>
              <a:rPr lang="en-US" dirty="0" err="1"/>
              <a:t>gösteren</a:t>
            </a:r>
            <a:r>
              <a:rPr lang="en-US" dirty="0"/>
              <a:t> </a:t>
            </a:r>
            <a:r>
              <a:rPr lang="en-US" dirty="0" err="1"/>
              <a:t>yılanlar</a:t>
            </a:r>
            <a:r>
              <a:rPr lang="en-US" dirty="0"/>
              <a:t> </a:t>
            </a:r>
            <a:r>
              <a:rPr lang="en-US" dirty="0" err="1"/>
              <a:t>bir</a:t>
            </a:r>
            <a:r>
              <a:rPr lang="en-US" dirty="0"/>
              <a:t> </a:t>
            </a:r>
            <a:r>
              <a:rPr lang="en-US" dirty="0" err="1"/>
              <a:t>sonraki</a:t>
            </a:r>
            <a:r>
              <a:rPr lang="en-US" dirty="0"/>
              <a:t> </a:t>
            </a:r>
            <a:r>
              <a:rPr lang="en-US" dirty="0" err="1"/>
              <a:t>nesle</a:t>
            </a:r>
            <a:r>
              <a:rPr lang="en-US" dirty="0"/>
              <a:t> </a:t>
            </a:r>
            <a:r>
              <a:rPr lang="en-US" dirty="0" err="1"/>
              <a:t>aktarılırken</a:t>
            </a:r>
            <a:r>
              <a:rPr lang="en-US" dirty="0"/>
              <a:t>, </a:t>
            </a:r>
            <a:r>
              <a:rPr lang="en-US" dirty="0" err="1"/>
              <a:t>daha</a:t>
            </a:r>
            <a:r>
              <a:rPr lang="en-US" dirty="0"/>
              <a:t> </a:t>
            </a:r>
            <a:r>
              <a:rPr lang="en-US" dirty="0" err="1"/>
              <a:t>az</a:t>
            </a:r>
            <a:r>
              <a:rPr lang="en-US" dirty="0"/>
              <a:t> </a:t>
            </a:r>
            <a:r>
              <a:rPr lang="en-US" dirty="0" err="1"/>
              <a:t>performanslı</a:t>
            </a:r>
            <a:r>
              <a:rPr lang="en-US" dirty="0"/>
              <a:t> </a:t>
            </a:r>
            <a:r>
              <a:rPr lang="en-US" dirty="0" err="1"/>
              <a:t>yılanlar</a:t>
            </a:r>
            <a:r>
              <a:rPr lang="en-US" dirty="0"/>
              <a:t> </a:t>
            </a:r>
            <a:r>
              <a:rPr lang="en-US" dirty="0" err="1"/>
              <a:t>elenir</a:t>
            </a:r>
            <a:r>
              <a:rPr lang="en-US" dirty="0"/>
              <a:t> </a:t>
            </a:r>
            <a:r>
              <a:rPr lang="en-US" dirty="0" err="1"/>
              <a:t>veya</a:t>
            </a:r>
            <a:r>
              <a:rPr lang="en-US" dirty="0"/>
              <a:t> </a:t>
            </a:r>
            <a:r>
              <a:rPr lang="en-US" dirty="0" err="1"/>
              <a:t>güncellenir</a:t>
            </a:r>
            <a:r>
              <a:rPr lang="en-US" dirty="0"/>
              <a:t>.</a:t>
            </a:r>
            <a:endParaRPr lang="tr-TR" dirty="0"/>
          </a:p>
          <a:p>
            <a:pPr marL="342900" lvl="1" indent="-342900">
              <a:buChar char="•"/>
            </a:pPr>
            <a:r>
              <a:rPr lang="en-US" dirty="0"/>
              <a:t>Bu </a:t>
            </a:r>
            <a:r>
              <a:rPr lang="en-US" dirty="0" err="1"/>
              <a:t>süreç</a:t>
            </a:r>
            <a:r>
              <a:rPr lang="en-US" dirty="0"/>
              <a:t>, </a:t>
            </a:r>
            <a:r>
              <a:rPr lang="en-US" dirty="0" err="1"/>
              <a:t>belirlenen</a:t>
            </a:r>
            <a:r>
              <a:rPr lang="en-US" dirty="0"/>
              <a:t> </a:t>
            </a:r>
            <a:r>
              <a:rPr lang="en-US" dirty="0" err="1"/>
              <a:t>iterasyon</a:t>
            </a:r>
            <a:r>
              <a:rPr lang="en-US" dirty="0"/>
              <a:t> </a:t>
            </a:r>
            <a:r>
              <a:rPr lang="en-US" dirty="0" err="1"/>
              <a:t>sayısına</a:t>
            </a:r>
            <a:r>
              <a:rPr lang="en-US" dirty="0"/>
              <a:t> </a:t>
            </a:r>
            <a:r>
              <a:rPr lang="en-US" dirty="0" err="1"/>
              <a:t>ulaşana</a:t>
            </a:r>
            <a:r>
              <a:rPr lang="en-US" dirty="0"/>
              <a:t> </a:t>
            </a:r>
            <a:r>
              <a:rPr lang="en-US" dirty="0" err="1"/>
              <a:t>veya</a:t>
            </a:r>
            <a:r>
              <a:rPr lang="en-US" dirty="0"/>
              <a:t> </a:t>
            </a:r>
            <a:r>
              <a:rPr lang="en-US" dirty="0" err="1"/>
              <a:t>başka</a:t>
            </a:r>
            <a:r>
              <a:rPr lang="en-US" dirty="0"/>
              <a:t> </a:t>
            </a:r>
            <a:r>
              <a:rPr lang="en-US" dirty="0" err="1"/>
              <a:t>bir</a:t>
            </a:r>
            <a:r>
              <a:rPr lang="en-US" dirty="0"/>
              <a:t> </a:t>
            </a:r>
            <a:r>
              <a:rPr lang="en-US" dirty="0" err="1"/>
              <a:t>durdurma</a:t>
            </a:r>
            <a:r>
              <a:rPr lang="en-US" dirty="0"/>
              <a:t> </a:t>
            </a:r>
            <a:r>
              <a:rPr lang="en-US" dirty="0" err="1"/>
              <a:t>kriteri</a:t>
            </a:r>
            <a:r>
              <a:rPr lang="en-US" dirty="0"/>
              <a:t> </a:t>
            </a:r>
            <a:r>
              <a:rPr lang="en-US" dirty="0" err="1"/>
              <a:t>karşılanana</a:t>
            </a:r>
            <a:r>
              <a:rPr lang="en-US" dirty="0"/>
              <a:t> </a:t>
            </a:r>
            <a:r>
              <a:rPr lang="en-US" dirty="0" err="1"/>
              <a:t>kadar</a:t>
            </a:r>
            <a:r>
              <a:rPr lang="en-US" dirty="0"/>
              <a:t> </a:t>
            </a:r>
            <a:r>
              <a:rPr lang="en-US" dirty="0" err="1"/>
              <a:t>devam</a:t>
            </a:r>
            <a:r>
              <a:rPr lang="en-US" dirty="0"/>
              <a:t> </a:t>
            </a:r>
            <a:r>
              <a:rPr lang="en-US" dirty="0" err="1"/>
              <a:t>eder</a:t>
            </a:r>
            <a:r>
              <a:rPr lang="en-US" dirty="0"/>
              <a:t>.</a:t>
            </a:r>
            <a:endParaRPr lang="tr-TR" dirty="0"/>
          </a:p>
          <a:p>
            <a:br>
              <a:rPr lang="en-US" dirty="0">
                <a:cs typeface="+mn-lt"/>
              </a:rPr>
            </a:br>
            <a:r>
              <a:rPr lang="en-US" b="1" dirty="0" err="1"/>
              <a:t>DSOA'nın</a:t>
            </a:r>
            <a:r>
              <a:rPr lang="en-US" b="1" dirty="0"/>
              <a:t> </a:t>
            </a:r>
            <a:r>
              <a:rPr lang="en-US" b="1" dirty="0" err="1"/>
              <a:t>SOA'dan</a:t>
            </a:r>
            <a:r>
              <a:rPr lang="en-US" b="1" dirty="0"/>
              <a:t> </a:t>
            </a:r>
            <a:r>
              <a:rPr lang="en-US" b="1" dirty="0" err="1"/>
              <a:t>Farkları</a:t>
            </a:r>
            <a:endParaRPr lang="en-US" dirty="0">
              <a:ea typeface="Calibri" panose="020F0502020204030204"/>
              <a:cs typeface="Calibri" panose="020F0502020204030204"/>
            </a:endParaRPr>
          </a:p>
          <a:p>
            <a:pPr marL="171450" indent="-171450">
              <a:buFont typeface="Arial"/>
              <a:buChar char="•"/>
            </a:pPr>
            <a:r>
              <a:rPr lang="en-US" b="1" dirty="0" err="1"/>
              <a:t>Ayrık</a:t>
            </a:r>
            <a:r>
              <a:rPr lang="en-US" b="1" dirty="0"/>
              <a:t> </a:t>
            </a:r>
            <a:r>
              <a:rPr lang="en-US" b="1" dirty="0" err="1"/>
              <a:t>Kodlama</a:t>
            </a:r>
            <a:r>
              <a:rPr lang="en-US" dirty="0"/>
              <a:t>: DSOA, </a:t>
            </a:r>
            <a:r>
              <a:rPr lang="en-US" dirty="0" err="1"/>
              <a:t>ayrık</a:t>
            </a:r>
            <a:r>
              <a:rPr lang="en-US" dirty="0"/>
              <a:t> </a:t>
            </a:r>
            <a:r>
              <a:rPr lang="en-US" dirty="0" err="1"/>
              <a:t>değerlerle</a:t>
            </a:r>
            <a:r>
              <a:rPr lang="en-US" dirty="0"/>
              <a:t> </a:t>
            </a:r>
            <a:r>
              <a:rPr lang="en-US" dirty="0" err="1"/>
              <a:t>çalışırken</a:t>
            </a:r>
            <a:r>
              <a:rPr lang="en-US" dirty="0"/>
              <a:t>, SOA </a:t>
            </a:r>
            <a:r>
              <a:rPr lang="en-US" dirty="0" err="1"/>
              <a:t>sürekli</a:t>
            </a:r>
            <a:r>
              <a:rPr lang="en-US" dirty="0"/>
              <a:t> </a:t>
            </a:r>
            <a:r>
              <a:rPr lang="en-US" dirty="0" err="1"/>
              <a:t>değerler</a:t>
            </a:r>
            <a:r>
              <a:rPr lang="en-US" dirty="0"/>
              <a:t> </a:t>
            </a:r>
            <a:r>
              <a:rPr lang="en-US" dirty="0" err="1"/>
              <a:t>üzerinde</a:t>
            </a:r>
            <a:r>
              <a:rPr lang="en-US" dirty="0"/>
              <a:t> </a:t>
            </a:r>
            <a:r>
              <a:rPr lang="en-US" dirty="0" err="1"/>
              <a:t>çalışır</a:t>
            </a:r>
            <a:r>
              <a:rPr lang="en-US" dirty="0"/>
              <a:t>.</a:t>
            </a:r>
            <a:endParaRPr lang="en-US" dirty="0">
              <a:ea typeface="Calibri"/>
              <a:cs typeface="Calibri"/>
            </a:endParaRPr>
          </a:p>
          <a:p>
            <a:pPr marL="171450" indent="-171450">
              <a:buFont typeface="Arial"/>
              <a:buChar char="•"/>
            </a:pPr>
            <a:r>
              <a:rPr lang="en-US" b="1" dirty="0" err="1"/>
              <a:t>Çaprazlama</a:t>
            </a:r>
            <a:r>
              <a:rPr lang="en-US" b="1" dirty="0"/>
              <a:t> </a:t>
            </a:r>
            <a:r>
              <a:rPr lang="en-US" b="1" dirty="0" err="1"/>
              <a:t>ve</a:t>
            </a:r>
            <a:r>
              <a:rPr lang="en-US" b="1" dirty="0"/>
              <a:t> </a:t>
            </a:r>
            <a:r>
              <a:rPr lang="en-US" b="1" dirty="0" err="1"/>
              <a:t>Güncelleme</a:t>
            </a:r>
            <a:r>
              <a:rPr lang="en-US" dirty="0"/>
              <a:t>: DSOA, </a:t>
            </a:r>
            <a:r>
              <a:rPr lang="en-US" dirty="0" err="1"/>
              <a:t>çözüm</a:t>
            </a:r>
            <a:r>
              <a:rPr lang="en-US" dirty="0"/>
              <a:t> </a:t>
            </a:r>
            <a:r>
              <a:rPr lang="en-US" dirty="0" err="1"/>
              <a:t>adaylarını</a:t>
            </a:r>
            <a:r>
              <a:rPr lang="en-US" dirty="0"/>
              <a:t> </a:t>
            </a:r>
            <a:r>
              <a:rPr lang="en-US" dirty="0" err="1"/>
              <a:t>güncellemek</a:t>
            </a:r>
            <a:r>
              <a:rPr lang="en-US" dirty="0"/>
              <a:t> </a:t>
            </a:r>
            <a:r>
              <a:rPr lang="en-US" dirty="0" err="1"/>
              <a:t>için</a:t>
            </a:r>
            <a:r>
              <a:rPr lang="en-US" dirty="0"/>
              <a:t> </a:t>
            </a:r>
            <a:r>
              <a:rPr lang="en-US" dirty="0" err="1"/>
              <a:t>genetik</a:t>
            </a:r>
            <a:r>
              <a:rPr lang="en-US" dirty="0"/>
              <a:t> </a:t>
            </a:r>
            <a:r>
              <a:rPr lang="en-US" dirty="0" err="1"/>
              <a:t>algoritmanın</a:t>
            </a:r>
            <a:r>
              <a:rPr lang="en-US" dirty="0"/>
              <a:t> </a:t>
            </a:r>
            <a:r>
              <a:rPr lang="en-US" dirty="0" err="1"/>
              <a:t>çaprazlama</a:t>
            </a:r>
            <a:r>
              <a:rPr lang="en-US" dirty="0"/>
              <a:t> </a:t>
            </a:r>
            <a:r>
              <a:rPr lang="en-US" dirty="0" err="1"/>
              <a:t>operatörlerini</a:t>
            </a:r>
            <a:r>
              <a:rPr lang="en-US" dirty="0"/>
              <a:t> </a:t>
            </a:r>
            <a:r>
              <a:rPr lang="en-US" dirty="0" err="1"/>
              <a:t>kullanır</a:t>
            </a:r>
            <a:r>
              <a:rPr lang="en-US" dirty="0"/>
              <a:t>, SOA </a:t>
            </a:r>
            <a:r>
              <a:rPr lang="en-US" dirty="0" err="1"/>
              <a:t>ise</a:t>
            </a:r>
            <a:r>
              <a:rPr lang="en-US" dirty="0"/>
              <a:t> </a:t>
            </a:r>
            <a:r>
              <a:rPr lang="en-US" dirty="0" err="1"/>
              <a:t>sürekli</a:t>
            </a:r>
            <a:r>
              <a:rPr lang="en-US" dirty="0"/>
              <a:t> </a:t>
            </a:r>
            <a:r>
              <a:rPr lang="en-US" dirty="0" err="1"/>
              <a:t>değerler</a:t>
            </a:r>
            <a:r>
              <a:rPr lang="en-US" dirty="0"/>
              <a:t> </a:t>
            </a:r>
            <a:r>
              <a:rPr lang="en-US" dirty="0" err="1"/>
              <a:t>için</a:t>
            </a:r>
            <a:r>
              <a:rPr lang="en-US" dirty="0"/>
              <a:t> </a:t>
            </a:r>
            <a:r>
              <a:rPr lang="en-US" dirty="0" err="1"/>
              <a:t>tasarlanmış</a:t>
            </a:r>
            <a:r>
              <a:rPr lang="en-US" dirty="0"/>
              <a:t> </a:t>
            </a:r>
            <a:r>
              <a:rPr lang="en-US" dirty="0" err="1"/>
              <a:t>pozisyon</a:t>
            </a:r>
            <a:r>
              <a:rPr lang="en-US" dirty="0"/>
              <a:t> </a:t>
            </a:r>
            <a:r>
              <a:rPr lang="en-US" dirty="0" err="1"/>
              <a:t>güncelleme</a:t>
            </a:r>
            <a:r>
              <a:rPr lang="en-US" dirty="0"/>
              <a:t> </a:t>
            </a:r>
            <a:r>
              <a:rPr lang="en-US" dirty="0" err="1"/>
              <a:t>formüllerini</a:t>
            </a:r>
            <a:r>
              <a:rPr lang="en-US" dirty="0"/>
              <a:t> </a:t>
            </a:r>
            <a:r>
              <a:rPr lang="en-US" dirty="0" err="1"/>
              <a:t>kullanır</a:t>
            </a:r>
            <a:r>
              <a:rPr lang="en-US" dirty="0"/>
              <a:t>.</a:t>
            </a:r>
            <a:endParaRPr lang="en-US" dirty="0">
              <a:ea typeface="Calibri"/>
              <a:cs typeface="Calibri"/>
            </a:endParaRPr>
          </a:p>
          <a:p>
            <a:pPr marL="171450" indent="-171450">
              <a:buFont typeface="Arial"/>
              <a:buChar char="•"/>
            </a:pPr>
            <a:r>
              <a:rPr lang="en-US" b="1" dirty="0" err="1"/>
              <a:t>Popülasyon</a:t>
            </a:r>
            <a:r>
              <a:rPr lang="en-US" b="1" dirty="0"/>
              <a:t> </a:t>
            </a:r>
            <a:r>
              <a:rPr lang="en-US" b="1" dirty="0" err="1"/>
              <a:t>Çeşitliliği</a:t>
            </a:r>
            <a:r>
              <a:rPr lang="en-US" dirty="0"/>
              <a:t>: DSOA, </a:t>
            </a:r>
            <a:r>
              <a:rPr lang="en-US" dirty="0" err="1"/>
              <a:t>çeşitliliği</a:t>
            </a:r>
            <a:r>
              <a:rPr lang="en-US" dirty="0"/>
              <a:t> </a:t>
            </a:r>
            <a:r>
              <a:rPr lang="en-US" dirty="0" err="1"/>
              <a:t>artırmak</a:t>
            </a:r>
            <a:r>
              <a:rPr lang="en-US" dirty="0"/>
              <a:t> </a:t>
            </a:r>
            <a:r>
              <a:rPr lang="en-US" dirty="0" err="1"/>
              <a:t>ve</a:t>
            </a:r>
            <a:r>
              <a:rPr lang="en-US" dirty="0"/>
              <a:t> </a:t>
            </a:r>
            <a:r>
              <a:rPr lang="en-US" dirty="0" err="1"/>
              <a:t>arama</a:t>
            </a:r>
            <a:r>
              <a:rPr lang="en-US" dirty="0"/>
              <a:t> </a:t>
            </a:r>
            <a:r>
              <a:rPr lang="en-US" dirty="0" err="1"/>
              <a:t>alanını</a:t>
            </a:r>
            <a:r>
              <a:rPr lang="en-US" dirty="0"/>
              <a:t> </a:t>
            </a:r>
            <a:r>
              <a:rPr lang="en-US" dirty="0" err="1"/>
              <a:t>genişletmek</a:t>
            </a:r>
            <a:r>
              <a:rPr lang="en-US" dirty="0"/>
              <a:t> </a:t>
            </a:r>
            <a:r>
              <a:rPr lang="en-US" dirty="0" err="1"/>
              <a:t>için</a:t>
            </a:r>
            <a:r>
              <a:rPr lang="en-US" dirty="0"/>
              <a:t> </a:t>
            </a:r>
            <a:r>
              <a:rPr lang="en-US" dirty="0" err="1"/>
              <a:t>dinamik</a:t>
            </a:r>
            <a:r>
              <a:rPr lang="en-US" dirty="0"/>
              <a:t> </a:t>
            </a:r>
            <a:r>
              <a:rPr lang="en-US" dirty="0" err="1"/>
              <a:t>mutasyon</a:t>
            </a:r>
            <a:r>
              <a:rPr lang="en-US" dirty="0"/>
              <a:t> </a:t>
            </a:r>
            <a:r>
              <a:rPr lang="en-US" dirty="0" err="1"/>
              <a:t>stratejileri</a:t>
            </a:r>
            <a:r>
              <a:rPr lang="en-US" dirty="0"/>
              <a:t> </a:t>
            </a:r>
            <a:r>
              <a:rPr lang="en-US" dirty="0" err="1"/>
              <a:t>ve</a:t>
            </a:r>
            <a:r>
              <a:rPr lang="en-US" dirty="0"/>
              <a:t> </a:t>
            </a:r>
            <a:r>
              <a:rPr lang="en-US" dirty="0" err="1"/>
              <a:t>çeşitli</a:t>
            </a:r>
            <a:r>
              <a:rPr lang="en-US" dirty="0"/>
              <a:t> </a:t>
            </a:r>
            <a:r>
              <a:rPr lang="en-US" dirty="0" err="1"/>
              <a:t>seçim</a:t>
            </a:r>
            <a:r>
              <a:rPr lang="en-US" dirty="0"/>
              <a:t> </a:t>
            </a:r>
            <a:r>
              <a:rPr lang="en-US" dirty="0" err="1"/>
              <a:t>yöntemleri</a:t>
            </a:r>
            <a:r>
              <a:rPr lang="en-US" dirty="0"/>
              <a:t> </a:t>
            </a:r>
            <a:r>
              <a:rPr lang="en-US" dirty="0" err="1"/>
              <a:t>kullanır</a:t>
            </a:r>
            <a:r>
              <a:rPr lang="en-US" dirty="0"/>
              <a:t>.</a:t>
            </a:r>
            <a:endParaRPr lang="en-US" dirty="0">
              <a:ea typeface="Calibri"/>
              <a:cs typeface="Calibri"/>
            </a:endParaRPr>
          </a:p>
          <a:p>
            <a:pPr marL="171450" indent="-171450">
              <a:buFont typeface="Arial"/>
              <a:buChar char="•"/>
            </a:pPr>
            <a:r>
              <a:rPr lang="en-US" b="1" dirty="0"/>
              <a:t>Problem </a:t>
            </a:r>
            <a:r>
              <a:rPr lang="en-US" b="1" dirty="0" err="1"/>
              <a:t>Uyumluluğu</a:t>
            </a:r>
            <a:r>
              <a:rPr lang="en-US" dirty="0"/>
              <a:t>: DSOA, </a:t>
            </a:r>
            <a:r>
              <a:rPr lang="en-US" dirty="0" err="1"/>
              <a:t>ayrık</a:t>
            </a:r>
            <a:r>
              <a:rPr lang="en-US" dirty="0"/>
              <a:t> </a:t>
            </a:r>
            <a:r>
              <a:rPr lang="en-US" dirty="0" err="1"/>
              <a:t>optimizasyon</a:t>
            </a:r>
            <a:r>
              <a:rPr lang="en-US" dirty="0"/>
              <a:t> </a:t>
            </a:r>
            <a:r>
              <a:rPr lang="en-US" dirty="0" err="1"/>
              <a:t>problemlerine</a:t>
            </a:r>
            <a:r>
              <a:rPr lang="en-US" dirty="0"/>
              <a:t> </a:t>
            </a:r>
            <a:r>
              <a:rPr lang="en-US" dirty="0" err="1"/>
              <a:t>yöneliktir</a:t>
            </a:r>
            <a:r>
              <a:rPr lang="en-US" dirty="0"/>
              <a:t>; SOA </a:t>
            </a:r>
            <a:r>
              <a:rPr lang="en-US" dirty="0" err="1"/>
              <a:t>ise</a:t>
            </a:r>
            <a:r>
              <a:rPr lang="en-US" dirty="0"/>
              <a:t> </a:t>
            </a:r>
            <a:r>
              <a:rPr lang="en-US" dirty="0" err="1"/>
              <a:t>sürekli</a:t>
            </a:r>
            <a:r>
              <a:rPr lang="en-US" dirty="0"/>
              <a:t> </a:t>
            </a:r>
            <a:r>
              <a:rPr lang="en-US" dirty="0" err="1"/>
              <a:t>optimizasyon</a:t>
            </a:r>
            <a:r>
              <a:rPr lang="en-US" dirty="0"/>
              <a:t> </a:t>
            </a:r>
            <a:r>
              <a:rPr lang="en-US" dirty="0" err="1"/>
              <a:t>problemleri</a:t>
            </a:r>
            <a:r>
              <a:rPr lang="en-US" dirty="0"/>
              <a:t> </a:t>
            </a:r>
            <a:r>
              <a:rPr lang="en-US" dirty="0" err="1"/>
              <a:t>için</a:t>
            </a:r>
            <a:r>
              <a:rPr lang="en-US" dirty="0"/>
              <a:t> </a:t>
            </a:r>
            <a:r>
              <a:rPr lang="en-US" dirty="0" err="1"/>
              <a:t>daha</a:t>
            </a:r>
            <a:r>
              <a:rPr lang="en-US" dirty="0"/>
              <a:t> </a:t>
            </a:r>
            <a:r>
              <a:rPr lang="en-US" dirty="0" err="1"/>
              <a:t>uygun</a:t>
            </a:r>
            <a:r>
              <a:rPr lang="en-US" dirty="0"/>
              <a:t> </a:t>
            </a:r>
            <a:r>
              <a:rPr lang="en-US" dirty="0" err="1"/>
              <a:t>olabilir</a:t>
            </a:r>
            <a:r>
              <a:rPr lang="en-US" dirty="0"/>
              <a:t>.</a:t>
            </a:r>
            <a:endParaRPr lang="en-US" dirty="0">
              <a:ea typeface="Calibri"/>
              <a:cs typeface="Calibri"/>
            </a:endParaRPr>
          </a:p>
          <a:p>
            <a:endParaRPr lang="en-US" dirty="0">
              <a:cs typeface="+mn-lt"/>
            </a:endParaRPr>
          </a:p>
        </p:txBody>
      </p:sp>
      <p:sp>
        <p:nvSpPr>
          <p:cNvPr id="4" name="Slayt Numarası Yer Tutucusu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15984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cs typeface="Calibri"/>
            </a:endParaRPr>
          </a:p>
        </p:txBody>
      </p:sp>
      <p:sp>
        <p:nvSpPr>
          <p:cNvPr id="4" name="Slayt Numarası Yer Tutucusu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7400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TSPLIB, Gezgin </a:t>
            </a:r>
            <a:r>
              <a:rPr lang="en-US" dirty="0" err="1"/>
              <a:t>Satıcı</a:t>
            </a:r>
            <a:r>
              <a:rPr lang="en-US" dirty="0"/>
              <a:t> </a:t>
            </a:r>
            <a:r>
              <a:rPr lang="en-US" dirty="0" err="1"/>
              <a:t>Problemi</a:t>
            </a:r>
            <a:r>
              <a:rPr lang="en-US" dirty="0"/>
              <a:t> (Traveling Salesman Problem - TSP) </a:t>
            </a:r>
            <a:r>
              <a:rPr lang="en-US" dirty="0" err="1"/>
              <a:t>ve</a:t>
            </a:r>
            <a:r>
              <a:rPr lang="en-US" dirty="0"/>
              <a:t> </a:t>
            </a:r>
            <a:r>
              <a:rPr lang="en-US" dirty="0" err="1"/>
              <a:t>benzeri</a:t>
            </a:r>
            <a:r>
              <a:rPr lang="en-US" dirty="0"/>
              <a:t> </a:t>
            </a:r>
            <a:r>
              <a:rPr lang="en-US" dirty="0" err="1"/>
              <a:t>optimizasyon</a:t>
            </a:r>
            <a:r>
              <a:rPr lang="en-US" dirty="0"/>
              <a:t> </a:t>
            </a:r>
            <a:r>
              <a:rPr lang="en-US" dirty="0" err="1"/>
              <a:t>problemleri</a:t>
            </a:r>
            <a:r>
              <a:rPr lang="en-US" dirty="0"/>
              <a:t> </a:t>
            </a:r>
            <a:r>
              <a:rPr lang="en-US" dirty="0" err="1"/>
              <a:t>için</a:t>
            </a:r>
            <a:r>
              <a:rPr lang="en-US" dirty="0"/>
              <a:t> </a:t>
            </a:r>
            <a:r>
              <a:rPr lang="en-US" dirty="0" err="1"/>
              <a:t>standart</a:t>
            </a:r>
            <a:r>
              <a:rPr lang="en-US" dirty="0"/>
              <a:t> </a:t>
            </a:r>
            <a:r>
              <a:rPr lang="en-US" dirty="0" err="1"/>
              <a:t>bir</a:t>
            </a:r>
            <a:r>
              <a:rPr lang="en-US" dirty="0"/>
              <a:t> test </a:t>
            </a:r>
            <a:r>
              <a:rPr lang="en-US" dirty="0" err="1"/>
              <a:t>problemi</a:t>
            </a:r>
            <a:r>
              <a:rPr lang="en-US" dirty="0"/>
              <a:t> </a:t>
            </a:r>
            <a:r>
              <a:rPr lang="en-US" dirty="0" err="1"/>
              <a:t>kütüphanesi</a:t>
            </a:r>
            <a:r>
              <a:rPr lang="en-US" dirty="0"/>
              <a:t> </a:t>
            </a:r>
            <a:r>
              <a:rPr lang="en-US" dirty="0" err="1"/>
              <a:t>anlamına</a:t>
            </a:r>
            <a:r>
              <a:rPr lang="en-US" dirty="0"/>
              <a:t> </a:t>
            </a:r>
            <a:r>
              <a:rPr lang="en-US" dirty="0" err="1"/>
              <a:t>gelir</a:t>
            </a:r>
            <a:r>
              <a:rPr lang="en-US" dirty="0"/>
              <a:t>. Gerhard Reinelt </a:t>
            </a:r>
            <a:r>
              <a:rPr lang="en-US" dirty="0" err="1"/>
              <a:t>tarafından</a:t>
            </a:r>
            <a:r>
              <a:rPr lang="en-US" dirty="0"/>
              <a:t> </a:t>
            </a:r>
            <a:r>
              <a:rPr lang="en-US" dirty="0" err="1"/>
              <a:t>geliştirilen</a:t>
            </a:r>
            <a:r>
              <a:rPr lang="en-US" dirty="0"/>
              <a:t> </a:t>
            </a:r>
            <a:r>
              <a:rPr lang="en-US" dirty="0" err="1"/>
              <a:t>bu</a:t>
            </a:r>
            <a:r>
              <a:rPr lang="en-US" dirty="0"/>
              <a:t> </a:t>
            </a:r>
            <a:r>
              <a:rPr lang="en-US" dirty="0" err="1"/>
              <a:t>kütüphane</a:t>
            </a:r>
            <a:r>
              <a:rPr lang="en-US" dirty="0"/>
              <a:t>, TSP </a:t>
            </a:r>
            <a:r>
              <a:rPr lang="en-US" dirty="0" err="1"/>
              <a:t>ve</a:t>
            </a:r>
            <a:r>
              <a:rPr lang="en-US" dirty="0"/>
              <a:t> </a:t>
            </a:r>
            <a:r>
              <a:rPr lang="en-US" dirty="0" err="1"/>
              <a:t>diğer</a:t>
            </a:r>
            <a:r>
              <a:rPr lang="en-US" dirty="0"/>
              <a:t> </a:t>
            </a:r>
            <a:r>
              <a:rPr lang="en-US" dirty="0" err="1"/>
              <a:t>birçok</a:t>
            </a:r>
            <a:r>
              <a:rPr lang="en-US" dirty="0"/>
              <a:t> </a:t>
            </a:r>
            <a:r>
              <a:rPr lang="en-US" dirty="0" err="1"/>
              <a:t>kombinatoryal</a:t>
            </a:r>
            <a:r>
              <a:rPr lang="en-US" dirty="0"/>
              <a:t> </a:t>
            </a:r>
            <a:r>
              <a:rPr lang="en-US" dirty="0" err="1"/>
              <a:t>optimizasyon</a:t>
            </a:r>
            <a:r>
              <a:rPr lang="en-US" dirty="0"/>
              <a:t> </a:t>
            </a:r>
            <a:r>
              <a:rPr lang="en-US" dirty="0" err="1"/>
              <a:t>problemlerinin</a:t>
            </a:r>
            <a:r>
              <a:rPr lang="en-US" dirty="0"/>
              <a:t> </a:t>
            </a:r>
            <a:r>
              <a:rPr lang="en-US" dirty="0" err="1"/>
              <a:t>çözümlerini</a:t>
            </a:r>
            <a:r>
              <a:rPr lang="en-US" dirty="0"/>
              <a:t> </a:t>
            </a:r>
            <a:r>
              <a:rPr lang="en-US" dirty="0" err="1"/>
              <a:t>değerlendirmek</a:t>
            </a:r>
            <a:r>
              <a:rPr lang="en-US" dirty="0"/>
              <a:t> </a:t>
            </a:r>
            <a:r>
              <a:rPr lang="en-US" dirty="0" err="1"/>
              <a:t>için</a:t>
            </a:r>
            <a:r>
              <a:rPr lang="en-US" dirty="0"/>
              <a:t> </a:t>
            </a:r>
            <a:r>
              <a:rPr lang="en-US" dirty="0" err="1"/>
              <a:t>kullanılan</a:t>
            </a:r>
            <a:r>
              <a:rPr lang="en-US" dirty="0"/>
              <a:t> </a:t>
            </a:r>
            <a:r>
              <a:rPr lang="en-US" dirty="0" err="1"/>
              <a:t>çeşitli</a:t>
            </a:r>
            <a:r>
              <a:rPr lang="en-US" dirty="0"/>
              <a:t> </a:t>
            </a:r>
            <a:r>
              <a:rPr lang="en-US" dirty="0" err="1"/>
              <a:t>örnekler</a:t>
            </a:r>
            <a:r>
              <a:rPr lang="en-US" dirty="0"/>
              <a:t> </a:t>
            </a:r>
            <a:r>
              <a:rPr lang="en-US" dirty="0" err="1"/>
              <a:t>ve</a:t>
            </a:r>
            <a:r>
              <a:rPr lang="en-US" dirty="0"/>
              <a:t> </a:t>
            </a:r>
            <a:r>
              <a:rPr lang="en-US" dirty="0" err="1"/>
              <a:t>veri</a:t>
            </a:r>
            <a:r>
              <a:rPr lang="en-US" dirty="0"/>
              <a:t> </a:t>
            </a:r>
            <a:r>
              <a:rPr lang="en-US" dirty="0" err="1"/>
              <a:t>setlerini</a:t>
            </a:r>
            <a:r>
              <a:rPr lang="en-US" dirty="0"/>
              <a:t> </a:t>
            </a:r>
            <a:r>
              <a:rPr lang="en-US" dirty="0" err="1"/>
              <a:t>içerir</a:t>
            </a:r>
            <a:r>
              <a:rPr lang="en-US" dirty="0"/>
              <a:t>. TSPLIB, </a:t>
            </a:r>
            <a:r>
              <a:rPr lang="en-US" dirty="0" err="1"/>
              <a:t>araştırmacıların</a:t>
            </a:r>
            <a:r>
              <a:rPr lang="en-US" dirty="0"/>
              <a:t> </a:t>
            </a:r>
            <a:r>
              <a:rPr lang="en-US" dirty="0" err="1"/>
              <a:t>ve</a:t>
            </a:r>
            <a:r>
              <a:rPr lang="en-US" dirty="0"/>
              <a:t> </a:t>
            </a:r>
            <a:r>
              <a:rPr lang="en-US" dirty="0" err="1"/>
              <a:t>algoritma</a:t>
            </a:r>
            <a:r>
              <a:rPr lang="en-US" dirty="0"/>
              <a:t> </a:t>
            </a:r>
            <a:r>
              <a:rPr lang="en-US" dirty="0" err="1"/>
              <a:t>geliştiricilerin</a:t>
            </a:r>
            <a:r>
              <a:rPr lang="en-US" dirty="0"/>
              <a:t> </a:t>
            </a:r>
            <a:r>
              <a:rPr lang="en-US" dirty="0" err="1"/>
              <a:t>algoritmalarının</a:t>
            </a:r>
            <a:r>
              <a:rPr lang="en-US" dirty="0"/>
              <a:t> </a:t>
            </a:r>
            <a:r>
              <a:rPr lang="en-US" dirty="0" err="1"/>
              <a:t>performansını</a:t>
            </a:r>
            <a:r>
              <a:rPr lang="en-US" dirty="0"/>
              <a:t> </a:t>
            </a:r>
            <a:r>
              <a:rPr lang="en-US" dirty="0" err="1"/>
              <a:t>karşılaştırmaları</a:t>
            </a:r>
            <a:r>
              <a:rPr lang="en-US" dirty="0"/>
              <a:t> </a:t>
            </a:r>
            <a:r>
              <a:rPr lang="en-US" dirty="0" err="1"/>
              <a:t>için</a:t>
            </a:r>
            <a:r>
              <a:rPr lang="en-US" dirty="0"/>
              <a:t> </a:t>
            </a:r>
            <a:r>
              <a:rPr lang="en-US" dirty="0" err="1"/>
              <a:t>yaygın</a:t>
            </a:r>
            <a:r>
              <a:rPr lang="en-US" dirty="0"/>
              <a:t> </a:t>
            </a:r>
            <a:r>
              <a:rPr lang="en-US" dirty="0" err="1"/>
              <a:t>bir</a:t>
            </a:r>
            <a:r>
              <a:rPr lang="en-US" dirty="0"/>
              <a:t> </a:t>
            </a:r>
            <a:r>
              <a:rPr lang="en-US" dirty="0" err="1"/>
              <a:t>referans</a:t>
            </a:r>
            <a:r>
              <a:rPr lang="en-US" dirty="0"/>
              <a:t> </a:t>
            </a:r>
            <a:r>
              <a:rPr lang="en-US" dirty="0" err="1"/>
              <a:t>noktası</a:t>
            </a:r>
            <a:r>
              <a:rPr lang="en-US" dirty="0"/>
              <a:t> </a:t>
            </a:r>
            <a:r>
              <a:rPr lang="en-US" dirty="0" err="1"/>
              <a:t>sağlar</a:t>
            </a:r>
            <a:r>
              <a:rPr lang="en-US" dirty="0"/>
              <a:t>. </a:t>
            </a:r>
            <a:r>
              <a:rPr lang="en-US" dirty="0" err="1"/>
              <a:t>Kütüphanede</a:t>
            </a:r>
            <a:r>
              <a:rPr lang="en-US" dirty="0"/>
              <a:t> </a:t>
            </a:r>
            <a:r>
              <a:rPr lang="en-US" dirty="0" err="1"/>
              <a:t>yer</a:t>
            </a:r>
            <a:r>
              <a:rPr lang="en-US" dirty="0"/>
              <a:t> </a:t>
            </a:r>
            <a:r>
              <a:rPr lang="en-US" dirty="0" err="1"/>
              <a:t>alan</a:t>
            </a:r>
            <a:r>
              <a:rPr lang="en-US" dirty="0"/>
              <a:t> </a:t>
            </a:r>
            <a:r>
              <a:rPr lang="en-US" dirty="0" err="1"/>
              <a:t>problemler</a:t>
            </a:r>
            <a:r>
              <a:rPr lang="en-US" dirty="0"/>
              <a:t>, </a:t>
            </a:r>
            <a:r>
              <a:rPr lang="en-US" dirty="0" err="1"/>
              <a:t>dünya</a:t>
            </a:r>
            <a:r>
              <a:rPr lang="en-US" dirty="0"/>
              <a:t> </a:t>
            </a:r>
            <a:r>
              <a:rPr lang="en-US" dirty="0" err="1"/>
              <a:t>çapında</a:t>
            </a:r>
            <a:r>
              <a:rPr lang="en-US" dirty="0"/>
              <a:t> </a:t>
            </a:r>
            <a:r>
              <a:rPr lang="en-US" dirty="0" err="1"/>
              <a:t>birçok</a:t>
            </a:r>
            <a:r>
              <a:rPr lang="en-US" dirty="0"/>
              <a:t> </a:t>
            </a:r>
            <a:r>
              <a:rPr lang="en-US" dirty="0" err="1"/>
              <a:t>şehir</a:t>
            </a:r>
            <a:r>
              <a:rPr lang="en-US" dirty="0"/>
              <a:t> </a:t>
            </a:r>
            <a:r>
              <a:rPr lang="en-US" dirty="0" err="1"/>
              <a:t>ve</a:t>
            </a:r>
            <a:r>
              <a:rPr lang="en-US" dirty="0"/>
              <a:t> </a:t>
            </a:r>
            <a:r>
              <a:rPr lang="en-US" dirty="0" err="1"/>
              <a:t>farklı</a:t>
            </a:r>
            <a:r>
              <a:rPr lang="en-US" dirty="0"/>
              <a:t> </a:t>
            </a:r>
            <a:r>
              <a:rPr lang="en-US" dirty="0" err="1"/>
              <a:t>senaryolardan</a:t>
            </a:r>
            <a:r>
              <a:rPr lang="en-US" dirty="0"/>
              <a:t> </a:t>
            </a:r>
            <a:r>
              <a:rPr lang="en-US" dirty="0" err="1"/>
              <a:t>oluşan</a:t>
            </a:r>
            <a:r>
              <a:rPr lang="en-US" dirty="0"/>
              <a:t> </a:t>
            </a:r>
            <a:r>
              <a:rPr lang="en-US" dirty="0" err="1"/>
              <a:t>gerçek</a:t>
            </a:r>
            <a:r>
              <a:rPr lang="en-US" dirty="0"/>
              <a:t> </a:t>
            </a:r>
            <a:r>
              <a:rPr lang="en-US" dirty="0" err="1"/>
              <a:t>ve</a:t>
            </a:r>
            <a:r>
              <a:rPr lang="en-US" dirty="0"/>
              <a:t> </a:t>
            </a:r>
            <a:r>
              <a:rPr lang="en-US" dirty="0" err="1"/>
              <a:t>sentetik</a:t>
            </a:r>
            <a:r>
              <a:rPr lang="en-US" dirty="0"/>
              <a:t> TSP </a:t>
            </a:r>
            <a:r>
              <a:rPr lang="en-US" dirty="0" err="1"/>
              <a:t>örneklerini</a:t>
            </a:r>
            <a:r>
              <a:rPr lang="en-US" dirty="0"/>
              <a:t> </a:t>
            </a:r>
            <a:r>
              <a:rPr lang="en-US" dirty="0" err="1"/>
              <a:t>kapsar</a:t>
            </a:r>
            <a:r>
              <a:rPr lang="en-US" dirty="0"/>
              <a:t>.</a:t>
            </a:r>
            <a:endParaRPr lang="tr-TR" dirty="0"/>
          </a:p>
        </p:txBody>
      </p:sp>
      <p:sp>
        <p:nvSpPr>
          <p:cNvPr id="4" name="Slayt Numarası Yer Tutucusu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52597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Bu </a:t>
            </a:r>
            <a:r>
              <a:rPr lang="en-US" dirty="0" err="1"/>
              <a:t>görsel</a:t>
            </a:r>
            <a:r>
              <a:rPr lang="en-US" dirty="0"/>
              <a:t>, </a:t>
            </a:r>
            <a:r>
              <a:rPr lang="en-US" dirty="0" err="1"/>
              <a:t>Parçacık</a:t>
            </a:r>
            <a:r>
              <a:rPr lang="en-US" dirty="0"/>
              <a:t> </a:t>
            </a:r>
            <a:r>
              <a:rPr lang="en-US" dirty="0" err="1"/>
              <a:t>Sürü</a:t>
            </a:r>
            <a:r>
              <a:rPr lang="en-US" dirty="0"/>
              <a:t> </a:t>
            </a:r>
            <a:r>
              <a:rPr lang="en-US" dirty="0" err="1"/>
              <a:t>Optimizasyonu</a:t>
            </a:r>
            <a:r>
              <a:rPr lang="en-US" dirty="0"/>
              <a:t> (PSO) </a:t>
            </a:r>
            <a:r>
              <a:rPr lang="en-US" dirty="0" err="1"/>
              <a:t>algoritmasının</a:t>
            </a:r>
            <a:r>
              <a:rPr lang="en-US" dirty="0"/>
              <a:t> 2 </a:t>
            </a:r>
            <a:r>
              <a:rPr lang="en-US" dirty="0" err="1"/>
              <a:t>boyutta</a:t>
            </a:r>
            <a:r>
              <a:rPr lang="en-US" dirty="0"/>
              <a:t> </a:t>
            </a:r>
            <a:r>
              <a:rPr lang="en-US" dirty="0" err="1"/>
              <a:t>bir</a:t>
            </a:r>
            <a:r>
              <a:rPr lang="en-US" dirty="0"/>
              <a:t> </a:t>
            </a:r>
            <a:r>
              <a:rPr lang="en-US" dirty="0" err="1"/>
              <a:t>çözümün</a:t>
            </a:r>
            <a:r>
              <a:rPr lang="en-US" dirty="0"/>
              <a:t> </a:t>
            </a:r>
            <a:r>
              <a:rPr lang="en-US" dirty="0" err="1"/>
              <a:t>nasıl</a:t>
            </a:r>
            <a:r>
              <a:rPr lang="en-US" dirty="0"/>
              <a:t> </a:t>
            </a:r>
            <a:r>
              <a:rPr lang="en-US" dirty="0" err="1"/>
              <a:t>güncellendiğini</a:t>
            </a:r>
            <a:r>
              <a:rPr lang="en-US" dirty="0"/>
              <a:t> </a:t>
            </a:r>
            <a:r>
              <a:rPr lang="en-US" dirty="0" err="1"/>
              <a:t>gösteriyor</a:t>
            </a:r>
            <a:r>
              <a:rPr lang="en-US" dirty="0"/>
              <a:t>. PSO, </a:t>
            </a:r>
            <a:r>
              <a:rPr lang="en-US" dirty="0" err="1"/>
              <a:t>bir</a:t>
            </a:r>
            <a:r>
              <a:rPr lang="en-US" dirty="0"/>
              <a:t> </a:t>
            </a:r>
            <a:r>
              <a:rPr lang="en-US" dirty="0" err="1"/>
              <a:t>çözüm</a:t>
            </a:r>
            <a:r>
              <a:rPr lang="en-US" dirty="0"/>
              <a:t> </a:t>
            </a:r>
            <a:r>
              <a:rPr lang="en-US" dirty="0" err="1"/>
              <a:t>uzayında</a:t>
            </a:r>
            <a:r>
              <a:rPr lang="en-US" dirty="0"/>
              <a:t> optimal (</a:t>
            </a:r>
            <a:r>
              <a:rPr lang="en-US" dirty="0" err="1"/>
              <a:t>ya</a:t>
            </a:r>
            <a:r>
              <a:rPr lang="en-US" dirty="0"/>
              <a:t> da </a:t>
            </a:r>
            <a:r>
              <a:rPr lang="en-US" dirty="0" err="1"/>
              <a:t>yaklaşık</a:t>
            </a:r>
            <a:r>
              <a:rPr lang="en-US" dirty="0"/>
              <a:t> optimal) </a:t>
            </a:r>
            <a:r>
              <a:rPr lang="en-US" dirty="0" err="1"/>
              <a:t>çözümleri</a:t>
            </a:r>
            <a:r>
              <a:rPr lang="en-US" dirty="0"/>
              <a:t> </a:t>
            </a:r>
            <a:r>
              <a:rPr lang="en-US" dirty="0" err="1"/>
              <a:t>bulmak</a:t>
            </a:r>
            <a:r>
              <a:rPr lang="en-US" dirty="0"/>
              <a:t> </a:t>
            </a:r>
            <a:r>
              <a:rPr lang="en-US" dirty="0" err="1"/>
              <a:t>için</a:t>
            </a:r>
            <a:r>
              <a:rPr lang="en-US" dirty="0"/>
              <a:t> </a:t>
            </a:r>
            <a:r>
              <a:rPr lang="en-US" dirty="0" err="1"/>
              <a:t>kullanılan</a:t>
            </a:r>
            <a:r>
              <a:rPr lang="en-US" dirty="0"/>
              <a:t> </a:t>
            </a:r>
            <a:r>
              <a:rPr lang="en-US" dirty="0" err="1"/>
              <a:t>bir</a:t>
            </a:r>
            <a:r>
              <a:rPr lang="en-US" dirty="0"/>
              <a:t> </a:t>
            </a:r>
            <a:r>
              <a:rPr lang="en-US" dirty="0" err="1"/>
              <a:t>optimizasyon</a:t>
            </a:r>
            <a:r>
              <a:rPr lang="en-US" dirty="0"/>
              <a:t> </a:t>
            </a:r>
            <a:r>
              <a:rPr lang="en-US" dirty="0" err="1"/>
              <a:t>algoritmasıdır</a:t>
            </a:r>
            <a:r>
              <a:rPr lang="en-US" dirty="0"/>
              <a:t>.</a:t>
            </a:r>
            <a:endParaRPr lang="tr-TR" dirty="0"/>
          </a:p>
          <a:p>
            <a:pPr marL="285750" indent="-285750">
              <a:buFont typeface="Arial"/>
              <a:buChar char="•"/>
            </a:pPr>
            <a:r>
              <a:rPr lang="en-US" dirty="0"/>
              <a:t>"xi(k)": k. </a:t>
            </a:r>
            <a:r>
              <a:rPr lang="en-US" dirty="0" err="1"/>
              <a:t>iterasyonda</a:t>
            </a:r>
            <a:r>
              <a:rPr lang="en-US" dirty="0"/>
              <a:t> </a:t>
            </a:r>
            <a:r>
              <a:rPr lang="en-US" dirty="0" err="1"/>
              <a:t>bir</a:t>
            </a:r>
            <a:r>
              <a:rPr lang="en-US" dirty="0"/>
              <a:t> </a:t>
            </a:r>
            <a:r>
              <a:rPr lang="en-US" dirty="0" err="1"/>
              <a:t>parçacığın</a:t>
            </a:r>
            <a:r>
              <a:rPr lang="en-US" dirty="0"/>
              <a:t> (</a:t>
            </a:r>
            <a:r>
              <a:rPr lang="en-US" dirty="0" err="1"/>
              <a:t>bir</a:t>
            </a:r>
            <a:r>
              <a:rPr lang="en-US" dirty="0"/>
              <a:t> </a:t>
            </a:r>
            <a:r>
              <a:rPr lang="en-US" dirty="0" err="1"/>
              <a:t>çözüm</a:t>
            </a:r>
            <a:r>
              <a:rPr lang="en-US" dirty="0"/>
              <a:t> </a:t>
            </a:r>
            <a:r>
              <a:rPr lang="en-US" dirty="0" err="1"/>
              <a:t>noktasının</a:t>
            </a:r>
            <a:r>
              <a:rPr lang="en-US" dirty="0"/>
              <a:t>) </a:t>
            </a:r>
            <a:r>
              <a:rPr lang="en-US" dirty="0" err="1"/>
              <a:t>mevcut</a:t>
            </a:r>
            <a:r>
              <a:rPr lang="en-US" dirty="0"/>
              <a:t> </a:t>
            </a:r>
            <a:r>
              <a:rPr lang="en-US" dirty="0" err="1"/>
              <a:t>konumunu</a:t>
            </a:r>
            <a:r>
              <a:rPr lang="en-US" dirty="0"/>
              <a:t> </a:t>
            </a:r>
            <a:r>
              <a:rPr lang="en-US" dirty="0" err="1"/>
              <a:t>gösterir</a:t>
            </a:r>
            <a:r>
              <a:rPr lang="en-US" dirty="0"/>
              <a:t>. </a:t>
            </a:r>
            <a:r>
              <a:rPr lang="en-US" dirty="0" err="1"/>
              <a:t>Parçacık</a:t>
            </a:r>
            <a:r>
              <a:rPr lang="en-US" dirty="0"/>
              <a:t>, </a:t>
            </a:r>
            <a:r>
              <a:rPr lang="en-US" dirty="0" err="1"/>
              <a:t>bu</a:t>
            </a:r>
            <a:r>
              <a:rPr lang="en-US" dirty="0"/>
              <a:t> </a:t>
            </a:r>
            <a:r>
              <a:rPr lang="en-US" dirty="0" err="1"/>
              <a:t>konumdan</a:t>
            </a:r>
            <a:r>
              <a:rPr lang="en-US" dirty="0"/>
              <a:t> </a:t>
            </a:r>
            <a:r>
              <a:rPr lang="en-US" dirty="0" err="1"/>
              <a:t>hareket</a:t>
            </a:r>
            <a:r>
              <a:rPr lang="en-US" dirty="0"/>
              <a:t> </a:t>
            </a:r>
            <a:r>
              <a:rPr lang="en-US" dirty="0" err="1"/>
              <a:t>ederek</a:t>
            </a:r>
            <a:r>
              <a:rPr lang="en-US" dirty="0"/>
              <a:t> </a:t>
            </a:r>
            <a:r>
              <a:rPr lang="en-US" dirty="0" err="1"/>
              <a:t>daha</a:t>
            </a:r>
            <a:r>
              <a:rPr lang="en-US" dirty="0"/>
              <a:t> iyi </a:t>
            </a:r>
            <a:r>
              <a:rPr lang="en-US" dirty="0" err="1"/>
              <a:t>bir</a:t>
            </a:r>
            <a:r>
              <a:rPr lang="en-US" dirty="0"/>
              <a:t> </a:t>
            </a:r>
            <a:r>
              <a:rPr lang="en-US" dirty="0" err="1"/>
              <a:t>çözüme</a:t>
            </a:r>
            <a:r>
              <a:rPr lang="en-US" dirty="0"/>
              <a:t> </a:t>
            </a:r>
            <a:r>
              <a:rPr lang="en-US" dirty="0" err="1"/>
              <a:t>ulaşmayı</a:t>
            </a:r>
            <a:r>
              <a:rPr lang="en-US" dirty="0"/>
              <a:t> </a:t>
            </a:r>
            <a:r>
              <a:rPr lang="en-US" dirty="0" err="1"/>
              <a:t>hedefler</a:t>
            </a:r>
            <a:r>
              <a:rPr lang="en-US" dirty="0"/>
              <a:t>.</a:t>
            </a:r>
            <a:endParaRPr lang="tr-TR" dirty="0"/>
          </a:p>
          <a:p>
            <a:pPr marL="285750" indent="-285750">
              <a:buFont typeface="Arial"/>
              <a:buChar char="•"/>
            </a:pPr>
            <a:r>
              <a:rPr lang="en-US" dirty="0"/>
              <a:t>"</a:t>
            </a:r>
            <a:r>
              <a:rPr lang="en-US" dirty="0" err="1"/>
              <a:t>v_i</a:t>
            </a:r>
            <a:r>
              <a:rPr lang="en-US" dirty="0"/>
              <a:t>(k)": k. </a:t>
            </a:r>
            <a:r>
              <a:rPr lang="en-US" dirty="0" err="1"/>
              <a:t>iterasyonda</a:t>
            </a:r>
            <a:r>
              <a:rPr lang="en-US" dirty="0"/>
              <a:t> </a:t>
            </a:r>
            <a:r>
              <a:rPr lang="en-US" dirty="0" err="1"/>
              <a:t>parçacığın</a:t>
            </a:r>
            <a:r>
              <a:rPr lang="en-US" dirty="0"/>
              <a:t> </a:t>
            </a:r>
            <a:r>
              <a:rPr lang="en-US" dirty="0" err="1"/>
              <a:t>mevcut</a:t>
            </a:r>
            <a:r>
              <a:rPr lang="en-US" dirty="0"/>
              <a:t> </a:t>
            </a:r>
            <a:r>
              <a:rPr lang="en-US" dirty="0" err="1"/>
              <a:t>hız</a:t>
            </a:r>
            <a:r>
              <a:rPr lang="en-US" dirty="0"/>
              <a:t> </a:t>
            </a:r>
            <a:r>
              <a:rPr lang="en-US" dirty="0" err="1"/>
              <a:t>vektörüdür</a:t>
            </a:r>
            <a:r>
              <a:rPr lang="en-US" dirty="0"/>
              <a:t>. Bu </a:t>
            </a:r>
            <a:r>
              <a:rPr lang="en-US" dirty="0" err="1"/>
              <a:t>vektör</a:t>
            </a:r>
            <a:r>
              <a:rPr lang="en-US" dirty="0"/>
              <a:t>, </a:t>
            </a:r>
            <a:r>
              <a:rPr lang="en-US" dirty="0" err="1"/>
              <a:t>parçacığın</a:t>
            </a:r>
            <a:r>
              <a:rPr lang="en-US" dirty="0"/>
              <a:t> </a:t>
            </a:r>
            <a:r>
              <a:rPr lang="en-US" dirty="0" err="1"/>
              <a:t>hareket</a:t>
            </a:r>
            <a:r>
              <a:rPr lang="en-US" dirty="0"/>
              <a:t> </a:t>
            </a:r>
            <a:r>
              <a:rPr lang="en-US" dirty="0" err="1"/>
              <a:t>yönünü</a:t>
            </a:r>
            <a:r>
              <a:rPr lang="en-US" dirty="0"/>
              <a:t> </a:t>
            </a:r>
            <a:r>
              <a:rPr lang="en-US" dirty="0" err="1"/>
              <a:t>ve</a:t>
            </a:r>
            <a:r>
              <a:rPr lang="en-US" dirty="0"/>
              <a:t> </a:t>
            </a:r>
            <a:r>
              <a:rPr lang="en-US" dirty="0" err="1"/>
              <a:t>hızını</a:t>
            </a:r>
            <a:r>
              <a:rPr lang="en-US" dirty="0"/>
              <a:t> </a:t>
            </a:r>
            <a:r>
              <a:rPr lang="en-US" dirty="0" err="1"/>
              <a:t>belirler</a:t>
            </a:r>
            <a:r>
              <a:rPr lang="en-US" dirty="0"/>
              <a:t>.</a:t>
            </a:r>
            <a:endParaRPr lang="tr-TR" dirty="0"/>
          </a:p>
          <a:p>
            <a:pPr marL="285750" indent="-285750">
              <a:buFont typeface="Arial"/>
              <a:buChar char="•"/>
            </a:pPr>
            <a:r>
              <a:rPr lang="en-US" dirty="0"/>
              <a:t>"xi </a:t>
            </a:r>
            <a:r>
              <a:rPr lang="en-US" dirty="0" err="1"/>
              <a:t>pbest</a:t>
            </a:r>
            <a:r>
              <a:rPr lang="en-US" dirty="0"/>
              <a:t> (k)": </a:t>
            </a:r>
            <a:r>
              <a:rPr lang="en-US" dirty="0" err="1"/>
              <a:t>Parçacığın</a:t>
            </a:r>
            <a:r>
              <a:rPr lang="en-US" dirty="0"/>
              <a:t> k. </a:t>
            </a:r>
            <a:r>
              <a:rPr lang="en-US" dirty="0" err="1"/>
              <a:t>iterasyona</a:t>
            </a:r>
            <a:r>
              <a:rPr lang="en-US" dirty="0"/>
              <a:t> </a:t>
            </a:r>
            <a:r>
              <a:rPr lang="en-US" dirty="0" err="1"/>
              <a:t>kadar</a:t>
            </a:r>
            <a:r>
              <a:rPr lang="en-US" dirty="0"/>
              <a:t> </a:t>
            </a:r>
            <a:r>
              <a:rPr lang="en-US" dirty="0" err="1"/>
              <a:t>bulduğu</a:t>
            </a:r>
            <a:r>
              <a:rPr lang="en-US" dirty="0"/>
              <a:t> </a:t>
            </a:r>
            <a:r>
              <a:rPr lang="en-US" dirty="0" err="1"/>
              <a:t>en</a:t>
            </a:r>
            <a:r>
              <a:rPr lang="en-US" dirty="0"/>
              <a:t> iyi </a:t>
            </a:r>
            <a:r>
              <a:rPr lang="en-US" dirty="0" err="1"/>
              <a:t>kişisel</a:t>
            </a:r>
            <a:r>
              <a:rPr lang="en-US" dirty="0"/>
              <a:t> </a:t>
            </a:r>
            <a:r>
              <a:rPr lang="en-US" dirty="0" err="1"/>
              <a:t>çözümü</a:t>
            </a:r>
            <a:r>
              <a:rPr lang="en-US" dirty="0"/>
              <a:t> </a:t>
            </a:r>
            <a:r>
              <a:rPr lang="en-US" dirty="0" err="1"/>
              <a:t>gösterir</a:t>
            </a:r>
            <a:r>
              <a:rPr lang="en-US" dirty="0"/>
              <a:t>. Bu, </a:t>
            </a:r>
            <a:r>
              <a:rPr lang="en-US" dirty="0" err="1"/>
              <a:t>parçacığın</a:t>
            </a:r>
            <a:r>
              <a:rPr lang="en-US" dirty="0"/>
              <a:t> </a:t>
            </a:r>
            <a:r>
              <a:rPr lang="en-US" dirty="0" err="1"/>
              <a:t>geçmişteki</a:t>
            </a:r>
            <a:r>
              <a:rPr lang="en-US" dirty="0"/>
              <a:t> </a:t>
            </a:r>
            <a:r>
              <a:rPr lang="en-US" dirty="0" err="1"/>
              <a:t>deneyimlerine</a:t>
            </a:r>
            <a:r>
              <a:rPr lang="en-US" dirty="0"/>
              <a:t> </a:t>
            </a:r>
            <a:r>
              <a:rPr lang="en-US" dirty="0" err="1"/>
              <a:t>dayanır</a:t>
            </a:r>
            <a:r>
              <a:rPr lang="en-US" dirty="0"/>
              <a:t>.</a:t>
            </a:r>
            <a:endParaRPr lang="tr-TR" dirty="0"/>
          </a:p>
          <a:p>
            <a:pPr marL="285750" indent="-285750">
              <a:buFont typeface="Arial"/>
              <a:buChar char="•"/>
            </a:pPr>
            <a:r>
              <a:rPr lang="en-US" dirty="0"/>
              <a:t>"xi </a:t>
            </a:r>
            <a:r>
              <a:rPr lang="en-US" dirty="0" err="1"/>
              <a:t>nbest</a:t>
            </a:r>
            <a:r>
              <a:rPr lang="en-US" dirty="0"/>
              <a:t> (k)": </a:t>
            </a:r>
            <a:r>
              <a:rPr lang="en-US" dirty="0" err="1"/>
              <a:t>Parçacığın</a:t>
            </a:r>
            <a:r>
              <a:rPr lang="en-US" dirty="0"/>
              <a:t> </a:t>
            </a:r>
            <a:r>
              <a:rPr lang="en-US" dirty="0" err="1"/>
              <a:t>komşuluğunda</a:t>
            </a:r>
            <a:r>
              <a:rPr lang="en-US" dirty="0"/>
              <a:t> k. </a:t>
            </a:r>
            <a:r>
              <a:rPr lang="en-US" dirty="0" err="1"/>
              <a:t>iterasyona</a:t>
            </a:r>
            <a:r>
              <a:rPr lang="en-US" dirty="0"/>
              <a:t> </a:t>
            </a:r>
            <a:r>
              <a:rPr lang="en-US" dirty="0" err="1"/>
              <a:t>kadar</a:t>
            </a:r>
            <a:r>
              <a:rPr lang="en-US" dirty="0"/>
              <a:t> </a:t>
            </a:r>
            <a:r>
              <a:rPr lang="en-US" dirty="0" err="1"/>
              <a:t>bulunan</a:t>
            </a:r>
            <a:r>
              <a:rPr lang="en-US" dirty="0"/>
              <a:t> </a:t>
            </a:r>
            <a:r>
              <a:rPr lang="en-US" dirty="0" err="1"/>
              <a:t>en</a:t>
            </a:r>
            <a:r>
              <a:rPr lang="en-US" dirty="0"/>
              <a:t> iyi </a:t>
            </a:r>
            <a:r>
              <a:rPr lang="en-US" dirty="0" err="1"/>
              <a:t>çözümü</a:t>
            </a:r>
            <a:r>
              <a:rPr lang="en-US" dirty="0"/>
              <a:t> </a:t>
            </a:r>
            <a:r>
              <a:rPr lang="en-US" dirty="0" err="1"/>
              <a:t>ifade</a:t>
            </a:r>
            <a:r>
              <a:rPr lang="en-US" dirty="0"/>
              <a:t> </a:t>
            </a:r>
            <a:r>
              <a:rPr lang="en-US" dirty="0" err="1"/>
              <a:t>eder</a:t>
            </a:r>
            <a:r>
              <a:rPr lang="en-US" dirty="0"/>
              <a:t>. Bu, </a:t>
            </a:r>
            <a:r>
              <a:rPr lang="en-US" dirty="0" err="1"/>
              <a:t>diğer</a:t>
            </a:r>
            <a:r>
              <a:rPr lang="en-US" dirty="0"/>
              <a:t> </a:t>
            </a:r>
            <a:r>
              <a:rPr lang="en-US" dirty="0" err="1"/>
              <a:t>parçacıkların</a:t>
            </a:r>
            <a:r>
              <a:rPr lang="en-US" dirty="0"/>
              <a:t> </a:t>
            </a:r>
            <a:r>
              <a:rPr lang="en-US" dirty="0" err="1"/>
              <a:t>bilgilerini</a:t>
            </a:r>
            <a:r>
              <a:rPr lang="en-US" dirty="0"/>
              <a:t> </a:t>
            </a:r>
            <a:r>
              <a:rPr lang="en-US" dirty="0" err="1"/>
              <a:t>temsil</a:t>
            </a:r>
            <a:r>
              <a:rPr lang="en-US" dirty="0"/>
              <a:t> </a:t>
            </a:r>
            <a:r>
              <a:rPr lang="en-US" dirty="0" err="1"/>
              <a:t>eder</a:t>
            </a:r>
            <a:r>
              <a:rPr lang="en-US" dirty="0"/>
              <a:t> </a:t>
            </a:r>
            <a:r>
              <a:rPr lang="en-US" dirty="0" err="1"/>
              <a:t>ve</a:t>
            </a:r>
            <a:r>
              <a:rPr lang="en-US" dirty="0"/>
              <a:t> </a:t>
            </a:r>
            <a:r>
              <a:rPr lang="en-US" dirty="0" err="1"/>
              <a:t>genellikle</a:t>
            </a:r>
            <a:r>
              <a:rPr lang="en-US" dirty="0"/>
              <a:t> "global </a:t>
            </a:r>
            <a:r>
              <a:rPr lang="en-US" dirty="0" err="1"/>
              <a:t>en</a:t>
            </a:r>
            <a:r>
              <a:rPr lang="en-US" dirty="0"/>
              <a:t> iyi" </a:t>
            </a:r>
            <a:r>
              <a:rPr lang="en-US" dirty="0" err="1"/>
              <a:t>ya</a:t>
            </a:r>
            <a:r>
              <a:rPr lang="en-US" dirty="0"/>
              <a:t> da "</a:t>
            </a:r>
            <a:r>
              <a:rPr lang="en-US" dirty="0" err="1"/>
              <a:t>komşuluk</a:t>
            </a:r>
            <a:r>
              <a:rPr lang="en-US" dirty="0"/>
              <a:t> </a:t>
            </a:r>
            <a:r>
              <a:rPr lang="en-US" dirty="0" err="1"/>
              <a:t>en</a:t>
            </a:r>
            <a:r>
              <a:rPr lang="en-US" dirty="0"/>
              <a:t> iyi" </a:t>
            </a:r>
            <a:r>
              <a:rPr lang="en-US" dirty="0" err="1"/>
              <a:t>olarak</a:t>
            </a:r>
            <a:r>
              <a:rPr lang="en-US" dirty="0"/>
              <a:t> </a:t>
            </a:r>
            <a:r>
              <a:rPr lang="en-US" dirty="0" err="1"/>
              <a:t>adlandırılır</a:t>
            </a:r>
            <a:r>
              <a:rPr lang="en-US" dirty="0"/>
              <a:t>.</a:t>
            </a:r>
            <a:endParaRPr lang="tr-TR" dirty="0"/>
          </a:p>
          <a:p>
            <a:r>
              <a:rPr lang="en-US" dirty="0" err="1"/>
              <a:t>Görselde</a:t>
            </a:r>
            <a:r>
              <a:rPr lang="en-US" dirty="0"/>
              <a:t>, </a:t>
            </a:r>
            <a:r>
              <a:rPr lang="en-US" dirty="0" err="1"/>
              <a:t>parçacığın</a:t>
            </a:r>
            <a:r>
              <a:rPr lang="en-US" dirty="0"/>
              <a:t> </a:t>
            </a:r>
            <a:r>
              <a:rPr lang="en-US" dirty="0" err="1"/>
              <a:t>mevcut</a:t>
            </a:r>
            <a:r>
              <a:rPr lang="en-US" dirty="0"/>
              <a:t> </a:t>
            </a:r>
            <a:r>
              <a:rPr lang="en-US" dirty="0" err="1"/>
              <a:t>hız</a:t>
            </a:r>
            <a:r>
              <a:rPr lang="en-US" dirty="0"/>
              <a:t> </a:t>
            </a:r>
            <a:r>
              <a:rPr lang="en-US" dirty="0" err="1"/>
              <a:t>vektörü</a:t>
            </a:r>
            <a:r>
              <a:rPr lang="en-US" dirty="0"/>
              <a:t> (</a:t>
            </a:r>
            <a:r>
              <a:rPr lang="en-US" dirty="0" err="1"/>
              <a:t>v_i</a:t>
            </a:r>
            <a:r>
              <a:rPr lang="en-US" dirty="0"/>
              <a:t>(k)) </a:t>
            </a:r>
            <a:r>
              <a:rPr lang="en-US" dirty="0" err="1"/>
              <a:t>ile</a:t>
            </a:r>
            <a:r>
              <a:rPr lang="en-US" dirty="0"/>
              <a:t> </a:t>
            </a:r>
            <a:r>
              <a:rPr lang="en-US" dirty="0" err="1"/>
              <a:t>kişisel</a:t>
            </a:r>
            <a:r>
              <a:rPr lang="en-US" dirty="0"/>
              <a:t> </a:t>
            </a:r>
            <a:r>
              <a:rPr lang="en-US" dirty="0" err="1"/>
              <a:t>en</a:t>
            </a:r>
            <a:r>
              <a:rPr lang="en-US" dirty="0"/>
              <a:t> iyi (</a:t>
            </a:r>
            <a:r>
              <a:rPr lang="en-US" dirty="0" err="1"/>
              <a:t>pbest</a:t>
            </a:r>
            <a:r>
              <a:rPr lang="en-US" dirty="0"/>
              <a:t>) </a:t>
            </a:r>
            <a:r>
              <a:rPr lang="en-US" dirty="0" err="1"/>
              <a:t>ve</a:t>
            </a:r>
            <a:r>
              <a:rPr lang="en-US" dirty="0"/>
              <a:t> </a:t>
            </a:r>
            <a:r>
              <a:rPr lang="en-US" dirty="0" err="1"/>
              <a:t>komşuluk</a:t>
            </a:r>
            <a:r>
              <a:rPr lang="en-US" dirty="0"/>
              <a:t> </a:t>
            </a:r>
            <a:r>
              <a:rPr lang="en-US" dirty="0" err="1"/>
              <a:t>en</a:t>
            </a:r>
            <a:r>
              <a:rPr lang="en-US" dirty="0"/>
              <a:t> iyi (</a:t>
            </a:r>
            <a:r>
              <a:rPr lang="en-US" dirty="0" err="1"/>
              <a:t>nbest</a:t>
            </a:r>
            <a:r>
              <a:rPr lang="en-US" dirty="0"/>
              <a:t>) </a:t>
            </a:r>
            <a:r>
              <a:rPr lang="en-US" dirty="0" err="1"/>
              <a:t>çözüm</a:t>
            </a:r>
            <a:r>
              <a:rPr lang="en-US" dirty="0"/>
              <a:t> </a:t>
            </a:r>
            <a:r>
              <a:rPr lang="en-US" dirty="0" err="1"/>
              <a:t>noktalarına</a:t>
            </a:r>
            <a:r>
              <a:rPr lang="en-US" dirty="0"/>
              <a:t> </a:t>
            </a:r>
            <a:r>
              <a:rPr lang="en-US" dirty="0" err="1"/>
              <a:t>olan</a:t>
            </a:r>
            <a:r>
              <a:rPr lang="en-US" dirty="0"/>
              <a:t> </a:t>
            </a:r>
            <a:r>
              <a:rPr lang="en-US" dirty="0" err="1"/>
              <a:t>yönelimleri</a:t>
            </a:r>
            <a:r>
              <a:rPr lang="en-US" dirty="0"/>
              <a:t> yeni </a:t>
            </a:r>
            <a:r>
              <a:rPr lang="en-US" dirty="0" err="1"/>
              <a:t>bir</a:t>
            </a:r>
            <a:r>
              <a:rPr lang="en-US" dirty="0"/>
              <a:t> </a:t>
            </a:r>
            <a:r>
              <a:rPr lang="en-US" dirty="0" err="1"/>
              <a:t>hız</a:t>
            </a:r>
            <a:r>
              <a:rPr lang="en-US" dirty="0"/>
              <a:t> </a:t>
            </a:r>
            <a:r>
              <a:rPr lang="en-US" dirty="0" err="1"/>
              <a:t>vektörü</a:t>
            </a:r>
            <a:r>
              <a:rPr lang="en-US" dirty="0"/>
              <a:t> (</a:t>
            </a:r>
            <a:r>
              <a:rPr lang="en-US" dirty="0" err="1"/>
              <a:t>v_i</a:t>
            </a:r>
            <a:r>
              <a:rPr lang="en-US" dirty="0"/>
              <a:t>'(k)) </a:t>
            </a:r>
            <a:r>
              <a:rPr lang="en-US" dirty="0" err="1"/>
              <a:t>oluşturmak</a:t>
            </a:r>
            <a:r>
              <a:rPr lang="en-US" dirty="0"/>
              <a:t> </a:t>
            </a:r>
            <a:r>
              <a:rPr lang="en-US" dirty="0" err="1"/>
              <a:t>üzere</a:t>
            </a:r>
            <a:r>
              <a:rPr lang="en-US" dirty="0"/>
              <a:t> </a:t>
            </a:r>
            <a:r>
              <a:rPr lang="en-US" dirty="0" err="1"/>
              <a:t>kullanıldığını</a:t>
            </a:r>
            <a:r>
              <a:rPr lang="en-US" dirty="0"/>
              <a:t> </a:t>
            </a:r>
            <a:r>
              <a:rPr lang="en-US" dirty="0" err="1"/>
              <a:t>göstermektedir</a:t>
            </a:r>
            <a:r>
              <a:rPr lang="en-US" dirty="0"/>
              <a:t>. Bu yeni </a:t>
            </a:r>
            <a:r>
              <a:rPr lang="en-US" dirty="0" err="1"/>
              <a:t>hız</a:t>
            </a:r>
            <a:r>
              <a:rPr lang="en-US" dirty="0"/>
              <a:t> </a:t>
            </a:r>
            <a:r>
              <a:rPr lang="en-US" dirty="0" err="1"/>
              <a:t>vektörü</a:t>
            </a:r>
            <a:r>
              <a:rPr lang="en-US" dirty="0"/>
              <a:t>, </a:t>
            </a:r>
            <a:r>
              <a:rPr lang="en-US" dirty="0" err="1"/>
              <a:t>parçacığın</a:t>
            </a:r>
            <a:r>
              <a:rPr lang="en-US" dirty="0"/>
              <a:t> yeni </a:t>
            </a:r>
            <a:r>
              <a:rPr lang="en-US" dirty="0" err="1"/>
              <a:t>konumuna</a:t>
            </a:r>
            <a:r>
              <a:rPr lang="en-US" dirty="0"/>
              <a:t> (xi(k+1)) </a:t>
            </a:r>
            <a:r>
              <a:rPr lang="en-US" dirty="0" err="1"/>
              <a:t>ulaşmasına</a:t>
            </a:r>
            <a:r>
              <a:rPr lang="en-US" dirty="0"/>
              <a:t> </a:t>
            </a:r>
            <a:r>
              <a:rPr lang="en-US" dirty="0" err="1"/>
              <a:t>yardımcı</a:t>
            </a:r>
            <a:r>
              <a:rPr lang="en-US" dirty="0"/>
              <a:t> </a:t>
            </a:r>
            <a:r>
              <a:rPr lang="en-US" dirty="0" err="1"/>
              <a:t>olur</a:t>
            </a:r>
            <a:r>
              <a:rPr lang="en-US" dirty="0"/>
              <a:t>. Bu </a:t>
            </a:r>
            <a:r>
              <a:rPr lang="en-US" dirty="0" err="1"/>
              <a:t>süreç</a:t>
            </a:r>
            <a:r>
              <a:rPr lang="en-US" dirty="0"/>
              <a:t>, optimal </a:t>
            </a:r>
            <a:r>
              <a:rPr lang="en-US" dirty="0" err="1"/>
              <a:t>çözüme</a:t>
            </a:r>
            <a:r>
              <a:rPr lang="en-US" dirty="0"/>
              <a:t> </a:t>
            </a:r>
            <a:r>
              <a:rPr lang="en-US" dirty="0" err="1"/>
              <a:t>ulaşana</a:t>
            </a:r>
            <a:r>
              <a:rPr lang="en-US" dirty="0"/>
              <a:t> </a:t>
            </a:r>
            <a:r>
              <a:rPr lang="en-US" dirty="0" err="1"/>
              <a:t>kadar</a:t>
            </a:r>
            <a:r>
              <a:rPr lang="en-US" dirty="0"/>
              <a:t> </a:t>
            </a:r>
            <a:r>
              <a:rPr lang="en-US" dirty="0" err="1"/>
              <a:t>tekrar</a:t>
            </a:r>
            <a:r>
              <a:rPr lang="en-US" dirty="0"/>
              <a:t> </a:t>
            </a:r>
            <a:r>
              <a:rPr lang="en-US" dirty="0" err="1"/>
              <a:t>edilir</a:t>
            </a:r>
            <a:r>
              <a:rPr lang="en-US" dirty="0"/>
              <a:t>.</a:t>
            </a:r>
            <a:endParaRPr lang="tr-TR" dirty="0"/>
          </a:p>
          <a:p>
            <a:endParaRPr lang="en-US" dirty="0">
              <a:cs typeface="Calibri"/>
            </a:endParaRPr>
          </a:p>
          <a:p>
            <a:r>
              <a:rPr lang="en-US" dirty="0"/>
              <a:t>PSO (Particle Swarm Optimization) </a:t>
            </a:r>
            <a:r>
              <a:rPr lang="en-US" dirty="0" err="1"/>
              <a:t>veya</a:t>
            </a:r>
            <a:r>
              <a:rPr lang="en-US" dirty="0"/>
              <a:t> </a:t>
            </a:r>
            <a:r>
              <a:rPr lang="en-US" dirty="0" err="1"/>
              <a:t>Türkçe</a:t>
            </a:r>
            <a:r>
              <a:rPr lang="en-US" dirty="0"/>
              <a:t> </a:t>
            </a:r>
            <a:r>
              <a:rPr lang="en-US" dirty="0" err="1"/>
              <a:t>adıyla</a:t>
            </a:r>
            <a:r>
              <a:rPr lang="en-US" dirty="0"/>
              <a:t> </a:t>
            </a:r>
            <a:r>
              <a:rPr lang="en-US" dirty="0" err="1"/>
              <a:t>Parçacık</a:t>
            </a:r>
            <a:r>
              <a:rPr lang="en-US" dirty="0"/>
              <a:t> </a:t>
            </a:r>
            <a:r>
              <a:rPr lang="en-US" dirty="0" err="1"/>
              <a:t>Sürü</a:t>
            </a:r>
            <a:r>
              <a:rPr lang="en-US" dirty="0"/>
              <a:t> </a:t>
            </a:r>
            <a:r>
              <a:rPr lang="en-US" dirty="0" err="1"/>
              <a:t>Optimizasyonu</a:t>
            </a:r>
            <a:r>
              <a:rPr lang="en-US" dirty="0"/>
              <a:t>, </a:t>
            </a:r>
            <a:r>
              <a:rPr lang="en-US" dirty="0" err="1"/>
              <a:t>doğadan</a:t>
            </a:r>
            <a:r>
              <a:rPr lang="en-US" dirty="0"/>
              <a:t> </a:t>
            </a:r>
            <a:r>
              <a:rPr lang="en-US" dirty="0" err="1"/>
              <a:t>ilham</a:t>
            </a:r>
            <a:r>
              <a:rPr lang="en-US" dirty="0"/>
              <a:t> </a:t>
            </a:r>
            <a:r>
              <a:rPr lang="en-US" dirty="0" err="1"/>
              <a:t>alan</a:t>
            </a:r>
            <a:r>
              <a:rPr lang="en-US" dirty="0"/>
              <a:t> </a:t>
            </a:r>
            <a:r>
              <a:rPr lang="en-US" dirty="0" err="1"/>
              <a:t>bir</a:t>
            </a:r>
            <a:r>
              <a:rPr lang="en-US" dirty="0"/>
              <a:t> </a:t>
            </a:r>
            <a:r>
              <a:rPr lang="en-US" dirty="0" err="1"/>
              <a:t>optimizasyon</a:t>
            </a:r>
            <a:r>
              <a:rPr lang="en-US" dirty="0"/>
              <a:t> </a:t>
            </a:r>
            <a:r>
              <a:rPr lang="en-US" dirty="0" err="1"/>
              <a:t>algoritmasıdır</a:t>
            </a:r>
            <a:r>
              <a:rPr lang="en-US" dirty="0"/>
              <a:t>. Bu </a:t>
            </a:r>
            <a:r>
              <a:rPr lang="en-US" dirty="0" err="1"/>
              <a:t>algoritma</a:t>
            </a:r>
            <a:r>
              <a:rPr lang="en-US" dirty="0"/>
              <a:t>, </a:t>
            </a:r>
            <a:r>
              <a:rPr lang="en-US" dirty="0" err="1"/>
              <a:t>kuş</a:t>
            </a:r>
            <a:r>
              <a:rPr lang="en-US" dirty="0"/>
              <a:t> </a:t>
            </a:r>
            <a:r>
              <a:rPr lang="en-US" dirty="0" err="1"/>
              <a:t>sürülerinin</a:t>
            </a:r>
            <a:r>
              <a:rPr lang="en-US" dirty="0"/>
              <a:t> </a:t>
            </a:r>
            <a:r>
              <a:rPr lang="en-US" dirty="0" err="1"/>
              <a:t>veya</a:t>
            </a:r>
            <a:r>
              <a:rPr lang="en-US" dirty="0"/>
              <a:t> </a:t>
            </a:r>
            <a:r>
              <a:rPr lang="en-US" dirty="0" err="1"/>
              <a:t>balık</a:t>
            </a:r>
            <a:r>
              <a:rPr lang="en-US" dirty="0"/>
              <a:t> </a:t>
            </a:r>
            <a:r>
              <a:rPr lang="en-US" dirty="0" err="1"/>
              <a:t>sürülerinin</a:t>
            </a:r>
            <a:r>
              <a:rPr lang="en-US" dirty="0"/>
              <a:t> </a:t>
            </a:r>
            <a:r>
              <a:rPr lang="en-US" dirty="0" err="1"/>
              <a:t>sosyal</a:t>
            </a:r>
            <a:r>
              <a:rPr lang="en-US" dirty="0"/>
              <a:t> </a:t>
            </a:r>
            <a:r>
              <a:rPr lang="en-US" dirty="0" err="1"/>
              <a:t>davranışlarını</a:t>
            </a:r>
            <a:r>
              <a:rPr lang="en-US" dirty="0"/>
              <a:t> </a:t>
            </a:r>
            <a:r>
              <a:rPr lang="en-US" dirty="0" err="1"/>
              <a:t>taklit</a:t>
            </a:r>
            <a:r>
              <a:rPr lang="en-US" dirty="0"/>
              <a:t> </a:t>
            </a:r>
            <a:r>
              <a:rPr lang="en-US" dirty="0" err="1"/>
              <a:t>eder</a:t>
            </a:r>
            <a:r>
              <a:rPr lang="en-US" dirty="0"/>
              <a:t>. PSO, </a:t>
            </a:r>
            <a:r>
              <a:rPr lang="en-US" dirty="0" err="1"/>
              <a:t>karmaşık</a:t>
            </a:r>
            <a:r>
              <a:rPr lang="en-US" dirty="0"/>
              <a:t> </a:t>
            </a:r>
            <a:r>
              <a:rPr lang="en-US" dirty="0" err="1"/>
              <a:t>problemlerin</a:t>
            </a:r>
            <a:r>
              <a:rPr lang="en-US" dirty="0"/>
              <a:t> </a:t>
            </a:r>
            <a:r>
              <a:rPr lang="en-US" dirty="0" err="1"/>
              <a:t>en</a:t>
            </a:r>
            <a:r>
              <a:rPr lang="en-US" dirty="0"/>
              <a:t> iyi </a:t>
            </a:r>
            <a:r>
              <a:rPr lang="en-US" dirty="0" err="1"/>
              <a:t>çözümünü</a:t>
            </a:r>
            <a:r>
              <a:rPr lang="en-US" dirty="0"/>
              <a:t> </a:t>
            </a:r>
            <a:r>
              <a:rPr lang="en-US" dirty="0" err="1"/>
              <a:t>bulmak</a:t>
            </a:r>
            <a:r>
              <a:rPr lang="en-US" dirty="0"/>
              <a:t> </a:t>
            </a:r>
            <a:r>
              <a:rPr lang="en-US" dirty="0" err="1"/>
              <a:t>için</a:t>
            </a:r>
            <a:r>
              <a:rPr lang="en-US" dirty="0"/>
              <a:t> </a:t>
            </a:r>
            <a:r>
              <a:rPr lang="en-US" dirty="0" err="1"/>
              <a:t>bir</a:t>
            </a:r>
            <a:r>
              <a:rPr lang="en-US" dirty="0"/>
              <a:t> dizi </a:t>
            </a:r>
            <a:r>
              <a:rPr lang="en-US" dirty="0" err="1"/>
              <a:t>aday</a:t>
            </a:r>
            <a:r>
              <a:rPr lang="en-US" dirty="0"/>
              <a:t> </a:t>
            </a:r>
            <a:r>
              <a:rPr lang="en-US" dirty="0" err="1"/>
              <a:t>çözümün</a:t>
            </a:r>
            <a:r>
              <a:rPr lang="en-US" dirty="0"/>
              <a:t> (</a:t>
            </a:r>
            <a:r>
              <a:rPr lang="en-US" dirty="0" err="1"/>
              <a:t>parçacıkların</a:t>
            </a:r>
            <a:r>
              <a:rPr lang="en-US" dirty="0"/>
              <a:t>) </a:t>
            </a:r>
            <a:r>
              <a:rPr lang="en-US" dirty="0" err="1"/>
              <a:t>arama</a:t>
            </a:r>
            <a:r>
              <a:rPr lang="en-US" dirty="0"/>
              <a:t> </a:t>
            </a:r>
            <a:r>
              <a:rPr lang="en-US" dirty="0" err="1"/>
              <a:t>alanında</a:t>
            </a:r>
            <a:r>
              <a:rPr lang="en-US" dirty="0"/>
              <a:t> </a:t>
            </a:r>
            <a:r>
              <a:rPr lang="en-US" dirty="0" err="1"/>
              <a:t>hareket</a:t>
            </a:r>
            <a:r>
              <a:rPr lang="en-US" dirty="0"/>
              <a:t> </a:t>
            </a:r>
            <a:r>
              <a:rPr lang="en-US" dirty="0" err="1"/>
              <a:t>etmesini</a:t>
            </a:r>
            <a:r>
              <a:rPr lang="en-US" dirty="0"/>
              <a:t> </a:t>
            </a:r>
            <a:r>
              <a:rPr lang="en-US" dirty="0" err="1"/>
              <a:t>simüle</a:t>
            </a:r>
            <a:r>
              <a:rPr lang="en-US" dirty="0"/>
              <a:t> </a:t>
            </a:r>
            <a:r>
              <a:rPr lang="en-US" dirty="0" err="1"/>
              <a:t>eder</a:t>
            </a:r>
            <a:r>
              <a:rPr lang="en-US" dirty="0"/>
              <a:t>. Her </a:t>
            </a:r>
            <a:r>
              <a:rPr lang="en-US" dirty="0" err="1"/>
              <a:t>parçacık</a:t>
            </a:r>
            <a:r>
              <a:rPr lang="en-US" dirty="0"/>
              <a:t>, </a:t>
            </a:r>
            <a:r>
              <a:rPr lang="en-US" dirty="0" err="1"/>
              <a:t>konumunu</a:t>
            </a:r>
            <a:r>
              <a:rPr lang="en-US" dirty="0"/>
              <a:t> </a:t>
            </a:r>
            <a:r>
              <a:rPr lang="en-US" dirty="0" err="1"/>
              <a:t>ve</a:t>
            </a:r>
            <a:r>
              <a:rPr lang="en-US" dirty="0"/>
              <a:t> </a:t>
            </a:r>
            <a:r>
              <a:rPr lang="en-US" dirty="0" err="1"/>
              <a:t>hızını</a:t>
            </a:r>
            <a:r>
              <a:rPr lang="en-US" dirty="0"/>
              <a:t>, </a:t>
            </a:r>
            <a:r>
              <a:rPr lang="en-US" dirty="0" err="1"/>
              <a:t>kendi</a:t>
            </a:r>
            <a:r>
              <a:rPr lang="en-US" dirty="0"/>
              <a:t> </a:t>
            </a:r>
            <a:r>
              <a:rPr lang="en-US" dirty="0" err="1"/>
              <a:t>en</a:t>
            </a:r>
            <a:r>
              <a:rPr lang="en-US" dirty="0"/>
              <a:t> iyi </a:t>
            </a:r>
            <a:r>
              <a:rPr lang="en-US" dirty="0" err="1"/>
              <a:t>deneyimi</a:t>
            </a:r>
            <a:r>
              <a:rPr lang="en-US" dirty="0"/>
              <a:t> </a:t>
            </a:r>
            <a:r>
              <a:rPr lang="en-US" dirty="0" err="1"/>
              <a:t>ve</a:t>
            </a:r>
            <a:r>
              <a:rPr lang="en-US" dirty="0"/>
              <a:t> </a:t>
            </a:r>
            <a:r>
              <a:rPr lang="en-US" dirty="0" err="1"/>
              <a:t>tüm</a:t>
            </a:r>
            <a:r>
              <a:rPr lang="en-US" dirty="0"/>
              <a:t> </a:t>
            </a:r>
            <a:r>
              <a:rPr lang="en-US" dirty="0" err="1"/>
              <a:t>sürünün</a:t>
            </a:r>
            <a:r>
              <a:rPr lang="en-US" dirty="0"/>
              <a:t> </a:t>
            </a:r>
            <a:r>
              <a:rPr lang="en-US" dirty="0" err="1"/>
              <a:t>en</a:t>
            </a:r>
            <a:r>
              <a:rPr lang="en-US" dirty="0"/>
              <a:t> iyi </a:t>
            </a:r>
            <a:r>
              <a:rPr lang="en-US" dirty="0" err="1"/>
              <a:t>deneyimine</a:t>
            </a:r>
            <a:r>
              <a:rPr lang="en-US" dirty="0"/>
              <a:t> </a:t>
            </a:r>
            <a:r>
              <a:rPr lang="en-US" dirty="0" err="1"/>
              <a:t>göre</a:t>
            </a:r>
            <a:r>
              <a:rPr lang="en-US" dirty="0"/>
              <a:t> </a:t>
            </a:r>
            <a:r>
              <a:rPr lang="en-US" dirty="0" err="1"/>
              <a:t>günceller</a:t>
            </a:r>
            <a:r>
              <a:rPr lang="en-US" dirty="0"/>
              <a:t>. Bu </a:t>
            </a:r>
            <a:r>
              <a:rPr lang="en-US" dirty="0" err="1"/>
              <a:t>süreç</a:t>
            </a:r>
            <a:r>
              <a:rPr lang="en-US" dirty="0"/>
              <a:t>, </a:t>
            </a:r>
            <a:r>
              <a:rPr lang="en-US" dirty="0" err="1"/>
              <a:t>belirli</a:t>
            </a:r>
            <a:r>
              <a:rPr lang="en-US" dirty="0"/>
              <a:t> </a:t>
            </a:r>
            <a:r>
              <a:rPr lang="en-US" dirty="0" err="1"/>
              <a:t>bir</a:t>
            </a:r>
            <a:r>
              <a:rPr lang="en-US" dirty="0"/>
              <a:t> </a:t>
            </a:r>
            <a:r>
              <a:rPr lang="en-US" dirty="0" err="1"/>
              <a:t>durdurma</a:t>
            </a:r>
            <a:r>
              <a:rPr lang="en-US" dirty="0"/>
              <a:t> </a:t>
            </a:r>
            <a:r>
              <a:rPr lang="en-US" dirty="0" err="1"/>
              <a:t>kriteri</a:t>
            </a:r>
            <a:r>
              <a:rPr lang="en-US" dirty="0"/>
              <a:t> </a:t>
            </a:r>
            <a:r>
              <a:rPr lang="en-US" dirty="0" err="1"/>
              <a:t>karşılanana</a:t>
            </a:r>
            <a:r>
              <a:rPr lang="en-US" dirty="0"/>
              <a:t> </a:t>
            </a:r>
            <a:r>
              <a:rPr lang="en-US" dirty="0" err="1"/>
              <a:t>kadar</a:t>
            </a:r>
            <a:r>
              <a:rPr lang="en-US" dirty="0"/>
              <a:t> </a:t>
            </a:r>
            <a:r>
              <a:rPr lang="en-US" dirty="0" err="1"/>
              <a:t>tekrarlanır</a:t>
            </a:r>
            <a:r>
              <a:rPr lang="en-US" dirty="0"/>
              <a:t>. PSO, </a:t>
            </a:r>
            <a:r>
              <a:rPr lang="en-US" dirty="0" err="1"/>
              <a:t>fonksiyon</a:t>
            </a:r>
            <a:r>
              <a:rPr lang="en-US" dirty="0"/>
              <a:t> </a:t>
            </a:r>
            <a:r>
              <a:rPr lang="en-US" dirty="0" err="1"/>
              <a:t>optimizasyonu</a:t>
            </a:r>
            <a:r>
              <a:rPr lang="en-US" dirty="0"/>
              <a:t>, </a:t>
            </a:r>
            <a:r>
              <a:rPr lang="en-US" dirty="0" err="1"/>
              <a:t>yapay</a:t>
            </a:r>
            <a:r>
              <a:rPr lang="en-US" dirty="0"/>
              <a:t> </a:t>
            </a:r>
            <a:r>
              <a:rPr lang="en-US" dirty="0" err="1"/>
              <a:t>sinir</a:t>
            </a:r>
            <a:r>
              <a:rPr lang="en-US" dirty="0"/>
              <a:t> </a:t>
            </a:r>
            <a:r>
              <a:rPr lang="en-US" dirty="0" err="1"/>
              <a:t>ağları</a:t>
            </a:r>
            <a:r>
              <a:rPr lang="en-US" dirty="0"/>
              <a:t> </a:t>
            </a:r>
            <a:r>
              <a:rPr lang="en-US" dirty="0" err="1"/>
              <a:t>eğitimi</a:t>
            </a:r>
            <a:r>
              <a:rPr lang="en-US" dirty="0"/>
              <a:t> </a:t>
            </a:r>
            <a:r>
              <a:rPr lang="en-US" dirty="0" err="1"/>
              <a:t>ve</a:t>
            </a:r>
            <a:r>
              <a:rPr lang="en-US" dirty="0"/>
              <a:t> </a:t>
            </a:r>
            <a:r>
              <a:rPr lang="en-US" dirty="0" err="1"/>
              <a:t>diğer</a:t>
            </a:r>
            <a:r>
              <a:rPr lang="en-US" dirty="0"/>
              <a:t> </a:t>
            </a:r>
            <a:r>
              <a:rPr lang="en-US" dirty="0" err="1"/>
              <a:t>mühendislik</a:t>
            </a:r>
            <a:r>
              <a:rPr lang="en-US" dirty="0"/>
              <a:t> </a:t>
            </a:r>
            <a:r>
              <a:rPr lang="en-US" dirty="0" err="1"/>
              <a:t>problemleri</a:t>
            </a:r>
            <a:r>
              <a:rPr lang="en-US" dirty="0"/>
              <a:t> </a:t>
            </a:r>
            <a:r>
              <a:rPr lang="en-US" dirty="0" err="1"/>
              <a:t>gibi</a:t>
            </a:r>
            <a:r>
              <a:rPr lang="en-US" dirty="0"/>
              <a:t> </a:t>
            </a:r>
            <a:r>
              <a:rPr lang="en-US" dirty="0" err="1"/>
              <a:t>birçok</a:t>
            </a:r>
            <a:r>
              <a:rPr lang="en-US" dirty="0"/>
              <a:t> </a:t>
            </a:r>
            <a:r>
              <a:rPr lang="en-US" dirty="0" err="1"/>
              <a:t>alanda</a:t>
            </a:r>
            <a:r>
              <a:rPr lang="en-US" dirty="0"/>
              <a:t> </a:t>
            </a:r>
            <a:r>
              <a:rPr lang="en-US" dirty="0" err="1"/>
              <a:t>uygulanabilir</a:t>
            </a:r>
            <a:r>
              <a:rPr lang="en-US" dirty="0"/>
              <a:t>.</a:t>
            </a:r>
          </a:p>
          <a:p>
            <a:endParaRPr lang="en-US" dirty="0">
              <a:cs typeface="Calibri"/>
            </a:endParaRPr>
          </a:p>
          <a:p>
            <a:endParaRPr lang="en-US" dirty="0">
              <a:cs typeface="Calibri"/>
            </a:endParaRPr>
          </a:p>
          <a:p>
            <a:r>
              <a:rPr lang="en-US" dirty="0">
                <a:cs typeface="Calibri"/>
              </a:rPr>
              <a:t>PSO – </a:t>
            </a:r>
            <a:r>
              <a:rPr lang="en-US" dirty="0" err="1">
                <a:cs typeface="Calibri"/>
              </a:rPr>
              <a:t>Evrimsel</a:t>
            </a:r>
            <a:r>
              <a:rPr lang="en-US" dirty="0">
                <a:cs typeface="Calibri"/>
              </a:rPr>
              <a:t> </a:t>
            </a:r>
            <a:r>
              <a:rPr lang="en-US" dirty="0" err="1">
                <a:cs typeface="Calibri"/>
              </a:rPr>
              <a:t>algoritma</a:t>
            </a:r>
            <a:endParaRPr lang="en-US" dirty="0">
              <a:cs typeface="Calibri"/>
            </a:endParaRPr>
          </a:p>
        </p:txBody>
      </p:sp>
      <p:sp>
        <p:nvSpPr>
          <p:cNvPr id="4" name="Slayt Numarası Yer Tutucusu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27806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dirty="0"/>
              <a:t>Quasi-Random Sequence Enhancements Nedir? (</a:t>
            </a:r>
            <a:r>
              <a:rPr lang="en-US" dirty="0" err="1"/>
              <a:t>kuazi-rastgele</a:t>
            </a:r>
            <a:r>
              <a:rPr lang="en-US" dirty="0"/>
              <a:t> </a:t>
            </a:r>
            <a:r>
              <a:rPr lang="en-US" dirty="0" err="1"/>
              <a:t>sayı</a:t>
            </a:r>
            <a:r>
              <a:rPr lang="en-US" dirty="0"/>
              <a:t> </a:t>
            </a:r>
            <a:r>
              <a:rPr lang="en-US" dirty="0" err="1"/>
              <a:t>dizilimleri</a:t>
            </a:r>
            <a:r>
              <a:rPr lang="en-US" b="1" dirty="0"/>
              <a:t>)</a:t>
            </a:r>
            <a:endParaRPr lang="en-US" dirty="0">
              <a:cs typeface="Calibri"/>
            </a:endParaRPr>
          </a:p>
          <a:p>
            <a:r>
              <a:rPr lang="en-US" dirty="0"/>
              <a:t>Quasi-Random Sequence Enhancements, </a:t>
            </a:r>
            <a:r>
              <a:rPr lang="en-US" dirty="0" err="1"/>
              <a:t>optimizasyon</a:t>
            </a:r>
            <a:r>
              <a:rPr lang="en-US" dirty="0"/>
              <a:t> </a:t>
            </a:r>
            <a:r>
              <a:rPr lang="en-US" dirty="0" err="1"/>
              <a:t>ve</a:t>
            </a:r>
            <a:r>
              <a:rPr lang="en-US" dirty="0"/>
              <a:t> </a:t>
            </a:r>
            <a:r>
              <a:rPr lang="en-US" dirty="0" err="1"/>
              <a:t>sayısal</a:t>
            </a:r>
            <a:r>
              <a:rPr lang="en-US" dirty="0"/>
              <a:t> </a:t>
            </a:r>
            <a:r>
              <a:rPr lang="en-US" dirty="0" err="1"/>
              <a:t>simülasyon</a:t>
            </a:r>
            <a:r>
              <a:rPr lang="en-US" dirty="0"/>
              <a:t> </a:t>
            </a:r>
            <a:r>
              <a:rPr lang="en-US" dirty="0" err="1"/>
              <a:t>gibi</a:t>
            </a:r>
            <a:r>
              <a:rPr lang="en-US" dirty="0"/>
              <a:t> </a:t>
            </a:r>
            <a:r>
              <a:rPr lang="en-US" dirty="0" err="1"/>
              <a:t>alanlarda</a:t>
            </a:r>
            <a:r>
              <a:rPr lang="en-US" dirty="0"/>
              <a:t> </a:t>
            </a:r>
            <a:r>
              <a:rPr lang="en-US" dirty="0" err="1"/>
              <a:t>kullanılan</a:t>
            </a:r>
            <a:r>
              <a:rPr lang="en-US" dirty="0"/>
              <a:t> </a:t>
            </a:r>
            <a:r>
              <a:rPr lang="en-US" dirty="0" err="1"/>
              <a:t>bir</a:t>
            </a:r>
            <a:r>
              <a:rPr lang="en-US" dirty="0"/>
              <a:t> </a:t>
            </a:r>
            <a:r>
              <a:rPr lang="en-US" dirty="0" err="1"/>
              <a:t>yöntemdir</a:t>
            </a:r>
            <a:r>
              <a:rPr lang="en-US" dirty="0"/>
              <a:t>. Bu </a:t>
            </a:r>
            <a:r>
              <a:rPr lang="en-US" dirty="0" err="1"/>
              <a:t>sayı</a:t>
            </a:r>
            <a:r>
              <a:rPr lang="en-US" dirty="0"/>
              <a:t> </a:t>
            </a:r>
            <a:r>
              <a:rPr lang="en-US" dirty="0" err="1"/>
              <a:t>dizilimleri</a:t>
            </a:r>
            <a:r>
              <a:rPr lang="en-US" dirty="0"/>
              <a:t>, </a:t>
            </a:r>
            <a:r>
              <a:rPr lang="en-US" dirty="0" err="1"/>
              <a:t>yüksek</a:t>
            </a:r>
            <a:r>
              <a:rPr lang="en-US" dirty="0"/>
              <a:t> </a:t>
            </a:r>
            <a:r>
              <a:rPr lang="en-US" dirty="0" err="1"/>
              <a:t>boyutlu</a:t>
            </a:r>
            <a:r>
              <a:rPr lang="en-US" dirty="0"/>
              <a:t> </a:t>
            </a:r>
            <a:r>
              <a:rPr lang="en-US" dirty="0" err="1"/>
              <a:t>uzaylarda</a:t>
            </a:r>
            <a:r>
              <a:rPr lang="en-US" dirty="0"/>
              <a:t> </a:t>
            </a:r>
            <a:r>
              <a:rPr lang="en-US" dirty="0" err="1"/>
              <a:t>daha</a:t>
            </a:r>
            <a:r>
              <a:rPr lang="en-US" dirty="0"/>
              <a:t> uniform (belli </a:t>
            </a:r>
            <a:r>
              <a:rPr lang="en-US" dirty="0" err="1"/>
              <a:t>bir</a:t>
            </a:r>
            <a:r>
              <a:rPr lang="en-US" dirty="0"/>
              <a:t> </a:t>
            </a:r>
            <a:r>
              <a:rPr lang="en-US" dirty="0" err="1"/>
              <a:t>aralıkta</a:t>
            </a:r>
            <a:r>
              <a:rPr lang="en-US" dirty="0"/>
              <a:t> </a:t>
            </a:r>
            <a:r>
              <a:rPr lang="en-US" dirty="0" err="1"/>
              <a:t>eşit</a:t>
            </a:r>
            <a:r>
              <a:rPr lang="en-US" dirty="0"/>
              <a:t>) </a:t>
            </a:r>
            <a:r>
              <a:rPr lang="en-US" dirty="0" err="1"/>
              <a:t>bir</a:t>
            </a:r>
            <a:r>
              <a:rPr lang="en-US" dirty="0"/>
              <a:t> </a:t>
            </a:r>
            <a:r>
              <a:rPr lang="en-US" dirty="0" err="1"/>
              <a:t>dağılım</a:t>
            </a:r>
            <a:r>
              <a:rPr lang="en-US" dirty="0"/>
              <a:t> </a:t>
            </a:r>
            <a:r>
              <a:rPr lang="en-US" dirty="0" err="1"/>
              <a:t>sağlayarak</a:t>
            </a:r>
            <a:r>
              <a:rPr lang="en-US" dirty="0"/>
              <a:t>, </a:t>
            </a:r>
            <a:r>
              <a:rPr lang="en-US" dirty="0" err="1"/>
              <a:t>algoritmaların</a:t>
            </a:r>
            <a:r>
              <a:rPr lang="en-US" dirty="0"/>
              <a:t> </a:t>
            </a:r>
            <a:r>
              <a:rPr lang="en-US" dirty="0" err="1"/>
              <a:t>arama</a:t>
            </a:r>
            <a:r>
              <a:rPr lang="en-US" dirty="0"/>
              <a:t> </a:t>
            </a:r>
            <a:r>
              <a:rPr lang="en-US" dirty="0" err="1"/>
              <a:t>uzayını</a:t>
            </a:r>
            <a:r>
              <a:rPr lang="en-US" dirty="0"/>
              <a:t> </a:t>
            </a:r>
            <a:r>
              <a:rPr lang="en-US" dirty="0" err="1"/>
              <a:t>daha</a:t>
            </a:r>
            <a:r>
              <a:rPr lang="en-US" dirty="0"/>
              <a:t> </a:t>
            </a:r>
            <a:r>
              <a:rPr lang="en-US" dirty="0" err="1"/>
              <a:t>etkili</a:t>
            </a:r>
            <a:r>
              <a:rPr lang="en-US" dirty="0"/>
              <a:t> </a:t>
            </a:r>
            <a:r>
              <a:rPr lang="en-US" dirty="0" err="1"/>
              <a:t>bir</a:t>
            </a:r>
            <a:r>
              <a:rPr lang="en-US" dirty="0"/>
              <a:t> </a:t>
            </a:r>
            <a:r>
              <a:rPr lang="en-US" dirty="0" err="1"/>
              <a:t>şekilde</a:t>
            </a:r>
            <a:r>
              <a:rPr lang="en-US" dirty="0"/>
              <a:t> </a:t>
            </a:r>
            <a:r>
              <a:rPr lang="en-US" dirty="0" err="1"/>
              <a:t>keşfetmesine</a:t>
            </a:r>
            <a:r>
              <a:rPr lang="en-US" dirty="0"/>
              <a:t> </a:t>
            </a:r>
            <a:r>
              <a:rPr lang="en-US" dirty="0" err="1"/>
              <a:t>ve</a:t>
            </a:r>
            <a:r>
              <a:rPr lang="en-US" dirty="0"/>
              <a:t> global </a:t>
            </a:r>
            <a:r>
              <a:rPr lang="en-US" dirty="0" err="1"/>
              <a:t>optimuma</a:t>
            </a:r>
            <a:r>
              <a:rPr lang="en-US" dirty="0"/>
              <a:t> </a:t>
            </a:r>
            <a:r>
              <a:rPr lang="en-US" dirty="0" err="1"/>
              <a:t>daha</a:t>
            </a:r>
            <a:r>
              <a:rPr lang="en-US" dirty="0"/>
              <a:t> </a:t>
            </a:r>
            <a:r>
              <a:rPr lang="en-US" dirty="0" err="1"/>
              <a:t>hızlı</a:t>
            </a:r>
            <a:r>
              <a:rPr lang="en-US" dirty="0"/>
              <a:t> </a:t>
            </a:r>
            <a:r>
              <a:rPr lang="en-US" dirty="0" err="1"/>
              <a:t>bir</a:t>
            </a:r>
            <a:r>
              <a:rPr lang="en-US" dirty="0"/>
              <a:t> </a:t>
            </a:r>
            <a:r>
              <a:rPr lang="en-US" dirty="0" err="1"/>
              <a:t>şekilde</a:t>
            </a:r>
            <a:r>
              <a:rPr lang="en-US" dirty="0"/>
              <a:t> </a:t>
            </a:r>
            <a:r>
              <a:rPr lang="en-US" dirty="0" err="1"/>
              <a:t>ulaşmasına</a:t>
            </a:r>
            <a:r>
              <a:rPr lang="en-US" dirty="0"/>
              <a:t> </a:t>
            </a:r>
            <a:r>
              <a:rPr lang="en-US" dirty="0" err="1"/>
              <a:t>olanak</a:t>
            </a:r>
            <a:r>
              <a:rPr lang="en-US" dirty="0"/>
              <a:t> </a:t>
            </a:r>
            <a:r>
              <a:rPr lang="en-US" dirty="0" err="1"/>
              <a:t>tanır</a:t>
            </a:r>
            <a:r>
              <a:rPr lang="en-US" dirty="0"/>
              <a:t>. Quasi-Random Sequence Enhancements, </a:t>
            </a:r>
            <a:r>
              <a:rPr lang="en-US" dirty="0" err="1"/>
              <a:t>özellikle</a:t>
            </a:r>
            <a:r>
              <a:rPr lang="en-US" dirty="0"/>
              <a:t> Monte Carlo </a:t>
            </a:r>
            <a:r>
              <a:rPr lang="en-US" dirty="0" err="1"/>
              <a:t>simülasyonları</a:t>
            </a:r>
            <a:r>
              <a:rPr lang="en-US" dirty="0"/>
              <a:t> </a:t>
            </a:r>
            <a:r>
              <a:rPr lang="en-US" dirty="0" err="1"/>
              <a:t>gibi</a:t>
            </a:r>
            <a:r>
              <a:rPr lang="en-US" dirty="0"/>
              <a:t> </a:t>
            </a:r>
            <a:r>
              <a:rPr lang="en-US" dirty="0" err="1"/>
              <a:t>rastgele</a:t>
            </a:r>
            <a:r>
              <a:rPr lang="en-US" dirty="0"/>
              <a:t> </a:t>
            </a:r>
            <a:r>
              <a:rPr lang="en-US" dirty="0" err="1"/>
              <a:t>sayıya</a:t>
            </a:r>
            <a:r>
              <a:rPr lang="en-US" dirty="0"/>
              <a:t> </a:t>
            </a:r>
            <a:r>
              <a:rPr lang="en-US" dirty="0" err="1"/>
              <a:t>dayalı</a:t>
            </a:r>
            <a:r>
              <a:rPr lang="en-US" dirty="0"/>
              <a:t> </a:t>
            </a:r>
            <a:r>
              <a:rPr lang="en-US" dirty="0" err="1"/>
              <a:t>yöntemlerin</a:t>
            </a:r>
            <a:r>
              <a:rPr lang="en-US" dirty="0"/>
              <a:t> </a:t>
            </a:r>
            <a:r>
              <a:rPr lang="en-US" dirty="0" err="1"/>
              <a:t>karşılaştığı</a:t>
            </a:r>
            <a:r>
              <a:rPr lang="en-US" dirty="0"/>
              <a:t> </a:t>
            </a:r>
            <a:r>
              <a:rPr lang="en-US" dirty="0" err="1"/>
              <a:t>yüksek</a:t>
            </a:r>
            <a:r>
              <a:rPr lang="en-US" dirty="0"/>
              <a:t> </a:t>
            </a:r>
            <a:r>
              <a:rPr lang="en-US" dirty="0" err="1"/>
              <a:t>boyutluluk</a:t>
            </a:r>
            <a:r>
              <a:rPr lang="en-US" dirty="0"/>
              <a:t> </a:t>
            </a:r>
            <a:r>
              <a:rPr lang="en-US" dirty="0" err="1"/>
              <a:t>ve</a:t>
            </a:r>
            <a:r>
              <a:rPr lang="en-US" dirty="0"/>
              <a:t> </a:t>
            </a:r>
            <a:r>
              <a:rPr lang="en-US" dirty="0" err="1"/>
              <a:t>düşük</a:t>
            </a:r>
            <a:r>
              <a:rPr lang="en-US" dirty="0"/>
              <a:t> </a:t>
            </a:r>
            <a:r>
              <a:rPr lang="en-US" dirty="0" err="1"/>
              <a:t>verimlilik</a:t>
            </a:r>
            <a:r>
              <a:rPr lang="en-US" dirty="0"/>
              <a:t> </a:t>
            </a:r>
            <a:r>
              <a:rPr lang="en-US" dirty="0" err="1"/>
              <a:t>sorunlarını</a:t>
            </a:r>
            <a:r>
              <a:rPr lang="en-US" dirty="0"/>
              <a:t> </a:t>
            </a:r>
            <a:r>
              <a:rPr lang="en-US" dirty="0" err="1"/>
              <a:t>gidermekte</a:t>
            </a:r>
            <a:r>
              <a:rPr lang="en-US" dirty="0"/>
              <a:t> </a:t>
            </a:r>
            <a:r>
              <a:rPr lang="en-US" dirty="0" err="1"/>
              <a:t>kullanılır</a:t>
            </a:r>
            <a:r>
              <a:rPr lang="en-US" dirty="0"/>
              <a:t>.</a:t>
            </a:r>
            <a:endParaRPr lang="en-US" dirty="0">
              <a:cs typeface="Calibri"/>
            </a:endParaRPr>
          </a:p>
          <a:p>
            <a:r>
              <a:rPr lang="en-US" b="1" dirty="0"/>
              <a:t>Sobol </a:t>
            </a:r>
            <a:r>
              <a:rPr lang="en-US" b="1" dirty="0" err="1"/>
              <a:t>Nedir</a:t>
            </a:r>
            <a:r>
              <a:rPr lang="en-US" b="1" dirty="0"/>
              <a:t>?</a:t>
            </a:r>
            <a:endParaRPr lang="en-US" dirty="0"/>
          </a:p>
          <a:p>
            <a:r>
              <a:rPr lang="en-US" dirty="0"/>
              <a:t>Sobol, </a:t>
            </a:r>
            <a:r>
              <a:rPr lang="en-US" dirty="0" err="1"/>
              <a:t>kuazi-rastgele</a:t>
            </a:r>
            <a:r>
              <a:rPr lang="en-US" dirty="0"/>
              <a:t> </a:t>
            </a:r>
            <a:r>
              <a:rPr lang="en-US" dirty="0" err="1"/>
              <a:t>sayı</a:t>
            </a:r>
            <a:r>
              <a:rPr lang="en-US" dirty="0"/>
              <a:t> </a:t>
            </a:r>
            <a:r>
              <a:rPr lang="en-US" dirty="0" err="1"/>
              <a:t>dizilimleri</a:t>
            </a:r>
            <a:r>
              <a:rPr lang="en-US" dirty="0"/>
              <a:t> </a:t>
            </a:r>
            <a:r>
              <a:rPr lang="en-US" dirty="0" err="1"/>
              <a:t>arasında</a:t>
            </a:r>
            <a:r>
              <a:rPr lang="en-US" dirty="0"/>
              <a:t> </a:t>
            </a:r>
            <a:r>
              <a:rPr lang="en-US" dirty="0" err="1"/>
              <a:t>yer</a:t>
            </a:r>
            <a:r>
              <a:rPr lang="en-US" dirty="0"/>
              <a:t> </a:t>
            </a:r>
            <a:r>
              <a:rPr lang="en-US" dirty="0" err="1"/>
              <a:t>alan</a:t>
            </a:r>
            <a:r>
              <a:rPr lang="en-US" dirty="0"/>
              <a:t> </a:t>
            </a:r>
            <a:r>
              <a:rPr lang="en-US" dirty="0" err="1"/>
              <a:t>bir</a:t>
            </a:r>
            <a:r>
              <a:rPr lang="en-US" dirty="0"/>
              <a:t> </a:t>
            </a:r>
            <a:r>
              <a:rPr lang="en-US" dirty="0" err="1"/>
              <a:t>yöntemdir</a:t>
            </a:r>
            <a:r>
              <a:rPr lang="en-US" dirty="0"/>
              <a:t>. </a:t>
            </a:r>
            <a:r>
              <a:rPr lang="en-US" dirty="0" err="1"/>
              <a:t>Yüksek</a:t>
            </a:r>
            <a:r>
              <a:rPr lang="en-US" dirty="0"/>
              <a:t> </a:t>
            </a:r>
            <a:r>
              <a:rPr lang="en-US" dirty="0" err="1"/>
              <a:t>boyutlu</a:t>
            </a:r>
            <a:r>
              <a:rPr lang="en-US" dirty="0"/>
              <a:t> </a:t>
            </a:r>
            <a:r>
              <a:rPr lang="en-US" dirty="0" err="1"/>
              <a:t>sayısal</a:t>
            </a:r>
            <a:r>
              <a:rPr lang="en-US" dirty="0"/>
              <a:t> </a:t>
            </a:r>
            <a:r>
              <a:rPr lang="en-US" dirty="0" err="1"/>
              <a:t>integrasyon</a:t>
            </a:r>
            <a:r>
              <a:rPr lang="en-US" dirty="0"/>
              <a:t> </a:t>
            </a:r>
            <a:r>
              <a:rPr lang="en-US" dirty="0" err="1"/>
              <a:t>ve</a:t>
            </a:r>
            <a:r>
              <a:rPr lang="en-US" dirty="0"/>
              <a:t> </a:t>
            </a:r>
            <a:r>
              <a:rPr lang="en-US" dirty="0" err="1"/>
              <a:t>optimizasyon</a:t>
            </a:r>
            <a:r>
              <a:rPr lang="en-US" dirty="0"/>
              <a:t> </a:t>
            </a:r>
            <a:r>
              <a:rPr lang="en-US" dirty="0" err="1"/>
              <a:t>problemleri</a:t>
            </a:r>
            <a:r>
              <a:rPr lang="en-US" dirty="0"/>
              <a:t> </a:t>
            </a:r>
            <a:r>
              <a:rPr lang="en-US" dirty="0" err="1"/>
              <a:t>için</a:t>
            </a:r>
            <a:r>
              <a:rPr lang="en-US" dirty="0"/>
              <a:t> </a:t>
            </a:r>
            <a:r>
              <a:rPr lang="en-US" dirty="0" err="1"/>
              <a:t>tasarlanmıştır</a:t>
            </a:r>
            <a:r>
              <a:rPr lang="en-US" dirty="0"/>
              <a:t>. Sobol </a:t>
            </a:r>
            <a:r>
              <a:rPr lang="en-US" dirty="0" err="1"/>
              <a:t>dizilimi</a:t>
            </a:r>
            <a:r>
              <a:rPr lang="en-US" dirty="0"/>
              <a:t>, </a:t>
            </a:r>
            <a:r>
              <a:rPr lang="en-US" dirty="0" err="1"/>
              <a:t>birim</a:t>
            </a:r>
            <a:r>
              <a:rPr lang="en-US" dirty="0"/>
              <a:t> </a:t>
            </a:r>
            <a:r>
              <a:rPr lang="en-US" dirty="0" err="1"/>
              <a:t>hiperküp</a:t>
            </a:r>
            <a:r>
              <a:rPr lang="en-US" dirty="0"/>
              <a:t> </a:t>
            </a:r>
            <a:r>
              <a:rPr lang="en-US" dirty="0" err="1"/>
              <a:t>içerisinde</a:t>
            </a:r>
            <a:r>
              <a:rPr lang="en-US" dirty="0"/>
              <a:t> </a:t>
            </a:r>
            <a:r>
              <a:rPr lang="en-US" dirty="0" err="1"/>
              <a:t>düşük</a:t>
            </a:r>
            <a:r>
              <a:rPr lang="en-US" dirty="0"/>
              <a:t> </a:t>
            </a:r>
            <a:r>
              <a:rPr lang="en-US" dirty="0" err="1"/>
              <a:t>eşit</a:t>
            </a:r>
            <a:r>
              <a:rPr lang="en-US" dirty="0"/>
              <a:t> </a:t>
            </a:r>
            <a:r>
              <a:rPr lang="en-US" dirty="0" err="1"/>
              <a:t>dağılım</a:t>
            </a:r>
            <a:r>
              <a:rPr lang="en-US" dirty="0"/>
              <a:t> </a:t>
            </a:r>
            <a:r>
              <a:rPr lang="en-US" dirty="0" err="1"/>
              <a:t>sağlayan</a:t>
            </a:r>
            <a:r>
              <a:rPr lang="en-US" dirty="0"/>
              <a:t> </a:t>
            </a:r>
            <a:r>
              <a:rPr lang="en-US" dirty="0" err="1"/>
              <a:t>noktalar</a:t>
            </a:r>
            <a:r>
              <a:rPr lang="en-US" dirty="0"/>
              <a:t> </a:t>
            </a:r>
            <a:r>
              <a:rPr lang="en-US" dirty="0" err="1"/>
              <a:t>üretir</a:t>
            </a:r>
            <a:r>
              <a:rPr lang="en-US" dirty="0"/>
              <a:t>. Bu </a:t>
            </a:r>
            <a:r>
              <a:rPr lang="en-US" dirty="0" err="1"/>
              <a:t>özellik</a:t>
            </a:r>
            <a:r>
              <a:rPr lang="en-US" dirty="0"/>
              <a:t>, </a:t>
            </a:r>
            <a:r>
              <a:rPr lang="en-US" dirty="0" err="1"/>
              <a:t>sayısal</a:t>
            </a:r>
            <a:r>
              <a:rPr lang="en-US" dirty="0"/>
              <a:t> </a:t>
            </a:r>
            <a:r>
              <a:rPr lang="en-US" dirty="0" err="1"/>
              <a:t>integrasyon</a:t>
            </a:r>
            <a:r>
              <a:rPr lang="en-US" dirty="0"/>
              <a:t> </a:t>
            </a:r>
            <a:r>
              <a:rPr lang="en-US" dirty="0" err="1"/>
              <a:t>ve</a:t>
            </a:r>
            <a:r>
              <a:rPr lang="en-US" dirty="0"/>
              <a:t> </a:t>
            </a:r>
            <a:r>
              <a:rPr lang="en-US" dirty="0" err="1"/>
              <a:t>optimizasyon</a:t>
            </a:r>
            <a:r>
              <a:rPr lang="en-US" dirty="0"/>
              <a:t> </a:t>
            </a:r>
            <a:r>
              <a:rPr lang="en-US" dirty="0" err="1"/>
              <a:t>gibi</a:t>
            </a:r>
            <a:r>
              <a:rPr lang="en-US" dirty="0"/>
              <a:t> </a:t>
            </a:r>
            <a:r>
              <a:rPr lang="en-US" dirty="0" err="1"/>
              <a:t>problemlerde</a:t>
            </a:r>
            <a:r>
              <a:rPr lang="en-US" dirty="0"/>
              <a:t>, </a:t>
            </a:r>
            <a:r>
              <a:rPr lang="en-US" dirty="0" err="1"/>
              <a:t>özellikle</a:t>
            </a:r>
            <a:r>
              <a:rPr lang="en-US" dirty="0"/>
              <a:t> de </a:t>
            </a:r>
            <a:r>
              <a:rPr lang="en-US" dirty="0" err="1"/>
              <a:t>yüksek</a:t>
            </a:r>
            <a:r>
              <a:rPr lang="en-US" dirty="0"/>
              <a:t> </a:t>
            </a:r>
            <a:r>
              <a:rPr lang="en-US" dirty="0" err="1"/>
              <a:t>boyutlu</a:t>
            </a:r>
            <a:r>
              <a:rPr lang="en-US" dirty="0"/>
              <a:t> </a:t>
            </a:r>
            <a:r>
              <a:rPr lang="en-US" dirty="0" err="1"/>
              <a:t>uzaylarda</a:t>
            </a:r>
            <a:r>
              <a:rPr lang="en-US" dirty="0"/>
              <a:t>, </a:t>
            </a:r>
            <a:r>
              <a:rPr lang="en-US" dirty="0" err="1"/>
              <a:t>rastgele</a:t>
            </a:r>
            <a:r>
              <a:rPr lang="en-US" dirty="0"/>
              <a:t> </a:t>
            </a:r>
            <a:r>
              <a:rPr lang="en-US" dirty="0" err="1"/>
              <a:t>sayı</a:t>
            </a:r>
            <a:r>
              <a:rPr lang="en-US" dirty="0"/>
              <a:t> </a:t>
            </a:r>
            <a:r>
              <a:rPr lang="en-US" dirty="0" err="1"/>
              <a:t>dizilerine</a:t>
            </a:r>
            <a:r>
              <a:rPr lang="en-US" dirty="0"/>
              <a:t> </a:t>
            </a:r>
            <a:r>
              <a:rPr lang="en-US" dirty="0" err="1"/>
              <a:t>göre</a:t>
            </a:r>
            <a:r>
              <a:rPr lang="en-US" dirty="0"/>
              <a:t> </a:t>
            </a:r>
            <a:r>
              <a:rPr lang="en-US" dirty="0" err="1"/>
              <a:t>daha</a:t>
            </a:r>
            <a:r>
              <a:rPr lang="en-US" dirty="0"/>
              <a:t> </a:t>
            </a:r>
            <a:r>
              <a:rPr lang="en-US" dirty="0" err="1"/>
              <a:t>hızlı</a:t>
            </a:r>
            <a:r>
              <a:rPr lang="en-US" dirty="0"/>
              <a:t> </a:t>
            </a:r>
            <a:r>
              <a:rPr lang="en-US" dirty="0" err="1"/>
              <a:t>ve</a:t>
            </a:r>
            <a:r>
              <a:rPr lang="en-US" dirty="0"/>
              <a:t> </a:t>
            </a:r>
            <a:r>
              <a:rPr lang="en-US" dirty="0" err="1"/>
              <a:t>daha</a:t>
            </a:r>
            <a:r>
              <a:rPr lang="en-US" dirty="0"/>
              <a:t> </a:t>
            </a:r>
            <a:r>
              <a:rPr lang="en-US" dirty="0" err="1"/>
              <a:t>doğru</a:t>
            </a:r>
            <a:r>
              <a:rPr lang="en-US" dirty="0"/>
              <a:t> </a:t>
            </a:r>
            <a:r>
              <a:rPr lang="en-US" dirty="0" err="1"/>
              <a:t>sonuçlar</a:t>
            </a:r>
            <a:r>
              <a:rPr lang="en-US" dirty="0"/>
              <a:t> </a:t>
            </a:r>
            <a:r>
              <a:rPr lang="en-US" dirty="0" err="1"/>
              <a:t>elde</a:t>
            </a:r>
            <a:r>
              <a:rPr lang="en-US" dirty="0"/>
              <a:t> </a:t>
            </a:r>
            <a:r>
              <a:rPr lang="en-US" dirty="0" err="1"/>
              <a:t>etmeye</a:t>
            </a:r>
            <a:r>
              <a:rPr lang="en-US" dirty="0"/>
              <a:t> </a:t>
            </a:r>
            <a:r>
              <a:rPr lang="en-US" dirty="0" err="1"/>
              <a:t>yardımcı</a:t>
            </a:r>
            <a:r>
              <a:rPr lang="en-US" dirty="0"/>
              <a:t> </a:t>
            </a:r>
            <a:r>
              <a:rPr lang="en-US" dirty="0" err="1"/>
              <a:t>olur</a:t>
            </a:r>
            <a:r>
              <a:rPr lang="en-US" dirty="0"/>
              <a:t>. Sobol </a:t>
            </a:r>
            <a:r>
              <a:rPr lang="en-US" dirty="0" err="1"/>
              <a:t>dizilimi</a:t>
            </a:r>
            <a:r>
              <a:rPr lang="en-US" dirty="0"/>
              <a:t>, </a:t>
            </a:r>
            <a:r>
              <a:rPr lang="en-US" dirty="0" err="1"/>
              <a:t>finansal</a:t>
            </a:r>
            <a:r>
              <a:rPr lang="en-US" dirty="0"/>
              <a:t> </a:t>
            </a:r>
            <a:r>
              <a:rPr lang="en-US" dirty="0" err="1"/>
              <a:t>modelleme</a:t>
            </a:r>
            <a:r>
              <a:rPr lang="en-US" dirty="0"/>
              <a:t>, risk </a:t>
            </a:r>
            <a:r>
              <a:rPr lang="en-US" dirty="0" err="1"/>
              <a:t>yönetimi</a:t>
            </a:r>
            <a:r>
              <a:rPr lang="en-US" dirty="0"/>
              <a:t> </a:t>
            </a:r>
            <a:r>
              <a:rPr lang="en-US" dirty="0" err="1"/>
              <a:t>ve</a:t>
            </a:r>
            <a:r>
              <a:rPr lang="en-US" dirty="0"/>
              <a:t> </a:t>
            </a:r>
            <a:r>
              <a:rPr lang="en-US" dirty="0" err="1"/>
              <a:t>mühendislik</a:t>
            </a:r>
            <a:r>
              <a:rPr lang="en-US" dirty="0"/>
              <a:t> </a:t>
            </a:r>
            <a:r>
              <a:rPr lang="en-US" dirty="0" err="1"/>
              <a:t>tasarımı</a:t>
            </a:r>
            <a:r>
              <a:rPr lang="en-US" dirty="0"/>
              <a:t> </a:t>
            </a:r>
            <a:r>
              <a:rPr lang="en-US" dirty="0" err="1"/>
              <a:t>gibi</a:t>
            </a:r>
            <a:r>
              <a:rPr lang="en-US" dirty="0"/>
              <a:t> </a:t>
            </a:r>
            <a:r>
              <a:rPr lang="en-US" dirty="0" err="1"/>
              <a:t>çeşitli</a:t>
            </a:r>
            <a:r>
              <a:rPr lang="en-US" dirty="0"/>
              <a:t> </a:t>
            </a:r>
            <a:r>
              <a:rPr lang="en-US" dirty="0" err="1"/>
              <a:t>alanlarda</a:t>
            </a:r>
            <a:r>
              <a:rPr lang="en-US" dirty="0"/>
              <a:t> </a:t>
            </a:r>
            <a:r>
              <a:rPr lang="en-US" dirty="0" err="1"/>
              <a:t>kullanılır</a:t>
            </a:r>
            <a:r>
              <a:rPr lang="en-US" dirty="0"/>
              <a:t>.</a:t>
            </a:r>
          </a:p>
          <a:p>
            <a:r>
              <a:rPr lang="en-US" b="1" dirty="0"/>
              <a:t>Halton Nedir?</a:t>
            </a:r>
            <a:endParaRPr lang="en-US" dirty="0"/>
          </a:p>
          <a:p>
            <a:r>
              <a:rPr lang="en-US" dirty="0"/>
              <a:t>Halton </a:t>
            </a:r>
            <a:r>
              <a:rPr lang="en-US" dirty="0" err="1"/>
              <a:t>dizilimi</a:t>
            </a:r>
            <a:r>
              <a:rPr lang="en-US" dirty="0"/>
              <a:t>, John H. Halton </a:t>
            </a:r>
            <a:r>
              <a:rPr lang="en-US" dirty="0" err="1"/>
              <a:t>tarafından</a:t>
            </a:r>
            <a:r>
              <a:rPr lang="en-US" dirty="0"/>
              <a:t> </a:t>
            </a:r>
            <a:r>
              <a:rPr lang="en-US" dirty="0" err="1"/>
              <a:t>tanıtılan</a:t>
            </a:r>
            <a:r>
              <a:rPr lang="en-US" dirty="0"/>
              <a:t> </a:t>
            </a:r>
            <a:r>
              <a:rPr lang="en-US" dirty="0" err="1"/>
              <a:t>ve</a:t>
            </a:r>
            <a:r>
              <a:rPr lang="en-US" dirty="0"/>
              <a:t> </a:t>
            </a:r>
            <a:r>
              <a:rPr lang="en-US" dirty="0" err="1"/>
              <a:t>yine</a:t>
            </a:r>
            <a:r>
              <a:rPr lang="en-US" dirty="0"/>
              <a:t> </a:t>
            </a:r>
            <a:r>
              <a:rPr lang="en-US" dirty="0" err="1"/>
              <a:t>kuazi-rastgele</a:t>
            </a:r>
            <a:r>
              <a:rPr lang="en-US" dirty="0"/>
              <a:t> </a:t>
            </a:r>
            <a:r>
              <a:rPr lang="en-US" dirty="0" err="1"/>
              <a:t>sayılar</a:t>
            </a:r>
            <a:r>
              <a:rPr lang="en-US" dirty="0"/>
              <a:t> </a:t>
            </a:r>
            <a:r>
              <a:rPr lang="en-US" dirty="0" err="1"/>
              <a:t>üreten</a:t>
            </a:r>
            <a:r>
              <a:rPr lang="en-US" dirty="0"/>
              <a:t> </a:t>
            </a:r>
            <a:r>
              <a:rPr lang="en-US" dirty="0" err="1"/>
              <a:t>bir</a:t>
            </a:r>
            <a:r>
              <a:rPr lang="en-US" dirty="0"/>
              <a:t> </a:t>
            </a:r>
            <a:r>
              <a:rPr lang="en-US" dirty="0" err="1"/>
              <a:t>yöntemdir</a:t>
            </a:r>
            <a:r>
              <a:rPr lang="en-US" dirty="0"/>
              <a:t>. Halton </a:t>
            </a:r>
            <a:r>
              <a:rPr lang="en-US" dirty="0" err="1"/>
              <a:t>dizilimi</a:t>
            </a:r>
            <a:r>
              <a:rPr lang="en-US" dirty="0"/>
              <a:t>, </a:t>
            </a:r>
            <a:r>
              <a:rPr lang="en-US" dirty="0" err="1"/>
              <a:t>özellikle</a:t>
            </a:r>
            <a:r>
              <a:rPr lang="en-US" dirty="0"/>
              <a:t> </a:t>
            </a:r>
            <a:r>
              <a:rPr lang="en-US" dirty="0" err="1"/>
              <a:t>farklı</a:t>
            </a:r>
            <a:r>
              <a:rPr lang="en-US" dirty="0"/>
              <a:t> </a:t>
            </a:r>
            <a:r>
              <a:rPr lang="en-US" dirty="0" err="1"/>
              <a:t>tabanlar</a:t>
            </a:r>
            <a:r>
              <a:rPr lang="en-US" dirty="0"/>
              <a:t> </a:t>
            </a:r>
            <a:r>
              <a:rPr lang="en-US" dirty="0" err="1"/>
              <a:t>kullanarak</a:t>
            </a:r>
            <a:r>
              <a:rPr lang="en-US" dirty="0"/>
              <a:t> </a:t>
            </a:r>
            <a:r>
              <a:rPr lang="en-US" dirty="0" err="1"/>
              <a:t>çok</a:t>
            </a:r>
            <a:r>
              <a:rPr lang="en-US" dirty="0"/>
              <a:t> </a:t>
            </a:r>
            <a:r>
              <a:rPr lang="en-US" dirty="0" err="1"/>
              <a:t>boyutlu</a:t>
            </a:r>
            <a:r>
              <a:rPr lang="en-US" dirty="0"/>
              <a:t> </a:t>
            </a:r>
            <a:r>
              <a:rPr lang="en-US" dirty="0" err="1"/>
              <a:t>dağılımlar</a:t>
            </a:r>
            <a:r>
              <a:rPr lang="en-US" dirty="0"/>
              <a:t> </a:t>
            </a:r>
            <a:r>
              <a:rPr lang="en-US" dirty="0" err="1"/>
              <a:t>oluşturma</a:t>
            </a:r>
            <a:r>
              <a:rPr lang="en-US" dirty="0"/>
              <a:t> </a:t>
            </a:r>
            <a:r>
              <a:rPr lang="en-US" dirty="0" err="1"/>
              <a:t>kabiliyeti</a:t>
            </a:r>
            <a:r>
              <a:rPr lang="en-US" dirty="0"/>
              <a:t> </a:t>
            </a:r>
            <a:r>
              <a:rPr lang="en-US" dirty="0" err="1"/>
              <a:t>sayesinde</a:t>
            </a:r>
            <a:r>
              <a:rPr lang="en-US" dirty="0"/>
              <a:t> </a:t>
            </a:r>
            <a:r>
              <a:rPr lang="en-US" dirty="0" err="1"/>
              <a:t>benzersizdir</a:t>
            </a:r>
            <a:r>
              <a:rPr lang="en-US" dirty="0"/>
              <a:t>. Bu, Halton </a:t>
            </a:r>
            <a:r>
              <a:rPr lang="en-US" dirty="0" err="1"/>
              <a:t>diziliminin</a:t>
            </a:r>
            <a:r>
              <a:rPr lang="en-US" dirty="0"/>
              <a:t>, Monte Carlo </a:t>
            </a:r>
            <a:r>
              <a:rPr lang="en-US" dirty="0" err="1"/>
              <a:t>simülasyonları</a:t>
            </a:r>
            <a:r>
              <a:rPr lang="en-US" dirty="0"/>
              <a:t> </a:t>
            </a:r>
            <a:r>
              <a:rPr lang="en-US" dirty="0" err="1"/>
              <a:t>gibi</a:t>
            </a:r>
            <a:r>
              <a:rPr lang="en-US" dirty="0"/>
              <a:t> </a:t>
            </a:r>
            <a:r>
              <a:rPr lang="en-US" dirty="0" err="1"/>
              <a:t>rastgeleliğe</a:t>
            </a:r>
            <a:r>
              <a:rPr lang="en-US" dirty="0"/>
              <a:t> </a:t>
            </a:r>
            <a:r>
              <a:rPr lang="en-US" dirty="0" err="1"/>
              <a:t>dayalı</a:t>
            </a:r>
            <a:r>
              <a:rPr lang="en-US" dirty="0"/>
              <a:t> </a:t>
            </a:r>
            <a:r>
              <a:rPr lang="en-US" dirty="0" err="1"/>
              <a:t>hesaplamalarda</a:t>
            </a:r>
            <a:r>
              <a:rPr lang="en-US" dirty="0"/>
              <a:t>, </a:t>
            </a:r>
            <a:r>
              <a:rPr lang="en-US" dirty="0" err="1"/>
              <a:t>örnekleme</a:t>
            </a:r>
            <a:r>
              <a:rPr lang="en-US" dirty="0"/>
              <a:t> </a:t>
            </a:r>
            <a:r>
              <a:rPr lang="en-US" dirty="0" err="1"/>
              <a:t>noktalarını</a:t>
            </a:r>
            <a:r>
              <a:rPr lang="en-US" dirty="0"/>
              <a:t> </a:t>
            </a:r>
            <a:r>
              <a:rPr lang="en-US" dirty="0" err="1"/>
              <a:t>daha</a:t>
            </a:r>
            <a:r>
              <a:rPr lang="en-US" dirty="0"/>
              <a:t> </a:t>
            </a:r>
            <a:r>
              <a:rPr lang="en-US" dirty="0" err="1"/>
              <a:t>eşit</a:t>
            </a:r>
            <a:r>
              <a:rPr lang="en-US" dirty="0"/>
              <a:t> </a:t>
            </a:r>
            <a:r>
              <a:rPr lang="en-US" dirty="0" err="1"/>
              <a:t>bir</a:t>
            </a:r>
            <a:r>
              <a:rPr lang="en-US" dirty="0"/>
              <a:t> </a:t>
            </a:r>
            <a:r>
              <a:rPr lang="en-US" dirty="0" err="1"/>
              <a:t>şekilde</a:t>
            </a:r>
            <a:r>
              <a:rPr lang="en-US" dirty="0"/>
              <a:t> </a:t>
            </a:r>
            <a:r>
              <a:rPr lang="en-US" dirty="0" err="1"/>
              <a:t>dağıtmasını</a:t>
            </a:r>
            <a:r>
              <a:rPr lang="en-US" dirty="0"/>
              <a:t> </a:t>
            </a:r>
            <a:r>
              <a:rPr lang="en-US" dirty="0" err="1"/>
              <a:t>sağlar</a:t>
            </a:r>
            <a:r>
              <a:rPr lang="en-US" dirty="0"/>
              <a:t>. Halton </a:t>
            </a:r>
            <a:r>
              <a:rPr lang="en-US" dirty="0" err="1"/>
              <a:t>dizilimi</a:t>
            </a:r>
            <a:r>
              <a:rPr lang="en-US" dirty="0"/>
              <a:t>, </a:t>
            </a:r>
            <a:r>
              <a:rPr lang="en-US" dirty="0" err="1"/>
              <a:t>yüksek</a:t>
            </a:r>
            <a:r>
              <a:rPr lang="en-US" dirty="0"/>
              <a:t> </a:t>
            </a:r>
            <a:r>
              <a:rPr lang="en-US" dirty="0" err="1"/>
              <a:t>boyutlu</a:t>
            </a:r>
            <a:r>
              <a:rPr lang="en-US" dirty="0"/>
              <a:t> </a:t>
            </a:r>
            <a:r>
              <a:rPr lang="en-US" dirty="0" err="1"/>
              <a:t>optimizasyon</a:t>
            </a:r>
            <a:r>
              <a:rPr lang="en-US" dirty="0"/>
              <a:t> </a:t>
            </a:r>
            <a:r>
              <a:rPr lang="en-US" dirty="0" err="1"/>
              <a:t>ve</a:t>
            </a:r>
            <a:r>
              <a:rPr lang="en-US" dirty="0"/>
              <a:t> </a:t>
            </a:r>
            <a:r>
              <a:rPr lang="en-US" dirty="0" err="1"/>
              <a:t>sayısal</a:t>
            </a:r>
            <a:r>
              <a:rPr lang="en-US" dirty="0"/>
              <a:t> </a:t>
            </a:r>
            <a:r>
              <a:rPr lang="en-US" dirty="0" err="1"/>
              <a:t>integrasyon</a:t>
            </a:r>
            <a:r>
              <a:rPr lang="en-US" dirty="0"/>
              <a:t> </a:t>
            </a:r>
            <a:r>
              <a:rPr lang="en-US" dirty="0" err="1"/>
              <a:t>görevlerinde</a:t>
            </a:r>
            <a:r>
              <a:rPr lang="en-US" dirty="0"/>
              <a:t> </a:t>
            </a:r>
            <a:r>
              <a:rPr lang="en-US" dirty="0" err="1"/>
              <a:t>kullanılır</a:t>
            </a:r>
            <a:r>
              <a:rPr lang="en-US" dirty="0"/>
              <a:t> </a:t>
            </a:r>
            <a:r>
              <a:rPr lang="en-US" dirty="0" err="1"/>
              <a:t>ve</a:t>
            </a:r>
            <a:r>
              <a:rPr lang="en-US" dirty="0"/>
              <a:t> </a:t>
            </a:r>
            <a:r>
              <a:rPr lang="en-US" dirty="0" err="1"/>
              <a:t>finans</a:t>
            </a:r>
            <a:r>
              <a:rPr lang="en-US" dirty="0"/>
              <a:t>, </a:t>
            </a:r>
            <a:r>
              <a:rPr lang="en-US" dirty="0" err="1"/>
              <a:t>mühendislik</a:t>
            </a:r>
            <a:r>
              <a:rPr lang="en-US" dirty="0"/>
              <a:t> </a:t>
            </a:r>
            <a:r>
              <a:rPr lang="en-US" dirty="0" err="1"/>
              <a:t>ve</a:t>
            </a:r>
            <a:r>
              <a:rPr lang="en-US" dirty="0"/>
              <a:t> </a:t>
            </a:r>
            <a:r>
              <a:rPr lang="en-US" dirty="0" err="1"/>
              <a:t>bilimsel</a:t>
            </a:r>
            <a:r>
              <a:rPr lang="en-US" dirty="0"/>
              <a:t> </a:t>
            </a:r>
            <a:r>
              <a:rPr lang="en-US" dirty="0" err="1"/>
              <a:t>araştırmalar</a:t>
            </a:r>
            <a:r>
              <a:rPr lang="en-US" dirty="0"/>
              <a:t> </a:t>
            </a:r>
            <a:r>
              <a:rPr lang="en-US" dirty="0" err="1"/>
              <a:t>gibi</a:t>
            </a:r>
            <a:r>
              <a:rPr lang="en-US" dirty="0"/>
              <a:t> </a:t>
            </a:r>
            <a:r>
              <a:rPr lang="en-US" dirty="0" err="1"/>
              <a:t>çeşitli</a:t>
            </a:r>
            <a:r>
              <a:rPr lang="en-US" dirty="0"/>
              <a:t> </a:t>
            </a:r>
            <a:r>
              <a:rPr lang="en-US" dirty="0" err="1"/>
              <a:t>alanlarda</a:t>
            </a:r>
            <a:r>
              <a:rPr lang="en-US" dirty="0"/>
              <a:t> </a:t>
            </a:r>
            <a:r>
              <a:rPr lang="en-US" dirty="0" err="1"/>
              <a:t>önemli</a:t>
            </a:r>
            <a:r>
              <a:rPr lang="en-US" dirty="0"/>
              <a:t> </a:t>
            </a:r>
            <a:r>
              <a:rPr lang="en-US" dirty="0" err="1"/>
              <a:t>bir</a:t>
            </a:r>
            <a:r>
              <a:rPr lang="en-US" dirty="0"/>
              <a:t> </a:t>
            </a:r>
            <a:r>
              <a:rPr lang="en-US" dirty="0" err="1"/>
              <a:t>araç</a:t>
            </a:r>
            <a:r>
              <a:rPr lang="en-US" dirty="0"/>
              <a:t> </a:t>
            </a:r>
            <a:r>
              <a:rPr lang="en-US" dirty="0" err="1"/>
              <a:t>olarak</a:t>
            </a:r>
            <a:r>
              <a:rPr lang="en-US" dirty="0"/>
              <a:t> </a:t>
            </a:r>
            <a:r>
              <a:rPr lang="en-US" dirty="0" err="1"/>
              <a:t>kabul</a:t>
            </a:r>
            <a:r>
              <a:rPr lang="en-US" dirty="0"/>
              <a:t> </a:t>
            </a:r>
            <a:r>
              <a:rPr lang="en-US" dirty="0" err="1"/>
              <a:t>edilir</a:t>
            </a:r>
            <a:r>
              <a:rPr lang="en-US" dirty="0"/>
              <a:t>.</a:t>
            </a:r>
          </a:p>
          <a:p>
            <a:r>
              <a:rPr lang="en-US" b="1" dirty="0" err="1"/>
              <a:t>Makalede</a:t>
            </a:r>
            <a:r>
              <a:rPr lang="en-US" b="1" dirty="0"/>
              <a:t> </a:t>
            </a:r>
            <a:r>
              <a:rPr lang="en-US" b="1" dirty="0" err="1"/>
              <a:t>Nasıl</a:t>
            </a:r>
            <a:r>
              <a:rPr lang="en-US" b="1" dirty="0"/>
              <a:t> </a:t>
            </a:r>
            <a:r>
              <a:rPr lang="en-US" b="1" dirty="0" err="1"/>
              <a:t>Kullanılmıştır</a:t>
            </a:r>
            <a:r>
              <a:rPr lang="en-US" b="1" dirty="0"/>
              <a:t>?</a:t>
            </a:r>
            <a:endParaRPr lang="en-US" dirty="0"/>
          </a:p>
          <a:p>
            <a:r>
              <a:rPr lang="en-US" dirty="0" err="1"/>
              <a:t>Makalede</a:t>
            </a:r>
            <a:r>
              <a:rPr lang="en-US" dirty="0"/>
              <a:t>, </a:t>
            </a:r>
            <a:r>
              <a:rPr lang="en-US" dirty="0" err="1"/>
              <a:t>Partikül</a:t>
            </a:r>
            <a:r>
              <a:rPr lang="en-US" dirty="0"/>
              <a:t> </a:t>
            </a:r>
            <a:r>
              <a:rPr lang="en-US" dirty="0" err="1"/>
              <a:t>Sürü</a:t>
            </a:r>
            <a:r>
              <a:rPr lang="en-US" dirty="0"/>
              <a:t> </a:t>
            </a:r>
            <a:r>
              <a:rPr lang="en-US" dirty="0" err="1"/>
              <a:t>Optimizasyonu</a:t>
            </a:r>
            <a:r>
              <a:rPr lang="en-US" dirty="0"/>
              <a:t> (PSO) </a:t>
            </a:r>
            <a:r>
              <a:rPr lang="en-US" dirty="0" err="1"/>
              <a:t>algoritmasının</a:t>
            </a:r>
            <a:r>
              <a:rPr lang="en-US" dirty="0"/>
              <a:t> </a:t>
            </a:r>
            <a:r>
              <a:rPr lang="en-US" dirty="0" err="1"/>
              <a:t>iyileştirilmesi</a:t>
            </a:r>
            <a:r>
              <a:rPr lang="en-US" dirty="0"/>
              <a:t> </a:t>
            </a:r>
            <a:r>
              <a:rPr lang="en-US" dirty="0" err="1"/>
              <a:t>için</a:t>
            </a:r>
            <a:r>
              <a:rPr lang="en-US" dirty="0"/>
              <a:t> Sobol </a:t>
            </a:r>
            <a:r>
              <a:rPr lang="en-US" dirty="0" err="1"/>
              <a:t>ve</a:t>
            </a:r>
            <a:r>
              <a:rPr lang="en-US" dirty="0"/>
              <a:t> Halton </a:t>
            </a:r>
            <a:r>
              <a:rPr lang="en-US" dirty="0" err="1"/>
              <a:t>kuazi-rastgele</a:t>
            </a:r>
            <a:r>
              <a:rPr lang="en-US" dirty="0"/>
              <a:t> </a:t>
            </a:r>
            <a:r>
              <a:rPr lang="en-US" dirty="0" err="1"/>
              <a:t>sayı</a:t>
            </a:r>
            <a:r>
              <a:rPr lang="en-US" dirty="0"/>
              <a:t> </a:t>
            </a:r>
            <a:r>
              <a:rPr lang="en-US" dirty="0" err="1"/>
              <a:t>dizilimleri</a:t>
            </a:r>
            <a:r>
              <a:rPr lang="en-US" dirty="0"/>
              <a:t> </a:t>
            </a:r>
            <a:r>
              <a:rPr lang="en-US" dirty="0" err="1"/>
              <a:t>kullanılmıştır</a:t>
            </a:r>
            <a:r>
              <a:rPr lang="en-US" dirty="0"/>
              <a:t>. PSO </a:t>
            </a:r>
            <a:r>
              <a:rPr lang="en-US" dirty="0" err="1"/>
              <a:t>algoritmasının</a:t>
            </a:r>
            <a:r>
              <a:rPr lang="en-US" dirty="0"/>
              <a:t> </a:t>
            </a:r>
            <a:r>
              <a:rPr lang="en-US" dirty="0" err="1"/>
              <a:t>geliştirilmiş</a:t>
            </a:r>
            <a:r>
              <a:rPr lang="en-US" dirty="0"/>
              <a:t> </a:t>
            </a:r>
            <a:r>
              <a:rPr lang="en-US" dirty="0" err="1"/>
              <a:t>versiyonlarında</a:t>
            </a:r>
            <a:r>
              <a:rPr lang="en-US" dirty="0"/>
              <a:t>, </a:t>
            </a:r>
            <a:r>
              <a:rPr lang="en-US" dirty="0" err="1"/>
              <a:t>bu</a:t>
            </a:r>
            <a:r>
              <a:rPr lang="en-US" dirty="0"/>
              <a:t> </a:t>
            </a:r>
            <a:r>
              <a:rPr lang="en-US" dirty="0" err="1"/>
              <a:t>iki</a:t>
            </a:r>
            <a:r>
              <a:rPr lang="en-US" dirty="0"/>
              <a:t> </a:t>
            </a:r>
            <a:r>
              <a:rPr lang="en-US" dirty="0" err="1"/>
              <a:t>kuazi-rastgele</a:t>
            </a:r>
            <a:r>
              <a:rPr lang="en-US" dirty="0"/>
              <a:t> </a:t>
            </a:r>
            <a:r>
              <a:rPr lang="en-US" dirty="0" err="1"/>
              <a:t>sayı</a:t>
            </a:r>
            <a:r>
              <a:rPr lang="en-US" dirty="0"/>
              <a:t> </a:t>
            </a:r>
            <a:r>
              <a:rPr lang="en-US" dirty="0" err="1"/>
              <a:t>dizilimi</a:t>
            </a:r>
            <a:r>
              <a:rPr lang="en-US" dirty="0"/>
              <a:t>, </a:t>
            </a:r>
            <a:r>
              <a:rPr lang="en-US" dirty="0" err="1"/>
              <a:t>algoritmanın</a:t>
            </a:r>
            <a:r>
              <a:rPr lang="en-US" dirty="0"/>
              <a:t> </a:t>
            </a:r>
            <a:r>
              <a:rPr lang="en-US" dirty="0" err="1"/>
              <a:t>konverjans</a:t>
            </a:r>
            <a:r>
              <a:rPr lang="en-US" dirty="0"/>
              <a:t> </a:t>
            </a:r>
            <a:r>
              <a:rPr lang="en-US" dirty="0" err="1"/>
              <a:t>hızını</a:t>
            </a:r>
            <a:r>
              <a:rPr lang="en-US" dirty="0"/>
              <a:t> </a:t>
            </a:r>
            <a:r>
              <a:rPr lang="en-US" dirty="0" err="1"/>
              <a:t>artırmak</a:t>
            </a:r>
            <a:r>
              <a:rPr lang="en-US" dirty="0"/>
              <a:t> </a:t>
            </a:r>
            <a:r>
              <a:rPr lang="en-US" dirty="0" err="1"/>
              <a:t>ve</a:t>
            </a:r>
            <a:r>
              <a:rPr lang="en-US" dirty="0"/>
              <a:t> global </a:t>
            </a:r>
            <a:r>
              <a:rPr lang="en-US" dirty="0" err="1"/>
              <a:t>optimuma</a:t>
            </a:r>
            <a:r>
              <a:rPr lang="en-US" dirty="0"/>
              <a:t> </a:t>
            </a:r>
            <a:r>
              <a:rPr lang="en-US" dirty="0" err="1"/>
              <a:t>daha</a:t>
            </a:r>
            <a:r>
              <a:rPr lang="en-US" dirty="0"/>
              <a:t> </a:t>
            </a:r>
            <a:r>
              <a:rPr lang="en-US" dirty="0" err="1"/>
              <a:t>etkili</a:t>
            </a:r>
            <a:r>
              <a:rPr lang="en-US" dirty="0"/>
              <a:t> </a:t>
            </a:r>
            <a:r>
              <a:rPr lang="en-US" dirty="0" err="1"/>
              <a:t>bir</a:t>
            </a:r>
            <a:r>
              <a:rPr lang="en-US" dirty="0"/>
              <a:t> </a:t>
            </a:r>
            <a:r>
              <a:rPr lang="en-US" dirty="0" err="1"/>
              <a:t>şekilde</a:t>
            </a:r>
            <a:r>
              <a:rPr lang="en-US" dirty="0"/>
              <a:t> </a:t>
            </a:r>
            <a:r>
              <a:rPr lang="en-US" dirty="0" err="1"/>
              <a:t>ulaşmak</a:t>
            </a:r>
            <a:r>
              <a:rPr lang="en-US" dirty="0"/>
              <a:t> </a:t>
            </a:r>
            <a:r>
              <a:rPr lang="en-US" dirty="0" err="1"/>
              <a:t>için</a:t>
            </a:r>
            <a:r>
              <a:rPr lang="en-US" dirty="0"/>
              <a:t> </a:t>
            </a:r>
            <a:r>
              <a:rPr lang="en-US" dirty="0" err="1"/>
              <a:t>kullanılmıştır</a:t>
            </a:r>
            <a:r>
              <a:rPr lang="en-US" dirty="0"/>
              <a:t>. Her </a:t>
            </a:r>
            <a:r>
              <a:rPr lang="en-US" dirty="0" err="1"/>
              <a:t>iki</a:t>
            </a:r>
            <a:r>
              <a:rPr lang="en-US" dirty="0"/>
              <a:t> </a:t>
            </a:r>
            <a:r>
              <a:rPr lang="en-US" dirty="0" err="1"/>
              <a:t>dizilim</a:t>
            </a:r>
            <a:r>
              <a:rPr lang="en-US" dirty="0"/>
              <a:t> de, </a:t>
            </a:r>
            <a:r>
              <a:rPr lang="en-US" dirty="0" err="1"/>
              <a:t>PSO'nun</a:t>
            </a:r>
            <a:r>
              <a:rPr lang="en-US" dirty="0"/>
              <a:t> </a:t>
            </a:r>
            <a:r>
              <a:rPr lang="en-US" dirty="0" err="1"/>
              <a:t>rastgele</a:t>
            </a:r>
            <a:r>
              <a:rPr lang="en-US" dirty="0"/>
              <a:t> </a:t>
            </a:r>
            <a:r>
              <a:rPr lang="en-US" dirty="0" err="1"/>
              <a:t>sayı</a:t>
            </a:r>
            <a:r>
              <a:rPr lang="en-US" dirty="0"/>
              <a:t> </a:t>
            </a:r>
            <a:r>
              <a:rPr lang="en-US" dirty="0" err="1"/>
              <a:t>üretim</a:t>
            </a:r>
            <a:r>
              <a:rPr lang="en-US" dirty="0"/>
              <a:t> </a:t>
            </a:r>
            <a:r>
              <a:rPr lang="en-US" dirty="0" err="1"/>
              <a:t>metodolojisini</a:t>
            </a:r>
            <a:r>
              <a:rPr lang="en-US" dirty="0"/>
              <a:t> </a:t>
            </a:r>
            <a:r>
              <a:rPr lang="en-US" dirty="0" err="1"/>
              <a:t>değiştirmek</a:t>
            </a:r>
            <a:r>
              <a:rPr lang="en-US" dirty="0"/>
              <a:t> </a:t>
            </a:r>
            <a:r>
              <a:rPr lang="en-US" dirty="0" err="1"/>
              <a:t>ve</a:t>
            </a:r>
            <a:r>
              <a:rPr lang="en-US" dirty="0"/>
              <a:t> </a:t>
            </a:r>
            <a:r>
              <a:rPr lang="en-US" dirty="0" err="1"/>
              <a:t>böylece</a:t>
            </a:r>
            <a:r>
              <a:rPr lang="en-US" dirty="0"/>
              <a:t> </a:t>
            </a:r>
            <a:r>
              <a:rPr lang="en-US" dirty="0" err="1"/>
              <a:t>algoritmanın</a:t>
            </a:r>
            <a:r>
              <a:rPr lang="en-US" dirty="0"/>
              <a:t> </a:t>
            </a:r>
            <a:r>
              <a:rPr lang="en-US" dirty="0" err="1"/>
              <a:t>performansını</a:t>
            </a:r>
            <a:r>
              <a:rPr lang="en-US" dirty="0"/>
              <a:t> </a:t>
            </a:r>
            <a:r>
              <a:rPr lang="en-US" dirty="0" err="1"/>
              <a:t>artırmak</a:t>
            </a:r>
            <a:r>
              <a:rPr lang="en-US" dirty="0"/>
              <a:t> </a:t>
            </a:r>
            <a:r>
              <a:rPr lang="en-US" dirty="0" err="1"/>
              <a:t>amacıyla</a:t>
            </a:r>
            <a:r>
              <a:rPr lang="en-US" dirty="0"/>
              <a:t> </a:t>
            </a:r>
            <a:r>
              <a:rPr lang="en-US" dirty="0" err="1"/>
              <a:t>alternatif</a:t>
            </a:r>
            <a:r>
              <a:rPr lang="en-US" dirty="0"/>
              <a:t> </a:t>
            </a:r>
            <a:r>
              <a:rPr lang="en-US" dirty="0" err="1"/>
              <a:t>olarak</a:t>
            </a:r>
            <a:r>
              <a:rPr lang="en-US" dirty="0"/>
              <a:t> </a:t>
            </a:r>
            <a:r>
              <a:rPr lang="en-US" dirty="0" err="1"/>
              <a:t>entegre</a:t>
            </a:r>
            <a:r>
              <a:rPr lang="en-US" dirty="0"/>
              <a:t> </a:t>
            </a:r>
            <a:r>
              <a:rPr lang="en-US" dirty="0" err="1"/>
              <a:t>edilmiştir</a:t>
            </a:r>
            <a:r>
              <a:rPr lang="en-US" dirty="0"/>
              <a:t>. Sobol </a:t>
            </a:r>
            <a:r>
              <a:rPr lang="en-US" dirty="0" err="1"/>
              <a:t>ve</a:t>
            </a:r>
            <a:r>
              <a:rPr lang="en-US" dirty="0"/>
              <a:t> Halton </a:t>
            </a:r>
            <a:r>
              <a:rPr lang="en-US" dirty="0" err="1"/>
              <a:t>dizilimleri</a:t>
            </a:r>
            <a:r>
              <a:rPr lang="en-US" dirty="0"/>
              <a:t> </a:t>
            </a:r>
            <a:r>
              <a:rPr lang="en-US" dirty="0" err="1"/>
              <a:t>sayesinde</a:t>
            </a:r>
            <a:r>
              <a:rPr lang="en-US" dirty="0"/>
              <a:t>, </a:t>
            </a:r>
            <a:r>
              <a:rPr lang="en-US" dirty="0" err="1"/>
              <a:t>algoritmanın</a:t>
            </a:r>
            <a:r>
              <a:rPr lang="en-US" dirty="0"/>
              <a:t> </a:t>
            </a:r>
            <a:r>
              <a:rPr lang="en-US" dirty="0" err="1"/>
              <a:t>arama</a:t>
            </a:r>
            <a:r>
              <a:rPr lang="en-US" dirty="0"/>
              <a:t> </a:t>
            </a:r>
            <a:r>
              <a:rPr lang="en-US" dirty="0" err="1"/>
              <a:t>uzayını</a:t>
            </a:r>
            <a:r>
              <a:rPr lang="en-US" dirty="0"/>
              <a:t> </a:t>
            </a:r>
            <a:r>
              <a:rPr lang="en-US" dirty="0" err="1"/>
              <a:t>daha</a:t>
            </a:r>
            <a:r>
              <a:rPr lang="en-US" dirty="0"/>
              <a:t> uniform </a:t>
            </a:r>
            <a:r>
              <a:rPr lang="en-US" dirty="0" err="1"/>
              <a:t>keşfetmesi</a:t>
            </a:r>
            <a:r>
              <a:rPr lang="en-US" dirty="0"/>
              <a:t> </a:t>
            </a:r>
            <a:r>
              <a:rPr lang="en-US" dirty="0" err="1"/>
              <a:t>sağlanmış</a:t>
            </a:r>
            <a:r>
              <a:rPr lang="en-US" dirty="0"/>
              <a:t>, </a:t>
            </a:r>
            <a:r>
              <a:rPr lang="en-US" dirty="0" err="1"/>
              <a:t>bu</a:t>
            </a:r>
            <a:r>
              <a:rPr lang="en-US" dirty="0"/>
              <a:t> da </a:t>
            </a:r>
            <a:r>
              <a:rPr lang="en-US" dirty="0" err="1"/>
              <a:t>yerel</a:t>
            </a:r>
            <a:r>
              <a:rPr lang="en-US" dirty="0"/>
              <a:t> </a:t>
            </a:r>
            <a:r>
              <a:rPr lang="en-US" dirty="0" err="1"/>
              <a:t>optimumlara</a:t>
            </a:r>
            <a:r>
              <a:rPr lang="en-US" dirty="0"/>
              <a:t> </a:t>
            </a:r>
            <a:r>
              <a:rPr lang="en-US" dirty="0" err="1"/>
              <a:t>takılma</a:t>
            </a:r>
            <a:r>
              <a:rPr lang="en-US" dirty="0"/>
              <a:t> </a:t>
            </a:r>
            <a:r>
              <a:rPr lang="en-US" dirty="0" err="1"/>
              <a:t>olasılığını</a:t>
            </a:r>
            <a:r>
              <a:rPr lang="en-US" dirty="0"/>
              <a:t> </a:t>
            </a:r>
            <a:r>
              <a:rPr lang="en-US" dirty="0" err="1"/>
              <a:t>azaltarak</a:t>
            </a:r>
            <a:r>
              <a:rPr lang="en-US" dirty="0"/>
              <a:t> </a:t>
            </a:r>
            <a:r>
              <a:rPr lang="en-US" dirty="0" err="1"/>
              <a:t>ve</a:t>
            </a:r>
            <a:r>
              <a:rPr lang="en-US" dirty="0"/>
              <a:t> </a:t>
            </a:r>
            <a:r>
              <a:rPr lang="en-US" dirty="0" err="1"/>
              <a:t>daha</a:t>
            </a:r>
            <a:r>
              <a:rPr lang="en-US" dirty="0"/>
              <a:t> </a:t>
            </a:r>
            <a:r>
              <a:rPr lang="en-US" dirty="0" err="1"/>
              <a:t>geniş</a:t>
            </a:r>
            <a:r>
              <a:rPr lang="en-US" dirty="0"/>
              <a:t> </a:t>
            </a:r>
            <a:r>
              <a:rPr lang="en-US" dirty="0" err="1"/>
              <a:t>bir</a:t>
            </a:r>
            <a:r>
              <a:rPr lang="en-US" dirty="0"/>
              <a:t> </a:t>
            </a:r>
            <a:r>
              <a:rPr lang="en-US" dirty="0" err="1"/>
              <a:t>arama</a:t>
            </a:r>
            <a:r>
              <a:rPr lang="en-US" dirty="0"/>
              <a:t> </a:t>
            </a:r>
            <a:r>
              <a:rPr lang="en-US" dirty="0" err="1"/>
              <a:t>uzayı</a:t>
            </a:r>
            <a:r>
              <a:rPr lang="en-US" dirty="0"/>
              <a:t> </a:t>
            </a:r>
            <a:r>
              <a:rPr lang="en-US" dirty="0" err="1"/>
              <a:t>keşfederek</a:t>
            </a:r>
            <a:r>
              <a:rPr lang="en-US" dirty="0"/>
              <a:t> </a:t>
            </a:r>
            <a:r>
              <a:rPr lang="en-US" dirty="0" err="1"/>
              <a:t>küresel</a:t>
            </a:r>
            <a:r>
              <a:rPr lang="en-US" dirty="0"/>
              <a:t> </a:t>
            </a:r>
            <a:r>
              <a:rPr lang="en-US" dirty="0" err="1"/>
              <a:t>optimuma</a:t>
            </a:r>
            <a:r>
              <a:rPr lang="en-US" dirty="0"/>
              <a:t> </a:t>
            </a:r>
            <a:r>
              <a:rPr lang="en-US" dirty="0" err="1"/>
              <a:t>ulaşma</a:t>
            </a:r>
            <a:r>
              <a:rPr lang="en-US" dirty="0"/>
              <a:t> </a:t>
            </a:r>
            <a:r>
              <a:rPr lang="en-US" dirty="0" err="1"/>
              <a:t>sürecini</a:t>
            </a:r>
            <a:r>
              <a:rPr lang="en-US" dirty="0"/>
              <a:t> </a:t>
            </a:r>
            <a:r>
              <a:rPr lang="en-US" dirty="0" err="1"/>
              <a:t>hızlandırmıştır</a:t>
            </a:r>
            <a:r>
              <a:rPr lang="en-US" dirty="0"/>
              <a:t>.</a:t>
            </a:r>
          </a:p>
          <a:p>
            <a:endParaRPr lang="en-US" dirty="0">
              <a:cs typeface="Calibri"/>
            </a:endParaRPr>
          </a:p>
        </p:txBody>
      </p:sp>
      <p:sp>
        <p:nvSpPr>
          <p:cNvPr id="4" name="Slayt Numarası Yer Tutucusu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25967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dirty="0">
                <a:cs typeface="Calibri"/>
              </a:rPr>
              <a:t>***</a:t>
            </a:r>
            <a:r>
              <a:rPr lang="en-US" b="1" dirty="0" err="1">
                <a:cs typeface="Calibri"/>
              </a:rPr>
              <a:t>İterasyon</a:t>
            </a:r>
            <a:r>
              <a:rPr lang="en-US" b="1" dirty="0">
                <a:cs typeface="Calibri"/>
              </a:rPr>
              <a:t> </a:t>
            </a:r>
            <a:r>
              <a:rPr lang="en-US" b="1" dirty="0" err="1">
                <a:cs typeface="Calibri"/>
              </a:rPr>
              <a:t>sayısı</a:t>
            </a:r>
            <a:r>
              <a:rPr lang="en-US" b="1" dirty="0">
                <a:cs typeface="Calibri"/>
              </a:rPr>
              <a:t>***</a:t>
            </a:r>
            <a:endParaRPr lang="en-US" b="1" dirty="0"/>
          </a:p>
          <a:p>
            <a:r>
              <a:rPr lang="en-US" b="1" dirty="0"/>
              <a:t>Number of Dimensions</a:t>
            </a:r>
            <a:endParaRPr lang="tr-TR" dirty="0">
              <a:cs typeface="Calibri"/>
            </a:endParaRPr>
          </a:p>
          <a:p>
            <a:r>
              <a:rPr lang="en-US" dirty="0"/>
              <a:t>"Number of dimensions," </a:t>
            </a:r>
            <a:r>
              <a:rPr lang="en-US" dirty="0" err="1"/>
              <a:t>bir</a:t>
            </a:r>
            <a:r>
              <a:rPr lang="en-US" dirty="0"/>
              <a:t> </a:t>
            </a:r>
            <a:r>
              <a:rPr lang="en-US" dirty="0" err="1"/>
              <a:t>optimizasyon</a:t>
            </a:r>
            <a:r>
              <a:rPr lang="en-US" dirty="0"/>
              <a:t> </a:t>
            </a:r>
            <a:r>
              <a:rPr lang="en-US" dirty="0" err="1"/>
              <a:t>problemi</a:t>
            </a:r>
            <a:r>
              <a:rPr lang="en-US" dirty="0"/>
              <a:t> </a:t>
            </a:r>
            <a:r>
              <a:rPr lang="en-US" dirty="0" err="1"/>
              <a:t>veya</a:t>
            </a:r>
            <a:r>
              <a:rPr lang="en-US" dirty="0"/>
              <a:t> </a:t>
            </a:r>
            <a:r>
              <a:rPr lang="en-US" dirty="0" err="1"/>
              <a:t>matematiksel</a:t>
            </a:r>
            <a:r>
              <a:rPr lang="en-US" dirty="0"/>
              <a:t> </a:t>
            </a:r>
            <a:r>
              <a:rPr lang="en-US" dirty="0" err="1"/>
              <a:t>fonksiyonun</a:t>
            </a:r>
            <a:r>
              <a:rPr lang="en-US" dirty="0"/>
              <a:t> </a:t>
            </a:r>
            <a:r>
              <a:rPr lang="en-US" dirty="0" err="1"/>
              <a:t>bağımsız</a:t>
            </a:r>
            <a:r>
              <a:rPr lang="en-US" dirty="0"/>
              <a:t> </a:t>
            </a:r>
            <a:r>
              <a:rPr lang="en-US" dirty="0" err="1"/>
              <a:t>değişkenlerinin</a:t>
            </a:r>
            <a:r>
              <a:rPr lang="en-US" dirty="0"/>
              <a:t> (</a:t>
            </a:r>
            <a:r>
              <a:rPr lang="en-US" dirty="0" err="1"/>
              <a:t>ya</a:t>
            </a:r>
            <a:r>
              <a:rPr lang="en-US" dirty="0"/>
              <a:t> da </a:t>
            </a:r>
            <a:r>
              <a:rPr lang="en-US" dirty="0" err="1"/>
              <a:t>karar</a:t>
            </a:r>
            <a:r>
              <a:rPr lang="en-US" dirty="0"/>
              <a:t> </a:t>
            </a:r>
            <a:r>
              <a:rPr lang="en-US" dirty="0" err="1"/>
              <a:t>değişkenlerinin</a:t>
            </a:r>
            <a:r>
              <a:rPr lang="en-US" dirty="0"/>
              <a:t>) </a:t>
            </a:r>
            <a:r>
              <a:rPr lang="en-US" dirty="0" err="1"/>
              <a:t>sayısını</a:t>
            </a:r>
            <a:r>
              <a:rPr lang="en-US" dirty="0"/>
              <a:t> </a:t>
            </a:r>
            <a:r>
              <a:rPr lang="en-US" dirty="0" err="1"/>
              <a:t>ifade</a:t>
            </a:r>
            <a:r>
              <a:rPr lang="en-US" dirty="0"/>
              <a:t> </a:t>
            </a:r>
            <a:r>
              <a:rPr lang="en-US" dirty="0" err="1"/>
              <a:t>eder</a:t>
            </a:r>
            <a:r>
              <a:rPr lang="en-US" dirty="0"/>
              <a:t>. </a:t>
            </a:r>
            <a:r>
              <a:rPr lang="en-US" dirty="0" err="1"/>
              <a:t>Yüksek</a:t>
            </a:r>
            <a:r>
              <a:rPr lang="en-US" dirty="0"/>
              <a:t> </a:t>
            </a:r>
            <a:r>
              <a:rPr lang="en-US" dirty="0" err="1"/>
              <a:t>boyutlu</a:t>
            </a:r>
            <a:r>
              <a:rPr lang="en-US" dirty="0"/>
              <a:t> </a:t>
            </a:r>
            <a:r>
              <a:rPr lang="en-US" dirty="0" err="1"/>
              <a:t>optimizasyon</a:t>
            </a:r>
            <a:r>
              <a:rPr lang="en-US" dirty="0"/>
              <a:t> </a:t>
            </a:r>
            <a:r>
              <a:rPr lang="en-US" dirty="0" err="1"/>
              <a:t>problemlerinde</a:t>
            </a:r>
            <a:r>
              <a:rPr lang="en-US" dirty="0"/>
              <a:t>, "</a:t>
            </a:r>
            <a:r>
              <a:rPr lang="en-US" dirty="0" err="1"/>
              <a:t>boyut</a:t>
            </a:r>
            <a:r>
              <a:rPr lang="en-US" dirty="0"/>
              <a:t>" </a:t>
            </a:r>
            <a:r>
              <a:rPr lang="en-US" dirty="0" err="1"/>
              <a:t>terimi</a:t>
            </a:r>
            <a:r>
              <a:rPr lang="en-US" dirty="0"/>
              <a:t> </a:t>
            </a:r>
            <a:r>
              <a:rPr lang="en-US" dirty="0" err="1"/>
              <a:t>genellikle</a:t>
            </a:r>
            <a:r>
              <a:rPr lang="en-US" dirty="0"/>
              <a:t> </a:t>
            </a:r>
            <a:r>
              <a:rPr lang="en-US" dirty="0" err="1"/>
              <a:t>problemin</a:t>
            </a:r>
            <a:r>
              <a:rPr lang="en-US" dirty="0"/>
              <a:t> </a:t>
            </a:r>
            <a:r>
              <a:rPr lang="en-US" dirty="0" err="1"/>
              <a:t>karmaşıklığını</a:t>
            </a:r>
            <a:r>
              <a:rPr lang="en-US" dirty="0"/>
              <a:t> </a:t>
            </a:r>
            <a:r>
              <a:rPr lang="en-US" dirty="0" err="1"/>
              <a:t>ve</a:t>
            </a:r>
            <a:r>
              <a:rPr lang="en-US" dirty="0"/>
              <a:t> </a:t>
            </a:r>
            <a:r>
              <a:rPr lang="en-US" dirty="0" err="1"/>
              <a:t>arama</a:t>
            </a:r>
            <a:r>
              <a:rPr lang="en-US" dirty="0"/>
              <a:t> </a:t>
            </a:r>
            <a:r>
              <a:rPr lang="en-US" dirty="0" err="1"/>
              <a:t>uzayının</a:t>
            </a:r>
            <a:r>
              <a:rPr lang="en-US" dirty="0"/>
              <a:t> </a:t>
            </a:r>
            <a:r>
              <a:rPr lang="en-US" dirty="0" err="1"/>
              <a:t>genişliğini</a:t>
            </a:r>
            <a:r>
              <a:rPr lang="en-US" dirty="0"/>
              <a:t> </a:t>
            </a:r>
            <a:r>
              <a:rPr lang="en-US" dirty="0" err="1"/>
              <a:t>belirtir</a:t>
            </a:r>
            <a:r>
              <a:rPr lang="en-US" dirty="0"/>
              <a:t>. </a:t>
            </a:r>
            <a:r>
              <a:rPr lang="en-US" dirty="0" err="1"/>
              <a:t>Örneğin</a:t>
            </a:r>
            <a:r>
              <a:rPr lang="en-US" dirty="0"/>
              <a:t>, </a:t>
            </a:r>
            <a:r>
              <a:rPr lang="en-US" dirty="0" err="1"/>
              <a:t>bir</a:t>
            </a:r>
            <a:r>
              <a:rPr lang="en-US" dirty="0"/>
              <a:t> </a:t>
            </a:r>
            <a:r>
              <a:rPr lang="en-US" dirty="0" err="1"/>
              <a:t>problemde</a:t>
            </a:r>
            <a:r>
              <a:rPr lang="en-US" dirty="0"/>
              <a:t> 10 </a:t>
            </a:r>
            <a:r>
              <a:rPr lang="en-US" dirty="0" err="1"/>
              <a:t>bağımsız</a:t>
            </a:r>
            <a:r>
              <a:rPr lang="en-US" dirty="0"/>
              <a:t> </a:t>
            </a:r>
            <a:r>
              <a:rPr lang="en-US" dirty="0" err="1"/>
              <a:t>değişken</a:t>
            </a:r>
            <a:r>
              <a:rPr lang="en-US" dirty="0"/>
              <a:t> </a:t>
            </a:r>
            <a:r>
              <a:rPr lang="en-US" dirty="0" err="1"/>
              <a:t>varsa</a:t>
            </a:r>
            <a:r>
              <a:rPr lang="en-US" dirty="0"/>
              <a:t>, </a:t>
            </a:r>
            <a:r>
              <a:rPr lang="en-US" dirty="0" err="1"/>
              <a:t>bu</a:t>
            </a:r>
            <a:r>
              <a:rPr lang="en-US" dirty="0"/>
              <a:t> problem 10 </a:t>
            </a:r>
            <a:r>
              <a:rPr lang="en-US" dirty="0" err="1"/>
              <a:t>boyutlu</a:t>
            </a:r>
            <a:r>
              <a:rPr lang="en-US" dirty="0"/>
              <a:t> </a:t>
            </a:r>
            <a:r>
              <a:rPr lang="en-US" dirty="0" err="1"/>
              <a:t>olarak</a:t>
            </a:r>
            <a:r>
              <a:rPr lang="en-US" dirty="0"/>
              <a:t> </a:t>
            </a:r>
            <a:r>
              <a:rPr lang="en-US" dirty="0" err="1"/>
              <a:t>kabul</a:t>
            </a:r>
            <a:r>
              <a:rPr lang="en-US" dirty="0"/>
              <a:t> </a:t>
            </a:r>
            <a:r>
              <a:rPr lang="en-US" dirty="0" err="1"/>
              <a:t>edilir</a:t>
            </a:r>
            <a:r>
              <a:rPr lang="en-US" dirty="0"/>
              <a:t>. PSO </a:t>
            </a:r>
            <a:r>
              <a:rPr lang="en-US" dirty="0" err="1"/>
              <a:t>gibi</a:t>
            </a:r>
            <a:r>
              <a:rPr lang="en-US" dirty="0"/>
              <a:t> </a:t>
            </a:r>
            <a:r>
              <a:rPr lang="en-US" dirty="0" err="1"/>
              <a:t>optimizasyon</a:t>
            </a:r>
            <a:r>
              <a:rPr lang="en-US" dirty="0"/>
              <a:t> </a:t>
            </a:r>
            <a:r>
              <a:rPr lang="en-US" dirty="0" err="1"/>
              <a:t>algoritmalarının</a:t>
            </a:r>
            <a:r>
              <a:rPr lang="en-US" dirty="0"/>
              <a:t> </a:t>
            </a:r>
            <a:r>
              <a:rPr lang="en-US" dirty="0" err="1"/>
              <a:t>performansı</a:t>
            </a:r>
            <a:r>
              <a:rPr lang="en-US" dirty="0"/>
              <a:t>, </a:t>
            </a:r>
            <a:r>
              <a:rPr lang="en-US" dirty="0" err="1"/>
              <a:t>çözümü</a:t>
            </a:r>
            <a:r>
              <a:rPr lang="en-US" dirty="0"/>
              <a:t> </a:t>
            </a:r>
            <a:r>
              <a:rPr lang="en-US" dirty="0" err="1"/>
              <a:t>aranan</a:t>
            </a:r>
            <a:r>
              <a:rPr lang="en-US" dirty="0"/>
              <a:t> </a:t>
            </a:r>
            <a:r>
              <a:rPr lang="en-US" dirty="0" err="1"/>
              <a:t>problemin</a:t>
            </a:r>
            <a:r>
              <a:rPr lang="en-US" dirty="0"/>
              <a:t> </a:t>
            </a:r>
            <a:r>
              <a:rPr lang="en-US" dirty="0" err="1"/>
              <a:t>boyut</a:t>
            </a:r>
            <a:r>
              <a:rPr lang="en-US" dirty="0"/>
              <a:t> </a:t>
            </a:r>
            <a:r>
              <a:rPr lang="en-US" dirty="0" err="1"/>
              <a:t>sayısıyla</a:t>
            </a:r>
            <a:r>
              <a:rPr lang="en-US" dirty="0"/>
              <a:t> </a:t>
            </a:r>
            <a:r>
              <a:rPr lang="en-US" dirty="0" err="1"/>
              <a:t>doğrudan</a:t>
            </a:r>
            <a:r>
              <a:rPr lang="en-US" dirty="0"/>
              <a:t> </a:t>
            </a:r>
            <a:r>
              <a:rPr lang="en-US" dirty="0" err="1"/>
              <a:t>ilişkilidir</a:t>
            </a:r>
            <a:r>
              <a:rPr lang="en-US" dirty="0"/>
              <a:t>; </a:t>
            </a:r>
            <a:r>
              <a:rPr lang="en-US" dirty="0" err="1"/>
              <a:t>çünkü</a:t>
            </a:r>
            <a:r>
              <a:rPr lang="en-US" dirty="0"/>
              <a:t> </a:t>
            </a:r>
            <a:r>
              <a:rPr lang="en-US" dirty="0" err="1"/>
              <a:t>boyut</a:t>
            </a:r>
            <a:r>
              <a:rPr lang="en-US" dirty="0"/>
              <a:t> </a:t>
            </a:r>
            <a:r>
              <a:rPr lang="en-US" dirty="0" err="1"/>
              <a:t>sayısı</a:t>
            </a:r>
            <a:r>
              <a:rPr lang="en-US" dirty="0"/>
              <a:t> </a:t>
            </a:r>
            <a:r>
              <a:rPr lang="en-US" dirty="0" err="1"/>
              <a:t>arttıkça</a:t>
            </a:r>
            <a:r>
              <a:rPr lang="en-US" dirty="0"/>
              <a:t>, </a:t>
            </a:r>
            <a:r>
              <a:rPr lang="en-US" dirty="0" err="1"/>
              <a:t>optimizasyon</a:t>
            </a:r>
            <a:r>
              <a:rPr lang="en-US" dirty="0"/>
              <a:t> </a:t>
            </a:r>
            <a:r>
              <a:rPr lang="en-US" dirty="0" err="1"/>
              <a:t>algoritmasının</a:t>
            </a:r>
            <a:r>
              <a:rPr lang="en-US" dirty="0"/>
              <a:t> </a:t>
            </a:r>
            <a:r>
              <a:rPr lang="en-US" dirty="0" err="1"/>
              <a:t>etkili</a:t>
            </a:r>
            <a:r>
              <a:rPr lang="en-US" dirty="0"/>
              <a:t> </a:t>
            </a:r>
            <a:r>
              <a:rPr lang="en-US" dirty="0" err="1"/>
              <a:t>bir</a:t>
            </a:r>
            <a:r>
              <a:rPr lang="en-US" dirty="0"/>
              <a:t> </a:t>
            </a:r>
            <a:r>
              <a:rPr lang="en-US" dirty="0" err="1"/>
              <a:t>çözüm</a:t>
            </a:r>
            <a:r>
              <a:rPr lang="en-US" dirty="0"/>
              <a:t> </a:t>
            </a:r>
            <a:r>
              <a:rPr lang="en-US" dirty="0" err="1"/>
              <a:t>bulmak</a:t>
            </a:r>
            <a:r>
              <a:rPr lang="en-US" dirty="0"/>
              <a:t> </a:t>
            </a:r>
            <a:r>
              <a:rPr lang="en-US" dirty="0" err="1"/>
              <a:t>için</a:t>
            </a:r>
            <a:r>
              <a:rPr lang="en-US" dirty="0"/>
              <a:t> </a:t>
            </a:r>
            <a:r>
              <a:rPr lang="en-US" dirty="0" err="1"/>
              <a:t>keşfetmesi</a:t>
            </a:r>
            <a:r>
              <a:rPr lang="en-US" dirty="0"/>
              <a:t> </a:t>
            </a:r>
            <a:r>
              <a:rPr lang="en-US" dirty="0" err="1"/>
              <a:t>gereken</a:t>
            </a:r>
            <a:r>
              <a:rPr lang="en-US" dirty="0"/>
              <a:t> </a:t>
            </a:r>
            <a:r>
              <a:rPr lang="en-US" dirty="0" err="1"/>
              <a:t>uzay</a:t>
            </a:r>
            <a:r>
              <a:rPr lang="en-US" dirty="0"/>
              <a:t> </a:t>
            </a:r>
            <a:r>
              <a:rPr lang="en-US" dirty="0" err="1"/>
              <a:t>exponansiyel</a:t>
            </a:r>
            <a:r>
              <a:rPr lang="en-US" dirty="0"/>
              <a:t> </a:t>
            </a:r>
            <a:r>
              <a:rPr lang="en-US" dirty="0" err="1"/>
              <a:t>olarak</a:t>
            </a:r>
            <a:r>
              <a:rPr lang="en-US" dirty="0"/>
              <a:t> </a:t>
            </a:r>
            <a:r>
              <a:rPr lang="en-US" dirty="0" err="1"/>
              <a:t>büyür</a:t>
            </a:r>
            <a:r>
              <a:rPr lang="en-US" dirty="0"/>
              <a:t>.</a:t>
            </a:r>
          </a:p>
          <a:p>
            <a:endParaRPr lang="en-US" b="1" dirty="0">
              <a:cs typeface="Calibri"/>
            </a:endParaRPr>
          </a:p>
          <a:p>
            <a:r>
              <a:rPr lang="en-US" b="1" dirty="0"/>
              <a:t>Continuous variable Cigar function</a:t>
            </a:r>
            <a:endParaRPr lang="tr-TR" dirty="0">
              <a:cs typeface="Calibri"/>
            </a:endParaRPr>
          </a:p>
          <a:p>
            <a:r>
              <a:rPr lang="en-US" dirty="0"/>
              <a:t>"Continuous variable Cigar function," </a:t>
            </a:r>
            <a:r>
              <a:rPr lang="en-US" dirty="0" err="1"/>
              <a:t>belirli</a:t>
            </a:r>
            <a:r>
              <a:rPr lang="en-US" dirty="0"/>
              <a:t> </a:t>
            </a:r>
            <a:r>
              <a:rPr lang="en-US" dirty="0" err="1"/>
              <a:t>bir</a:t>
            </a:r>
            <a:r>
              <a:rPr lang="en-US" dirty="0"/>
              <a:t> </a:t>
            </a:r>
            <a:r>
              <a:rPr lang="en-US" dirty="0" err="1"/>
              <a:t>tür</a:t>
            </a:r>
            <a:r>
              <a:rPr lang="en-US" dirty="0"/>
              <a:t> test </a:t>
            </a:r>
            <a:r>
              <a:rPr lang="en-US" dirty="0" err="1"/>
              <a:t>fonksiyonudur</a:t>
            </a:r>
            <a:r>
              <a:rPr lang="en-US" dirty="0"/>
              <a:t> </a:t>
            </a:r>
            <a:r>
              <a:rPr lang="en-US" dirty="0" err="1"/>
              <a:t>ve</a:t>
            </a:r>
            <a:r>
              <a:rPr lang="en-US" dirty="0"/>
              <a:t> </a:t>
            </a:r>
            <a:r>
              <a:rPr lang="en-US" dirty="0" err="1"/>
              <a:t>genellikle</a:t>
            </a:r>
            <a:r>
              <a:rPr lang="en-US" dirty="0"/>
              <a:t> </a:t>
            </a:r>
            <a:r>
              <a:rPr lang="en-US" dirty="0" err="1"/>
              <a:t>optimizasyon</a:t>
            </a:r>
            <a:r>
              <a:rPr lang="en-US" dirty="0"/>
              <a:t> </a:t>
            </a:r>
            <a:r>
              <a:rPr lang="en-US" dirty="0" err="1"/>
              <a:t>algoritmalarının</a:t>
            </a:r>
            <a:r>
              <a:rPr lang="en-US" dirty="0"/>
              <a:t> </a:t>
            </a:r>
            <a:r>
              <a:rPr lang="en-US" dirty="0" err="1"/>
              <a:t>performansını</a:t>
            </a:r>
            <a:r>
              <a:rPr lang="en-US" dirty="0"/>
              <a:t> </a:t>
            </a:r>
            <a:r>
              <a:rPr lang="en-US" dirty="0" err="1"/>
              <a:t>değerlendirmek</a:t>
            </a:r>
            <a:r>
              <a:rPr lang="en-US" dirty="0"/>
              <a:t> </a:t>
            </a:r>
            <a:r>
              <a:rPr lang="en-US" dirty="0" err="1"/>
              <a:t>için</a:t>
            </a:r>
            <a:r>
              <a:rPr lang="en-US" dirty="0"/>
              <a:t> </a:t>
            </a:r>
            <a:r>
              <a:rPr lang="en-US" dirty="0" err="1"/>
              <a:t>kullanılır</a:t>
            </a:r>
            <a:r>
              <a:rPr lang="en-US" dirty="0"/>
              <a:t>. Cigar </a:t>
            </a:r>
            <a:r>
              <a:rPr lang="en-US" dirty="0" err="1"/>
              <a:t>fonksiyonu</a:t>
            </a:r>
            <a:r>
              <a:rPr lang="en-US" dirty="0"/>
              <a:t>, </a:t>
            </a:r>
            <a:r>
              <a:rPr lang="en-US" dirty="0" err="1"/>
              <a:t>genellikle</a:t>
            </a:r>
            <a:r>
              <a:rPr lang="en-US" dirty="0"/>
              <a:t> </a:t>
            </a:r>
            <a:r>
              <a:rPr lang="en-US" dirty="0" err="1"/>
              <a:t>yüksek</a:t>
            </a:r>
            <a:r>
              <a:rPr lang="en-US" dirty="0"/>
              <a:t> </a:t>
            </a:r>
            <a:r>
              <a:rPr lang="en-US" dirty="0" err="1"/>
              <a:t>boyutlu</a:t>
            </a:r>
            <a:r>
              <a:rPr lang="en-US" dirty="0"/>
              <a:t> </a:t>
            </a:r>
            <a:r>
              <a:rPr lang="en-US" dirty="0" err="1"/>
              <a:t>optimizasyon</a:t>
            </a:r>
            <a:r>
              <a:rPr lang="en-US" dirty="0"/>
              <a:t> </a:t>
            </a:r>
            <a:r>
              <a:rPr lang="en-US" dirty="0" err="1"/>
              <a:t>problemlerinde</a:t>
            </a:r>
            <a:r>
              <a:rPr lang="en-US" dirty="0"/>
              <a:t> </a:t>
            </a:r>
            <a:r>
              <a:rPr lang="en-US" dirty="0" err="1"/>
              <a:t>algoritmaların</a:t>
            </a:r>
            <a:r>
              <a:rPr lang="en-US" dirty="0"/>
              <a:t> </a:t>
            </a:r>
            <a:r>
              <a:rPr lang="en-US" dirty="0" err="1"/>
              <a:t>arama</a:t>
            </a:r>
            <a:r>
              <a:rPr lang="en-US" dirty="0"/>
              <a:t> </a:t>
            </a:r>
            <a:r>
              <a:rPr lang="en-US" dirty="0" err="1"/>
              <a:t>yeteneklerini</a:t>
            </a:r>
            <a:r>
              <a:rPr lang="en-US" dirty="0"/>
              <a:t> test </a:t>
            </a:r>
            <a:r>
              <a:rPr lang="en-US" dirty="0" err="1"/>
              <a:t>etmek</a:t>
            </a:r>
            <a:r>
              <a:rPr lang="en-US" dirty="0"/>
              <a:t> </a:t>
            </a:r>
            <a:r>
              <a:rPr lang="en-US" dirty="0" err="1"/>
              <a:t>için</a:t>
            </a:r>
            <a:r>
              <a:rPr lang="en-US" dirty="0"/>
              <a:t> </a:t>
            </a:r>
            <a:r>
              <a:rPr lang="en-US" dirty="0" err="1"/>
              <a:t>bir</a:t>
            </a:r>
            <a:r>
              <a:rPr lang="en-US" dirty="0"/>
              <a:t> </a:t>
            </a:r>
            <a:r>
              <a:rPr lang="en-US" dirty="0" err="1"/>
              <a:t>zorluk</a:t>
            </a:r>
            <a:r>
              <a:rPr lang="en-US" dirty="0"/>
              <a:t> </a:t>
            </a:r>
            <a:r>
              <a:rPr lang="en-US" dirty="0" err="1"/>
              <a:t>olarak</a:t>
            </a:r>
            <a:r>
              <a:rPr lang="en-US" dirty="0"/>
              <a:t> </a:t>
            </a:r>
            <a:r>
              <a:rPr lang="en-US" dirty="0" err="1"/>
              <a:t>görülür</a:t>
            </a:r>
            <a:r>
              <a:rPr lang="en-US" dirty="0"/>
              <a:t>. Bu </a:t>
            </a:r>
            <a:r>
              <a:rPr lang="en-US" dirty="0" err="1"/>
              <a:t>fonksiyonun</a:t>
            </a:r>
            <a:r>
              <a:rPr lang="en-US" dirty="0"/>
              <a:t> </a:t>
            </a:r>
            <a:r>
              <a:rPr lang="en-US" dirty="0" err="1"/>
              <a:t>karakteristik</a:t>
            </a:r>
            <a:r>
              <a:rPr lang="en-US" dirty="0"/>
              <a:t> </a:t>
            </a:r>
            <a:r>
              <a:rPr lang="en-US" dirty="0" err="1"/>
              <a:t>özelliği</a:t>
            </a:r>
            <a:r>
              <a:rPr lang="en-US" dirty="0"/>
              <a:t>, </a:t>
            </a:r>
            <a:r>
              <a:rPr lang="en-US" dirty="0" err="1"/>
              <a:t>çözüm</a:t>
            </a:r>
            <a:r>
              <a:rPr lang="en-US" dirty="0"/>
              <a:t> </a:t>
            </a:r>
            <a:r>
              <a:rPr lang="en-US" dirty="0" err="1"/>
              <a:t>uzayının</a:t>
            </a:r>
            <a:r>
              <a:rPr lang="en-US" dirty="0"/>
              <a:t> "</a:t>
            </a:r>
            <a:r>
              <a:rPr lang="en-US" dirty="0" err="1"/>
              <a:t>uzun</a:t>
            </a:r>
            <a:r>
              <a:rPr lang="en-US" dirty="0"/>
              <a:t> </a:t>
            </a:r>
            <a:r>
              <a:rPr lang="en-US" dirty="0" err="1"/>
              <a:t>ve</a:t>
            </a:r>
            <a:r>
              <a:rPr lang="en-US" dirty="0"/>
              <a:t> </a:t>
            </a:r>
            <a:r>
              <a:rPr lang="en-US" dirty="0" err="1"/>
              <a:t>dar</a:t>
            </a:r>
            <a:r>
              <a:rPr lang="en-US" dirty="0"/>
              <a:t>" </a:t>
            </a:r>
            <a:r>
              <a:rPr lang="en-US" dirty="0" err="1"/>
              <a:t>bir</a:t>
            </a:r>
            <a:r>
              <a:rPr lang="en-US" dirty="0"/>
              <a:t> </a:t>
            </a:r>
            <a:r>
              <a:rPr lang="en-US" dirty="0" err="1"/>
              <a:t>şekilde</a:t>
            </a:r>
            <a:r>
              <a:rPr lang="en-US" dirty="0"/>
              <a:t> </a:t>
            </a:r>
            <a:r>
              <a:rPr lang="en-US" dirty="0" err="1"/>
              <a:t>olması</a:t>
            </a:r>
            <a:r>
              <a:rPr lang="en-US" dirty="0"/>
              <a:t> </a:t>
            </a:r>
            <a:r>
              <a:rPr lang="en-US" dirty="0" err="1"/>
              <a:t>ve</a:t>
            </a:r>
            <a:r>
              <a:rPr lang="en-US" dirty="0"/>
              <a:t> global </a:t>
            </a:r>
            <a:r>
              <a:rPr lang="en-US" dirty="0" err="1"/>
              <a:t>optimumun</a:t>
            </a:r>
            <a:r>
              <a:rPr lang="en-US" dirty="0"/>
              <a:t> </a:t>
            </a:r>
            <a:r>
              <a:rPr lang="en-US" dirty="0" err="1"/>
              <a:t>dar</a:t>
            </a:r>
            <a:r>
              <a:rPr lang="en-US" dirty="0"/>
              <a:t> </a:t>
            </a:r>
            <a:r>
              <a:rPr lang="en-US" dirty="0" err="1"/>
              <a:t>bir</a:t>
            </a:r>
            <a:r>
              <a:rPr lang="en-US" dirty="0"/>
              <a:t> </a:t>
            </a:r>
            <a:r>
              <a:rPr lang="en-US" dirty="0" err="1"/>
              <a:t>alanda</a:t>
            </a:r>
            <a:r>
              <a:rPr lang="en-US" dirty="0"/>
              <a:t> </a:t>
            </a:r>
            <a:r>
              <a:rPr lang="en-US" dirty="0" err="1"/>
              <a:t>yer</a:t>
            </a:r>
            <a:r>
              <a:rPr lang="en-US" dirty="0"/>
              <a:t> </a:t>
            </a:r>
            <a:r>
              <a:rPr lang="en-US" dirty="0" err="1"/>
              <a:t>almasıdır</a:t>
            </a:r>
            <a:r>
              <a:rPr lang="en-US" dirty="0"/>
              <a:t>. Bu </a:t>
            </a:r>
            <a:r>
              <a:rPr lang="en-US" dirty="0" err="1"/>
              <a:t>yapı</a:t>
            </a:r>
            <a:r>
              <a:rPr lang="en-US" dirty="0"/>
              <a:t>, </a:t>
            </a:r>
            <a:r>
              <a:rPr lang="en-US" dirty="0" err="1"/>
              <a:t>algoritmaların</a:t>
            </a:r>
            <a:r>
              <a:rPr lang="en-US" dirty="0"/>
              <a:t> </a:t>
            </a:r>
            <a:r>
              <a:rPr lang="en-US" dirty="0" err="1"/>
              <a:t>yerel</a:t>
            </a:r>
            <a:r>
              <a:rPr lang="en-US" dirty="0"/>
              <a:t> </a:t>
            </a:r>
            <a:r>
              <a:rPr lang="en-US" dirty="0" err="1"/>
              <a:t>minimumlardan</a:t>
            </a:r>
            <a:r>
              <a:rPr lang="en-US" dirty="0"/>
              <a:t> </a:t>
            </a:r>
            <a:r>
              <a:rPr lang="en-US" dirty="0" err="1"/>
              <a:t>kaçınma</a:t>
            </a:r>
            <a:r>
              <a:rPr lang="en-US" dirty="0"/>
              <a:t> </a:t>
            </a:r>
            <a:r>
              <a:rPr lang="en-US" dirty="0" err="1"/>
              <a:t>ve</a:t>
            </a:r>
            <a:r>
              <a:rPr lang="en-US" dirty="0"/>
              <a:t> global </a:t>
            </a:r>
            <a:r>
              <a:rPr lang="en-US" dirty="0" err="1"/>
              <a:t>optimuma</a:t>
            </a:r>
            <a:r>
              <a:rPr lang="en-US" dirty="0"/>
              <a:t> </a:t>
            </a:r>
            <a:r>
              <a:rPr lang="en-US" dirty="0" err="1"/>
              <a:t>doğru</a:t>
            </a:r>
            <a:r>
              <a:rPr lang="en-US" dirty="0"/>
              <a:t> </a:t>
            </a:r>
            <a:r>
              <a:rPr lang="en-US" dirty="0" err="1"/>
              <a:t>etkili</a:t>
            </a:r>
            <a:r>
              <a:rPr lang="en-US" dirty="0"/>
              <a:t> </a:t>
            </a:r>
            <a:r>
              <a:rPr lang="en-US" dirty="0" err="1"/>
              <a:t>bir</a:t>
            </a:r>
            <a:r>
              <a:rPr lang="en-US" dirty="0"/>
              <a:t> </a:t>
            </a:r>
            <a:r>
              <a:rPr lang="en-US" dirty="0" err="1"/>
              <a:t>şekilde</a:t>
            </a:r>
            <a:r>
              <a:rPr lang="en-US" dirty="0"/>
              <a:t> </a:t>
            </a:r>
            <a:r>
              <a:rPr lang="en-US" dirty="0" err="1"/>
              <a:t>ilerleme</a:t>
            </a:r>
            <a:r>
              <a:rPr lang="en-US" dirty="0"/>
              <a:t> </a:t>
            </a:r>
            <a:r>
              <a:rPr lang="en-US" dirty="0" err="1"/>
              <a:t>yeteneklerini</a:t>
            </a:r>
            <a:r>
              <a:rPr lang="en-US" dirty="0"/>
              <a:t> </a:t>
            </a:r>
            <a:r>
              <a:rPr lang="en-US" dirty="0" err="1"/>
              <a:t>sınamak</a:t>
            </a:r>
            <a:r>
              <a:rPr lang="en-US" dirty="0"/>
              <a:t> </a:t>
            </a:r>
            <a:r>
              <a:rPr lang="en-US" dirty="0" err="1"/>
              <a:t>için</a:t>
            </a:r>
            <a:r>
              <a:rPr lang="en-US" dirty="0"/>
              <a:t> </a:t>
            </a:r>
            <a:r>
              <a:rPr lang="en-US" dirty="0" err="1"/>
              <a:t>kullanılır</a:t>
            </a:r>
            <a:r>
              <a:rPr lang="en-US" dirty="0"/>
              <a:t>. Cigar </a:t>
            </a:r>
            <a:r>
              <a:rPr lang="en-US" dirty="0" err="1"/>
              <a:t>fonksiyonu</a:t>
            </a:r>
            <a:r>
              <a:rPr lang="en-US" dirty="0"/>
              <a:t> </a:t>
            </a:r>
            <a:r>
              <a:rPr lang="en-US" dirty="0" err="1"/>
              <a:t>sürekli</a:t>
            </a:r>
            <a:r>
              <a:rPr lang="en-US" dirty="0"/>
              <a:t> </a:t>
            </a:r>
            <a:r>
              <a:rPr lang="en-US" dirty="0" err="1"/>
              <a:t>değişkenlere</a:t>
            </a:r>
            <a:r>
              <a:rPr lang="en-US" dirty="0"/>
              <a:t> </a:t>
            </a:r>
            <a:r>
              <a:rPr lang="en-US" dirty="0" err="1"/>
              <a:t>sahip</a:t>
            </a:r>
            <a:r>
              <a:rPr lang="en-US" dirty="0"/>
              <a:t> </a:t>
            </a:r>
            <a:r>
              <a:rPr lang="en-US" dirty="0" err="1"/>
              <a:t>olduğu</a:t>
            </a:r>
            <a:r>
              <a:rPr lang="en-US" dirty="0"/>
              <a:t> </a:t>
            </a:r>
            <a:r>
              <a:rPr lang="en-US" dirty="0" err="1"/>
              <a:t>için</a:t>
            </a:r>
            <a:r>
              <a:rPr lang="en-US" dirty="0"/>
              <a:t>, </a:t>
            </a:r>
            <a:r>
              <a:rPr lang="en-US" dirty="0" err="1"/>
              <a:t>algoritmanın</a:t>
            </a:r>
            <a:r>
              <a:rPr lang="en-US" dirty="0"/>
              <a:t> </a:t>
            </a:r>
            <a:r>
              <a:rPr lang="en-US" dirty="0" err="1"/>
              <a:t>sürekli</a:t>
            </a:r>
            <a:r>
              <a:rPr lang="en-US" dirty="0"/>
              <a:t> </a:t>
            </a:r>
            <a:r>
              <a:rPr lang="en-US" dirty="0" err="1"/>
              <a:t>uzaylarda</a:t>
            </a:r>
            <a:r>
              <a:rPr lang="en-US" dirty="0"/>
              <a:t> </a:t>
            </a:r>
            <a:r>
              <a:rPr lang="en-US" dirty="0" err="1"/>
              <a:t>nasıl</a:t>
            </a:r>
            <a:r>
              <a:rPr lang="en-US" dirty="0"/>
              <a:t> </a:t>
            </a:r>
            <a:r>
              <a:rPr lang="en-US" dirty="0" err="1"/>
              <a:t>performans</a:t>
            </a:r>
            <a:r>
              <a:rPr lang="en-US" dirty="0"/>
              <a:t> </a:t>
            </a:r>
            <a:r>
              <a:rPr lang="en-US" dirty="0" err="1"/>
              <a:t>gösterdiğini</a:t>
            </a:r>
            <a:r>
              <a:rPr lang="en-US" dirty="0"/>
              <a:t> </a:t>
            </a:r>
            <a:r>
              <a:rPr lang="en-US" dirty="0" err="1"/>
              <a:t>değerlendirmek</a:t>
            </a:r>
            <a:r>
              <a:rPr lang="en-US" dirty="0"/>
              <a:t> </a:t>
            </a:r>
            <a:r>
              <a:rPr lang="en-US" dirty="0" err="1"/>
              <a:t>amacıyla</a:t>
            </a:r>
            <a:r>
              <a:rPr lang="en-US" dirty="0"/>
              <a:t> </a:t>
            </a:r>
            <a:r>
              <a:rPr lang="en-US" dirty="0" err="1"/>
              <a:t>kullanılır</a:t>
            </a:r>
            <a:r>
              <a:rPr lang="en-US" dirty="0"/>
              <a:t>.</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ayt Numarası Yer Tutucusu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905594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cs typeface="Calibri"/>
              </a:rPr>
              <a:t>Neden SIL</a:t>
            </a:r>
            <a:br>
              <a:rPr lang="en-US" dirty="0">
                <a:cs typeface="+mn-lt"/>
              </a:rPr>
            </a:br>
            <a:r>
              <a:rPr lang="en-US" b="1" dirty="0"/>
              <a:t>Büyük </a:t>
            </a:r>
            <a:r>
              <a:rPr lang="en-US" b="1" dirty="0" err="1"/>
              <a:t>Ölçekli</a:t>
            </a:r>
            <a:r>
              <a:rPr lang="en-US" b="1" dirty="0"/>
              <a:t> </a:t>
            </a:r>
            <a:r>
              <a:rPr lang="en-US" b="1" dirty="0" err="1"/>
              <a:t>Problemler</a:t>
            </a:r>
            <a:r>
              <a:rPr lang="en-US" b="1" dirty="0"/>
              <a:t> </a:t>
            </a:r>
            <a:r>
              <a:rPr lang="en-US" b="1" dirty="0" err="1"/>
              <a:t>için</a:t>
            </a:r>
            <a:r>
              <a:rPr lang="en-US" b="1" dirty="0"/>
              <a:t> </a:t>
            </a:r>
            <a:r>
              <a:rPr lang="en-US" b="1" dirty="0" err="1"/>
              <a:t>Ölçeklenebilirlik</a:t>
            </a:r>
            <a:r>
              <a:rPr lang="en-US" b="1" dirty="0"/>
              <a:t>:</a:t>
            </a:r>
            <a:r>
              <a:rPr lang="en-US" dirty="0"/>
              <a:t> TSP </a:t>
            </a:r>
            <a:r>
              <a:rPr lang="en-US" dirty="0" err="1"/>
              <a:t>gibi</a:t>
            </a:r>
            <a:r>
              <a:rPr lang="en-US" dirty="0"/>
              <a:t> </a:t>
            </a:r>
            <a:r>
              <a:rPr lang="en-US" dirty="0" err="1"/>
              <a:t>büyük</a:t>
            </a:r>
            <a:r>
              <a:rPr lang="en-US" dirty="0"/>
              <a:t> </a:t>
            </a:r>
            <a:r>
              <a:rPr lang="en-US" dirty="0" err="1"/>
              <a:t>ölçekli</a:t>
            </a:r>
            <a:r>
              <a:rPr lang="en-US" dirty="0"/>
              <a:t> </a:t>
            </a:r>
            <a:r>
              <a:rPr lang="en-US" dirty="0" err="1"/>
              <a:t>kombinatoryal</a:t>
            </a:r>
            <a:r>
              <a:rPr lang="en-US" dirty="0"/>
              <a:t> </a:t>
            </a:r>
            <a:r>
              <a:rPr lang="en-US" dirty="0" err="1"/>
              <a:t>optimizasyon</a:t>
            </a:r>
            <a:r>
              <a:rPr lang="en-US" dirty="0"/>
              <a:t> </a:t>
            </a:r>
            <a:r>
              <a:rPr lang="en-US" dirty="0" err="1"/>
              <a:t>problemleri</a:t>
            </a:r>
            <a:r>
              <a:rPr lang="en-US" dirty="0"/>
              <a:t>, </a:t>
            </a:r>
            <a:r>
              <a:rPr lang="en-US" dirty="0" err="1"/>
              <a:t>geleneksel</a:t>
            </a:r>
            <a:r>
              <a:rPr lang="en-US" dirty="0"/>
              <a:t> </a:t>
            </a:r>
            <a:r>
              <a:rPr lang="en-US" dirty="0" err="1"/>
              <a:t>yöntemlerle</a:t>
            </a:r>
            <a:r>
              <a:rPr lang="en-US" dirty="0"/>
              <a:t> </a:t>
            </a:r>
            <a:r>
              <a:rPr lang="en-US" dirty="0" err="1"/>
              <a:t>çözümlemek</a:t>
            </a:r>
            <a:r>
              <a:rPr lang="en-US" dirty="0"/>
              <a:t> </a:t>
            </a:r>
            <a:r>
              <a:rPr lang="en-US" dirty="0" err="1"/>
              <a:t>için</a:t>
            </a:r>
            <a:r>
              <a:rPr lang="en-US" dirty="0"/>
              <a:t> </a:t>
            </a:r>
            <a:r>
              <a:rPr lang="en-US" dirty="0" err="1"/>
              <a:t>oldukça</a:t>
            </a:r>
            <a:r>
              <a:rPr lang="en-US" dirty="0"/>
              <a:t> </a:t>
            </a:r>
            <a:r>
              <a:rPr lang="en-US" dirty="0" err="1"/>
              <a:t>zorlayıcıdır</a:t>
            </a:r>
            <a:r>
              <a:rPr lang="en-US" dirty="0"/>
              <a:t>. Bu </a:t>
            </a:r>
            <a:r>
              <a:rPr lang="en-US" dirty="0" err="1"/>
              <a:t>problemlerin</a:t>
            </a:r>
            <a:r>
              <a:rPr lang="en-US" dirty="0"/>
              <a:t> </a:t>
            </a:r>
            <a:r>
              <a:rPr lang="en-US" dirty="0" err="1"/>
              <a:t>boyutu</a:t>
            </a:r>
            <a:r>
              <a:rPr lang="en-US" dirty="0"/>
              <a:t> </a:t>
            </a:r>
            <a:r>
              <a:rPr lang="en-US" dirty="0" err="1"/>
              <a:t>arttıkça</a:t>
            </a:r>
            <a:r>
              <a:rPr lang="en-US" dirty="0"/>
              <a:t>, </a:t>
            </a:r>
            <a:r>
              <a:rPr lang="en-US" dirty="0" err="1"/>
              <a:t>arama</a:t>
            </a:r>
            <a:r>
              <a:rPr lang="en-US" dirty="0"/>
              <a:t> </a:t>
            </a:r>
            <a:r>
              <a:rPr lang="en-US" dirty="0" err="1"/>
              <a:t>uzayı</a:t>
            </a:r>
            <a:r>
              <a:rPr lang="en-US" dirty="0"/>
              <a:t> </a:t>
            </a:r>
            <a:r>
              <a:rPr lang="en-US" dirty="0" err="1"/>
              <a:t>exponansiyel</a:t>
            </a:r>
            <a:r>
              <a:rPr lang="en-US" dirty="0"/>
              <a:t> </a:t>
            </a:r>
            <a:r>
              <a:rPr lang="en-US" dirty="0" err="1"/>
              <a:t>olarak</a:t>
            </a:r>
            <a:r>
              <a:rPr lang="en-US" dirty="0"/>
              <a:t> </a:t>
            </a:r>
            <a:r>
              <a:rPr lang="en-US" dirty="0" err="1"/>
              <a:t>büyür</a:t>
            </a:r>
            <a:r>
              <a:rPr lang="en-US" dirty="0"/>
              <a:t> </a:t>
            </a:r>
            <a:r>
              <a:rPr lang="en-US" dirty="0" err="1"/>
              <a:t>ve</a:t>
            </a:r>
            <a:r>
              <a:rPr lang="en-US" dirty="0"/>
              <a:t> optimal </a:t>
            </a:r>
            <a:r>
              <a:rPr lang="en-US" dirty="0" err="1"/>
              <a:t>çözüme</a:t>
            </a:r>
            <a:r>
              <a:rPr lang="en-US" dirty="0"/>
              <a:t> </a:t>
            </a:r>
            <a:r>
              <a:rPr lang="en-US" dirty="0" err="1"/>
              <a:t>ulaşmak</a:t>
            </a:r>
            <a:r>
              <a:rPr lang="en-US" dirty="0"/>
              <a:t> </a:t>
            </a:r>
            <a:r>
              <a:rPr lang="en-US" dirty="0" err="1"/>
              <a:t>için</a:t>
            </a:r>
            <a:r>
              <a:rPr lang="en-US" dirty="0"/>
              <a:t> </a:t>
            </a:r>
            <a:r>
              <a:rPr lang="en-US" dirty="0" err="1"/>
              <a:t>gereken</a:t>
            </a:r>
            <a:r>
              <a:rPr lang="en-US" dirty="0"/>
              <a:t> </a:t>
            </a:r>
            <a:r>
              <a:rPr lang="en-US" dirty="0" err="1"/>
              <a:t>hesaplama</a:t>
            </a:r>
            <a:r>
              <a:rPr lang="en-US" dirty="0"/>
              <a:t> </a:t>
            </a:r>
            <a:r>
              <a:rPr lang="en-US" dirty="0" err="1"/>
              <a:t>kaynakları</a:t>
            </a:r>
            <a:r>
              <a:rPr lang="en-US" dirty="0"/>
              <a:t> </a:t>
            </a:r>
            <a:r>
              <a:rPr lang="en-US" dirty="0" err="1"/>
              <a:t>ve</a:t>
            </a:r>
            <a:r>
              <a:rPr lang="en-US" dirty="0"/>
              <a:t> zaman </a:t>
            </a:r>
            <a:r>
              <a:rPr lang="en-US" dirty="0" err="1"/>
              <a:t>artar</a:t>
            </a:r>
            <a:r>
              <a:rPr lang="en-US" dirty="0"/>
              <a:t>. SIL, </a:t>
            </a:r>
            <a:r>
              <a:rPr lang="en-US" dirty="0" err="1"/>
              <a:t>modelin</a:t>
            </a:r>
            <a:r>
              <a:rPr lang="en-US" dirty="0"/>
              <a:t> </a:t>
            </a:r>
            <a:r>
              <a:rPr lang="en-US" dirty="0" err="1"/>
              <a:t>büyük</a:t>
            </a:r>
            <a:r>
              <a:rPr lang="en-US" dirty="0"/>
              <a:t> </a:t>
            </a:r>
            <a:r>
              <a:rPr lang="en-US" dirty="0" err="1"/>
              <a:t>ölçekli</a:t>
            </a:r>
            <a:r>
              <a:rPr lang="en-US" dirty="0"/>
              <a:t> </a:t>
            </a:r>
            <a:r>
              <a:rPr lang="en-US" dirty="0" err="1"/>
              <a:t>problemleri</a:t>
            </a:r>
            <a:r>
              <a:rPr lang="en-US" dirty="0"/>
              <a:t> </a:t>
            </a:r>
            <a:r>
              <a:rPr lang="en-US" dirty="0" err="1"/>
              <a:t>etkili</a:t>
            </a:r>
            <a:r>
              <a:rPr lang="en-US" dirty="0"/>
              <a:t> </a:t>
            </a:r>
            <a:r>
              <a:rPr lang="en-US" dirty="0" err="1"/>
              <a:t>bir</a:t>
            </a:r>
            <a:r>
              <a:rPr lang="en-US" dirty="0"/>
              <a:t> </a:t>
            </a:r>
            <a:r>
              <a:rPr lang="en-US" dirty="0" err="1"/>
              <a:t>şekilde</a:t>
            </a:r>
            <a:r>
              <a:rPr lang="en-US" dirty="0"/>
              <a:t> </a:t>
            </a:r>
            <a:r>
              <a:rPr lang="en-US" dirty="0" err="1"/>
              <a:t>işleyebilmesi</a:t>
            </a:r>
            <a:r>
              <a:rPr lang="en-US" dirty="0"/>
              <a:t> </a:t>
            </a:r>
            <a:r>
              <a:rPr lang="en-US" dirty="0" err="1"/>
              <a:t>için</a:t>
            </a:r>
            <a:r>
              <a:rPr lang="en-US" dirty="0"/>
              <a:t> </a:t>
            </a:r>
            <a:r>
              <a:rPr lang="en-US" dirty="0" err="1"/>
              <a:t>özel</a:t>
            </a:r>
            <a:r>
              <a:rPr lang="en-US" dirty="0"/>
              <a:t> </a:t>
            </a:r>
            <a:r>
              <a:rPr lang="en-US" dirty="0" err="1"/>
              <a:t>olarak</a:t>
            </a:r>
            <a:r>
              <a:rPr lang="en-US" dirty="0"/>
              <a:t> </a:t>
            </a:r>
            <a:r>
              <a:rPr lang="en-US" dirty="0" err="1"/>
              <a:t>tasarlanmıştır</a:t>
            </a:r>
            <a:r>
              <a:rPr lang="en-US" dirty="0"/>
              <a:t>.</a:t>
            </a:r>
            <a:endParaRPr lang="en-US" dirty="0">
              <a:cs typeface="Calibri"/>
            </a:endParaRPr>
          </a:p>
          <a:p>
            <a:r>
              <a:rPr lang="en-US" b="1" dirty="0"/>
              <a:t>Yüksek </a:t>
            </a:r>
            <a:r>
              <a:rPr lang="en-US" b="1" dirty="0" err="1"/>
              <a:t>Kaliteli</a:t>
            </a:r>
            <a:r>
              <a:rPr lang="en-US" b="1" dirty="0"/>
              <a:t> </a:t>
            </a:r>
            <a:r>
              <a:rPr lang="en-US" b="1" dirty="0" err="1"/>
              <a:t>Çözümlere</a:t>
            </a:r>
            <a:r>
              <a:rPr lang="en-US" b="1" dirty="0"/>
              <a:t> </a:t>
            </a:r>
            <a:r>
              <a:rPr lang="en-US" b="1" dirty="0" err="1"/>
              <a:t>İhtiyaç</a:t>
            </a:r>
            <a:r>
              <a:rPr lang="en-US" b="1" dirty="0"/>
              <a:t> </a:t>
            </a:r>
            <a:r>
              <a:rPr lang="en-US" b="1" dirty="0" err="1"/>
              <a:t>Duymadan</a:t>
            </a:r>
            <a:r>
              <a:rPr lang="en-US" b="1" dirty="0"/>
              <a:t> </a:t>
            </a:r>
            <a:r>
              <a:rPr lang="en-US" b="1" dirty="0" err="1"/>
              <a:t>Eğitim</a:t>
            </a:r>
            <a:r>
              <a:rPr lang="en-US" b="1" dirty="0"/>
              <a:t>:</a:t>
            </a:r>
            <a:r>
              <a:rPr lang="en-US" dirty="0"/>
              <a:t> </a:t>
            </a:r>
            <a:r>
              <a:rPr lang="en-US" dirty="0" err="1"/>
              <a:t>Nevral</a:t>
            </a:r>
            <a:r>
              <a:rPr lang="en-US" dirty="0"/>
              <a:t> </a:t>
            </a:r>
            <a:r>
              <a:rPr lang="en-US" dirty="0" err="1"/>
              <a:t>ağ</a:t>
            </a:r>
            <a:r>
              <a:rPr lang="en-US" dirty="0"/>
              <a:t> </a:t>
            </a:r>
            <a:r>
              <a:rPr lang="en-US" dirty="0" err="1"/>
              <a:t>tabanlı</a:t>
            </a:r>
            <a:r>
              <a:rPr lang="en-US" dirty="0"/>
              <a:t> </a:t>
            </a:r>
            <a:r>
              <a:rPr lang="en-US" dirty="0" err="1"/>
              <a:t>modellerin</a:t>
            </a:r>
            <a:r>
              <a:rPr lang="en-US" dirty="0"/>
              <a:t> </a:t>
            </a:r>
            <a:r>
              <a:rPr lang="en-US" dirty="0" err="1"/>
              <a:t>eğitimi</a:t>
            </a:r>
            <a:r>
              <a:rPr lang="en-US" dirty="0"/>
              <a:t> </a:t>
            </a:r>
            <a:r>
              <a:rPr lang="en-US" dirty="0" err="1"/>
              <a:t>genellikle</a:t>
            </a:r>
            <a:r>
              <a:rPr lang="en-US" dirty="0"/>
              <a:t> </a:t>
            </a:r>
            <a:r>
              <a:rPr lang="en-US" dirty="0" err="1"/>
              <a:t>yüksek</a:t>
            </a:r>
            <a:r>
              <a:rPr lang="en-US" dirty="0"/>
              <a:t> </a:t>
            </a:r>
            <a:r>
              <a:rPr lang="en-US" dirty="0" err="1"/>
              <a:t>kaliteli</a:t>
            </a:r>
            <a:r>
              <a:rPr lang="en-US" dirty="0"/>
              <a:t> </a:t>
            </a:r>
            <a:r>
              <a:rPr lang="en-US" dirty="0" err="1"/>
              <a:t>etiketli</a:t>
            </a:r>
            <a:r>
              <a:rPr lang="en-US" dirty="0"/>
              <a:t> </a:t>
            </a:r>
            <a:r>
              <a:rPr lang="en-US" dirty="0" err="1"/>
              <a:t>veri</a:t>
            </a:r>
            <a:r>
              <a:rPr lang="en-US" dirty="0"/>
              <a:t> </a:t>
            </a:r>
            <a:r>
              <a:rPr lang="en-US" dirty="0" err="1"/>
              <a:t>setlerine</a:t>
            </a:r>
            <a:r>
              <a:rPr lang="en-US" dirty="0"/>
              <a:t> </a:t>
            </a:r>
            <a:r>
              <a:rPr lang="en-US" dirty="0" err="1"/>
              <a:t>ihtiyaç</a:t>
            </a:r>
            <a:r>
              <a:rPr lang="en-US" dirty="0"/>
              <a:t> </a:t>
            </a:r>
            <a:r>
              <a:rPr lang="en-US" dirty="0" err="1"/>
              <a:t>duyar</a:t>
            </a:r>
            <a:r>
              <a:rPr lang="en-US" dirty="0"/>
              <a:t>. </a:t>
            </a:r>
            <a:r>
              <a:rPr lang="en-US" dirty="0" err="1"/>
              <a:t>Ancak</a:t>
            </a:r>
            <a:r>
              <a:rPr lang="en-US" dirty="0"/>
              <a:t>, TSP </a:t>
            </a:r>
            <a:r>
              <a:rPr lang="en-US" dirty="0" err="1"/>
              <a:t>gibi</a:t>
            </a:r>
            <a:r>
              <a:rPr lang="en-US" dirty="0"/>
              <a:t> </a:t>
            </a:r>
            <a:r>
              <a:rPr lang="en-US" dirty="0" err="1"/>
              <a:t>karmaşık</a:t>
            </a:r>
            <a:r>
              <a:rPr lang="en-US" dirty="0"/>
              <a:t> </a:t>
            </a:r>
            <a:r>
              <a:rPr lang="en-US" dirty="0" err="1"/>
              <a:t>problemler</a:t>
            </a:r>
            <a:r>
              <a:rPr lang="en-US" dirty="0"/>
              <a:t> </a:t>
            </a:r>
            <a:r>
              <a:rPr lang="en-US" dirty="0" err="1"/>
              <a:t>için</a:t>
            </a:r>
            <a:r>
              <a:rPr lang="en-US" dirty="0"/>
              <a:t> </a:t>
            </a:r>
            <a:r>
              <a:rPr lang="en-US" dirty="0" err="1"/>
              <a:t>yüksek</a:t>
            </a:r>
            <a:r>
              <a:rPr lang="en-US" dirty="0"/>
              <a:t> </a:t>
            </a:r>
            <a:r>
              <a:rPr lang="en-US" dirty="0" err="1"/>
              <a:t>kaliteli</a:t>
            </a:r>
            <a:r>
              <a:rPr lang="en-US" dirty="0"/>
              <a:t> </a:t>
            </a:r>
            <a:r>
              <a:rPr lang="en-US" dirty="0" err="1"/>
              <a:t>çözümleri</a:t>
            </a:r>
            <a:r>
              <a:rPr lang="en-US" dirty="0"/>
              <a:t> </a:t>
            </a:r>
            <a:r>
              <a:rPr lang="en-US" dirty="0" err="1"/>
              <a:t>elde</a:t>
            </a:r>
            <a:r>
              <a:rPr lang="en-US" dirty="0"/>
              <a:t> </a:t>
            </a:r>
            <a:r>
              <a:rPr lang="en-US" dirty="0" err="1"/>
              <a:t>etmek</a:t>
            </a:r>
            <a:r>
              <a:rPr lang="en-US" dirty="0"/>
              <a:t> </a:t>
            </a:r>
            <a:r>
              <a:rPr lang="en-US" dirty="0" err="1"/>
              <a:t>zor</a:t>
            </a:r>
            <a:r>
              <a:rPr lang="en-US" dirty="0"/>
              <a:t> </a:t>
            </a:r>
            <a:r>
              <a:rPr lang="en-US" dirty="0" err="1"/>
              <a:t>ve</a:t>
            </a:r>
            <a:r>
              <a:rPr lang="en-US" dirty="0"/>
              <a:t> zaman </a:t>
            </a:r>
            <a:r>
              <a:rPr lang="en-US" dirty="0" err="1"/>
              <a:t>alıcı</a:t>
            </a:r>
            <a:r>
              <a:rPr lang="en-US" dirty="0"/>
              <a:t> </a:t>
            </a:r>
            <a:r>
              <a:rPr lang="en-US" dirty="0" err="1"/>
              <a:t>olabilir</a:t>
            </a:r>
            <a:r>
              <a:rPr lang="en-US" dirty="0"/>
              <a:t>. SIL, </a:t>
            </a:r>
            <a:r>
              <a:rPr lang="en-US" dirty="0" err="1"/>
              <a:t>modelin</a:t>
            </a:r>
            <a:r>
              <a:rPr lang="en-US" dirty="0"/>
              <a:t> </a:t>
            </a:r>
            <a:r>
              <a:rPr lang="en-US" dirty="0" err="1"/>
              <a:t>yerel</a:t>
            </a:r>
            <a:r>
              <a:rPr lang="en-US" dirty="0"/>
              <a:t> </a:t>
            </a:r>
            <a:r>
              <a:rPr lang="en-US" dirty="0" err="1"/>
              <a:t>yeniden</a:t>
            </a:r>
            <a:r>
              <a:rPr lang="en-US" dirty="0"/>
              <a:t> </a:t>
            </a:r>
            <a:r>
              <a:rPr lang="en-US" dirty="0" err="1"/>
              <a:t>yapılandırma</a:t>
            </a:r>
            <a:r>
              <a:rPr lang="en-US" dirty="0"/>
              <a:t> </a:t>
            </a:r>
            <a:r>
              <a:rPr lang="en-US" dirty="0" err="1"/>
              <a:t>ve</a:t>
            </a:r>
            <a:r>
              <a:rPr lang="en-US" dirty="0"/>
              <a:t> </a:t>
            </a:r>
            <a:r>
              <a:rPr lang="en-US" dirty="0" err="1"/>
              <a:t>yarı-etiketler</a:t>
            </a:r>
            <a:r>
              <a:rPr lang="en-US" dirty="0"/>
              <a:t> (pseudo-labels) </a:t>
            </a:r>
            <a:r>
              <a:rPr lang="en-US" dirty="0" err="1"/>
              <a:t>kullanarak</a:t>
            </a:r>
            <a:r>
              <a:rPr lang="en-US" dirty="0"/>
              <a:t> </a:t>
            </a:r>
            <a:r>
              <a:rPr lang="en-US" dirty="0" err="1"/>
              <a:t>kendi</a:t>
            </a:r>
            <a:r>
              <a:rPr lang="en-US" dirty="0"/>
              <a:t> </a:t>
            </a:r>
            <a:r>
              <a:rPr lang="en-US" dirty="0" err="1"/>
              <a:t>kendini</a:t>
            </a:r>
            <a:r>
              <a:rPr lang="en-US" dirty="0"/>
              <a:t> </a:t>
            </a:r>
            <a:r>
              <a:rPr lang="en-US" dirty="0" err="1"/>
              <a:t>iyileştirmesini</a:t>
            </a:r>
            <a:r>
              <a:rPr lang="en-US" dirty="0"/>
              <a:t> </a:t>
            </a:r>
            <a:r>
              <a:rPr lang="en-US" dirty="0" err="1"/>
              <a:t>sağlayarak</a:t>
            </a:r>
            <a:r>
              <a:rPr lang="en-US" dirty="0"/>
              <a:t> </a:t>
            </a:r>
            <a:r>
              <a:rPr lang="en-US" dirty="0" err="1"/>
              <a:t>bu</a:t>
            </a:r>
            <a:r>
              <a:rPr lang="en-US" dirty="0"/>
              <a:t> </a:t>
            </a:r>
            <a:r>
              <a:rPr lang="en-US" dirty="0" err="1"/>
              <a:t>sorunu</a:t>
            </a:r>
            <a:r>
              <a:rPr lang="en-US" dirty="0"/>
              <a:t> </a:t>
            </a:r>
            <a:r>
              <a:rPr lang="en-US" dirty="0" err="1"/>
              <a:t>aşar</a:t>
            </a:r>
            <a:r>
              <a:rPr lang="en-US" dirty="0"/>
              <a:t>.</a:t>
            </a:r>
            <a:endParaRPr lang="en-US" dirty="0">
              <a:cs typeface="Calibri"/>
            </a:endParaRPr>
          </a:p>
          <a:p>
            <a:r>
              <a:rPr lang="en-US" b="1" dirty="0"/>
              <a:t>Daha İyi </a:t>
            </a:r>
            <a:r>
              <a:rPr lang="en-US" b="1" dirty="0" err="1"/>
              <a:t>Genelleme</a:t>
            </a:r>
            <a:r>
              <a:rPr lang="en-US" b="1" dirty="0"/>
              <a:t> </a:t>
            </a:r>
            <a:r>
              <a:rPr lang="en-US" b="1" dirty="0" err="1"/>
              <a:t>Yeteneği</a:t>
            </a:r>
            <a:r>
              <a:rPr lang="en-US" b="1" dirty="0"/>
              <a:t>:</a:t>
            </a:r>
            <a:r>
              <a:rPr lang="en-US" dirty="0"/>
              <a:t> SIL, </a:t>
            </a:r>
            <a:r>
              <a:rPr lang="en-US" dirty="0" err="1"/>
              <a:t>modelin</a:t>
            </a:r>
            <a:r>
              <a:rPr lang="en-US" dirty="0"/>
              <a:t> </a:t>
            </a:r>
            <a:r>
              <a:rPr lang="en-US" dirty="0" err="1"/>
              <a:t>küçük</a:t>
            </a:r>
            <a:r>
              <a:rPr lang="en-US" dirty="0"/>
              <a:t> </a:t>
            </a:r>
            <a:r>
              <a:rPr lang="en-US" dirty="0" err="1"/>
              <a:t>örnekler</a:t>
            </a:r>
            <a:r>
              <a:rPr lang="en-US" dirty="0"/>
              <a:t> </a:t>
            </a:r>
            <a:r>
              <a:rPr lang="en-US" dirty="0" err="1"/>
              <a:t>üzerinde</a:t>
            </a:r>
            <a:r>
              <a:rPr lang="en-US" dirty="0"/>
              <a:t> </a:t>
            </a:r>
            <a:r>
              <a:rPr lang="en-US" dirty="0" err="1"/>
              <a:t>eğitilip</a:t>
            </a:r>
            <a:r>
              <a:rPr lang="en-US" dirty="0"/>
              <a:t> </a:t>
            </a:r>
            <a:r>
              <a:rPr lang="en-US" dirty="0" err="1"/>
              <a:t>daha</a:t>
            </a:r>
            <a:r>
              <a:rPr lang="en-US" dirty="0"/>
              <a:t> </a:t>
            </a:r>
            <a:r>
              <a:rPr lang="en-US" dirty="0" err="1"/>
              <a:t>sonra</a:t>
            </a:r>
            <a:r>
              <a:rPr lang="en-US" dirty="0"/>
              <a:t> </a:t>
            </a:r>
            <a:r>
              <a:rPr lang="en-US" dirty="0" err="1"/>
              <a:t>büyük</a:t>
            </a:r>
            <a:r>
              <a:rPr lang="en-US" dirty="0"/>
              <a:t> </a:t>
            </a:r>
            <a:r>
              <a:rPr lang="en-US" dirty="0" err="1"/>
              <a:t>ölçekli</a:t>
            </a:r>
            <a:r>
              <a:rPr lang="en-US" dirty="0"/>
              <a:t> </a:t>
            </a:r>
            <a:r>
              <a:rPr lang="en-US" dirty="0" err="1"/>
              <a:t>problemlere</a:t>
            </a:r>
            <a:r>
              <a:rPr lang="en-US" dirty="0"/>
              <a:t> </a:t>
            </a:r>
            <a:r>
              <a:rPr lang="en-US" dirty="0" err="1"/>
              <a:t>uygulanabilmesini</a:t>
            </a:r>
            <a:r>
              <a:rPr lang="en-US" dirty="0"/>
              <a:t> </a:t>
            </a:r>
            <a:r>
              <a:rPr lang="en-US" dirty="0" err="1"/>
              <a:t>sağlayarak</a:t>
            </a:r>
            <a:r>
              <a:rPr lang="en-US" dirty="0"/>
              <a:t> </a:t>
            </a:r>
            <a:r>
              <a:rPr lang="en-US" dirty="0" err="1"/>
              <a:t>genelleme</a:t>
            </a:r>
            <a:r>
              <a:rPr lang="en-US" dirty="0"/>
              <a:t> </a:t>
            </a:r>
            <a:r>
              <a:rPr lang="en-US" dirty="0" err="1"/>
              <a:t>yeteneğini</a:t>
            </a:r>
            <a:r>
              <a:rPr lang="en-US" dirty="0"/>
              <a:t> </a:t>
            </a:r>
            <a:r>
              <a:rPr lang="en-US" dirty="0" err="1"/>
              <a:t>artırır</a:t>
            </a:r>
            <a:r>
              <a:rPr lang="en-US" dirty="0"/>
              <a:t>. Bu, </a:t>
            </a:r>
            <a:r>
              <a:rPr lang="en-US" dirty="0" err="1"/>
              <a:t>modelin</a:t>
            </a:r>
            <a:r>
              <a:rPr lang="en-US" dirty="0"/>
              <a:t> </a:t>
            </a:r>
            <a:r>
              <a:rPr lang="en-US" dirty="0" err="1"/>
              <a:t>çeşitli</a:t>
            </a:r>
            <a:r>
              <a:rPr lang="en-US" dirty="0"/>
              <a:t> </a:t>
            </a:r>
            <a:r>
              <a:rPr lang="en-US" dirty="0" err="1"/>
              <a:t>boyutlardaki</a:t>
            </a:r>
            <a:r>
              <a:rPr lang="en-US" dirty="0"/>
              <a:t> </a:t>
            </a:r>
            <a:r>
              <a:rPr lang="en-US" dirty="0" err="1"/>
              <a:t>problemlere</a:t>
            </a:r>
            <a:r>
              <a:rPr lang="en-US" dirty="0"/>
              <a:t> </a:t>
            </a:r>
            <a:r>
              <a:rPr lang="en-US" dirty="0" err="1"/>
              <a:t>esnek</a:t>
            </a:r>
            <a:r>
              <a:rPr lang="en-US" dirty="0"/>
              <a:t> </a:t>
            </a:r>
            <a:r>
              <a:rPr lang="en-US" dirty="0" err="1"/>
              <a:t>bir</a:t>
            </a:r>
            <a:r>
              <a:rPr lang="en-US" dirty="0"/>
              <a:t> </a:t>
            </a:r>
            <a:r>
              <a:rPr lang="en-US" dirty="0" err="1"/>
              <a:t>şekilde</a:t>
            </a:r>
            <a:r>
              <a:rPr lang="en-US" dirty="0"/>
              <a:t> </a:t>
            </a:r>
            <a:r>
              <a:rPr lang="en-US" dirty="0" err="1"/>
              <a:t>uyum</a:t>
            </a:r>
            <a:r>
              <a:rPr lang="en-US" dirty="0"/>
              <a:t> </a:t>
            </a:r>
            <a:r>
              <a:rPr lang="en-US" dirty="0" err="1"/>
              <a:t>sağlamasına</a:t>
            </a:r>
            <a:r>
              <a:rPr lang="en-US" dirty="0"/>
              <a:t> </a:t>
            </a:r>
            <a:r>
              <a:rPr lang="en-US" dirty="0" err="1"/>
              <a:t>olanak</a:t>
            </a:r>
            <a:r>
              <a:rPr lang="en-US" dirty="0"/>
              <a:t> </a:t>
            </a:r>
            <a:r>
              <a:rPr lang="en-US" dirty="0" err="1"/>
              <a:t>tanır</a:t>
            </a:r>
            <a:r>
              <a:rPr lang="en-US" dirty="0"/>
              <a:t>.</a:t>
            </a:r>
            <a:endParaRPr lang="en-US" dirty="0">
              <a:cs typeface="Calibri"/>
            </a:endParaRPr>
          </a:p>
          <a:p>
            <a:r>
              <a:rPr lang="en-US" b="1" dirty="0" err="1"/>
              <a:t>Hesaplama</a:t>
            </a:r>
            <a:r>
              <a:rPr lang="en-US" b="1" dirty="0"/>
              <a:t> </a:t>
            </a:r>
            <a:r>
              <a:rPr lang="en-US" b="1" dirty="0" err="1"/>
              <a:t>Maliyetini</a:t>
            </a:r>
            <a:r>
              <a:rPr lang="en-US" b="1" dirty="0"/>
              <a:t> </a:t>
            </a:r>
            <a:r>
              <a:rPr lang="en-US" b="1" dirty="0" err="1"/>
              <a:t>Azaltma</a:t>
            </a:r>
            <a:r>
              <a:rPr lang="en-US" b="1" dirty="0"/>
              <a:t>:</a:t>
            </a:r>
            <a:r>
              <a:rPr lang="en-US" dirty="0"/>
              <a:t> SIL </a:t>
            </a:r>
            <a:r>
              <a:rPr lang="en-US" dirty="0" err="1"/>
              <a:t>yöntemi</a:t>
            </a:r>
            <a:r>
              <a:rPr lang="en-US" dirty="0"/>
              <a:t>, </a:t>
            </a:r>
            <a:r>
              <a:rPr lang="en-US" dirty="0" err="1"/>
              <a:t>özellikle</a:t>
            </a:r>
            <a:r>
              <a:rPr lang="en-US" dirty="0"/>
              <a:t> </a:t>
            </a:r>
            <a:r>
              <a:rPr lang="en-US" dirty="0" err="1"/>
              <a:t>doğrusal</a:t>
            </a:r>
            <a:r>
              <a:rPr lang="en-US" dirty="0"/>
              <a:t> </a:t>
            </a:r>
            <a:r>
              <a:rPr lang="en-US" dirty="0" err="1"/>
              <a:t>karmaşıklıkta</a:t>
            </a:r>
            <a:r>
              <a:rPr lang="en-US" dirty="0"/>
              <a:t> </a:t>
            </a:r>
            <a:r>
              <a:rPr lang="en-US" dirty="0" err="1"/>
              <a:t>bir</a:t>
            </a:r>
            <a:r>
              <a:rPr lang="en-US" dirty="0"/>
              <a:t> </a:t>
            </a:r>
            <a:r>
              <a:rPr lang="en-US" dirty="0" err="1"/>
              <a:t>dikkat</a:t>
            </a:r>
            <a:r>
              <a:rPr lang="en-US" dirty="0"/>
              <a:t> </a:t>
            </a:r>
            <a:r>
              <a:rPr lang="en-US" dirty="0" err="1"/>
              <a:t>mekanizması</a:t>
            </a:r>
            <a:r>
              <a:rPr lang="en-US" dirty="0"/>
              <a:t> </a:t>
            </a:r>
            <a:r>
              <a:rPr lang="en-US" dirty="0" err="1"/>
              <a:t>kullanarak</a:t>
            </a:r>
            <a:r>
              <a:rPr lang="en-US" dirty="0"/>
              <a:t>, </a:t>
            </a:r>
            <a:r>
              <a:rPr lang="en-US" dirty="0" err="1"/>
              <a:t>modelin</a:t>
            </a:r>
            <a:r>
              <a:rPr lang="en-US" dirty="0"/>
              <a:t> </a:t>
            </a:r>
            <a:r>
              <a:rPr lang="en-US" dirty="0" err="1"/>
              <a:t>büyük</a:t>
            </a:r>
            <a:r>
              <a:rPr lang="en-US" dirty="0"/>
              <a:t> </a:t>
            </a:r>
            <a:r>
              <a:rPr lang="en-US" dirty="0" err="1"/>
              <a:t>ölçekli</a:t>
            </a:r>
            <a:r>
              <a:rPr lang="en-US" dirty="0"/>
              <a:t> </a:t>
            </a:r>
            <a:r>
              <a:rPr lang="en-US" dirty="0" err="1"/>
              <a:t>problemleri</a:t>
            </a:r>
            <a:r>
              <a:rPr lang="en-US" dirty="0"/>
              <a:t> </a:t>
            </a:r>
            <a:r>
              <a:rPr lang="en-US" dirty="0" err="1"/>
              <a:t>düşük</a:t>
            </a:r>
            <a:r>
              <a:rPr lang="en-US" dirty="0"/>
              <a:t> </a:t>
            </a:r>
            <a:r>
              <a:rPr lang="en-US" dirty="0" err="1"/>
              <a:t>hesaplama</a:t>
            </a:r>
            <a:r>
              <a:rPr lang="en-US" dirty="0"/>
              <a:t> </a:t>
            </a:r>
            <a:r>
              <a:rPr lang="en-US" dirty="0" err="1"/>
              <a:t>maliyetiyle</a:t>
            </a:r>
            <a:r>
              <a:rPr lang="en-US" dirty="0"/>
              <a:t> </a:t>
            </a:r>
            <a:r>
              <a:rPr lang="en-US" dirty="0" err="1"/>
              <a:t>işlemesine</a:t>
            </a:r>
            <a:r>
              <a:rPr lang="en-US" dirty="0"/>
              <a:t> </a:t>
            </a:r>
            <a:r>
              <a:rPr lang="en-US" dirty="0" err="1"/>
              <a:t>yardımcı</a:t>
            </a:r>
            <a:r>
              <a:rPr lang="en-US" dirty="0"/>
              <a:t> </a:t>
            </a:r>
            <a:r>
              <a:rPr lang="en-US" dirty="0" err="1"/>
              <a:t>olur</a:t>
            </a:r>
            <a:r>
              <a:rPr lang="en-US" dirty="0"/>
              <a:t>. Bu, </a:t>
            </a:r>
            <a:r>
              <a:rPr lang="en-US" dirty="0" err="1"/>
              <a:t>modelin</a:t>
            </a:r>
            <a:r>
              <a:rPr lang="en-US" dirty="0"/>
              <a:t> </a:t>
            </a:r>
            <a:r>
              <a:rPr lang="en-US" dirty="0" err="1"/>
              <a:t>büyük</a:t>
            </a:r>
            <a:r>
              <a:rPr lang="en-US" dirty="0"/>
              <a:t> </a:t>
            </a:r>
            <a:r>
              <a:rPr lang="en-US" dirty="0" err="1"/>
              <a:t>veri</a:t>
            </a:r>
            <a:r>
              <a:rPr lang="en-US" dirty="0"/>
              <a:t> </a:t>
            </a:r>
            <a:r>
              <a:rPr lang="en-US" dirty="0" err="1"/>
              <a:t>setleri</a:t>
            </a:r>
            <a:r>
              <a:rPr lang="en-US" dirty="0"/>
              <a:t> </a:t>
            </a:r>
            <a:r>
              <a:rPr lang="en-US" dirty="0" err="1"/>
              <a:t>üzerinde</a:t>
            </a:r>
            <a:r>
              <a:rPr lang="en-US" dirty="0"/>
              <a:t> </a:t>
            </a:r>
            <a:r>
              <a:rPr lang="en-US" dirty="0" err="1"/>
              <a:t>daha</a:t>
            </a:r>
            <a:r>
              <a:rPr lang="en-US" dirty="0"/>
              <a:t> </a:t>
            </a:r>
            <a:r>
              <a:rPr lang="en-US" dirty="0" err="1"/>
              <a:t>hızlı</a:t>
            </a:r>
            <a:r>
              <a:rPr lang="en-US" dirty="0"/>
              <a:t> </a:t>
            </a:r>
            <a:r>
              <a:rPr lang="en-US" dirty="0" err="1"/>
              <a:t>ve</a:t>
            </a:r>
            <a:r>
              <a:rPr lang="en-US" dirty="0"/>
              <a:t> </a:t>
            </a:r>
            <a:r>
              <a:rPr lang="en-US" dirty="0" err="1"/>
              <a:t>daha</a:t>
            </a:r>
            <a:r>
              <a:rPr lang="en-US" dirty="0"/>
              <a:t> </a:t>
            </a:r>
            <a:r>
              <a:rPr lang="en-US" dirty="0" err="1"/>
              <a:t>verimli</a:t>
            </a:r>
            <a:r>
              <a:rPr lang="en-US" dirty="0"/>
              <a:t> </a:t>
            </a:r>
            <a:r>
              <a:rPr lang="en-US" dirty="0" err="1"/>
              <a:t>bir</a:t>
            </a:r>
            <a:r>
              <a:rPr lang="en-US" dirty="0"/>
              <a:t> </a:t>
            </a:r>
            <a:r>
              <a:rPr lang="en-US" dirty="0" err="1"/>
              <a:t>şekilde</a:t>
            </a:r>
            <a:r>
              <a:rPr lang="en-US" dirty="0"/>
              <a:t> </a:t>
            </a:r>
            <a:r>
              <a:rPr lang="en-US" dirty="0" err="1"/>
              <a:t>eğitilmesini</a:t>
            </a:r>
            <a:r>
              <a:rPr lang="en-US" dirty="0"/>
              <a:t> </a:t>
            </a:r>
            <a:r>
              <a:rPr lang="en-US" dirty="0" err="1"/>
              <a:t>sağlar</a:t>
            </a:r>
            <a:r>
              <a:rPr lang="en-US" dirty="0"/>
              <a:t>.</a:t>
            </a:r>
            <a:endParaRPr lang="en-US" dirty="0">
              <a:cs typeface="Calibri"/>
            </a:endParaRPr>
          </a:p>
          <a:p>
            <a:endParaRPr lang="en-US" dirty="0">
              <a:cs typeface="Calibri"/>
            </a:endParaRPr>
          </a:p>
        </p:txBody>
      </p:sp>
      <p:sp>
        <p:nvSpPr>
          <p:cNvPr id="4" name="Slayt Numarası Yer Tutucusu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609201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Method  TSP1K  TSP5K  TSP10K  TSP50K  TSP100K </a:t>
            </a:r>
            <a:endParaRPr lang="en-US" dirty="0">
              <a:cs typeface="Calibri"/>
            </a:endParaRPr>
          </a:p>
          <a:p>
            <a:r>
              <a:rPr lang="en-US" dirty="0"/>
              <a:t>LEHD   101.1    2317.6  9202.8  OOM   </a:t>
            </a:r>
            <a:r>
              <a:rPr lang="en-US" dirty="0" err="1"/>
              <a:t>OOM</a:t>
            </a:r>
            <a:r>
              <a:rPr lang="en-US" dirty="0"/>
              <a:t> </a:t>
            </a:r>
          </a:p>
          <a:p>
            <a:r>
              <a:rPr lang="en-US" dirty="0"/>
              <a:t>SIL </a:t>
            </a:r>
            <a:r>
              <a:rPr lang="en-US" dirty="0" err="1"/>
              <a:t>Tabanlı</a:t>
            </a:r>
            <a:r>
              <a:rPr lang="en-US" dirty="0"/>
              <a:t> 36.7      51.7   94.3   426.4   844.0</a:t>
            </a:r>
          </a:p>
          <a:p>
            <a:endParaRPr lang="en-US" dirty="0"/>
          </a:p>
          <a:p>
            <a:r>
              <a:rPr lang="en-US" dirty="0"/>
              <a:t>Buna </a:t>
            </a:r>
            <a:r>
              <a:rPr lang="en-US" dirty="0" err="1"/>
              <a:t>karşılık</a:t>
            </a:r>
            <a:r>
              <a:rPr lang="en-US" dirty="0"/>
              <a:t>, "</a:t>
            </a:r>
            <a:r>
              <a:rPr lang="en-US" dirty="0" err="1"/>
              <a:t>doğrusal</a:t>
            </a:r>
            <a:r>
              <a:rPr lang="en-US" dirty="0"/>
              <a:t> </a:t>
            </a:r>
            <a:r>
              <a:rPr lang="en-US" dirty="0" err="1"/>
              <a:t>dikkat</a:t>
            </a:r>
            <a:r>
              <a:rPr lang="en-US" dirty="0"/>
              <a:t> </a:t>
            </a:r>
            <a:r>
              <a:rPr lang="en-US" dirty="0" err="1"/>
              <a:t>mekanizması</a:t>
            </a:r>
            <a:r>
              <a:rPr lang="en-US" dirty="0"/>
              <a:t>", </a:t>
            </a:r>
            <a:r>
              <a:rPr lang="en-US" dirty="0" err="1"/>
              <a:t>hesaplama</a:t>
            </a:r>
            <a:r>
              <a:rPr lang="en-US" dirty="0"/>
              <a:t> </a:t>
            </a:r>
            <a:r>
              <a:rPr lang="en-US" dirty="0" err="1"/>
              <a:t>maliyetini</a:t>
            </a:r>
            <a:r>
              <a:rPr lang="en-US" dirty="0"/>
              <a:t> </a:t>
            </a:r>
            <a:r>
              <a:rPr lang="en-US" dirty="0" err="1"/>
              <a:t>ve</a:t>
            </a:r>
            <a:r>
              <a:rPr lang="en-US" dirty="0"/>
              <a:t> </a:t>
            </a:r>
            <a:r>
              <a:rPr lang="en-US" dirty="0" err="1"/>
              <a:t>hafıza</a:t>
            </a:r>
            <a:r>
              <a:rPr lang="en-US" dirty="0"/>
              <a:t> </a:t>
            </a:r>
            <a:r>
              <a:rPr lang="en-US" dirty="0" err="1"/>
              <a:t>kullanımını</a:t>
            </a:r>
            <a:r>
              <a:rPr lang="en-US" dirty="0"/>
              <a:t> </a:t>
            </a:r>
            <a:r>
              <a:rPr lang="en-US" dirty="0" err="1"/>
              <a:t>azaltmayı</a:t>
            </a:r>
            <a:r>
              <a:rPr lang="en-US" dirty="0"/>
              <a:t> </a:t>
            </a:r>
            <a:r>
              <a:rPr lang="en-US" dirty="0" err="1"/>
              <a:t>amaçlayan</a:t>
            </a:r>
            <a:r>
              <a:rPr lang="en-US" dirty="0"/>
              <a:t> </a:t>
            </a:r>
            <a:r>
              <a:rPr lang="en-US" dirty="0" err="1"/>
              <a:t>bir</a:t>
            </a:r>
            <a:r>
              <a:rPr lang="en-US" dirty="0"/>
              <a:t> </a:t>
            </a:r>
            <a:r>
              <a:rPr lang="en-US" dirty="0" err="1"/>
              <a:t>yaklaşımdır</a:t>
            </a:r>
            <a:r>
              <a:rPr lang="en-US" dirty="0"/>
              <a:t>. Bu </a:t>
            </a:r>
            <a:r>
              <a:rPr lang="en-US" dirty="0" err="1"/>
              <a:t>yaklaşım</a:t>
            </a:r>
            <a:r>
              <a:rPr lang="en-US" dirty="0"/>
              <a:t>, </a:t>
            </a:r>
            <a:r>
              <a:rPr lang="en-US" dirty="0" err="1"/>
              <a:t>girdi</a:t>
            </a:r>
            <a:r>
              <a:rPr lang="en-US" dirty="0"/>
              <a:t> </a:t>
            </a:r>
            <a:r>
              <a:rPr lang="en-US" dirty="0" err="1"/>
              <a:t>dizisinin</a:t>
            </a:r>
            <a:r>
              <a:rPr lang="en-US" dirty="0"/>
              <a:t> </a:t>
            </a:r>
            <a:r>
              <a:rPr lang="en-US" dirty="0" err="1"/>
              <a:t>uzunluğuna</a:t>
            </a:r>
            <a:r>
              <a:rPr lang="en-US" dirty="0"/>
              <a:t> </a:t>
            </a:r>
            <a:r>
              <a:rPr lang="en-US" dirty="0" err="1"/>
              <a:t>doğrusal</a:t>
            </a:r>
            <a:r>
              <a:rPr lang="en-US" dirty="0"/>
              <a:t> </a:t>
            </a:r>
            <a:r>
              <a:rPr lang="en-US" dirty="0" err="1"/>
              <a:t>olarak</a:t>
            </a:r>
            <a:r>
              <a:rPr lang="en-US" dirty="0"/>
              <a:t> </a:t>
            </a:r>
            <a:r>
              <a:rPr lang="en-US" dirty="0" err="1"/>
              <a:t>ölçeklenen</a:t>
            </a:r>
            <a:r>
              <a:rPr lang="en-US" dirty="0"/>
              <a:t> </a:t>
            </a:r>
            <a:r>
              <a:rPr lang="en-US" dirty="0" err="1"/>
              <a:t>bir</a:t>
            </a:r>
            <a:r>
              <a:rPr lang="en-US" dirty="0"/>
              <a:t> </a:t>
            </a:r>
            <a:r>
              <a:rPr lang="en-US" dirty="0" err="1"/>
              <a:t>karmaşıklık</a:t>
            </a:r>
            <a:r>
              <a:rPr lang="en-US" dirty="0"/>
              <a:t> </a:t>
            </a:r>
            <a:r>
              <a:rPr lang="en-US" dirty="0" err="1"/>
              <a:t>sunar</a:t>
            </a:r>
            <a:r>
              <a:rPr lang="en-US" dirty="0"/>
              <a:t>, </a:t>
            </a:r>
            <a:r>
              <a:rPr lang="en-US" dirty="0" err="1"/>
              <a:t>bu</a:t>
            </a:r>
            <a:r>
              <a:rPr lang="en-US" dirty="0"/>
              <a:t> da </a:t>
            </a:r>
            <a:r>
              <a:rPr lang="en-US" dirty="0" err="1"/>
              <a:t>büyük</a:t>
            </a:r>
            <a:r>
              <a:rPr lang="en-US" dirty="0"/>
              <a:t> </a:t>
            </a:r>
            <a:r>
              <a:rPr lang="en-US" dirty="0" err="1"/>
              <a:t>veri</a:t>
            </a:r>
            <a:r>
              <a:rPr lang="en-US" dirty="0"/>
              <a:t> </a:t>
            </a:r>
            <a:r>
              <a:rPr lang="en-US" dirty="0" err="1"/>
              <a:t>setleri</a:t>
            </a:r>
            <a:r>
              <a:rPr lang="en-US" dirty="0"/>
              <a:t> </a:t>
            </a:r>
            <a:r>
              <a:rPr lang="en-US" dirty="0" err="1"/>
              <a:t>üzerinde</a:t>
            </a:r>
            <a:r>
              <a:rPr lang="en-US" dirty="0"/>
              <a:t> </a:t>
            </a:r>
            <a:r>
              <a:rPr lang="en-US" dirty="0" err="1"/>
              <a:t>çalışırken</a:t>
            </a:r>
            <a:r>
              <a:rPr lang="en-US" dirty="0"/>
              <a:t> </a:t>
            </a:r>
            <a:r>
              <a:rPr lang="en-US" dirty="0" err="1"/>
              <a:t>daha</a:t>
            </a:r>
            <a:r>
              <a:rPr lang="en-US" dirty="0"/>
              <a:t> </a:t>
            </a:r>
            <a:r>
              <a:rPr lang="en-US" dirty="0" err="1"/>
              <a:t>verimli</a:t>
            </a:r>
            <a:r>
              <a:rPr lang="en-US" dirty="0"/>
              <a:t> </a:t>
            </a:r>
            <a:r>
              <a:rPr lang="en-US" dirty="0" err="1"/>
              <a:t>olmasını</a:t>
            </a:r>
            <a:r>
              <a:rPr lang="en-US" dirty="0"/>
              <a:t> </a:t>
            </a:r>
            <a:r>
              <a:rPr lang="en-US" dirty="0" err="1"/>
              <a:t>sağlar</a:t>
            </a:r>
            <a:r>
              <a:rPr lang="en-US" dirty="0"/>
              <a:t>. </a:t>
            </a:r>
            <a:endParaRPr lang="en-US" dirty="0">
              <a:cs typeface="Calibri"/>
            </a:endParaRPr>
          </a:p>
          <a:p>
            <a:endParaRPr lang="en-US" dirty="0"/>
          </a:p>
          <a:p>
            <a:r>
              <a:rPr lang="en-US" dirty="0"/>
              <a:t>LEHD </a:t>
            </a:r>
            <a:r>
              <a:rPr lang="en-US" dirty="0" err="1"/>
              <a:t>modeli</a:t>
            </a:r>
            <a:r>
              <a:rPr lang="en-US" dirty="0"/>
              <a:t>, </a:t>
            </a:r>
            <a:r>
              <a:rPr lang="en-US" dirty="0" err="1"/>
              <a:t>geleneksel</a:t>
            </a:r>
            <a:r>
              <a:rPr lang="en-US" dirty="0"/>
              <a:t> self-attention </a:t>
            </a:r>
            <a:r>
              <a:rPr lang="en-US" dirty="0" err="1"/>
              <a:t>mekanizmasını</a:t>
            </a:r>
            <a:r>
              <a:rPr lang="en-US" dirty="0"/>
              <a:t> </a:t>
            </a:r>
            <a:r>
              <a:rPr lang="en-US" dirty="0" err="1"/>
              <a:t>kullanır</a:t>
            </a:r>
            <a:r>
              <a:rPr lang="en-US" dirty="0"/>
              <a:t>. </a:t>
            </a:r>
            <a:r>
              <a:rPr lang="en-US" dirty="0" err="1"/>
              <a:t>Ancak</a:t>
            </a:r>
            <a:r>
              <a:rPr lang="en-US" dirty="0"/>
              <a:t>, </a:t>
            </a:r>
            <a:r>
              <a:rPr lang="en-US" dirty="0" err="1"/>
              <a:t>geleneksel</a:t>
            </a:r>
            <a:r>
              <a:rPr lang="en-US" dirty="0"/>
              <a:t> self-attention </a:t>
            </a:r>
            <a:r>
              <a:rPr lang="en-US" dirty="0" err="1"/>
              <a:t>mekanizmasının</a:t>
            </a:r>
            <a:r>
              <a:rPr lang="en-US" dirty="0"/>
              <a:t> </a:t>
            </a:r>
            <a:r>
              <a:rPr lang="en-US" dirty="0" err="1"/>
              <a:t>hesaplama</a:t>
            </a:r>
            <a:r>
              <a:rPr lang="en-US" dirty="0"/>
              <a:t> </a:t>
            </a:r>
            <a:r>
              <a:rPr lang="en-US" dirty="0" err="1"/>
              <a:t>ve</a:t>
            </a:r>
            <a:r>
              <a:rPr lang="en-US" dirty="0"/>
              <a:t> </a:t>
            </a:r>
            <a:r>
              <a:rPr lang="en-US" dirty="0" err="1"/>
              <a:t>hafıza</a:t>
            </a:r>
            <a:r>
              <a:rPr lang="en-US" dirty="0"/>
              <a:t> </a:t>
            </a:r>
            <a:r>
              <a:rPr lang="en-US" dirty="0" err="1"/>
              <a:t>kullanımı</a:t>
            </a:r>
            <a:r>
              <a:rPr lang="en-US" dirty="0"/>
              <a:t>, </a:t>
            </a:r>
            <a:r>
              <a:rPr lang="en-US" dirty="0" err="1"/>
              <a:t>girdi</a:t>
            </a:r>
            <a:r>
              <a:rPr lang="en-US" dirty="0"/>
              <a:t> </a:t>
            </a:r>
            <a:r>
              <a:rPr lang="en-US" dirty="0" err="1"/>
              <a:t>uzunluğunun</a:t>
            </a:r>
            <a:r>
              <a:rPr lang="en-US" dirty="0"/>
              <a:t> </a:t>
            </a:r>
            <a:r>
              <a:rPr lang="en-US" dirty="0" err="1"/>
              <a:t>karesiyle</a:t>
            </a:r>
            <a:r>
              <a:rPr lang="en-US" dirty="0"/>
              <a:t> (quadratic complexity) </a:t>
            </a:r>
            <a:r>
              <a:rPr lang="en-US" dirty="0" err="1"/>
              <a:t>artar</a:t>
            </a:r>
            <a:r>
              <a:rPr lang="en-US" dirty="0"/>
              <a:t>, </a:t>
            </a:r>
            <a:r>
              <a:rPr lang="en-US" dirty="0" err="1"/>
              <a:t>bu</a:t>
            </a:r>
            <a:r>
              <a:rPr lang="en-US" dirty="0"/>
              <a:t> da </a:t>
            </a:r>
            <a:r>
              <a:rPr lang="en-US" dirty="0" err="1"/>
              <a:t>özellikle</a:t>
            </a:r>
            <a:r>
              <a:rPr lang="en-US" dirty="0"/>
              <a:t> </a:t>
            </a:r>
            <a:r>
              <a:rPr lang="en-US" dirty="0" err="1"/>
              <a:t>büyük</a:t>
            </a:r>
            <a:r>
              <a:rPr lang="en-US" dirty="0"/>
              <a:t> </a:t>
            </a:r>
            <a:r>
              <a:rPr lang="en-US" dirty="0" err="1"/>
              <a:t>ölçekli</a:t>
            </a:r>
            <a:r>
              <a:rPr lang="en-US" dirty="0"/>
              <a:t> </a:t>
            </a:r>
            <a:r>
              <a:rPr lang="en-US" dirty="0" err="1"/>
              <a:t>veri</a:t>
            </a:r>
            <a:r>
              <a:rPr lang="en-US" dirty="0"/>
              <a:t> </a:t>
            </a:r>
            <a:r>
              <a:rPr lang="en-US" dirty="0" err="1"/>
              <a:t>setleri</a:t>
            </a:r>
            <a:r>
              <a:rPr lang="en-US" dirty="0"/>
              <a:t> </a:t>
            </a:r>
            <a:r>
              <a:rPr lang="en-US" dirty="0" err="1"/>
              <a:t>veya</a:t>
            </a:r>
            <a:r>
              <a:rPr lang="en-US" dirty="0"/>
              <a:t> </a:t>
            </a:r>
            <a:r>
              <a:rPr lang="en-US" dirty="0" err="1"/>
              <a:t>uzun</a:t>
            </a:r>
            <a:r>
              <a:rPr lang="en-US" dirty="0"/>
              <a:t> </a:t>
            </a:r>
            <a:r>
              <a:rPr lang="en-US" dirty="0" err="1"/>
              <a:t>sekanslarla</a:t>
            </a:r>
            <a:r>
              <a:rPr lang="en-US" dirty="0"/>
              <a:t> </a:t>
            </a:r>
            <a:r>
              <a:rPr lang="en-US" dirty="0" err="1"/>
              <a:t>çalışırken</a:t>
            </a:r>
            <a:r>
              <a:rPr lang="en-US" dirty="0"/>
              <a:t> </a:t>
            </a:r>
            <a:r>
              <a:rPr lang="en-US" dirty="0" err="1"/>
              <a:t>önemli</a:t>
            </a:r>
            <a:r>
              <a:rPr lang="en-US" dirty="0"/>
              <a:t> </a:t>
            </a:r>
            <a:r>
              <a:rPr lang="en-US" dirty="0" err="1"/>
              <a:t>bir</a:t>
            </a:r>
            <a:r>
              <a:rPr lang="en-US" dirty="0"/>
              <a:t> </a:t>
            </a:r>
            <a:r>
              <a:rPr lang="en-US" dirty="0" err="1"/>
              <a:t>sınırlılık</a:t>
            </a:r>
            <a:r>
              <a:rPr lang="en-US" dirty="0"/>
              <a:t> </a:t>
            </a:r>
            <a:r>
              <a:rPr lang="en-US" dirty="0" err="1"/>
              <a:t>oluşturur</a:t>
            </a:r>
            <a:r>
              <a:rPr lang="en-US" dirty="0"/>
              <a:t>.</a:t>
            </a:r>
            <a:endParaRPr lang="en-US" dirty="0">
              <a:cs typeface="Calibri"/>
            </a:endParaRPr>
          </a:p>
          <a:p>
            <a:r>
              <a:rPr lang="en-US" dirty="0" err="1"/>
              <a:t>Tradicional</a:t>
            </a:r>
            <a:r>
              <a:rPr lang="en-US" dirty="0"/>
              <a:t> </a:t>
            </a:r>
            <a:r>
              <a:rPr lang="en-US" dirty="0" err="1"/>
              <a:t>dikkat</a:t>
            </a:r>
            <a:r>
              <a:rPr lang="en-US" dirty="0"/>
              <a:t> </a:t>
            </a:r>
            <a:r>
              <a:rPr lang="en-US" dirty="0" err="1"/>
              <a:t>mekanizmaları</a:t>
            </a:r>
            <a:r>
              <a:rPr lang="en-US" dirty="0"/>
              <a:t> </a:t>
            </a:r>
            <a:r>
              <a:rPr lang="en-US" dirty="0" err="1"/>
              <a:t>genellikle</a:t>
            </a:r>
            <a:r>
              <a:rPr lang="en-US" dirty="0"/>
              <a:t> "quadratic complexity" (</a:t>
            </a:r>
            <a:r>
              <a:rPr lang="en-US" dirty="0" err="1"/>
              <a:t>kuadratik</a:t>
            </a:r>
            <a:r>
              <a:rPr lang="en-US" dirty="0"/>
              <a:t> </a:t>
            </a:r>
            <a:r>
              <a:rPr lang="en-US" dirty="0" err="1"/>
              <a:t>karmaşıklık</a:t>
            </a:r>
            <a:r>
              <a:rPr lang="en-US" dirty="0"/>
              <a:t>) </a:t>
            </a:r>
            <a:r>
              <a:rPr lang="en-US" dirty="0" err="1"/>
              <a:t>gösterir</a:t>
            </a:r>
            <a:r>
              <a:rPr lang="en-US" dirty="0"/>
              <a:t>, </a:t>
            </a:r>
            <a:r>
              <a:rPr lang="en-US" dirty="0" err="1"/>
              <a:t>yani</a:t>
            </a:r>
            <a:r>
              <a:rPr lang="en-US" dirty="0"/>
              <a:t> </a:t>
            </a:r>
            <a:r>
              <a:rPr lang="en-US" dirty="0" err="1"/>
              <a:t>hesaplama</a:t>
            </a:r>
            <a:r>
              <a:rPr lang="en-US" dirty="0"/>
              <a:t> </a:t>
            </a:r>
            <a:r>
              <a:rPr lang="en-US" dirty="0" err="1"/>
              <a:t>maliyeti</a:t>
            </a:r>
            <a:r>
              <a:rPr lang="en-US" dirty="0"/>
              <a:t> </a:t>
            </a:r>
            <a:r>
              <a:rPr lang="en-US" dirty="0" err="1"/>
              <a:t>ve</a:t>
            </a:r>
            <a:r>
              <a:rPr lang="en-US" dirty="0"/>
              <a:t> </a:t>
            </a:r>
            <a:r>
              <a:rPr lang="en-US" dirty="0" err="1"/>
              <a:t>hafıza</a:t>
            </a:r>
            <a:r>
              <a:rPr lang="en-US" dirty="0"/>
              <a:t> </a:t>
            </a:r>
            <a:r>
              <a:rPr lang="en-US" dirty="0" err="1"/>
              <a:t>gereksinimleri</a:t>
            </a:r>
            <a:r>
              <a:rPr lang="en-US" dirty="0"/>
              <a:t> </a:t>
            </a:r>
            <a:r>
              <a:rPr lang="en-US" dirty="0" err="1"/>
              <a:t>girdi</a:t>
            </a:r>
            <a:r>
              <a:rPr lang="en-US" dirty="0"/>
              <a:t> </a:t>
            </a:r>
            <a:r>
              <a:rPr lang="en-US" dirty="0" err="1"/>
              <a:t>dizisinin</a:t>
            </a:r>
            <a:r>
              <a:rPr lang="en-US" dirty="0"/>
              <a:t> </a:t>
            </a:r>
            <a:r>
              <a:rPr lang="en-US" dirty="0" err="1"/>
              <a:t>uzunluğunun</a:t>
            </a:r>
            <a:r>
              <a:rPr lang="en-US" dirty="0"/>
              <a:t> </a:t>
            </a:r>
            <a:r>
              <a:rPr lang="en-US" dirty="0" err="1"/>
              <a:t>karesiyle</a:t>
            </a:r>
            <a:r>
              <a:rPr lang="en-US" dirty="0"/>
              <a:t> </a:t>
            </a:r>
            <a:r>
              <a:rPr lang="en-US" dirty="0" err="1"/>
              <a:t>orantılı</a:t>
            </a:r>
            <a:r>
              <a:rPr lang="en-US" dirty="0"/>
              <a:t> </a:t>
            </a:r>
            <a:r>
              <a:rPr lang="en-US" dirty="0" err="1"/>
              <a:t>olarak</a:t>
            </a:r>
            <a:r>
              <a:rPr lang="en-US" dirty="0"/>
              <a:t> </a:t>
            </a:r>
            <a:r>
              <a:rPr lang="en-US" dirty="0" err="1"/>
              <a:t>artar</a:t>
            </a:r>
            <a:r>
              <a:rPr lang="en-US" dirty="0"/>
              <a:t>. Bu, </a:t>
            </a:r>
            <a:r>
              <a:rPr lang="en-US" dirty="0" err="1"/>
              <a:t>özellikle</a:t>
            </a:r>
            <a:r>
              <a:rPr lang="en-US" dirty="0"/>
              <a:t> </a:t>
            </a:r>
            <a:r>
              <a:rPr lang="en-US" dirty="0" err="1"/>
              <a:t>uzun</a:t>
            </a:r>
            <a:r>
              <a:rPr lang="en-US" dirty="0"/>
              <a:t> </a:t>
            </a:r>
            <a:r>
              <a:rPr lang="en-US" dirty="0" err="1"/>
              <a:t>girdi</a:t>
            </a:r>
            <a:r>
              <a:rPr lang="en-US" dirty="0"/>
              <a:t> </a:t>
            </a:r>
            <a:r>
              <a:rPr lang="en-US" dirty="0" err="1"/>
              <a:t>dizileri</a:t>
            </a:r>
            <a:r>
              <a:rPr lang="en-US" dirty="0"/>
              <a:t> </a:t>
            </a:r>
            <a:r>
              <a:rPr lang="en-US" dirty="0" err="1"/>
              <a:t>veya</a:t>
            </a:r>
            <a:r>
              <a:rPr lang="en-US" dirty="0"/>
              <a:t> </a:t>
            </a:r>
            <a:r>
              <a:rPr lang="en-US" dirty="0" err="1"/>
              <a:t>büyük</a:t>
            </a:r>
            <a:r>
              <a:rPr lang="en-US" dirty="0"/>
              <a:t> </a:t>
            </a:r>
            <a:r>
              <a:rPr lang="en-US" dirty="0" err="1"/>
              <a:t>veri</a:t>
            </a:r>
            <a:r>
              <a:rPr lang="en-US" dirty="0"/>
              <a:t> </a:t>
            </a:r>
            <a:r>
              <a:rPr lang="en-US" dirty="0" err="1"/>
              <a:t>setleri</a:t>
            </a:r>
            <a:r>
              <a:rPr lang="en-US" dirty="0"/>
              <a:t> </a:t>
            </a:r>
            <a:r>
              <a:rPr lang="en-US" dirty="0" err="1"/>
              <a:t>ile</a:t>
            </a:r>
            <a:r>
              <a:rPr lang="en-US" dirty="0"/>
              <a:t> </a:t>
            </a:r>
            <a:r>
              <a:rPr lang="en-US" dirty="0" err="1"/>
              <a:t>çalışırken</a:t>
            </a:r>
            <a:r>
              <a:rPr lang="en-US" dirty="0"/>
              <a:t> </a:t>
            </a:r>
            <a:r>
              <a:rPr lang="en-US" dirty="0" err="1"/>
              <a:t>sınırlayıcı</a:t>
            </a:r>
            <a:r>
              <a:rPr lang="en-US" dirty="0"/>
              <a:t> </a:t>
            </a:r>
            <a:r>
              <a:rPr lang="en-US" dirty="0" err="1"/>
              <a:t>bir</a:t>
            </a:r>
            <a:r>
              <a:rPr lang="en-US" dirty="0"/>
              <a:t> </a:t>
            </a:r>
            <a:r>
              <a:rPr lang="en-US" dirty="0" err="1"/>
              <a:t>faktör</a:t>
            </a:r>
            <a:r>
              <a:rPr lang="en-US" dirty="0"/>
              <a:t> </a:t>
            </a:r>
            <a:r>
              <a:rPr lang="en-US" dirty="0" err="1"/>
              <a:t>olabilir</a:t>
            </a:r>
            <a:r>
              <a:rPr lang="en-US" dirty="0"/>
              <a:t>.</a:t>
            </a:r>
            <a:endParaRPr lang="en-US" dirty="0">
              <a:cs typeface="Calibri"/>
            </a:endParaRPr>
          </a:p>
          <a:p>
            <a:endParaRPr lang="en-US" dirty="0"/>
          </a:p>
          <a:p>
            <a:r>
              <a:rPr lang="en-US" b="1" dirty="0"/>
              <a:t>TSP1K, TSP5K, TSP10K, TSP50K, TSP100K</a:t>
            </a:r>
            <a:endParaRPr lang="en-US" dirty="0"/>
          </a:p>
          <a:p>
            <a:r>
              <a:rPr lang="en-US" dirty="0"/>
              <a:t>Bu </a:t>
            </a:r>
            <a:r>
              <a:rPr lang="en-US" dirty="0" err="1"/>
              <a:t>terimler</a:t>
            </a:r>
            <a:r>
              <a:rPr lang="en-US" dirty="0"/>
              <a:t>, </a:t>
            </a:r>
            <a:r>
              <a:rPr lang="en-US" dirty="0" err="1"/>
              <a:t>Seyahat</a:t>
            </a:r>
            <a:r>
              <a:rPr lang="en-US" dirty="0"/>
              <a:t> Eden </a:t>
            </a:r>
            <a:r>
              <a:rPr lang="en-US" dirty="0" err="1"/>
              <a:t>Satıcı</a:t>
            </a:r>
            <a:r>
              <a:rPr lang="en-US" dirty="0"/>
              <a:t> </a:t>
            </a:r>
            <a:r>
              <a:rPr lang="en-US" dirty="0" err="1"/>
              <a:t>Problemi'nin</a:t>
            </a:r>
            <a:r>
              <a:rPr lang="en-US" dirty="0"/>
              <a:t> (TSP) </a:t>
            </a:r>
            <a:r>
              <a:rPr lang="en-US" dirty="0" err="1"/>
              <a:t>farklı</a:t>
            </a:r>
            <a:r>
              <a:rPr lang="en-US" dirty="0"/>
              <a:t> </a:t>
            </a:r>
            <a:r>
              <a:rPr lang="en-US" dirty="0" err="1"/>
              <a:t>büyüklüklerdeki</a:t>
            </a:r>
            <a:r>
              <a:rPr lang="en-US" dirty="0"/>
              <a:t> </a:t>
            </a:r>
            <a:r>
              <a:rPr lang="en-US" dirty="0" err="1"/>
              <a:t>versiyonlarını</a:t>
            </a:r>
            <a:r>
              <a:rPr lang="en-US" dirty="0"/>
              <a:t> </a:t>
            </a:r>
            <a:r>
              <a:rPr lang="en-US" dirty="0" err="1"/>
              <a:t>ifade</a:t>
            </a:r>
            <a:r>
              <a:rPr lang="en-US" dirty="0"/>
              <a:t> </a:t>
            </a:r>
            <a:r>
              <a:rPr lang="en-US" dirty="0" err="1"/>
              <a:t>eder</a:t>
            </a:r>
            <a:r>
              <a:rPr lang="en-US" dirty="0"/>
              <a:t>. "TSP" </a:t>
            </a:r>
            <a:r>
              <a:rPr lang="en-US" dirty="0" err="1"/>
              <a:t>kısaltması</a:t>
            </a:r>
            <a:r>
              <a:rPr lang="en-US" dirty="0"/>
              <a:t>, </a:t>
            </a:r>
            <a:r>
              <a:rPr lang="en-US" dirty="0" err="1"/>
              <a:t>Seyahat</a:t>
            </a:r>
            <a:r>
              <a:rPr lang="en-US" dirty="0"/>
              <a:t> Eden </a:t>
            </a:r>
            <a:r>
              <a:rPr lang="en-US" dirty="0" err="1"/>
              <a:t>Satıcı</a:t>
            </a:r>
            <a:r>
              <a:rPr lang="en-US" dirty="0"/>
              <a:t> </a:t>
            </a:r>
            <a:r>
              <a:rPr lang="en-US" dirty="0" err="1"/>
              <a:t>Problemi'ni</a:t>
            </a:r>
            <a:r>
              <a:rPr lang="en-US" dirty="0"/>
              <a:t> (Travelling Salesman Problem) </a:t>
            </a:r>
            <a:r>
              <a:rPr lang="en-US" dirty="0" err="1"/>
              <a:t>temsil</a:t>
            </a:r>
            <a:r>
              <a:rPr lang="en-US" dirty="0"/>
              <a:t> </a:t>
            </a:r>
            <a:r>
              <a:rPr lang="en-US" dirty="0" err="1"/>
              <a:t>eder</a:t>
            </a:r>
            <a:r>
              <a:rPr lang="en-US" dirty="0"/>
              <a:t>. </a:t>
            </a:r>
            <a:r>
              <a:rPr lang="en-US" dirty="0" err="1"/>
              <a:t>Ardından</a:t>
            </a:r>
            <a:r>
              <a:rPr lang="en-US" dirty="0"/>
              <a:t> </a:t>
            </a:r>
            <a:r>
              <a:rPr lang="en-US" dirty="0" err="1"/>
              <a:t>gelen</a:t>
            </a:r>
            <a:r>
              <a:rPr lang="en-US" dirty="0"/>
              <a:t> </a:t>
            </a:r>
            <a:r>
              <a:rPr lang="en-US" dirty="0" err="1"/>
              <a:t>sayı</a:t>
            </a:r>
            <a:r>
              <a:rPr lang="en-US" dirty="0"/>
              <a:t> </a:t>
            </a:r>
            <a:r>
              <a:rPr lang="en-US" dirty="0" err="1"/>
              <a:t>ve</a:t>
            </a:r>
            <a:r>
              <a:rPr lang="en-US" dirty="0"/>
              <a:t> "K" </a:t>
            </a:r>
            <a:r>
              <a:rPr lang="en-US" dirty="0" err="1"/>
              <a:t>harfi</a:t>
            </a:r>
            <a:r>
              <a:rPr lang="en-US" dirty="0"/>
              <a:t>, </a:t>
            </a:r>
            <a:r>
              <a:rPr lang="en-US" dirty="0" err="1"/>
              <a:t>problemin</a:t>
            </a:r>
            <a:r>
              <a:rPr lang="en-US" dirty="0"/>
              <a:t> </a:t>
            </a:r>
            <a:r>
              <a:rPr lang="en-US" dirty="0" err="1"/>
              <a:t>büyüklüğünü</a:t>
            </a:r>
            <a:r>
              <a:rPr lang="en-US" dirty="0"/>
              <a:t>, </a:t>
            </a:r>
            <a:r>
              <a:rPr lang="en-US" dirty="0" err="1"/>
              <a:t>yani</a:t>
            </a:r>
            <a:r>
              <a:rPr lang="en-US" dirty="0"/>
              <a:t> </a:t>
            </a:r>
            <a:r>
              <a:rPr lang="en-US" dirty="0" err="1"/>
              <a:t>kaç</a:t>
            </a:r>
            <a:r>
              <a:rPr lang="en-US" dirty="0"/>
              <a:t> bin </a:t>
            </a:r>
            <a:r>
              <a:rPr lang="en-US" dirty="0" err="1"/>
              <a:t>düğüm</a:t>
            </a:r>
            <a:r>
              <a:rPr lang="en-US" dirty="0"/>
              <a:t> (</a:t>
            </a:r>
            <a:r>
              <a:rPr lang="en-US" dirty="0" err="1"/>
              <a:t>şehir</a:t>
            </a:r>
            <a:r>
              <a:rPr lang="en-US" dirty="0"/>
              <a:t>) </a:t>
            </a:r>
            <a:r>
              <a:rPr lang="en-US" dirty="0" err="1"/>
              <a:t>içerdiğini</a:t>
            </a:r>
            <a:r>
              <a:rPr lang="en-US" dirty="0"/>
              <a:t> </a:t>
            </a:r>
            <a:r>
              <a:rPr lang="en-US" dirty="0" err="1"/>
              <a:t>gösterir</a:t>
            </a:r>
            <a:r>
              <a:rPr lang="en-US" dirty="0"/>
              <a:t>. </a:t>
            </a:r>
            <a:r>
              <a:rPr lang="en-US" dirty="0" err="1"/>
              <a:t>Örneğin</a:t>
            </a:r>
            <a:r>
              <a:rPr lang="en-US" dirty="0"/>
              <a:t>:</a:t>
            </a:r>
          </a:p>
          <a:p>
            <a:pPr marL="171450" indent="-171450">
              <a:buFont typeface="Arial"/>
              <a:buChar char="•"/>
            </a:pPr>
            <a:r>
              <a:rPr lang="en-US" b="1" dirty="0"/>
              <a:t>TSP1K:</a:t>
            </a:r>
            <a:r>
              <a:rPr lang="en-US" dirty="0"/>
              <a:t> Bin (1,000) </a:t>
            </a:r>
            <a:r>
              <a:rPr lang="en-US" dirty="0" err="1"/>
              <a:t>düğümlü</a:t>
            </a:r>
            <a:r>
              <a:rPr lang="en-US" dirty="0"/>
              <a:t> (</a:t>
            </a:r>
            <a:r>
              <a:rPr lang="en-US" dirty="0" err="1"/>
              <a:t>şehirli</a:t>
            </a:r>
            <a:r>
              <a:rPr lang="en-US" dirty="0"/>
              <a:t>) TSP </a:t>
            </a:r>
            <a:r>
              <a:rPr lang="en-US" dirty="0" err="1"/>
              <a:t>problemi</a:t>
            </a:r>
            <a:r>
              <a:rPr lang="en-US" dirty="0"/>
              <a:t>.</a:t>
            </a:r>
          </a:p>
          <a:p>
            <a:pPr marL="171450" indent="-171450">
              <a:buFont typeface="Arial"/>
              <a:buChar char="•"/>
            </a:pPr>
            <a:r>
              <a:rPr lang="en-US" b="1" dirty="0"/>
              <a:t>TSP5K:</a:t>
            </a:r>
            <a:r>
              <a:rPr lang="en-US" dirty="0"/>
              <a:t> </a:t>
            </a:r>
            <a:r>
              <a:rPr lang="en-US" dirty="0" err="1"/>
              <a:t>Beş</a:t>
            </a:r>
            <a:r>
              <a:rPr lang="en-US" dirty="0"/>
              <a:t> bin (5,000) </a:t>
            </a:r>
            <a:r>
              <a:rPr lang="en-US" dirty="0" err="1"/>
              <a:t>düğümlü</a:t>
            </a:r>
            <a:r>
              <a:rPr lang="en-US" dirty="0"/>
              <a:t> TSP </a:t>
            </a:r>
            <a:r>
              <a:rPr lang="en-US" dirty="0" err="1"/>
              <a:t>problemi</a:t>
            </a:r>
            <a:r>
              <a:rPr lang="en-US" dirty="0"/>
              <a:t>.</a:t>
            </a:r>
          </a:p>
          <a:p>
            <a:pPr marL="171450" indent="-171450">
              <a:buFont typeface="Arial"/>
              <a:buChar char="•"/>
            </a:pPr>
            <a:r>
              <a:rPr lang="en-US" b="1" dirty="0"/>
              <a:t>TSP10K:</a:t>
            </a:r>
            <a:r>
              <a:rPr lang="en-US" dirty="0"/>
              <a:t> On bin (10,000) </a:t>
            </a:r>
            <a:r>
              <a:rPr lang="en-US" dirty="0" err="1"/>
              <a:t>düğümlü</a:t>
            </a:r>
            <a:r>
              <a:rPr lang="en-US" dirty="0"/>
              <a:t> TSP </a:t>
            </a:r>
            <a:r>
              <a:rPr lang="en-US" dirty="0" err="1"/>
              <a:t>problemi</a:t>
            </a:r>
            <a:r>
              <a:rPr lang="en-US" dirty="0"/>
              <a:t>.</a:t>
            </a:r>
          </a:p>
          <a:p>
            <a:pPr marL="171450" indent="-171450">
              <a:buFont typeface="Arial"/>
              <a:buChar char="•"/>
            </a:pPr>
            <a:r>
              <a:rPr lang="en-US" b="1" dirty="0"/>
              <a:t>TSP50K:</a:t>
            </a:r>
            <a:r>
              <a:rPr lang="en-US" dirty="0"/>
              <a:t> Elli bin (50,000) </a:t>
            </a:r>
            <a:r>
              <a:rPr lang="en-US" dirty="0" err="1"/>
              <a:t>düğümlü</a:t>
            </a:r>
            <a:r>
              <a:rPr lang="en-US" dirty="0"/>
              <a:t> TSP </a:t>
            </a:r>
            <a:r>
              <a:rPr lang="en-US" dirty="0" err="1"/>
              <a:t>problemi</a:t>
            </a:r>
            <a:r>
              <a:rPr lang="en-US" dirty="0"/>
              <a:t>.</a:t>
            </a:r>
          </a:p>
          <a:p>
            <a:pPr marL="171450" indent="-171450">
              <a:buFont typeface="Arial"/>
              <a:buChar char="•"/>
            </a:pPr>
            <a:r>
              <a:rPr lang="en-US" b="1" dirty="0"/>
              <a:t>TSP100K:</a:t>
            </a:r>
            <a:r>
              <a:rPr lang="en-US" dirty="0"/>
              <a:t> </a:t>
            </a:r>
            <a:r>
              <a:rPr lang="en-US" dirty="0" err="1"/>
              <a:t>Yüz</a:t>
            </a:r>
            <a:r>
              <a:rPr lang="en-US" dirty="0"/>
              <a:t> bin (100,000) </a:t>
            </a:r>
            <a:r>
              <a:rPr lang="en-US" dirty="0" err="1"/>
              <a:t>düğümlü</a:t>
            </a:r>
            <a:r>
              <a:rPr lang="en-US" dirty="0"/>
              <a:t> TSP </a:t>
            </a:r>
            <a:r>
              <a:rPr lang="en-US" dirty="0" err="1"/>
              <a:t>problemi</a:t>
            </a:r>
            <a:endParaRPr lang="en-US" dirty="0">
              <a:cs typeface="Calibri"/>
            </a:endParaRPr>
          </a:p>
          <a:p>
            <a:endParaRPr lang="en-US" dirty="0">
              <a:cs typeface="Calibri"/>
            </a:endParaRPr>
          </a:p>
          <a:p>
            <a:endParaRPr lang="en-US" dirty="0">
              <a:cs typeface="Calibri"/>
            </a:endParaRPr>
          </a:p>
          <a:p>
            <a:pPr marL="171450" indent="-171450">
              <a:buFont typeface="Arial"/>
              <a:buChar char="•"/>
            </a:pPr>
            <a:r>
              <a:rPr lang="en-US" b="1" dirty="0"/>
              <a:t>GAP </a:t>
            </a:r>
            <a:r>
              <a:rPr lang="en-US" b="1" dirty="0" err="1"/>
              <a:t>Azalması</a:t>
            </a:r>
            <a:r>
              <a:rPr lang="en-US" b="1" dirty="0"/>
              <a:t>:</a:t>
            </a:r>
            <a:r>
              <a:rPr lang="en-US" dirty="0"/>
              <a:t> SIL </a:t>
            </a:r>
            <a:r>
              <a:rPr lang="en-US" dirty="0" err="1"/>
              <a:t>yöntemi</a:t>
            </a:r>
            <a:r>
              <a:rPr lang="en-US" dirty="0"/>
              <a:t>, GAP </a:t>
            </a:r>
            <a:r>
              <a:rPr lang="en-US" dirty="0" err="1"/>
              <a:t>değerlerindeki</a:t>
            </a:r>
            <a:r>
              <a:rPr lang="en-US" dirty="0"/>
              <a:t> </a:t>
            </a:r>
            <a:r>
              <a:rPr lang="en-US" dirty="0" err="1"/>
              <a:t>azalma</a:t>
            </a:r>
            <a:r>
              <a:rPr lang="en-US" dirty="0"/>
              <a:t> </a:t>
            </a:r>
            <a:r>
              <a:rPr lang="en-US" dirty="0" err="1"/>
              <a:t>ile</a:t>
            </a:r>
            <a:r>
              <a:rPr lang="en-US" dirty="0"/>
              <a:t> </a:t>
            </a:r>
            <a:r>
              <a:rPr lang="en-US" dirty="0" err="1"/>
              <a:t>öne</a:t>
            </a:r>
            <a:r>
              <a:rPr lang="en-US" dirty="0"/>
              <a:t> </a:t>
            </a:r>
            <a:r>
              <a:rPr lang="en-US" dirty="0" err="1"/>
              <a:t>çıkar</a:t>
            </a:r>
            <a:r>
              <a:rPr lang="en-US" dirty="0"/>
              <a:t>. Bu, SIL </a:t>
            </a:r>
            <a:r>
              <a:rPr lang="en-US" dirty="0" err="1"/>
              <a:t>yönteminin</a:t>
            </a:r>
            <a:r>
              <a:rPr lang="en-US" dirty="0"/>
              <a:t>, </a:t>
            </a:r>
            <a:r>
              <a:rPr lang="en-US" dirty="0" err="1"/>
              <a:t>problemin</a:t>
            </a:r>
            <a:r>
              <a:rPr lang="en-US" dirty="0"/>
              <a:t> </a:t>
            </a:r>
            <a:r>
              <a:rPr lang="en-US" dirty="0" err="1"/>
              <a:t>bilinen</a:t>
            </a:r>
            <a:r>
              <a:rPr lang="en-US" dirty="0"/>
              <a:t> </a:t>
            </a:r>
            <a:r>
              <a:rPr lang="en-US" dirty="0" err="1"/>
              <a:t>en</a:t>
            </a:r>
            <a:r>
              <a:rPr lang="en-US" dirty="0"/>
              <a:t> iyi </a:t>
            </a:r>
            <a:r>
              <a:rPr lang="en-US" dirty="0" err="1"/>
              <a:t>çözümüne</a:t>
            </a:r>
            <a:r>
              <a:rPr lang="en-US" dirty="0"/>
              <a:t> </a:t>
            </a:r>
            <a:r>
              <a:rPr lang="en-US" dirty="0" err="1"/>
              <a:t>yakın</a:t>
            </a:r>
            <a:r>
              <a:rPr lang="en-US" dirty="0"/>
              <a:t> </a:t>
            </a:r>
            <a:r>
              <a:rPr lang="en-US" dirty="0" err="1"/>
              <a:t>çözümler</a:t>
            </a:r>
            <a:r>
              <a:rPr lang="en-US" dirty="0"/>
              <a:t> </a:t>
            </a:r>
            <a:r>
              <a:rPr lang="en-US" dirty="0" err="1"/>
              <a:t>ürettiğini</a:t>
            </a:r>
            <a:r>
              <a:rPr lang="en-US" dirty="0"/>
              <a:t> </a:t>
            </a:r>
            <a:r>
              <a:rPr lang="en-US" dirty="0" err="1"/>
              <a:t>gösterir</a:t>
            </a:r>
            <a:r>
              <a:rPr lang="en-US" dirty="0"/>
              <a:t>. Daha </a:t>
            </a:r>
            <a:r>
              <a:rPr lang="en-US" dirty="0" err="1"/>
              <a:t>düşük</a:t>
            </a:r>
            <a:r>
              <a:rPr lang="en-US" dirty="0"/>
              <a:t> GAP </a:t>
            </a:r>
            <a:r>
              <a:rPr lang="en-US" dirty="0" err="1"/>
              <a:t>değerleri</a:t>
            </a:r>
            <a:r>
              <a:rPr lang="en-US" dirty="0"/>
              <a:t>, </a:t>
            </a:r>
            <a:r>
              <a:rPr lang="en-US" dirty="0" err="1"/>
              <a:t>algoritmanın</a:t>
            </a:r>
            <a:r>
              <a:rPr lang="en-US" dirty="0"/>
              <a:t> </a:t>
            </a:r>
            <a:r>
              <a:rPr lang="en-US" dirty="0" err="1"/>
              <a:t>daha</a:t>
            </a:r>
            <a:r>
              <a:rPr lang="en-US" dirty="0"/>
              <a:t> </a:t>
            </a:r>
            <a:r>
              <a:rPr lang="en-US" dirty="0" err="1"/>
              <a:t>doğru</a:t>
            </a:r>
            <a:r>
              <a:rPr lang="en-US" dirty="0"/>
              <a:t> </a:t>
            </a:r>
            <a:r>
              <a:rPr lang="en-US" dirty="0" err="1"/>
              <a:t>ve</a:t>
            </a:r>
            <a:r>
              <a:rPr lang="en-US" dirty="0"/>
              <a:t> </a:t>
            </a:r>
            <a:r>
              <a:rPr lang="en-US" dirty="0" err="1"/>
              <a:t>kaliteli</a:t>
            </a:r>
            <a:r>
              <a:rPr lang="en-US" dirty="0"/>
              <a:t> </a:t>
            </a:r>
            <a:r>
              <a:rPr lang="en-US" dirty="0" err="1"/>
              <a:t>çözümler</a:t>
            </a:r>
            <a:r>
              <a:rPr lang="en-US" dirty="0"/>
              <a:t> </a:t>
            </a:r>
            <a:r>
              <a:rPr lang="en-US" dirty="0" err="1"/>
              <a:t>bulduğunun</a:t>
            </a:r>
            <a:r>
              <a:rPr lang="en-US" dirty="0"/>
              <a:t> </a:t>
            </a:r>
            <a:r>
              <a:rPr lang="en-US" dirty="0" err="1"/>
              <a:t>bir</a:t>
            </a:r>
            <a:r>
              <a:rPr lang="en-US" dirty="0"/>
              <a:t> </a:t>
            </a:r>
            <a:r>
              <a:rPr lang="en-US" dirty="0" err="1"/>
              <a:t>göstergesidir</a:t>
            </a:r>
            <a:r>
              <a:rPr lang="en-US" dirty="0"/>
              <a:t>. </a:t>
            </a:r>
            <a:r>
              <a:rPr lang="en-US" dirty="0" err="1"/>
              <a:t>Özellikle</a:t>
            </a:r>
            <a:r>
              <a:rPr lang="en-US" dirty="0"/>
              <a:t> </a:t>
            </a:r>
            <a:r>
              <a:rPr lang="en-US" dirty="0" err="1"/>
              <a:t>yüksek</a:t>
            </a:r>
            <a:r>
              <a:rPr lang="en-US" dirty="0"/>
              <a:t> PRC </a:t>
            </a:r>
            <a:r>
              <a:rPr lang="en-US" dirty="0" err="1"/>
              <a:t>iterasyon</a:t>
            </a:r>
            <a:r>
              <a:rPr lang="en-US" dirty="0"/>
              <a:t> </a:t>
            </a:r>
            <a:r>
              <a:rPr lang="en-US" dirty="0" err="1"/>
              <a:t>sayılarıyla</a:t>
            </a:r>
            <a:r>
              <a:rPr lang="en-US" dirty="0"/>
              <a:t> (</a:t>
            </a:r>
            <a:r>
              <a:rPr lang="en-US" dirty="0" err="1"/>
              <a:t>örneğin</a:t>
            </a:r>
            <a:r>
              <a:rPr lang="en-US" dirty="0"/>
              <a:t>, SIL PRC500 </a:t>
            </a:r>
            <a:r>
              <a:rPr lang="en-US" dirty="0" err="1"/>
              <a:t>ve</a:t>
            </a:r>
            <a:r>
              <a:rPr lang="en-US" dirty="0"/>
              <a:t> SIL PRC1000), GAP </a:t>
            </a:r>
            <a:r>
              <a:rPr lang="en-US" dirty="0" err="1"/>
              <a:t>değerlerinde</a:t>
            </a:r>
            <a:r>
              <a:rPr lang="en-US" dirty="0"/>
              <a:t> </a:t>
            </a:r>
            <a:r>
              <a:rPr lang="en-US" dirty="0" err="1"/>
              <a:t>daha</a:t>
            </a:r>
            <a:r>
              <a:rPr lang="en-US" dirty="0"/>
              <a:t> </a:t>
            </a:r>
            <a:r>
              <a:rPr lang="en-US" dirty="0" err="1"/>
              <a:t>fazla</a:t>
            </a:r>
            <a:r>
              <a:rPr lang="en-US" dirty="0"/>
              <a:t> </a:t>
            </a:r>
            <a:r>
              <a:rPr lang="en-US" dirty="0" err="1"/>
              <a:t>iyileşme</a:t>
            </a:r>
            <a:r>
              <a:rPr lang="en-US" dirty="0"/>
              <a:t> </a:t>
            </a:r>
            <a:r>
              <a:rPr lang="en-US" dirty="0" err="1"/>
              <a:t>sağlandığı</a:t>
            </a:r>
            <a:r>
              <a:rPr lang="en-US" dirty="0"/>
              <a:t> </a:t>
            </a:r>
            <a:r>
              <a:rPr lang="en-US" dirty="0" err="1"/>
              <a:t>belirtilmiş</a:t>
            </a:r>
            <a:r>
              <a:rPr lang="en-US" dirty="0"/>
              <a:t> </a:t>
            </a:r>
            <a:r>
              <a:rPr lang="en-US" dirty="0" err="1"/>
              <a:t>olabilir</a:t>
            </a:r>
            <a:r>
              <a:rPr lang="en-US" dirty="0"/>
              <a:t>. Bu, </a:t>
            </a:r>
            <a:r>
              <a:rPr lang="en-US" dirty="0" err="1"/>
              <a:t>iterasyon</a:t>
            </a:r>
            <a:r>
              <a:rPr lang="en-US" dirty="0"/>
              <a:t> </a:t>
            </a:r>
            <a:r>
              <a:rPr lang="en-US" dirty="0" err="1"/>
              <a:t>sayısının</a:t>
            </a:r>
            <a:r>
              <a:rPr lang="en-US" dirty="0"/>
              <a:t> </a:t>
            </a:r>
            <a:r>
              <a:rPr lang="en-US" dirty="0" err="1"/>
              <a:t>artırılmasının</a:t>
            </a:r>
            <a:r>
              <a:rPr lang="en-US" dirty="0"/>
              <a:t>, </a:t>
            </a:r>
            <a:r>
              <a:rPr lang="en-US" dirty="0" err="1"/>
              <a:t>çözüm</a:t>
            </a:r>
            <a:r>
              <a:rPr lang="en-US" dirty="0"/>
              <a:t> </a:t>
            </a:r>
            <a:r>
              <a:rPr lang="en-US" dirty="0" err="1"/>
              <a:t>kalitesini</a:t>
            </a:r>
            <a:r>
              <a:rPr lang="en-US" dirty="0"/>
              <a:t> </a:t>
            </a:r>
            <a:r>
              <a:rPr lang="en-US" dirty="0" err="1"/>
              <a:t>artırdığını</a:t>
            </a:r>
            <a:r>
              <a:rPr lang="en-US" dirty="0"/>
              <a:t> </a:t>
            </a:r>
            <a:r>
              <a:rPr lang="en-US" dirty="0" err="1"/>
              <a:t>gösterir</a:t>
            </a:r>
            <a:r>
              <a:rPr lang="en-US" dirty="0"/>
              <a:t>.</a:t>
            </a:r>
            <a:endParaRPr lang="en-US" dirty="0">
              <a:cs typeface="Calibri"/>
            </a:endParaRPr>
          </a:p>
          <a:p>
            <a:r>
              <a:rPr lang="en-US" dirty="0"/>
              <a:t>Hız </a:t>
            </a:r>
            <a:r>
              <a:rPr lang="en-US" dirty="0" err="1"/>
              <a:t>ve</a:t>
            </a:r>
            <a:r>
              <a:rPr lang="en-US" dirty="0"/>
              <a:t> </a:t>
            </a:r>
            <a:r>
              <a:rPr lang="en-US" dirty="0" err="1"/>
              <a:t>Çözüm</a:t>
            </a:r>
            <a:r>
              <a:rPr lang="en-US" dirty="0"/>
              <a:t> </a:t>
            </a:r>
            <a:r>
              <a:rPr lang="en-US" dirty="0" err="1"/>
              <a:t>Süresi</a:t>
            </a:r>
            <a:endParaRPr lang="en-US" dirty="0" err="1">
              <a:cs typeface="Calibri"/>
            </a:endParaRPr>
          </a:p>
          <a:p>
            <a:pPr marL="171450" indent="-171450">
              <a:buFont typeface="Arial"/>
              <a:buChar char="•"/>
            </a:pPr>
            <a:r>
              <a:rPr lang="en-US" b="1" dirty="0" err="1"/>
              <a:t>Hız</a:t>
            </a:r>
            <a:r>
              <a:rPr lang="en-US" b="1" dirty="0"/>
              <a:t> </a:t>
            </a:r>
            <a:r>
              <a:rPr lang="en-US" b="1" dirty="0" err="1"/>
              <a:t>ve</a:t>
            </a:r>
            <a:r>
              <a:rPr lang="en-US" b="1" dirty="0"/>
              <a:t> </a:t>
            </a:r>
            <a:r>
              <a:rPr lang="en-US" b="1" dirty="0" err="1"/>
              <a:t>Çözüm</a:t>
            </a:r>
            <a:r>
              <a:rPr lang="en-US" b="1" dirty="0"/>
              <a:t> </a:t>
            </a:r>
            <a:r>
              <a:rPr lang="en-US" b="1" dirty="0" err="1"/>
              <a:t>Süresi</a:t>
            </a:r>
            <a:r>
              <a:rPr lang="en-US" b="1" dirty="0"/>
              <a:t>:</a:t>
            </a:r>
            <a:r>
              <a:rPr lang="en-US" dirty="0"/>
              <a:t> SIL PRC10 </a:t>
            </a:r>
            <a:r>
              <a:rPr lang="en-US" dirty="0" err="1"/>
              <a:t>hızlı</a:t>
            </a:r>
            <a:r>
              <a:rPr lang="en-US" dirty="0"/>
              <a:t> (0.6s) ama </a:t>
            </a:r>
            <a:r>
              <a:rPr lang="en-US" dirty="0" err="1"/>
              <a:t>gap'I</a:t>
            </a:r>
            <a:r>
              <a:rPr lang="en-US" dirty="0"/>
              <a:t> </a:t>
            </a:r>
            <a:r>
              <a:rPr lang="en-US" dirty="0" err="1"/>
              <a:t>fazla</a:t>
            </a:r>
            <a:r>
              <a:rPr lang="en-US" dirty="0"/>
              <a:t> SIL PRC1000 </a:t>
            </a:r>
            <a:r>
              <a:rPr lang="en-US" dirty="0" err="1"/>
              <a:t>yavaş</a:t>
            </a:r>
            <a:r>
              <a:rPr lang="en-US" dirty="0"/>
              <a:t>  (1.3dk)ama </a:t>
            </a:r>
            <a:r>
              <a:rPr lang="en-US" dirty="0" err="1"/>
              <a:t>gap'i</a:t>
            </a:r>
            <a:r>
              <a:rPr lang="en-US" dirty="0"/>
              <a:t> </a:t>
            </a:r>
            <a:r>
              <a:rPr lang="en-US" dirty="0" err="1"/>
              <a:t>az</a:t>
            </a:r>
            <a:r>
              <a:rPr lang="en-US" dirty="0"/>
              <a:t> </a:t>
            </a:r>
            <a:r>
              <a:rPr lang="en-US" dirty="0" err="1"/>
              <a:t>diğer</a:t>
            </a:r>
            <a:r>
              <a:rPr lang="en-US" dirty="0"/>
              <a:t> </a:t>
            </a:r>
            <a:r>
              <a:rPr lang="en-US" dirty="0" err="1"/>
              <a:t>modeller</a:t>
            </a:r>
            <a:r>
              <a:rPr lang="en-US" dirty="0"/>
              <a:t> </a:t>
            </a:r>
            <a:r>
              <a:rPr lang="en-US" dirty="0" err="1"/>
              <a:t>en</a:t>
            </a:r>
            <a:r>
              <a:rPr lang="en-US" dirty="0"/>
              <a:t> </a:t>
            </a:r>
            <a:r>
              <a:rPr lang="en-US" dirty="0" err="1"/>
              <a:t>düşük</a:t>
            </a:r>
            <a:r>
              <a:rPr lang="en-US" dirty="0"/>
              <a:t> 4.8 </a:t>
            </a:r>
            <a:r>
              <a:rPr lang="en-US" dirty="0" err="1"/>
              <a:t>sn</a:t>
            </a:r>
            <a:r>
              <a:rPr lang="en-US" dirty="0"/>
              <a:t> </a:t>
            </a:r>
            <a:r>
              <a:rPr lang="en-US" dirty="0" err="1"/>
              <a:t>onun</a:t>
            </a:r>
            <a:r>
              <a:rPr lang="en-US" dirty="0"/>
              <a:t> da </a:t>
            </a:r>
            <a:r>
              <a:rPr lang="en-US" dirty="0" err="1"/>
              <a:t>gap'I</a:t>
            </a:r>
            <a:r>
              <a:rPr lang="en-US" dirty="0"/>
              <a:t> </a:t>
            </a:r>
            <a:r>
              <a:rPr lang="en-US" dirty="0" err="1"/>
              <a:t>aşırı</a:t>
            </a:r>
            <a:r>
              <a:rPr lang="en-US" dirty="0"/>
              <a:t> </a:t>
            </a:r>
            <a:r>
              <a:rPr lang="en-US" dirty="0" err="1"/>
              <a:t>fazla</a:t>
            </a:r>
            <a:endParaRPr lang="en-US" dirty="0" err="1">
              <a:cs typeface="Calibri"/>
            </a:endParaRPr>
          </a:p>
          <a:p>
            <a:endParaRPr lang="en-US" dirty="0">
              <a:cs typeface="Calibri"/>
            </a:endParaRPr>
          </a:p>
        </p:txBody>
      </p:sp>
      <p:sp>
        <p:nvSpPr>
          <p:cNvPr id="4" name="Slayt Numarası Yer Tutucusu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188625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5/11/2024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5/11/2024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5/11/2024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5/11/2024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5/11/2024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5/11/2024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5/11/2024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5/11/2024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5/11/2024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5/11/2024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5/11/2024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42774A-B199-03D2-B6E5-58B8123FCC01}"/>
              </a:ext>
            </a:extLst>
          </p:cNvPr>
          <p:cNvSpPr>
            <a:spLocks noGrp="1"/>
          </p:cNvSpPr>
          <p:nvPr>
            <p:ph type="title"/>
          </p:nvPr>
        </p:nvSpPr>
        <p:spPr>
          <a:xfrm>
            <a:off x="1030503" y="1228618"/>
            <a:ext cx="9779183" cy="1325563"/>
          </a:xfrm>
        </p:spPr>
        <p:txBody>
          <a:bodyPr/>
          <a:lstStyle/>
          <a:p>
            <a:pPr algn="ctr"/>
            <a:r>
              <a:rPr lang="tr-TR" dirty="0"/>
              <a:t>Seyahat Satıcısı Problemi (TSP)</a:t>
            </a:r>
            <a:endParaRPr lang="tr-TR"/>
          </a:p>
        </p:txBody>
      </p:sp>
      <p:sp>
        <p:nvSpPr>
          <p:cNvPr id="3" name="İçerik Yer Tutucusu 2">
            <a:extLst>
              <a:ext uri="{FF2B5EF4-FFF2-40B4-BE49-F238E27FC236}">
                <a16:creationId xmlns:a16="http://schemas.microsoft.com/office/drawing/2014/main" id="{5222261A-2476-B5A9-DB1D-2E99DD240574}"/>
              </a:ext>
            </a:extLst>
          </p:cNvPr>
          <p:cNvSpPr>
            <a:spLocks noGrp="1"/>
          </p:cNvSpPr>
          <p:nvPr>
            <p:ph idx="1"/>
          </p:nvPr>
        </p:nvSpPr>
        <p:spPr>
          <a:xfrm>
            <a:off x="1030504" y="2865085"/>
            <a:ext cx="9779182" cy="1526029"/>
          </a:xfrm>
        </p:spPr>
        <p:txBody>
          <a:bodyPr vert="horz" lIns="91440" tIns="45720" rIns="91440" bIns="45720" rtlCol="0" anchor="t">
            <a:noAutofit/>
          </a:bodyPr>
          <a:lstStyle/>
          <a:p>
            <a:pPr algn="ctr"/>
            <a:r>
              <a:rPr lang="tr-TR" dirty="0">
                <a:solidFill>
                  <a:srgbClr val="000000"/>
                </a:solidFill>
                <a:ea typeface="+mn-lt"/>
                <a:cs typeface="+mn-lt"/>
              </a:rPr>
              <a:t>İleri Algoritma Analizi ve Tasarımı</a:t>
            </a:r>
            <a:r>
              <a:rPr lang="tr-TR" dirty="0"/>
              <a:t> </a:t>
            </a:r>
            <a:r>
              <a:rPr lang="tr-TR" b="1" dirty="0"/>
              <a:t>Proje </a:t>
            </a:r>
            <a:r>
              <a:rPr lang="tr-TR" dirty="0"/>
              <a:t>Ödevi</a:t>
            </a:r>
          </a:p>
          <a:p>
            <a:pPr algn="ctr"/>
            <a:r>
              <a:rPr lang="tr-TR" dirty="0"/>
              <a:t>Muhammed Kayra Bulut – 23501059</a:t>
            </a:r>
          </a:p>
          <a:p>
            <a:pPr algn="ctr"/>
            <a:r>
              <a:rPr lang="tr-TR" dirty="0"/>
              <a:t>Dersin Yürütücüsü: </a:t>
            </a:r>
            <a:r>
              <a:rPr lang="tr-TR" dirty="0" err="1">
                <a:solidFill>
                  <a:srgbClr val="000000"/>
                </a:solidFill>
                <a:ea typeface="+mn-lt"/>
                <a:cs typeface="+mn-lt"/>
              </a:rPr>
              <a:t>Hafiza</a:t>
            </a:r>
            <a:r>
              <a:rPr lang="tr-TR" dirty="0">
                <a:solidFill>
                  <a:srgbClr val="000000"/>
                </a:solidFill>
                <a:ea typeface="+mn-lt"/>
                <a:cs typeface="+mn-lt"/>
              </a:rPr>
              <a:t> İrem TÜRKMEN ÇİLİNGİR</a:t>
            </a:r>
          </a:p>
        </p:txBody>
      </p:sp>
      <p:sp>
        <p:nvSpPr>
          <p:cNvPr id="4" name="Slayt Numarası Yer Tutucusu 3">
            <a:extLst>
              <a:ext uri="{FF2B5EF4-FFF2-40B4-BE49-F238E27FC236}">
                <a16:creationId xmlns:a16="http://schemas.microsoft.com/office/drawing/2014/main" id="{72439A46-92EC-ADFD-A2CC-D50D2A8F73E7}"/>
              </a:ext>
            </a:extLst>
          </p:cNvPr>
          <p:cNvSpPr>
            <a:spLocks noGrp="1"/>
          </p:cNvSpPr>
          <p:nvPr>
            <p:ph type="sldNum" sz="quarter" idx="4"/>
          </p:nvPr>
        </p:nvSpPr>
        <p:spPr/>
        <p:txBody>
          <a:bodyPr/>
          <a:lstStyle/>
          <a:p>
            <a:fld id="{294A09A9-5501-47C1-A89A-A340965A2BE2}" type="slidenum">
              <a:rPr lang="en-US" smtClean="0"/>
              <a:pPr/>
              <a:t>1</a:t>
            </a:fld>
            <a:endParaRPr lang="tr-TR"/>
          </a:p>
        </p:txBody>
      </p:sp>
    </p:spTree>
    <p:extLst>
      <p:ext uri="{BB962C8B-B14F-4D97-AF65-F5344CB8AC3E}">
        <p14:creationId xmlns:p14="http://schemas.microsoft.com/office/powerpoint/2010/main" val="2421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2A45182-2A81-63D8-C334-277FBE9734F8}"/>
              </a:ext>
            </a:extLst>
          </p:cNvPr>
          <p:cNvSpPr>
            <a:spLocks noGrp="1"/>
          </p:cNvSpPr>
          <p:nvPr>
            <p:ph type="title"/>
          </p:nvPr>
        </p:nvSpPr>
        <p:spPr>
          <a:xfrm>
            <a:off x="466722" y="586855"/>
            <a:ext cx="3256192" cy="3387497"/>
          </a:xfrm>
        </p:spPr>
        <p:txBody>
          <a:bodyPr anchor="b">
            <a:normAutofit/>
          </a:bodyPr>
          <a:lstStyle/>
          <a:p>
            <a:pPr algn="r"/>
            <a:r>
              <a:rPr lang="tr-TR" sz="1300" b="0" dirty="0">
                <a:solidFill>
                  <a:srgbClr val="FFFFFF"/>
                </a:solidFill>
                <a:ea typeface="+mj-lt"/>
                <a:cs typeface="+mj-lt"/>
              </a:rPr>
              <a:t>Ayrık Yılan Optimizasyonu Algoritması (</a:t>
            </a:r>
            <a:r>
              <a:rPr lang="tr-TR" sz="1300" b="0" dirty="0" err="1">
                <a:solidFill>
                  <a:srgbClr val="FFFFFF"/>
                </a:solidFill>
                <a:ea typeface="+mj-lt"/>
                <a:cs typeface="+mj-lt"/>
              </a:rPr>
              <a:t>Discrete</a:t>
            </a:r>
            <a:r>
              <a:rPr lang="tr-TR" sz="1300" b="0" dirty="0">
                <a:solidFill>
                  <a:srgbClr val="FFFFFF"/>
                </a:solidFill>
                <a:ea typeface="+mj-lt"/>
                <a:cs typeface="+mj-lt"/>
              </a:rPr>
              <a:t> </a:t>
            </a:r>
            <a:r>
              <a:rPr lang="tr-TR" sz="1300" b="0" dirty="0" err="1">
                <a:solidFill>
                  <a:srgbClr val="FFFFFF"/>
                </a:solidFill>
                <a:ea typeface="+mj-lt"/>
                <a:cs typeface="+mj-lt"/>
              </a:rPr>
              <a:t>Snake</a:t>
            </a:r>
            <a:r>
              <a:rPr lang="tr-TR" sz="1300" b="0" dirty="0">
                <a:solidFill>
                  <a:srgbClr val="FFFFFF"/>
                </a:solidFill>
                <a:ea typeface="+mj-lt"/>
                <a:cs typeface="+mj-lt"/>
              </a:rPr>
              <a:t> </a:t>
            </a:r>
            <a:r>
              <a:rPr lang="tr-TR" sz="1300" b="0" dirty="0" err="1">
                <a:solidFill>
                  <a:srgbClr val="FFFFFF"/>
                </a:solidFill>
                <a:ea typeface="+mj-lt"/>
                <a:cs typeface="+mj-lt"/>
              </a:rPr>
              <a:t>Optimization</a:t>
            </a:r>
            <a:r>
              <a:rPr lang="tr-TR" sz="1300" b="0" dirty="0">
                <a:solidFill>
                  <a:srgbClr val="FFFFFF"/>
                </a:solidFill>
                <a:ea typeface="+mj-lt"/>
                <a:cs typeface="+mj-lt"/>
              </a:rPr>
              <a:t> </a:t>
            </a:r>
            <a:r>
              <a:rPr lang="tr-TR" sz="1300" b="0" dirty="0" err="1">
                <a:solidFill>
                  <a:srgbClr val="FFFFFF"/>
                </a:solidFill>
                <a:ea typeface="+mj-lt"/>
                <a:cs typeface="+mj-lt"/>
              </a:rPr>
              <a:t>Algorithm</a:t>
            </a:r>
            <a:r>
              <a:rPr lang="tr-TR" sz="1300" b="0" dirty="0">
                <a:solidFill>
                  <a:srgbClr val="FFFFFF"/>
                </a:solidFill>
                <a:ea typeface="+mj-lt"/>
                <a:cs typeface="+mj-lt"/>
              </a:rPr>
              <a:t>)[3]</a:t>
            </a:r>
            <a:endParaRPr lang="tr-TR" sz="1300" b="0" dirty="0">
              <a:solidFill>
                <a:srgbClr val="FFFFFF"/>
              </a:solidFill>
            </a:endParaRPr>
          </a:p>
        </p:txBody>
      </p:sp>
      <p:sp>
        <p:nvSpPr>
          <p:cNvPr id="3" name="İçerik Yer Tutucusu 2">
            <a:extLst>
              <a:ext uri="{FF2B5EF4-FFF2-40B4-BE49-F238E27FC236}">
                <a16:creationId xmlns:a16="http://schemas.microsoft.com/office/drawing/2014/main" id="{689C53B1-D496-329C-031E-70CE7A9453DF}"/>
              </a:ext>
            </a:extLst>
          </p:cNvPr>
          <p:cNvSpPr>
            <a:spLocks noGrp="1"/>
          </p:cNvSpPr>
          <p:nvPr>
            <p:ph idx="1"/>
          </p:nvPr>
        </p:nvSpPr>
        <p:spPr>
          <a:xfrm>
            <a:off x="4581727" y="649480"/>
            <a:ext cx="3025303" cy="5546047"/>
          </a:xfrm>
        </p:spPr>
        <p:txBody>
          <a:bodyPr vert="horz" lIns="91440" tIns="45720" rIns="91440" bIns="45720" rtlCol="0" anchor="ctr">
            <a:normAutofit/>
          </a:bodyPr>
          <a:lstStyle/>
          <a:p>
            <a:r>
              <a:rPr lang="tr-TR" sz="1700">
                <a:ea typeface="+mn-lt"/>
                <a:cs typeface="+mn-lt"/>
              </a:rPr>
              <a:t>Ayrık Yılan Optimizasyonu Algoritması , sürekli optimizasyon problemlerini çözmek için tasarlanmış Yılan Optimizasyonu Algoritmasının (SOA) konfigüre edilmiş halidir. SOA, yılanların doğal davranışlarını taklit eden bir sürü zekası algoritmasıdır ve çeşitli optimizasyon problemlerinde etkili sonuçlar elde edebilir. Ancak, TSP gibi ayrık optimizasyon problemlerinde doğrudan uygulanamaz. Bu nedenle, DSOA, yılan optimizasyon algoritmasını ayrık problemlere uygulanabilir hale getirmek için tasarlanmıştır.</a:t>
            </a:r>
            <a:endParaRPr lang="tr-TR" sz="1700"/>
          </a:p>
        </p:txBody>
      </p:sp>
      <p:pic>
        <p:nvPicPr>
          <p:cNvPr id="8" name="Resim 7" descr="metin, ekran görüntüsü, diyagram, yazı tipi içeren bir resim&#10;&#10;Açıklama otomatik olarak oluşturuldu">
            <a:extLst>
              <a:ext uri="{FF2B5EF4-FFF2-40B4-BE49-F238E27FC236}">
                <a16:creationId xmlns:a16="http://schemas.microsoft.com/office/drawing/2014/main" id="{B713D205-4547-1AAE-C5FF-95C1E5D233F6}"/>
              </a:ext>
            </a:extLst>
          </p:cNvPr>
          <p:cNvPicPr>
            <a:picLocks noChangeAspect="1"/>
          </p:cNvPicPr>
          <p:nvPr/>
        </p:nvPicPr>
        <p:blipFill>
          <a:blip r:embed="rId3"/>
          <a:stretch>
            <a:fillRect/>
          </a:stretch>
        </p:blipFill>
        <p:spPr>
          <a:xfrm>
            <a:off x="8288683" y="473654"/>
            <a:ext cx="3257413" cy="5922571"/>
          </a:xfrm>
          <a:prstGeom prst="rect">
            <a:avLst/>
          </a:prstGeom>
        </p:spPr>
      </p:pic>
      <p:sp>
        <p:nvSpPr>
          <p:cNvPr id="6" name="Slayt Numarası Yer Tutucusu 5">
            <a:extLst>
              <a:ext uri="{FF2B5EF4-FFF2-40B4-BE49-F238E27FC236}">
                <a16:creationId xmlns:a16="http://schemas.microsoft.com/office/drawing/2014/main" id="{8A2DC941-536D-4083-0277-8C9D5748732F}"/>
              </a:ext>
            </a:extLst>
          </p:cNvPr>
          <p:cNvSpPr>
            <a:spLocks noGrp="1"/>
          </p:cNvSpPr>
          <p:nvPr>
            <p:ph type="sldNum" sz="quarter" idx="4"/>
          </p:nvPr>
        </p:nvSpPr>
        <p:spPr>
          <a:xfrm>
            <a:off x="11704320" y="6455664"/>
            <a:ext cx="448056"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10</a:t>
            </a:fld>
            <a:endParaRPr lang="tr-TR" sz="1100">
              <a:solidFill>
                <a:schemeClr val="tx1">
                  <a:lumMod val="50000"/>
                  <a:lumOff val="50000"/>
                </a:schemeClr>
              </a:solidFill>
            </a:endParaRPr>
          </a:p>
        </p:txBody>
      </p:sp>
    </p:spTree>
    <p:extLst>
      <p:ext uri="{BB962C8B-B14F-4D97-AF65-F5344CB8AC3E}">
        <p14:creationId xmlns:p14="http://schemas.microsoft.com/office/powerpoint/2010/main" val="342413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04A2F2-998C-085E-CA13-C6128D4FB893}"/>
              </a:ext>
            </a:extLst>
          </p:cNvPr>
          <p:cNvSpPr>
            <a:spLocks noGrp="1"/>
          </p:cNvSpPr>
          <p:nvPr>
            <p:ph type="title"/>
          </p:nvPr>
        </p:nvSpPr>
        <p:spPr>
          <a:xfrm>
            <a:off x="1167492" y="381000"/>
            <a:ext cx="9804868" cy="2104686"/>
          </a:xfrm>
        </p:spPr>
        <p:txBody>
          <a:bodyPr/>
          <a:lstStyle/>
          <a:p>
            <a:pPr algn="ctr"/>
            <a:r>
              <a:rPr lang="tr-TR" dirty="0">
                <a:solidFill>
                  <a:srgbClr val="000000"/>
                </a:solidFill>
              </a:rPr>
              <a:t>Ayrık Yılan Optimizasyonu Algoritmasının Özellikleri</a:t>
            </a:r>
            <a:endParaRPr lang="tr-TR" dirty="0"/>
          </a:p>
          <a:p>
            <a:pPr algn="ctr"/>
            <a:endParaRPr lang="tr-TR" dirty="0"/>
          </a:p>
        </p:txBody>
      </p:sp>
      <p:sp>
        <p:nvSpPr>
          <p:cNvPr id="3" name="İçerik Yer Tutucusu 2">
            <a:extLst>
              <a:ext uri="{FF2B5EF4-FFF2-40B4-BE49-F238E27FC236}">
                <a16:creationId xmlns:a16="http://schemas.microsoft.com/office/drawing/2014/main" id="{96A97BF5-7F80-0A4E-F361-8E7F88EBA190}"/>
              </a:ext>
            </a:extLst>
          </p:cNvPr>
          <p:cNvSpPr>
            <a:spLocks noGrp="1"/>
          </p:cNvSpPr>
          <p:nvPr>
            <p:ph idx="1"/>
          </p:nvPr>
        </p:nvSpPr>
        <p:spPr/>
        <p:txBody>
          <a:bodyPr vert="horz" lIns="91440" tIns="45720" rIns="91440" bIns="45720" rtlCol="0" anchor="t">
            <a:noAutofit/>
          </a:bodyPr>
          <a:lstStyle/>
          <a:p>
            <a:r>
              <a:rPr lang="tr-TR" sz="1600" b="1" dirty="0">
                <a:ea typeface="+mn-lt"/>
                <a:cs typeface="+mn-lt"/>
              </a:rPr>
              <a:t>Ayrık Kodlama</a:t>
            </a:r>
            <a:r>
              <a:rPr lang="tr-TR" sz="1600" dirty="0">
                <a:solidFill>
                  <a:srgbClr val="0D0D0D"/>
                </a:solidFill>
                <a:ea typeface="+mn-lt"/>
                <a:cs typeface="+mn-lt"/>
              </a:rPr>
              <a:t>: DSOA, problemin ayrık doğasını ele alabilmek için yılanların pozisyonlarını ve hareketlerini ayrık değerlerle ifade eder. </a:t>
            </a:r>
            <a:r>
              <a:rPr lang="tr-TR" sz="1600" dirty="0" err="1">
                <a:solidFill>
                  <a:srgbClr val="0D0D0D"/>
                </a:solidFill>
                <a:ea typeface="+mn-lt"/>
                <a:cs typeface="+mn-lt"/>
              </a:rPr>
              <a:t>TSP'de</a:t>
            </a:r>
            <a:r>
              <a:rPr lang="tr-TR" sz="1600" dirty="0">
                <a:solidFill>
                  <a:srgbClr val="0D0D0D"/>
                </a:solidFill>
                <a:ea typeface="+mn-lt"/>
                <a:cs typeface="+mn-lt"/>
              </a:rPr>
              <a:t> bu, şehirlerin bir dizilim olarak temsil edilmesi ve yılanların bu dizilim üzerinde hareket etmesi anlamına gelir.</a:t>
            </a:r>
            <a:endParaRPr lang="tr-TR" sz="1600" dirty="0"/>
          </a:p>
          <a:p>
            <a:r>
              <a:rPr lang="tr-TR" sz="1600" b="1" dirty="0">
                <a:ea typeface="+mn-lt"/>
                <a:cs typeface="+mn-lt"/>
              </a:rPr>
              <a:t>Başlangıç Popülasyonunun Oluşturulması</a:t>
            </a:r>
            <a:r>
              <a:rPr lang="tr-TR" sz="1600" dirty="0">
                <a:solidFill>
                  <a:srgbClr val="0D0D0D"/>
                </a:solidFill>
                <a:ea typeface="+mn-lt"/>
                <a:cs typeface="+mn-lt"/>
              </a:rPr>
              <a:t>: Algoritma, başlangıç popülasyonunu oluşturmak için açgözlü bir yöntem kullanır. Bu, algoritmanın daha iyi başlangıç çözümlerinden yola çıkarak, arama sürecinin kalitesini artırmasına olanak tanır.</a:t>
            </a:r>
            <a:endParaRPr lang="tr-TR" sz="1600" dirty="0"/>
          </a:p>
          <a:p>
            <a:r>
              <a:rPr lang="tr-TR" sz="1600" b="1" dirty="0">
                <a:ea typeface="+mn-lt"/>
                <a:cs typeface="+mn-lt"/>
              </a:rPr>
              <a:t>Çaprazlama Operatörü</a:t>
            </a:r>
            <a:r>
              <a:rPr lang="tr-TR" sz="1600" dirty="0">
                <a:solidFill>
                  <a:srgbClr val="0D0D0D"/>
                </a:solidFill>
                <a:ea typeface="+mn-lt"/>
                <a:cs typeface="+mn-lt"/>
              </a:rPr>
              <a:t>: DSOA, yılanların pozisyonlarını güncellemek için genetik algoritmanın çaprazlama operatörünü kullanır. Bu, her pozisyon güncellemesinde orijinal pozisyon dizilimi yapısının belirli bir miktarını koruyarak, yılanların hareketlerinin daha hedef odaklı olmasını sağlar.</a:t>
            </a:r>
            <a:endParaRPr lang="tr-TR" sz="1600" dirty="0"/>
          </a:p>
          <a:p>
            <a:r>
              <a:rPr lang="tr-TR" sz="1600" b="1" dirty="0">
                <a:ea typeface="+mn-lt"/>
                <a:cs typeface="+mn-lt"/>
              </a:rPr>
              <a:t>Çeşitliliğe Dayalı Seçim ve Mutasyon Stratejileri</a:t>
            </a:r>
            <a:r>
              <a:rPr lang="tr-TR" sz="1600" dirty="0">
                <a:solidFill>
                  <a:srgbClr val="0D0D0D"/>
                </a:solidFill>
                <a:ea typeface="+mn-lt"/>
                <a:cs typeface="+mn-lt"/>
              </a:rPr>
              <a:t>: Algoritma, popülasyon çeşitliliğini artırmak ve algoritmanın yerel minimumlara takılmasını önlemek için çeşitliliğe dayalı gelişmiş seçim ve mutasyon stratejileri kullanır.</a:t>
            </a:r>
            <a:endParaRPr lang="tr-TR" sz="1600" dirty="0"/>
          </a:p>
          <a:p>
            <a:endParaRPr lang="tr-TR" sz="1600" dirty="0">
              <a:solidFill>
                <a:srgbClr val="000000"/>
              </a:solidFill>
            </a:endParaRPr>
          </a:p>
        </p:txBody>
      </p:sp>
      <p:sp>
        <p:nvSpPr>
          <p:cNvPr id="5" name="Slayt Numarası Yer Tutucusu 4">
            <a:extLst>
              <a:ext uri="{FF2B5EF4-FFF2-40B4-BE49-F238E27FC236}">
                <a16:creationId xmlns:a16="http://schemas.microsoft.com/office/drawing/2014/main" id="{8F4BDA44-74C2-BE3D-71CF-9A5B31199724}"/>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6173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FAD3471-8D12-5B4A-1724-1760BBCFEB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1202" y="643466"/>
            <a:ext cx="7249595" cy="5571067"/>
          </a:xfrm>
          <a:prstGeom prst="rect">
            <a:avLst/>
          </a:prstGeom>
        </p:spPr>
      </p:pic>
      <p:sp>
        <p:nvSpPr>
          <p:cNvPr id="4" name="Alt Bilgi Yer Tutucusu 3">
            <a:extLst>
              <a:ext uri="{FF2B5EF4-FFF2-40B4-BE49-F238E27FC236}">
                <a16:creationId xmlns:a16="http://schemas.microsoft.com/office/drawing/2014/main" id="{DC7B1698-8F78-0850-FFB7-9E0BDB6616B9}"/>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[3]</a:t>
            </a:r>
          </a:p>
        </p:txBody>
      </p:sp>
      <p:sp>
        <p:nvSpPr>
          <p:cNvPr id="5" name="Slayt Numarası Yer Tutucusu 4">
            <a:extLst>
              <a:ext uri="{FF2B5EF4-FFF2-40B4-BE49-F238E27FC236}">
                <a16:creationId xmlns:a16="http://schemas.microsoft.com/office/drawing/2014/main" id="{646F4744-8839-022A-A204-4298F3189086}"/>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12</a:t>
            </a:fld>
            <a:endParaRPr lang="en-US">
              <a:solidFill>
                <a:schemeClr val="tx1">
                  <a:tint val="75000"/>
                </a:schemeClr>
              </a:solidFill>
            </a:endParaRPr>
          </a:p>
        </p:txBody>
      </p:sp>
    </p:spTree>
    <p:extLst>
      <p:ext uri="{BB962C8B-B14F-4D97-AF65-F5344CB8AC3E}">
        <p14:creationId xmlns:p14="http://schemas.microsoft.com/office/powerpoint/2010/main" val="398782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A85619E-59AB-4E59-8DD1-77D17FCB3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70524" cy="6858000"/>
          </a:xfrm>
          <a:custGeom>
            <a:avLst/>
            <a:gdLst>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424315 w 7579856"/>
              <a:gd name="connsiteY4" fmla="*/ 333533 h 6858000"/>
              <a:gd name="connsiteX5" fmla="*/ 7371566 w 7579856"/>
              <a:gd name="connsiteY5" fmla="*/ 479678 h 6858000"/>
              <a:gd name="connsiteX6" fmla="*/ 7333409 w 7579856"/>
              <a:gd name="connsiteY6" fmla="*/ 639474 h 6858000"/>
              <a:gd name="connsiteX7" fmla="*/ 7277592 w 7579856"/>
              <a:gd name="connsiteY7" fmla="*/ 752461 h 6858000"/>
              <a:gd name="connsiteX8" fmla="*/ 7168002 w 7579856"/>
              <a:gd name="connsiteY8" fmla="*/ 908523 h 6858000"/>
              <a:gd name="connsiteX9" fmla="*/ 6878697 w 7579856"/>
              <a:gd name="connsiteY9" fmla="*/ 1346641 h 6858000"/>
              <a:gd name="connsiteX10" fmla="*/ 6794992 w 7579856"/>
              <a:gd name="connsiteY10" fmla="*/ 1562952 h 6858000"/>
              <a:gd name="connsiteX11" fmla="*/ 6734639 w 7579856"/>
              <a:gd name="connsiteY11" fmla="*/ 1920622 h 6858000"/>
              <a:gd name="connsiteX12" fmla="*/ 6730519 w 7579856"/>
              <a:gd name="connsiteY12" fmla="*/ 2097872 h 6858000"/>
              <a:gd name="connsiteX13" fmla="*/ 6705894 w 7579856"/>
              <a:gd name="connsiteY13" fmla="*/ 2420416 h 6858000"/>
              <a:gd name="connsiteX14" fmla="*/ 6683705 w 7579856"/>
              <a:gd name="connsiteY14" fmla="*/ 2654677 h 6858000"/>
              <a:gd name="connsiteX15" fmla="*/ 6638423 w 7579856"/>
              <a:gd name="connsiteY15" fmla="*/ 2846969 h 6858000"/>
              <a:gd name="connsiteX16" fmla="*/ 6553674 w 7579856"/>
              <a:gd name="connsiteY16" fmla="*/ 3101886 h 6858000"/>
              <a:gd name="connsiteX17" fmla="*/ 6511102 w 7579856"/>
              <a:gd name="connsiteY17" fmla="*/ 3227971 h 6858000"/>
              <a:gd name="connsiteX18" fmla="*/ 6492768 w 7579856"/>
              <a:gd name="connsiteY18" fmla="*/ 3410007 h 6858000"/>
              <a:gd name="connsiteX19" fmla="*/ 6483278 w 7579856"/>
              <a:gd name="connsiteY19" fmla="*/ 3413112 h 6858000"/>
              <a:gd name="connsiteX20" fmla="*/ 6457853 w 7579856"/>
              <a:gd name="connsiteY20" fmla="*/ 3475597 h 6858000"/>
              <a:gd name="connsiteX21" fmla="*/ 6410459 w 7579856"/>
              <a:gd name="connsiteY21" fmla="*/ 3726672 h 6858000"/>
              <a:gd name="connsiteX22" fmla="*/ 6359621 w 7579856"/>
              <a:gd name="connsiteY22" fmla="*/ 3847892 h 6858000"/>
              <a:gd name="connsiteX23" fmla="*/ 6334856 w 7579856"/>
              <a:gd name="connsiteY23" fmla="*/ 3885724 h 6858000"/>
              <a:gd name="connsiteX24" fmla="*/ 6293786 w 7579856"/>
              <a:gd name="connsiteY24" fmla="*/ 3949434 h 6858000"/>
              <a:gd name="connsiteX25" fmla="*/ 6245606 w 7579856"/>
              <a:gd name="connsiteY25" fmla="*/ 3999200 h 6858000"/>
              <a:gd name="connsiteX26" fmla="*/ 6141951 w 7579856"/>
              <a:gd name="connsiteY26" fmla="*/ 4086732 h 6858000"/>
              <a:gd name="connsiteX27" fmla="*/ 6078664 w 7579856"/>
              <a:gd name="connsiteY27" fmla="*/ 4186250 h 6858000"/>
              <a:gd name="connsiteX28" fmla="*/ 6022393 w 7579856"/>
              <a:gd name="connsiteY28" fmla="*/ 4256032 h 6858000"/>
              <a:gd name="connsiteX29" fmla="*/ 5948407 w 7579856"/>
              <a:gd name="connsiteY29" fmla="*/ 4384326 h 6858000"/>
              <a:gd name="connsiteX30" fmla="*/ 5876649 w 7579856"/>
              <a:gd name="connsiteY30" fmla="*/ 4557747 h 6858000"/>
              <a:gd name="connsiteX31" fmla="*/ 5843760 w 7579856"/>
              <a:gd name="connsiteY31" fmla="*/ 4628455 h 6858000"/>
              <a:gd name="connsiteX32" fmla="*/ 5770009 w 7579856"/>
              <a:gd name="connsiteY32" fmla="*/ 4708689 h 6858000"/>
              <a:gd name="connsiteX33" fmla="*/ 5725056 w 7579856"/>
              <a:gd name="connsiteY33" fmla="*/ 4751553 h 6858000"/>
              <a:gd name="connsiteX34" fmla="*/ 5673106 w 7579856"/>
              <a:gd name="connsiteY34" fmla="*/ 4803022 h 6858000"/>
              <a:gd name="connsiteX35" fmla="*/ 5646635 w 7579856"/>
              <a:gd name="connsiteY35" fmla="*/ 4918486 h 6858000"/>
              <a:gd name="connsiteX36" fmla="*/ 5632308 w 7579856"/>
              <a:gd name="connsiteY36" fmla="*/ 5003261 h 6858000"/>
              <a:gd name="connsiteX37" fmla="*/ 5600041 w 7579856"/>
              <a:gd name="connsiteY37" fmla="*/ 5126502 h 6858000"/>
              <a:gd name="connsiteX38" fmla="*/ 5593786 w 7579856"/>
              <a:gd name="connsiteY38" fmla="*/ 5183759 h 6858000"/>
              <a:gd name="connsiteX39" fmla="*/ 5566847 w 7579856"/>
              <a:gd name="connsiteY39" fmla="*/ 5283130 h 6858000"/>
              <a:gd name="connsiteX40" fmla="*/ 5545211 w 7579856"/>
              <a:gd name="connsiteY40" fmla="*/ 5391620 h 6858000"/>
              <a:gd name="connsiteX41" fmla="*/ 5504490 w 7579856"/>
              <a:gd name="connsiteY41" fmla="*/ 5443028 h 6858000"/>
              <a:gd name="connsiteX42" fmla="*/ 5495036 w 7579856"/>
              <a:gd name="connsiteY42" fmla="*/ 5535042 h 6858000"/>
              <a:gd name="connsiteX43" fmla="*/ 5481653 w 7579856"/>
              <a:gd name="connsiteY43" fmla="*/ 5579759 h 6858000"/>
              <a:gd name="connsiteX44" fmla="*/ 5453795 w 7579856"/>
              <a:gd name="connsiteY44" fmla="*/ 5665992 h 6858000"/>
              <a:gd name="connsiteX45" fmla="*/ 5417837 w 7579856"/>
              <a:gd name="connsiteY45" fmla="*/ 5741729 h 6858000"/>
              <a:gd name="connsiteX46" fmla="*/ 5398588 w 7579856"/>
              <a:gd name="connsiteY46" fmla="*/ 5893367 h 6858000"/>
              <a:gd name="connsiteX47" fmla="*/ 5412427 w 7579856"/>
              <a:gd name="connsiteY47" fmla="*/ 5943796 h 6858000"/>
              <a:gd name="connsiteX48" fmla="*/ 5400101 w 7579856"/>
              <a:gd name="connsiteY48" fmla="*/ 6000335 h 6858000"/>
              <a:gd name="connsiteX49" fmla="*/ 5408124 w 7579856"/>
              <a:gd name="connsiteY49" fmla="*/ 6055832 h 6858000"/>
              <a:gd name="connsiteX50" fmla="*/ 5382772 w 7579856"/>
              <a:gd name="connsiteY50" fmla="*/ 6106527 h 6858000"/>
              <a:gd name="connsiteX51" fmla="*/ 5354118 w 7579856"/>
              <a:gd name="connsiteY51" fmla="*/ 6177715 h 6858000"/>
              <a:gd name="connsiteX52" fmla="*/ 5352724 w 7579856"/>
              <a:gd name="connsiteY52" fmla="*/ 6231835 h 6858000"/>
              <a:gd name="connsiteX53" fmla="*/ 5314801 w 7579856"/>
              <a:gd name="connsiteY53" fmla="*/ 6378377 h 6858000"/>
              <a:gd name="connsiteX54" fmla="*/ 5346289 w 7579856"/>
              <a:gd name="connsiteY54" fmla="*/ 6531204 h 6858000"/>
              <a:gd name="connsiteX55" fmla="*/ 5296493 w 7579856"/>
              <a:gd name="connsiteY55" fmla="*/ 6828948 h 6858000"/>
              <a:gd name="connsiteX56" fmla="*/ 5299149 w 7579856"/>
              <a:gd name="connsiteY56" fmla="*/ 6850700 h 6858000"/>
              <a:gd name="connsiteX57" fmla="*/ 5293995 w 7579856"/>
              <a:gd name="connsiteY57" fmla="*/ 6858000 h 6858000"/>
              <a:gd name="connsiteX58" fmla="*/ 0 w 7579856"/>
              <a:gd name="connsiteY58" fmla="*/ 6858000 h 6858000"/>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 name="connsiteX0" fmla="*/ 0 w 7579856"/>
              <a:gd name="connsiteY0" fmla="*/ 0 h 6858000"/>
              <a:gd name="connsiteX1" fmla="*/ 7579856 w 7579856"/>
              <a:gd name="connsiteY1" fmla="*/ 0 h 6858000"/>
              <a:gd name="connsiteX2" fmla="*/ 7470504 w 7579856"/>
              <a:gd name="connsiteY2" fmla="*/ 260102 h 6858000"/>
              <a:gd name="connsiteX3" fmla="*/ 7393573 w 7579856"/>
              <a:gd name="connsiteY3" fmla="*/ 399956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579856" h="6858000">
                <a:moveTo>
                  <a:pt x="0" y="0"/>
                </a:moveTo>
                <a:lnTo>
                  <a:pt x="7579856" y="0"/>
                </a:lnTo>
                <a:lnTo>
                  <a:pt x="7470504" y="260102"/>
                </a:lnTo>
                <a:cubicBezTo>
                  <a:pt x="7461630" y="268839"/>
                  <a:pt x="7394342" y="394464"/>
                  <a:pt x="7393573" y="399956"/>
                </a:cubicBezTo>
                <a:cubicBezTo>
                  <a:pt x="7377083" y="436552"/>
                  <a:pt x="7379826" y="422089"/>
                  <a:pt x="7371566" y="479678"/>
                </a:cubicBezTo>
                <a:cubicBezTo>
                  <a:pt x="7375726" y="514866"/>
                  <a:pt x="7314090" y="538026"/>
                  <a:pt x="7333409" y="639474"/>
                </a:cubicBezTo>
                <a:cubicBezTo>
                  <a:pt x="7304030" y="645989"/>
                  <a:pt x="7277305" y="734514"/>
                  <a:pt x="7277592" y="752461"/>
                </a:cubicBezTo>
                <a:cubicBezTo>
                  <a:pt x="7263957" y="826326"/>
                  <a:pt x="7190549" y="831933"/>
                  <a:pt x="7168002" y="908523"/>
                </a:cubicBezTo>
                <a:cubicBezTo>
                  <a:pt x="7159192" y="1017987"/>
                  <a:pt x="6881131" y="1275734"/>
                  <a:pt x="6878697" y="1346641"/>
                </a:cubicBezTo>
                <a:cubicBezTo>
                  <a:pt x="6857377" y="1450976"/>
                  <a:pt x="6800249" y="1488570"/>
                  <a:pt x="6794992" y="1562952"/>
                </a:cubicBezTo>
                <a:cubicBezTo>
                  <a:pt x="6777186" y="1744477"/>
                  <a:pt x="6752997" y="1733417"/>
                  <a:pt x="6734639" y="1920622"/>
                </a:cubicBezTo>
                <a:cubicBezTo>
                  <a:pt x="6723638" y="2037344"/>
                  <a:pt x="6741520" y="1981150"/>
                  <a:pt x="6730519" y="2097872"/>
                </a:cubicBezTo>
                <a:lnTo>
                  <a:pt x="6705894" y="2420416"/>
                </a:lnTo>
                <a:cubicBezTo>
                  <a:pt x="6699729" y="2429580"/>
                  <a:pt x="6687282" y="2640728"/>
                  <a:pt x="6683705" y="2654677"/>
                </a:cubicBezTo>
                <a:cubicBezTo>
                  <a:pt x="6659846" y="2709901"/>
                  <a:pt x="6664499" y="2789595"/>
                  <a:pt x="6638423" y="2846969"/>
                </a:cubicBezTo>
                <a:cubicBezTo>
                  <a:pt x="6619172" y="2849418"/>
                  <a:pt x="6569554" y="3118422"/>
                  <a:pt x="6553674" y="3101886"/>
                </a:cubicBezTo>
                <a:cubicBezTo>
                  <a:pt x="6557982" y="3144969"/>
                  <a:pt x="6529319" y="3203242"/>
                  <a:pt x="6511102" y="3227971"/>
                </a:cubicBezTo>
                <a:cubicBezTo>
                  <a:pt x="6488937" y="3278163"/>
                  <a:pt x="6507177" y="3372316"/>
                  <a:pt x="6492768" y="3410007"/>
                </a:cubicBezTo>
                <a:cubicBezTo>
                  <a:pt x="6489589" y="3410402"/>
                  <a:pt x="6486392" y="3411447"/>
                  <a:pt x="6483278" y="3413112"/>
                </a:cubicBezTo>
                <a:cubicBezTo>
                  <a:pt x="6465197" y="3422775"/>
                  <a:pt x="6453811" y="3450753"/>
                  <a:pt x="6457853" y="3475597"/>
                </a:cubicBezTo>
                <a:cubicBezTo>
                  <a:pt x="6460183" y="3580433"/>
                  <a:pt x="6430321" y="3652787"/>
                  <a:pt x="6410459" y="3726672"/>
                </a:cubicBezTo>
                <a:cubicBezTo>
                  <a:pt x="6384227" y="3807490"/>
                  <a:pt x="6365561" y="3727296"/>
                  <a:pt x="6359621" y="3847892"/>
                </a:cubicBezTo>
                <a:cubicBezTo>
                  <a:pt x="6342065" y="3848387"/>
                  <a:pt x="6336582" y="3860219"/>
                  <a:pt x="6334856" y="3885724"/>
                </a:cubicBezTo>
                <a:cubicBezTo>
                  <a:pt x="6321106" y="3924250"/>
                  <a:pt x="6288462" y="3896248"/>
                  <a:pt x="6293786" y="3949434"/>
                </a:cubicBezTo>
                <a:lnTo>
                  <a:pt x="6245606" y="3999200"/>
                </a:lnTo>
                <a:cubicBezTo>
                  <a:pt x="6252452" y="3999667"/>
                  <a:pt x="6147291" y="4071013"/>
                  <a:pt x="6141951" y="4086732"/>
                </a:cubicBezTo>
                <a:lnTo>
                  <a:pt x="6078664" y="4186250"/>
                </a:lnTo>
                <a:cubicBezTo>
                  <a:pt x="6043445" y="4216806"/>
                  <a:pt x="6044102" y="4223020"/>
                  <a:pt x="6022393" y="4256032"/>
                </a:cubicBezTo>
                <a:cubicBezTo>
                  <a:pt x="6000683" y="4289045"/>
                  <a:pt x="6004124" y="4308922"/>
                  <a:pt x="5948407" y="4384326"/>
                </a:cubicBezTo>
                <a:cubicBezTo>
                  <a:pt x="5917508" y="4413425"/>
                  <a:pt x="5922990" y="4499081"/>
                  <a:pt x="5876649" y="4557747"/>
                </a:cubicBezTo>
                <a:cubicBezTo>
                  <a:pt x="5858396" y="4553894"/>
                  <a:pt x="5841562" y="4597689"/>
                  <a:pt x="5843760" y="4628455"/>
                </a:cubicBezTo>
                <a:lnTo>
                  <a:pt x="5770009" y="4708689"/>
                </a:lnTo>
                <a:cubicBezTo>
                  <a:pt x="5744628" y="4703789"/>
                  <a:pt x="5756788" y="4718752"/>
                  <a:pt x="5725056" y="4751553"/>
                </a:cubicBezTo>
                <a:cubicBezTo>
                  <a:pt x="5704052" y="4760054"/>
                  <a:pt x="5698443" y="4778037"/>
                  <a:pt x="5673106" y="4803022"/>
                </a:cubicBezTo>
                <a:cubicBezTo>
                  <a:pt x="5653325" y="4810967"/>
                  <a:pt x="5666864" y="4896812"/>
                  <a:pt x="5646635" y="4918486"/>
                </a:cubicBezTo>
                <a:cubicBezTo>
                  <a:pt x="5631909" y="4941605"/>
                  <a:pt x="5659196" y="4943736"/>
                  <a:pt x="5632308" y="5003261"/>
                </a:cubicBezTo>
                <a:cubicBezTo>
                  <a:pt x="5612112" y="5060835"/>
                  <a:pt x="5619821" y="5064904"/>
                  <a:pt x="5600041" y="5126502"/>
                </a:cubicBezTo>
                <a:cubicBezTo>
                  <a:pt x="5586116" y="5167992"/>
                  <a:pt x="5601826" y="5161046"/>
                  <a:pt x="5593786" y="5183759"/>
                </a:cubicBezTo>
                <a:cubicBezTo>
                  <a:pt x="5561334" y="5210589"/>
                  <a:pt x="5598993" y="5264555"/>
                  <a:pt x="5566847" y="5283130"/>
                </a:cubicBezTo>
                <a:lnTo>
                  <a:pt x="5545211" y="5391620"/>
                </a:lnTo>
                <a:lnTo>
                  <a:pt x="5504490" y="5443028"/>
                </a:lnTo>
                <a:cubicBezTo>
                  <a:pt x="5494192" y="5459332"/>
                  <a:pt x="5499256" y="5522813"/>
                  <a:pt x="5495036" y="5535042"/>
                </a:cubicBezTo>
                <a:cubicBezTo>
                  <a:pt x="5479787" y="5537507"/>
                  <a:pt x="5482184" y="5553460"/>
                  <a:pt x="5481653" y="5579759"/>
                </a:cubicBezTo>
                <a:cubicBezTo>
                  <a:pt x="5471160" y="5620723"/>
                  <a:pt x="5461279" y="5625872"/>
                  <a:pt x="5453795" y="5665992"/>
                </a:cubicBezTo>
                <a:cubicBezTo>
                  <a:pt x="5424217" y="5715929"/>
                  <a:pt x="5429438" y="5686607"/>
                  <a:pt x="5417837" y="5741729"/>
                </a:cubicBezTo>
                <a:cubicBezTo>
                  <a:pt x="5401590" y="5774002"/>
                  <a:pt x="5420077" y="5829059"/>
                  <a:pt x="5398588" y="5893367"/>
                </a:cubicBezTo>
                <a:cubicBezTo>
                  <a:pt x="5382045" y="5933309"/>
                  <a:pt x="5422284" y="5921390"/>
                  <a:pt x="5412427" y="5943796"/>
                </a:cubicBezTo>
                <a:lnTo>
                  <a:pt x="5400101" y="6000335"/>
                </a:lnTo>
                <a:lnTo>
                  <a:pt x="5408124" y="6055832"/>
                </a:lnTo>
                <a:cubicBezTo>
                  <a:pt x="5410319" y="6059068"/>
                  <a:pt x="5377455" y="6104819"/>
                  <a:pt x="5382772" y="6106527"/>
                </a:cubicBezTo>
                <a:lnTo>
                  <a:pt x="5354118" y="6177715"/>
                </a:lnTo>
                <a:cubicBezTo>
                  <a:pt x="5353654" y="6195756"/>
                  <a:pt x="5353188" y="6213795"/>
                  <a:pt x="5352724" y="6231835"/>
                </a:cubicBezTo>
                <a:lnTo>
                  <a:pt x="5314801" y="6378377"/>
                </a:lnTo>
                <a:cubicBezTo>
                  <a:pt x="5286767" y="6424906"/>
                  <a:pt x="5363614" y="6441657"/>
                  <a:pt x="5346289" y="6531204"/>
                </a:cubicBezTo>
                <a:cubicBezTo>
                  <a:pt x="5336370" y="6605939"/>
                  <a:pt x="5310363" y="6768382"/>
                  <a:pt x="5296493" y="6828948"/>
                </a:cubicBezTo>
                <a:cubicBezTo>
                  <a:pt x="5300217" y="6838357"/>
                  <a:pt x="5300699" y="6845216"/>
                  <a:pt x="5299149" y="6850700"/>
                </a:cubicBezTo>
                <a:lnTo>
                  <a:pt x="5293995"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114A0B39-6362-A0E8-5565-196ED8C58A3A}"/>
              </a:ext>
            </a:extLst>
          </p:cNvPr>
          <p:cNvSpPr>
            <a:spLocks noGrp="1"/>
          </p:cNvSpPr>
          <p:nvPr>
            <p:ph type="title"/>
          </p:nvPr>
        </p:nvSpPr>
        <p:spPr>
          <a:xfrm>
            <a:off x="925158" y="1317273"/>
            <a:ext cx="3715081" cy="2549145"/>
          </a:xfrm>
        </p:spPr>
        <p:txBody>
          <a:bodyPr vert="horz" lIns="91440" tIns="45720" rIns="91440" bIns="45720" rtlCol="0" anchor="b">
            <a:normAutofit/>
          </a:bodyPr>
          <a:lstStyle/>
          <a:p>
            <a:pPr algn="ctr"/>
            <a:r>
              <a:rPr lang="tr-TR" sz="3600" dirty="0">
                <a:solidFill>
                  <a:schemeClr val="tx1">
                    <a:lumMod val="85000"/>
                    <a:lumOff val="15000"/>
                  </a:schemeClr>
                </a:solidFill>
              </a:rPr>
              <a:t>Parçacık Sürü Optimizasyonu (</a:t>
            </a:r>
            <a:r>
              <a:rPr lang="en-US" sz="3600" dirty="0">
                <a:solidFill>
                  <a:schemeClr val="tx1">
                    <a:lumMod val="85000"/>
                    <a:lumOff val="15000"/>
                  </a:schemeClr>
                </a:solidFill>
              </a:rPr>
              <a:t>PSO</a:t>
            </a:r>
            <a:r>
              <a:rPr lang="tr-TR" sz="3600" dirty="0">
                <a:solidFill>
                  <a:schemeClr val="tx1">
                    <a:lumMod val="85000"/>
                    <a:lumOff val="15000"/>
                  </a:schemeClr>
                </a:solidFill>
              </a:rPr>
              <a:t>)</a:t>
            </a:r>
            <a:r>
              <a:rPr lang="en-US" sz="3600" dirty="0">
                <a:solidFill>
                  <a:schemeClr val="tx1">
                    <a:lumMod val="85000"/>
                    <a:lumOff val="15000"/>
                  </a:schemeClr>
                </a:solidFill>
              </a:rPr>
              <a:t> </a:t>
            </a:r>
            <a:r>
              <a:rPr lang="en-US" sz="3600" dirty="0" err="1">
                <a:solidFill>
                  <a:schemeClr val="tx1">
                    <a:lumMod val="85000"/>
                    <a:lumOff val="15000"/>
                  </a:schemeClr>
                </a:solidFill>
              </a:rPr>
              <a:t>Algoritması</a:t>
            </a:r>
            <a:r>
              <a:rPr lang="en-US" sz="3600" dirty="0">
                <a:solidFill>
                  <a:schemeClr val="tx1">
                    <a:lumMod val="85000"/>
                    <a:lumOff val="15000"/>
                  </a:schemeClr>
                </a:solidFill>
              </a:rPr>
              <a:t>[5]</a:t>
            </a:r>
          </a:p>
        </p:txBody>
      </p:sp>
      <p:sp>
        <p:nvSpPr>
          <p:cNvPr id="13" name="Metin kutusu 12">
            <a:extLst>
              <a:ext uri="{FF2B5EF4-FFF2-40B4-BE49-F238E27FC236}">
                <a16:creationId xmlns:a16="http://schemas.microsoft.com/office/drawing/2014/main" id="{4582768F-042D-CB68-72AB-C845242924AD}"/>
              </a:ext>
            </a:extLst>
          </p:cNvPr>
          <p:cNvSpPr txBox="1"/>
          <p:nvPr/>
        </p:nvSpPr>
        <p:spPr>
          <a:xfrm>
            <a:off x="978946" y="4128447"/>
            <a:ext cx="3661293" cy="103161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r>
              <a:rPr lang="en-US" sz="1600" dirty="0">
                <a:solidFill>
                  <a:schemeClr val="bg1">
                    <a:lumMod val="75000"/>
                  </a:schemeClr>
                </a:solidFill>
              </a:rPr>
              <a:t>**http://onwunalu.com/optimization/algorithms/pso/particle-swarm-optimization-algorithm/</a:t>
            </a:r>
          </a:p>
        </p:txBody>
      </p:sp>
      <p:sp>
        <p:nvSpPr>
          <p:cNvPr id="36" name="Freeform: Shape 35">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1131" y="618119"/>
            <a:ext cx="6124588"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5F6F5"/>
          </a:solidFill>
          <a:ln>
            <a:noFill/>
          </a:ln>
          <a:effectLst>
            <a:outerShdw blurRad="25400" dist="254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Resim 9" descr="metin, ekran görüntüsü, çizgi, yazı tipi içeren bir resim&#10;&#10;Açıklama otomatik olarak oluşturuldu">
            <a:extLst>
              <a:ext uri="{FF2B5EF4-FFF2-40B4-BE49-F238E27FC236}">
                <a16:creationId xmlns:a16="http://schemas.microsoft.com/office/drawing/2014/main" id="{F0823894-3957-C9A8-3ABF-7130228BDFDD}"/>
              </a:ext>
            </a:extLst>
          </p:cNvPr>
          <p:cNvPicPr>
            <a:picLocks noChangeAspect="1"/>
          </p:cNvPicPr>
          <p:nvPr/>
        </p:nvPicPr>
        <p:blipFill rotWithShape="1">
          <a:blip r:embed="rId3"/>
          <a:srcRect t="3411" r="-1" b="-1"/>
          <a:stretch/>
        </p:blipFill>
        <p:spPr>
          <a:xfrm>
            <a:off x="5591998" y="785161"/>
            <a:ext cx="5802855" cy="5287680"/>
          </a:xfrm>
          <a:prstGeom prst="rect">
            <a:avLst/>
          </a:prstGeom>
        </p:spPr>
      </p:pic>
      <p:sp>
        <p:nvSpPr>
          <p:cNvPr id="38" name="Rectangle 6">
            <a:extLst>
              <a:ext uri="{FF2B5EF4-FFF2-40B4-BE49-F238E27FC236}">
                <a16:creationId xmlns:a16="http://schemas.microsoft.com/office/drawing/2014/main" id="{11685A1B-C158-49A6-BF8F-0D486885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6787" y="434144"/>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ayt Numarası Yer Tutucusu 4">
            <a:extLst>
              <a:ext uri="{FF2B5EF4-FFF2-40B4-BE49-F238E27FC236}">
                <a16:creationId xmlns:a16="http://schemas.microsoft.com/office/drawing/2014/main" id="{A9C11114-3A1C-AB0F-8D8B-6FD3FB07C5B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000">
                <a:solidFill>
                  <a:prstClr val="black">
                    <a:tint val="75000"/>
                  </a:prstClr>
                </a:solidFill>
                <a:latin typeface="Calibri" panose="020F0502020204030204"/>
              </a:rPr>
              <a:pPr>
                <a:spcAft>
                  <a:spcPts val="600"/>
                </a:spcAft>
                <a:defRPr/>
              </a:pPr>
              <a:t>13</a:t>
            </a:fld>
            <a:endParaRPr lang="en-US" sz="1000">
              <a:solidFill>
                <a:prstClr val="black">
                  <a:tint val="75000"/>
                </a:prstClr>
              </a:solidFill>
              <a:latin typeface="Calibri" panose="020F0502020204030204"/>
            </a:endParaRPr>
          </a:p>
        </p:txBody>
      </p:sp>
    </p:spTree>
    <p:extLst>
      <p:ext uri="{BB962C8B-B14F-4D97-AF65-F5344CB8AC3E}">
        <p14:creationId xmlns:p14="http://schemas.microsoft.com/office/powerpoint/2010/main" val="1973476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22DE29-0058-9B0D-3C7D-6F0D5EC0D411}"/>
              </a:ext>
            </a:extLst>
          </p:cNvPr>
          <p:cNvSpPr>
            <a:spLocks noGrp="1"/>
          </p:cNvSpPr>
          <p:nvPr>
            <p:ph type="title"/>
          </p:nvPr>
        </p:nvSpPr>
        <p:spPr>
          <a:xfrm>
            <a:off x="1193177" y="714910"/>
            <a:ext cx="9796306" cy="375203"/>
          </a:xfrm>
        </p:spPr>
        <p:txBody>
          <a:bodyPr/>
          <a:lstStyle/>
          <a:p>
            <a:pPr algn="ctr"/>
            <a:r>
              <a:rPr lang="tr" sz="3500" b="0" dirty="0">
                <a:solidFill>
                  <a:srgbClr val="1F1F1F"/>
                </a:solidFill>
                <a:ea typeface="+mj-lt"/>
                <a:cs typeface="+mj-lt"/>
              </a:rPr>
              <a:t>PSO geliştirilmiş - PSO Geleneksel</a:t>
            </a:r>
            <a:endParaRPr lang="tr-TR" sz="3500" dirty="0">
              <a:ea typeface="+mj-lt"/>
              <a:cs typeface="+mj-lt"/>
            </a:endParaRPr>
          </a:p>
        </p:txBody>
      </p:sp>
      <p:sp>
        <p:nvSpPr>
          <p:cNvPr id="3" name="İçerik Yer Tutucusu 2">
            <a:extLst>
              <a:ext uri="{FF2B5EF4-FFF2-40B4-BE49-F238E27FC236}">
                <a16:creationId xmlns:a16="http://schemas.microsoft.com/office/drawing/2014/main" id="{0FE95506-2A5D-BDCE-6DD3-2BFCC0F5DAD7}"/>
              </a:ext>
            </a:extLst>
          </p:cNvPr>
          <p:cNvSpPr>
            <a:spLocks noGrp="1"/>
          </p:cNvSpPr>
          <p:nvPr>
            <p:ph idx="1"/>
          </p:nvPr>
        </p:nvSpPr>
        <p:spPr/>
        <p:txBody>
          <a:bodyPr vert="horz" lIns="91440" tIns="45720" rIns="91440" bIns="45720" rtlCol="0" anchor="t">
            <a:noAutofit/>
          </a:bodyPr>
          <a:lstStyle/>
          <a:p>
            <a:r>
              <a:rPr lang="tr-TR" dirty="0">
                <a:solidFill>
                  <a:srgbClr val="0D0D0D"/>
                </a:solidFill>
                <a:ea typeface="+mn-lt"/>
                <a:cs typeface="+mn-lt"/>
              </a:rPr>
              <a:t>Makalede, geleneksel </a:t>
            </a:r>
            <a:r>
              <a:rPr lang="tr-TR" dirty="0" err="1">
                <a:solidFill>
                  <a:srgbClr val="0D0D0D"/>
                </a:solidFill>
                <a:ea typeface="+mn-lt"/>
                <a:cs typeface="+mn-lt"/>
              </a:rPr>
              <a:t>PSO'nun</a:t>
            </a:r>
            <a:r>
              <a:rPr lang="tr-TR" dirty="0">
                <a:solidFill>
                  <a:srgbClr val="0D0D0D"/>
                </a:solidFill>
                <a:ea typeface="+mn-lt"/>
                <a:cs typeface="+mn-lt"/>
              </a:rPr>
              <a:t> performansını iyileştirmek için Monte Carlo yöntemine alternatif olarak daha verimli olan </a:t>
            </a:r>
            <a:r>
              <a:rPr lang="tr-TR" dirty="0" err="1">
                <a:solidFill>
                  <a:srgbClr val="0D0D0D"/>
                </a:solidFill>
                <a:ea typeface="+mn-lt"/>
                <a:cs typeface="+mn-lt"/>
              </a:rPr>
              <a:t>Sobol</a:t>
            </a:r>
            <a:r>
              <a:rPr lang="tr-TR" dirty="0">
                <a:solidFill>
                  <a:srgbClr val="0D0D0D"/>
                </a:solidFill>
                <a:ea typeface="+mn-lt"/>
                <a:cs typeface="+mn-lt"/>
              </a:rPr>
              <a:t> ve </a:t>
            </a:r>
            <a:r>
              <a:rPr lang="tr-TR" dirty="0" err="1">
                <a:solidFill>
                  <a:srgbClr val="0D0D0D"/>
                </a:solidFill>
                <a:ea typeface="+mn-lt"/>
                <a:cs typeface="+mn-lt"/>
              </a:rPr>
              <a:t>Halton</a:t>
            </a:r>
            <a:r>
              <a:rPr lang="tr-TR" dirty="0">
                <a:solidFill>
                  <a:srgbClr val="0D0D0D"/>
                </a:solidFill>
                <a:ea typeface="+mn-lt"/>
                <a:cs typeface="+mn-lt"/>
              </a:rPr>
              <a:t> </a:t>
            </a:r>
            <a:r>
              <a:rPr lang="tr-TR" dirty="0" err="1">
                <a:solidFill>
                  <a:srgbClr val="0D0D0D"/>
                </a:solidFill>
                <a:ea typeface="+mn-lt"/>
                <a:cs typeface="+mn-lt"/>
              </a:rPr>
              <a:t>kuazi</a:t>
            </a:r>
            <a:r>
              <a:rPr lang="tr-TR" dirty="0">
                <a:solidFill>
                  <a:srgbClr val="0D0D0D"/>
                </a:solidFill>
                <a:ea typeface="+mn-lt"/>
                <a:cs typeface="+mn-lt"/>
              </a:rPr>
              <a:t>-rastgele sayı dizilimleri kullanılmıştır.</a:t>
            </a:r>
            <a:endParaRPr lang="tr-TR" dirty="0"/>
          </a:p>
        </p:txBody>
      </p:sp>
      <p:sp>
        <p:nvSpPr>
          <p:cNvPr id="4" name="Alt Bilgi Yer Tutucusu 3">
            <a:extLst>
              <a:ext uri="{FF2B5EF4-FFF2-40B4-BE49-F238E27FC236}">
                <a16:creationId xmlns:a16="http://schemas.microsoft.com/office/drawing/2014/main" id="{957663BC-25D0-6476-6BCF-4F66859EE4AC}"/>
              </a:ext>
            </a:extLst>
          </p:cNvPr>
          <p:cNvSpPr>
            <a:spLocks noGrp="1"/>
          </p:cNvSpPr>
          <p:nvPr>
            <p:ph type="ftr" sz="quarter" idx="3"/>
          </p:nvPr>
        </p:nvSpPr>
        <p:spPr/>
        <p:txBody>
          <a:bodyPr/>
          <a:lstStyle/>
          <a:p>
            <a:r>
              <a:rPr lang="en-US" dirty="0"/>
              <a:t>[5]</a:t>
            </a:r>
          </a:p>
        </p:txBody>
      </p:sp>
      <p:sp>
        <p:nvSpPr>
          <p:cNvPr id="5" name="Slayt Numarası Yer Tutucusu 4">
            <a:extLst>
              <a:ext uri="{FF2B5EF4-FFF2-40B4-BE49-F238E27FC236}">
                <a16:creationId xmlns:a16="http://schemas.microsoft.com/office/drawing/2014/main" id="{990B5649-DEA1-B935-21B4-DF538BE3C8B9}"/>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19547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0724C7-9E22-3454-FE13-3FC18290468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kern="1200">
                <a:solidFill>
                  <a:srgbClr val="FFFFFF"/>
                </a:solidFill>
                <a:latin typeface="+mj-lt"/>
                <a:ea typeface="+mj-ea"/>
                <a:cs typeface="+mj-cs"/>
              </a:rPr>
              <a:t>Performans Kıyaslaması</a:t>
            </a:r>
          </a:p>
        </p:txBody>
      </p:sp>
      <p:pic>
        <p:nvPicPr>
          <p:cNvPr id="11" name="Grafik 10">
            <a:extLst>
              <a:ext uri="{FF2B5EF4-FFF2-40B4-BE49-F238E27FC236}">
                <a16:creationId xmlns:a16="http://schemas.microsoft.com/office/drawing/2014/main" id="{245AABC3-5712-2604-99BF-DEC84227E6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64145" y="492573"/>
            <a:ext cx="3932898" cy="5880796"/>
          </a:xfrm>
          <a:prstGeom prst="rect">
            <a:avLst/>
          </a:prstGeom>
        </p:spPr>
      </p:pic>
      <p:sp>
        <p:nvSpPr>
          <p:cNvPr id="4" name="Alt Bilgi Yer Tutucusu 3">
            <a:extLst>
              <a:ext uri="{FF2B5EF4-FFF2-40B4-BE49-F238E27FC236}">
                <a16:creationId xmlns:a16="http://schemas.microsoft.com/office/drawing/2014/main" id="{2F198EF7-C934-0362-AAA0-8B0CBAD77FB3}"/>
              </a:ext>
            </a:extLst>
          </p:cNvPr>
          <p:cNvSpPr>
            <a:spLocks noGrp="1"/>
          </p:cNvSpPr>
          <p:nvPr>
            <p:ph type="ftr" sz="quarter" idx="3"/>
          </p:nvPr>
        </p:nvSpPr>
        <p:spPr>
          <a:xfrm>
            <a:off x="5144297" y="6423025"/>
            <a:ext cx="5618954"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[5]</a:t>
            </a:r>
          </a:p>
        </p:txBody>
      </p:sp>
      <p:sp>
        <p:nvSpPr>
          <p:cNvPr id="5" name="Slayt Numarası Yer Tutucusu 4">
            <a:extLst>
              <a:ext uri="{FF2B5EF4-FFF2-40B4-BE49-F238E27FC236}">
                <a16:creationId xmlns:a16="http://schemas.microsoft.com/office/drawing/2014/main" id="{EC45B8CB-5D71-8507-D8B8-141CD13A8534}"/>
              </a:ext>
            </a:extLst>
          </p:cNvPr>
          <p:cNvSpPr>
            <a:spLocks noGrp="1"/>
          </p:cNvSpPr>
          <p:nvPr>
            <p:ph type="sldNum" sz="quarter" idx="4"/>
          </p:nvPr>
        </p:nvSpPr>
        <p:spPr>
          <a:xfrm>
            <a:off x="10926317" y="6423025"/>
            <a:ext cx="771525"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15</a:t>
            </a:fld>
            <a:endParaRPr lang="en-US">
              <a:solidFill>
                <a:schemeClr val="tx1">
                  <a:tint val="75000"/>
                </a:schemeClr>
              </a:solidFill>
            </a:endParaRPr>
          </a:p>
        </p:txBody>
      </p:sp>
    </p:spTree>
    <p:extLst>
      <p:ext uri="{BB962C8B-B14F-4D97-AF65-F5344CB8AC3E}">
        <p14:creationId xmlns:p14="http://schemas.microsoft.com/office/powerpoint/2010/main" val="67808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DEBE94-7D13-BBC5-BDD2-6F4D00DC4E3F}"/>
              </a:ext>
            </a:extLst>
          </p:cNvPr>
          <p:cNvSpPr>
            <a:spLocks noGrp="1"/>
          </p:cNvSpPr>
          <p:nvPr>
            <p:ph type="title"/>
          </p:nvPr>
        </p:nvSpPr>
        <p:spPr/>
        <p:txBody>
          <a:bodyPr/>
          <a:lstStyle/>
          <a:p>
            <a:r>
              <a:rPr lang="tr-TR" dirty="0"/>
              <a:t>Self-</a:t>
            </a:r>
            <a:r>
              <a:rPr lang="tr-TR" dirty="0" err="1"/>
              <a:t>Improved</a:t>
            </a:r>
            <a:r>
              <a:rPr lang="tr-TR" dirty="0"/>
              <a:t> Learning[1]</a:t>
            </a:r>
          </a:p>
        </p:txBody>
      </p:sp>
      <p:sp>
        <p:nvSpPr>
          <p:cNvPr id="3" name="İçerik Yer Tutucusu 2">
            <a:extLst>
              <a:ext uri="{FF2B5EF4-FFF2-40B4-BE49-F238E27FC236}">
                <a16:creationId xmlns:a16="http://schemas.microsoft.com/office/drawing/2014/main" id="{4E092E5A-F50E-523D-F983-15DEA2BCB28C}"/>
              </a:ext>
            </a:extLst>
          </p:cNvPr>
          <p:cNvSpPr>
            <a:spLocks noGrp="1"/>
          </p:cNvSpPr>
          <p:nvPr>
            <p:ph idx="1"/>
          </p:nvPr>
        </p:nvSpPr>
        <p:spPr/>
        <p:txBody>
          <a:bodyPr vert="horz" lIns="91440" tIns="45720" rIns="91440" bIns="45720" rtlCol="0" anchor="t">
            <a:noAutofit/>
          </a:bodyPr>
          <a:lstStyle/>
          <a:p>
            <a:r>
              <a:rPr lang="tr-TR" dirty="0">
                <a:solidFill>
                  <a:srgbClr val="000000"/>
                </a:solidFill>
                <a:ea typeface="+mn-lt"/>
                <a:cs typeface="+mn-lt"/>
              </a:rPr>
              <a:t>SIL, bir yapay zeka veya makine öğrenimi sisteminin, deneyimlerinden öğrenerek zamanla performansını iyileştirmesini ifade eder. Bu yaklaşımda, sistem sürekli olarak girdileri işler, hatalarından ders çıkarır ve kendini optimize eder. Bu sayede, sistemin zamanla daha doğru tahminler yapması, daha etkili kararlar alması ve genel olarak daha iyi sonuçlar elde etmesi sağlanır. Kendini geliştiren öğrenme, sürekli iyileştirme ve adaptasyon gerektiren uygulamalarda, özellikle de değişen koşullara hızlı bir şekilde uyum sağlaması gereken durumlarda önemlidir.</a:t>
            </a:r>
            <a:endParaRPr lang="tr-TR" dirty="0"/>
          </a:p>
        </p:txBody>
      </p:sp>
      <p:sp>
        <p:nvSpPr>
          <p:cNvPr id="5" name="Slayt Numarası Yer Tutucusu 4">
            <a:extLst>
              <a:ext uri="{FF2B5EF4-FFF2-40B4-BE49-F238E27FC236}">
                <a16:creationId xmlns:a16="http://schemas.microsoft.com/office/drawing/2014/main" id="{E98F3BC4-A145-039F-842B-C9D1B3681A38}"/>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34113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çerik Yer Tutucusu 5" descr="diyagram, metin, plan, teknik çizim içeren bir resim&#10;&#10;Açıklama otomatik olarak oluşturuldu">
            <a:extLst>
              <a:ext uri="{FF2B5EF4-FFF2-40B4-BE49-F238E27FC236}">
                <a16:creationId xmlns:a16="http://schemas.microsoft.com/office/drawing/2014/main" id="{71AB9F97-2C68-6D84-95AB-04616BA45198}"/>
              </a:ext>
            </a:extLst>
          </p:cNvPr>
          <p:cNvPicPr>
            <a:picLocks noGrp="1" noChangeAspect="1"/>
          </p:cNvPicPr>
          <p:nvPr>
            <p:ph idx="1"/>
          </p:nvPr>
        </p:nvPicPr>
        <p:blipFill>
          <a:blip r:embed="rId3"/>
          <a:stretch>
            <a:fillRect/>
          </a:stretch>
        </p:blipFill>
        <p:spPr>
          <a:xfrm>
            <a:off x="713326" y="643466"/>
            <a:ext cx="10765348" cy="5571067"/>
          </a:xfrm>
          <a:prstGeom prst="rect">
            <a:avLst/>
          </a:prstGeom>
        </p:spPr>
      </p:pic>
      <p:sp>
        <p:nvSpPr>
          <p:cNvPr id="4" name="Alt Bilgi Yer Tutucusu 3">
            <a:extLst>
              <a:ext uri="{FF2B5EF4-FFF2-40B4-BE49-F238E27FC236}">
                <a16:creationId xmlns:a16="http://schemas.microsoft.com/office/drawing/2014/main" id="{889C5F13-7E25-9612-0015-908B17BF7AD8}"/>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dirty="0">
                <a:solidFill>
                  <a:schemeClr val="tx1">
                    <a:tint val="75000"/>
                  </a:schemeClr>
                </a:solidFill>
              </a:rPr>
              <a:t>[1]</a:t>
            </a:r>
            <a:endParaRPr lang="tr-TR" dirty="0">
              <a:ea typeface="+mn-ea"/>
              <a:cs typeface="+mn-cs"/>
            </a:endParaRPr>
          </a:p>
        </p:txBody>
      </p:sp>
      <p:sp>
        <p:nvSpPr>
          <p:cNvPr id="5" name="Slayt Numarası Yer Tutucusu 4">
            <a:extLst>
              <a:ext uri="{FF2B5EF4-FFF2-40B4-BE49-F238E27FC236}">
                <a16:creationId xmlns:a16="http://schemas.microsoft.com/office/drawing/2014/main" id="{D5929280-9E69-E5A5-D3CC-AE161316E6B6}"/>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17</a:t>
            </a:fld>
            <a:endParaRPr lang="en-US">
              <a:solidFill>
                <a:schemeClr val="tx1">
                  <a:tint val="75000"/>
                </a:schemeClr>
              </a:solidFill>
            </a:endParaRPr>
          </a:p>
        </p:txBody>
      </p:sp>
    </p:spTree>
    <p:extLst>
      <p:ext uri="{BB962C8B-B14F-4D97-AF65-F5344CB8AC3E}">
        <p14:creationId xmlns:p14="http://schemas.microsoft.com/office/powerpoint/2010/main" val="110649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F5BF89-110B-802F-B96E-27C9B18178B4}"/>
              </a:ext>
            </a:extLst>
          </p:cNvPr>
          <p:cNvSpPr>
            <a:spLocks noGrp="1"/>
          </p:cNvSpPr>
          <p:nvPr>
            <p:ph type="title"/>
          </p:nvPr>
        </p:nvSpPr>
        <p:spPr>
          <a:xfrm>
            <a:off x="1201739" y="158393"/>
            <a:ext cx="9779183" cy="1325563"/>
          </a:xfrm>
        </p:spPr>
        <p:txBody>
          <a:bodyPr/>
          <a:lstStyle/>
          <a:p>
            <a:endParaRPr lang="tr-TR"/>
          </a:p>
        </p:txBody>
      </p:sp>
      <p:pic>
        <p:nvPicPr>
          <p:cNvPr id="6" name="İçerik Yer Tutucusu 5">
            <a:extLst>
              <a:ext uri="{FF2B5EF4-FFF2-40B4-BE49-F238E27FC236}">
                <a16:creationId xmlns:a16="http://schemas.microsoft.com/office/drawing/2014/main" id="{6D23E2DD-CE3D-47C5-6311-7FED6D48DA6F}"/>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856090" y="382877"/>
            <a:ext cx="8554430" cy="5833195"/>
          </a:xfrm>
        </p:spPr>
      </p:pic>
      <p:sp>
        <p:nvSpPr>
          <p:cNvPr id="4" name="Alt Bilgi Yer Tutucusu 3">
            <a:extLst>
              <a:ext uri="{FF2B5EF4-FFF2-40B4-BE49-F238E27FC236}">
                <a16:creationId xmlns:a16="http://schemas.microsoft.com/office/drawing/2014/main" id="{685F018B-4F22-3C41-C404-B3DB7935AF82}"/>
              </a:ext>
            </a:extLst>
          </p:cNvPr>
          <p:cNvSpPr>
            <a:spLocks noGrp="1"/>
          </p:cNvSpPr>
          <p:nvPr>
            <p:ph type="ftr" sz="quarter" idx="3"/>
          </p:nvPr>
        </p:nvSpPr>
        <p:spPr/>
        <p:txBody>
          <a:bodyPr/>
          <a:lstStyle/>
          <a:p>
            <a:r>
              <a:rPr lang="en-US" dirty="0"/>
              <a:t>[1]</a:t>
            </a:r>
          </a:p>
        </p:txBody>
      </p:sp>
      <p:sp>
        <p:nvSpPr>
          <p:cNvPr id="5" name="Slayt Numarası Yer Tutucusu 4">
            <a:extLst>
              <a:ext uri="{FF2B5EF4-FFF2-40B4-BE49-F238E27FC236}">
                <a16:creationId xmlns:a16="http://schemas.microsoft.com/office/drawing/2014/main" id="{CBA23118-CDC0-2EA5-02CE-219C31F75B6B}"/>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75943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141117-08F2-F39C-52B7-DFEEFD5EA944}"/>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CD21EAC6-F276-6A58-40AD-573BE5A9C98B}"/>
              </a:ext>
            </a:extLst>
          </p:cNvPr>
          <p:cNvSpPr>
            <a:spLocks noGrp="1"/>
          </p:cNvSpPr>
          <p:nvPr>
            <p:ph idx="1"/>
          </p:nvPr>
        </p:nvSpPr>
        <p:spPr/>
        <p:txBody>
          <a:bodyPr vert="horz" lIns="91440" tIns="45720" rIns="91440" bIns="45720" rtlCol="0" anchor="t">
            <a:noAutofit/>
          </a:bodyPr>
          <a:lstStyle/>
          <a:p>
            <a:r>
              <a:rPr lang="tr-TR" sz="1400" b="1" dirty="0"/>
              <a:t>[1]</a:t>
            </a:r>
            <a:r>
              <a:rPr lang="tr-TR" sz="1400" b="1" dirty="0">
                <a:solidFill>
                  <a:srgbClr val="000000"/>
                </a:solidFill>
                <a:latin typeface="Tenorite"/>
                <a:cs typeface="Arial"/>
              </a:rPr>
              <a:t> </a:t>
            </a:r>
            <a:r>
              <a:rPr lang="tr-TR" sz="1400" dirty="0">
                <a:solidFill>
                  <a:srgbClr val="000000"/>
                </a:solidFill>
                <a:latin typeface="Tenorite"/>
                <a:cs typeface="Arial"/>
              </a:rPr>
              <a:t>LUO, Fu, et al. Self-</a:t>
            </a:r>
            <a:r>
              <a:rPr lang="tr-TR" sz="1400" dirty="0" err="1">
                <a:solidFill>
                  <a:srgbClr val="000000"/>
                </a:solidFill>
                <a:latin typeface="Tenorite"/>
                <a:cs typeface="Arial"/>
              </a:rPr>
              <a:t>Improved</a:t>
            </a:r>
            <a:r>
              <a:rPr lang="tr-TR" sz="1400" dirty="0">
                <a:solidFill>
                  <a:srgbClr val="000000"/>
                </a:solidFill>
                <a:latin typeface="Tenorite"/>
                <a:cs typeface="Arial"/>
              </a:rPr>
              <a:t> Learning </a:t>
            </a:r>
            <a:r>
              <a:rPr lang="tr-TR" sz="1400" dirty="0" err="1">
                <a:solidFill>
                  <a:srgbClr val="000000"/>
                </a:solidFill>
                <a:latin typeface="Tenorite"/>
                <a:cs typeface="Arial"/>
              </a:rPr>
              <a:t>for</a:t>
            </a:r>
            <a:r>
              <a:rPr lang="tr-TR" sz="1400" dirty="0">
                <a:solidFill>
                  <a:srgbClr val="000000"/>
                </a:solidFill>
                <a:latin typeface="Tenorite"/>
                <a:cs typeface="Arial"/>
              </a:rPr>
              <a:t> </a:t>
            </a:r>
            <a:r>
              <a:rPr lang="tr-TR" sz="1400" dirty="0" err="1">
                <a:solidFill>
                  <a:srgbClr val="000000"/>
                </a:solidFill>
                <a:latin typeface="Tenorite"/>
                <a:cs typeface="Arial"/>
              </a:rPr>
              <a:t>Scalable</a:t>
            </a:r>
            <a:r>
              <a:rPr lang="tr-TR" sz="1400" dirty="0">
                <a:solidFill>
                  <a:srgbClr val="000000"/>
                </a:solidFill>
                <a:latin typeface="Tenorite"/>
                <a:cs typeface="Arial"/>
              </a:rPr>
              <a:t> </a:t>
            </a:r>
            <a:r>
              <a:rPr lang="tr-TR" sz="1400" dirty="0" err="1">
                <a:solidFill>
                  <a:srgbClr val="000000"/>
                </a:solidFill>
                <a:latin typeface="Tenorite"/>
                <a:cs typeface="Arial"/>
              </a:rPr>
              <a:t>Neural</a:t>
            </a:r>
            <a:r>
              <a:rPr lang="tr-TR" sz="1400" dirty="0">
                <a:solidFill>
                  <a:srgbClr val="000000"/>
                </a:solidFill>
                <a:latin typeface="Tenorite"/>
                <a:cs typeface="Arial"/>
              </a:rPr>
              <a:t> </a:t>
            </a:r>
            <a:r>
              <a:rPr lang="tr-TR" sz="1400" dirty="0" err="1">
                <a:solidFill>
                  <a:srgbClr val="000000"/>
                </a:solidFill>
                <a:latin typeface="Tenorite"/>
                <a:cs typeface="Arial"/>
              </a:rPr>
              <a:t>Combinatorial</a:t>
            </a:r>
            <a:r>
              <a:rPr lang="tr-TR" sz="1400" dirty="0">
                <a:solidFill>
                  <a:srgbClr val="000000"/>
                </a:solidFill>
                <a:latin typeface="Tenorite"/>
                <a:cs typeface="Arial"/>
              </a:rPr>
              <a:t> </a:t>
            </a:r>
            <a:r>
              <a:rPr lang="tr-TR" sz="1400" dirty="0" err="1">
                <a:solidFill>
                  <a:srgbClr val="000000"/>
                </a:solidFill>
                <a:latin typeface="Tenorite"/>
                <a:cs typeface="Arial"/>
              </a:rPr>
              <a:t>Optimization</a:t>
            </a:r>
            <a:r>
              <a:rPr lang="tr-TR" sz="1400" dirty="0">
                <a:solidFill>
                  <a:srgbClr val="000000"/>
                </a:solidFill>
                <a:latin typeface="Tenorite"/>
                <a:cs typeface="Arial"/>
              </a:rPr>
              <a:t>. </a:t>
            </a:r>
            <a:r>
              <a:rPr lang="tr-TR" sz="1400" dirty="0" err="1">
                <a:solidFill>
                  <a:srgbClr val="000000"/>
                </a:solidFill>
                <a:latin typeface="Tenorite"/>
                <a:cs typeface="Arial"/>
              </a:rPr>
              <a:t>arXiv</a:t>
            </a:r>
            <a:r>
              <a:rPr lang="tr-TR" sz="1400" dirty="0">
                <a:solidFill>
                  <a:srgbClr val="000000"/>
                </a:solidFill>
                <a:latin typeface="Tenorite"/>
                <a:cs typeface="Arial"/>
              </a:rPr>
              <a:t> </a:t>
            </a:r>
            <a:r>
              <a:rPr lang="tr-TR" sz="1400" dirty="0" err="1">
                <a:solidFill>
                  <a:srgbClr val="000000"/>
                </a:solidFill>
                <a:latin typeface="Tenorite"/>
                <a:cs typeface="Arial"/>
              </a:rPr>
              <a:t>preprint</a:t>
            </a:r>
            <a:r>
              <a:rPr lang="tr-TR" sz="1400" dirty="0">
                <a:solidFill>
                  <a:srgbClr val="000000"/>
                </a:solidFill>
                <a:latin typeface="Tenorite"/>
                <a:cs typeface="Arial"/>
              </a:rPr>
              <a:t> arXiv:2403.19561, 2024.</a:t>
            </a:r>
          </a:p>
          <a:p>
            <a:r>
              <a:rPr lang="tr-TR" sz="1400" b="1" dirty="0">
                <a:solidFill>
                  <a:srgbClr val="000000"/>
                </a:solidFill>
                <a:latin typeface="Tenorite"/>
                <a:cs typeface="Arial"/>
              </a:rPr>
              <a:t>[2] </a:t>
            </a:r>
            <a:r>
              <a:rPr lang="tr-TR" sz="1400" dirty="0">
                <a:solidFill>
                  <a:srgbClr val="000000"/>
                </a:solidFill>
                <a:latin typeface="Tenorite"/>
                <a:cs typeface="Arial"/>
              </a:rPr>
              <a:t>Özoğlu, Büşra, Emre Çakmak, </a:t>
            </a:r>
            <a:r>
              <a:rPr lang="tr-TR" sz="1400" dirty="0" err="1">
                <a:solidFill>
                  <a:srgbClr val="000000"/>
                </a:solidFill>
                <a:latin typeface="Tenorite"/>
                <a:cs typeface="Arial"/>
              </a:rPr>
              <a:t>and</a:t>
            </a:r>
            <a:r>
              <a:rPr lang="tr-TR" sz="1400" dirty="0">
                <a:solidFill>
                  <a:srgbClr val="000000"/>
                </a:solidFill>
                <a:latin typeface="Tenorite"/>
                <a:cs typeface="Arial"/>
              </a:rPr>
              <a:t> K. O. Ç. Tuğçe. "Clarke &amp; </a:t>
            </a:r>
            <a:r>
              <a:rPr lang="tr-TR" sz="1400" dirty="0" err="1">
                <a:solidFill>
                  <a:srgbClr val="000000"/>
                </a:solidFill>
                <a:latin typeface="Tenorite"/>
                <a:cs typeface="Arial"/>
              </a:rPr>
              <a:t>Wright's</a:t>
            </a:r>
            <a:r>
              <a:rPr lang="tr-TR" sz="1400" dirty="0">
                <a:solidFill>
                  <a:srgbClr val="000000"/>
                </a:solidFill>
                <a:latin typeface="Tenorite"/>
                <a:cs typeface="Arial"/>
              </a:rPr>
              <a:t> </a:t>
            </a:r>
            <a:r>
              <a:rPr lang="tr-TR" sz="1400" dirty="0" err="1">
                <a:solidFill>
                  <a:srgbClr val="000000"/>
                </a:solidFill>
                <a:latin typeface="Tenorite"/>
                <a:cs typeface="Arial"/>
              </a:rPr>
              <a:t>savings</a:t>
            </a:r>
            <a:r>
              <a:rPr lang="tr-TR" sz="1400" dirty="0">
                <a:solidFill>
                  <a:srgbClr val="000000"/>
                </a:solidFill>
                <a:latin typeface="Tenorite"/>
                <a:cs typeface="Arial"/>
              </a:rPr>
              <a:t> </a:t>
            </a:r>
            <a:r>
              <a:rPr lang="tr-TR" sz="1400" dirty="0" err="1">
                <a:solidFill>
                  <a:srgbClr val="000000"/>
                </a:solidFill>
                <a:latin typeface="Tenorite"/>
                <a:cs typeface="Arial"/>
              </a:rPr>
              <a:t>algorithm</a:t>
            </a:r>
            <a:r>
              <a:rPr lang="tr-TR" sz="1400" dirty="0">
                <a:solidFill>
                  <a:srgbClr val="000000"/>
                </a:solidFill>
                <a:latin typeface="Tenorite"/>
                <a:cs typeface="Arial"/>
              </a:rPr>
              <a:t> </a:t>
            </a:r>
            <a:r>
              <a:rPr lang="tr-TR" sz="1400" dirty="0" err="1">
                <a:solidFill>
                  <a:srgbClr val="000000"/>
                </a:solidFill>
                <a:latin typeface="Tenorite"/>
                <a:cs typeface="Arial"/>
              </a:rPr>
              <a:t>and</a:t>
            </a:r>
            <a:r>
              <a:rPr lang="tr-TR" sz="1400" dirty="0">
                <a:solidFill>
                  <a:srgbClr val="000000"/>
                </a:solidFill>
                <a:latin typeface="Tenorite"/>
                <a:cs typeface="Arial"/>
              </a:rPr>
              <a:t> </a:t>
            </a:r>
            <a:r>
              <a:rPr lang="tr-TR" sz="1400" dirty="0" err="1">
                <a:solidFill>
                  <a:srgbClr val="000000"/>
                </a:solidFill>
                <a:latin typeface="Tenorite"/>
                <a:cs typeface="Arial"/>
              </a:rPr>
              <a:t>genetic</a:t>
            </a:r>
            <a:r>
              <a:rPr lang="tr-TR" sz="1400" dirty="0">
                <a:solidFill>
                  <a:srgbClr val="000000"/>
                </a:solidFill>
                <a:latin typeface="Tenorite"/>
                <a:cs typeface="Arial"/>
              </a:rPr>
              <a:t> </a:t>
            </a:r>
            <a:r>
              <a:rPr lang="tr-TR" sz="1400" dirty="0" err="1">
                <a:solidFill>
                  <a:srgbClr val="000000"/>
                </a:solidFill>
                <a:latin typeface="Tenorite"/>
                <a:cs typeface="Arial"/>
              </a:rPr>
              <a:t>algorithms</a:t>
            </a:r>
            <a:r>
              <a:rPr lang="tr-TR" sz="1400" dirty="0">
                <a:solidFill>
                  <a:srgbClr val="000000"/>
                </a:solidFill>
                <a:latin typeface="Tenorite"/>
                <a:cs typeface="Arial"/>
              </a:rPr>
              <a:t> </a:t>
            </a:r>
            <a:r>
              <a:rPr lang="tr-TR" sz="1400" dirty="0" err="1">
                <a:solidFill>
                  <a:srgbClr val="000000"/>
                </a:solidFill>
                <a:latin typeface="Tenorite"/>
                <a:cs typeface="Arial"/>
              </a:rPr>
              <a:t>based</a:t>
            </a:r>
            <a:r>
              <a:rPr lang="tr-TR" sz="1400" dirty="0">
                <a:solidFill>
                  <a:srgbClr val="000000"/>
                </a:solidFill>
                <a:latin typeface="Tenorite"/>
                <a:cs typeface="Arial"/>
              </a:rPr>
              <a:t> </a:t>
            </a:r>
            <a:r>
              <a:rPr lang="tr-TR" sz="1400" dirty="0" err="1">
                <a:solidFill>
                  <a:srgbClr val="000000"/>
                </a:solidFill>
                <a:latin typeface="Tenorite"/>
                <a:cs typeface="Arial"/>
              </a:rPr>
              <a:t>hybrid</a:t>
            </a:r>
            <a:r>
              <a:rPr lang="tr-TR" sz="1400" dirty="0">
                <a:solidFill>
                  <a:srgbClr val="000000"/>
                </a:solidFill>
                <a:latin typeface="Tenorite"/>
                <a:cs typeface="Arial"/>
              </a:rPr>
              <a:t> </a:t>
            </a:r>
            <a:r>
              <a:rPr lang="tr-TR" sz="1400" dirty="0" err="1">
                <a:solidFill>
                  <a:srgbClr val="000000"/>
                </a:solidFill>
                <a:latin typeface="Tenorite"/>
                <a:cs typeface="Arial"/>
              </a:rPr>
              <a:t>approach</a:t>
            </a:r>
            <a:r>
              <a:rPr lang="tr-TR" sz="1400" dirty="0">
                <a:solidFill>
                  <a:srgbClr val="000000"/>
                </a:solidFill>
                <a:latin typeface="Tenorite"/>
                <a:cs typeface="Arial"/>
              </a:rPr>
              <a:t> </a:t>
            </a:r>
            <a:r>
              <a:rPr lang="tr-TR" sz="1400" dirty="0" err="1">
                <a:solidFill>
                  <a:srgbClr val="000000"/>
                </a:solidFill>
                <a:latin typeface="Tenorite"/>
                <a:cs typeface="Arial"/>
              </a:rPr>
              <a:t>for</a:t>
            </a:r>
            <a:r>
              <a:rPr lang="tr-TR" sz="1400" dirty="0">
                <a:solidFill>
                  <a:srgbClr val="000000"/>
                </a:solidFill>
                <a:latin typeface="Tenorite"/>
                <a:cs typeface="Arial"/>
              </a:rPr>
              <a:t> </a:t>
            </a:r>
            <a:r>
              <a:rPr lang="tr-TR" sz="1400" dirty="0" err="1">
                <a:solidFill>
                  <a:srgbClr val="000000"/>
                </a:solidFill>
                <a:latin typeface="Tenorite"/>
                <a:cs typeface="Arial"/>
              </a:rPr>
              <a:t>flying</a:t>
            </a:r>
            <a:r>
              <a:rPr lang="tr-TR" sz="1400" dirty="0">
                <a:solidFill>
                  <a:srgbClr val="000000"/>
                </a:solidFill>
                <a:latin typeface="Tenorite"/>
                <a:cs typeface="Arial"/>
              </a:rPr>
              <a:t> </a:t>
            </a:r>
            <a:r>
              <a:rPr lang="tr-TR" sz="1400" dirty="0" err="1">
                <a:solidFill>
                  <a:srgbClr val="000000"/>
                </a:solidFill>
                <a:latin typeface="Tenorite"/>
                <a:cs typeface="Arial"/>
              </a:rPr>
              <a:t>sidekick</a:t>
            </a:r>
            <a:r>
              <a:rPr lang="tr-TR" sz="1400" dirty="0">
                <a:solidFill>
                  <a:srgbClr val="000000"/>
                </a:solidFill>
                <a:latin typeface="Tenorite"/>
                <a:cs typeface="Arial"/>
              </a:rPr>
              <a:t> </a:t>
            </a:r>
            <a:r>
              <a:rPr lang="tr-TR" sz="1400" dirty="0" err="1">
                <a:solidFill>
                  <a:srgbClr val="000000"/>
                </a:solidFill>
                <a:latin typeface="Tenorite"/>
                <a:cs typeface="Arial"/>
              </a:rPr>
              <a:t>traveling</a:t>
            </a:r>
            <a:r>
              <a:rPr lang="tr-TR" sz="1400" dirty="0">
                <a:solidFill>
                  <a:srgbClr val="000000"/>
                </a:solidFill>
                <a:latin typeface="Tenorite"/>
                <a:cs typeface="Arial"/>
              </a:rPr>
              <a:t> </a:t>
            </a:r>
            <a:r>
              <a:rPr lang="tr-TR" sz="1400" dirty="0" err="1">
                <a:solidFill>
                  <a:srgbClr val="000000"/>
                </a:solidFill>
                <a:latin typeface="Tenorite"/>
                <a:cs typeface="Arial"/>
              </a:rPr>
              <a:t>salesman</a:t>
            </a:r>
            <a:r>
              <a:rPr lang="tr-TR" sz="1400" dirty="0">
                <a:solidFill>
                  <a:srgbClr val="000000"/>
                </a:solidFill>
                <a:latin typeface="Tenorite"/>
                <a:cs typeface="Arial"/>
              </a:rPr>
              <a:t> problem." Avrupa Bilim ve Teknoloji Dergisi (2019): 185-192.</a:t>
            </a:r>
          </a:p>
          <a:p>
            <a:r>
              <a:rPr lang="tr-TR" sz="1400" b="1" dirty="0">
                <a:solidFill>
                  <a:srgbClr val="000000"/>
                </a:solidFill>
                <a:ea typeface="+mn-lt"/>
                <a:cs typeface="+mn-lt"/>
              </a:rPr>
              <a:t>[3] </a:t>
            </a:r>
            <a:r>
              <a:rPr lang="tr-TR" sz="1400" dirty="0">
                <a:solidFill>
                  <a:srgbClr val="000000"/>
                </a:solidFill>
                <a:latin typeface="Tenorite"/>
                <a:ea typeface="+mn-lt"/>
                <a:cs typeface="Arial"/>
              </a:rPr>
              <a:t>ZHANG, </a:t>
            </a:r>
            <a:r>
              <a:rPr lang="tr-TR" sz="1400" dirty="0" err="1">
                <a:solidFill>
                  <a:srgbClr val="000000"/>
                </a:solidFill>
                <a:latin typeface="Tenorite"/>
                <a:ea typeface="+mn-lt"/>
                <a:cs typeface="Arial"/>
              </a:rPr>
              <a:t>Yanming</a:t>
            </a:r>
            <a:r>
              <a:rPr lang="tr-TR" sz="1400" dirty="0">
                <a:solidFill>
                  <a:srgbClr val="000000"/>
                </a:solidFill>
                <a:latin typeface="Tenorite"/>
                <a:ea typeface="+mn-lt"/>
                <a:cs typeface="Arial"/>
              </a:rPr>
              <a:t>; LI, </a:t>
            </a:r>
            <a:r>
              <a:rPr lang="tr-TR" sz="1400" dirty="0" err="1">
                <a:solidFill>
                  <a:srgbClr val="000000"/>
                </a:solidFill>
                <a:latin typeface="Tenorite"/>
                <a:ea typeface="+mn-lt"/>
                <a:cs typeface="Arial"/>
              </a:rPr>
              <a:t>Xianlong</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Solving</a:t>
            </a:r>
            <a:r>
              <a:rPr lang="tr-TR" sz="1400" dirty="0">
                <a:solidFill>
                  <a:srgbClr val="000000"/>
                </a:solidFill>
                <a:latin typeface="Tenorite"/>
                <a:ea typeface="+mn-lt"/>
                <a:cs typeface="Arial"/>
              </a:rPr>
              <a:t> TSP problem </a:t>
            </a:r>
            <a:r>
              <a:rPr lang="tr-TR" sz="1400" dirty="0" err="1">
                <a:solidFill>
                  <a:srgbClr val="000000"/>
                </a:solidFill>
                <a:latin typeface="Tenorite"/>
                <a:ea typeface="+mn-lt"/>
                <a:cs typeface="Arial"/>
              </a:rPr>
              <a:t>based</a:t>
            </a:r>
            <a:r>
              <a:rPr lang="tr-TR" sz="1400" dirty="0">
                <a:solidFill>
                  <a:srgbClr val="000000"/>
                </a:solidFill>
                <a:latin typeface="Tenorite"/>
                <a:ea typeface="+mn-lt"/>
                <a:cs typeface="Arial"/>
              </a:rPr>
              <a:t> on </a:t>
            </a:r>
            <a:r>
              <a:rPr lang="tr-TR" sz="1400" dirty="0" err="1">
                <a:solidFill>
                  <a:srgbClr val="000000"/>
                </a:solidFill>
                <a:latin typeface="Tenorite"/>
                <a:ea typeface="+mn-lt"/>
                <a:cs typeface="Arial"/>
              </a:rPr>
              <a:t>discrete</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snake</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optimization</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algorithm</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In</a:t>
            </a:r>
            <a:r>
              <a:rPr lang="tr-TR" sz="1400" dirty="0">
                <a:solidFill>
                  <a:srgbClr val="000000"/>
                </a:solidFill>
                <a:latin typeface="Tenorite"/>
                <a:ea typeface="+mn-lt"/>
                <a:cs typeface="Arial"/>
              </a:rPr>
              <a:t>: International Conference on </a:t>
            </a:r>
            <a:r>
              <a:rPr lang="tr-TR" sz="1400" dirty="0" err="1">
                <a:solidFill>
                  <a:srgbClr val="000000"/>
                </a:solidFill>
                <a:latin typeface="Tenorite"/>
                <a:ea typeface="+mn-lt"/>
                <a:cs typeface="Arial"/>
              </a:rPr>
              <a:t>Computer</a:t>
            </a:r>
            <a:r>
              <a:rPr lang="tr-TR" sz="1400" dirty="0">
                <a:solidFill>
                  <a:srgbClr val="000000"/>
                </a:solidFill>
                <a:latin typeface="Tenorite"/>
                <a:ea typeface="+mn-lt"/>
                <a:cs typeface="Arial"/>
              </a:rPr>
              <a:t> Graphics, </a:t>
            </a:r>
            <a:r>
              <a:rPr lang="tr-TR" sz="1400" dirty="0" err="1">
                <a:solidFill>
                  <a:srgbClr val="000000"/>
                </a:solidFill>
                <a:latin typeface="Tenorite"/>
                <a:ea typeface="+mn-lt"/>
                <a:cs typeface="Arial"/>
              </a:rPr>
              <a:t>Artificial</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Intelligence</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and</a:t>
            </a:r>
            <a:r>
              <a:rPr lang="tr-TR" sz="1400" dirty="0">
                <a:solidFill>
                  <a:srgbClr val="000000"/>
                </a:solidFill>
                <a:latin typeface="Tenorite"/>
                <a:ea typeface="+mn-lt"/>
                <a:cs typeface="Arial"/>
              </a:rPr>
              <a:t> Data </a:t>
            </a:r>
            <a:r>
              <a:rPr lang="tr-TR" sz="1400" dirty="0" err="1">
                <a:solidFill>
                  <a:srgbClr val="000000"/>
                </a:solidFill>
                <a:latin typeface="Tenorite"/>
                <a:ea typeface="+mn-lt"/>
                <a:cs typeface="Arial"/>
              </a:rPr>
              <a:t>Processing</a:t>
            </a:r>
            <a:r>
              <a:rPr lang="tr-TR" sz="1400" dirty="0">
                <a:solidFill>
                  <a:srgbClr val="000000"/>
                </a:solidFill>
                <a:latin typeface="Tenorite"/>
                <a:ea typeface="+mn-lt"/>
                <a:cs typeface="Arial"/>
              </a:rPr>
              <a:t> (ICCAID 2023). SPIE, 2024. p. 1177-1182.</a:t>
            </a:r>
            <a:endParaRPr lang="tr-TR" dirty="0">
              <a:solidFill>
                <a:srgbClr val="000000"/>
              </a:solidFill>
              <a:latin typeface="Tenorite"/>
              <a:ea typeface="+mn-lt"/>
              <a:cs typeface="+mn-lt"/>
            </a:endParaRPr>
          </a:p>
          <a:p>
            <a:r>
              <a:rPr lang="tr-TR" sz="1400" b="1" dirty="0">
                <a:ea typeface="+mn-lt"/>
                <a:cs typeface="+mn-lt"/>
              </a:rPr>
              <a:t>[4] </a:t>
            </a:r>
            <a:r>
              <a:rPr lang="tr-TR" sz="1400" dirty="0">
                <a:solidFill>
                  <a:srgbClr val="000000"/>
                </a:solidFill>
                <a:latin typeface="Tenorite"/>
                <a:ea typeface="+mn-lt"/>
                <a:cs typeface="Arial"/>
              </a:rPr>
              <a:t>VEERESH, M.; KUMAR, T.; THANGARAJ, M. </a:t>
            </a:r>
            <a:r>
              <a:rPr lang="tr-TR" sz="1400" dirty="0" err="1">
                <a:solidFill>
                  <a:srgbClr val="000000"/>
                </a:solidFill>
                <a:latin typeface="Tenorite"/>
                <a:ea typeface="+mn-lt"/>
                <a:cs typeface="Arial"/>
              </a:rPr>
              <a:t>Solving</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the</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single</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depot</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open</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close</a:t>
            </a:r>
            <a:r>
              <a:rPr lang="tr-TR" sz="1400" dirty="0">
                <a:solidFill>
                  <a:srgbClr val="000000"/>
                </a:solidFill>
                <a:latin typeface="Tenorite"/>
                <a:ea typeface="+mn-lt"/>
                <a:cs typeface="Arial"/>
              </a:rPr>
              <a:t> multiple </a:t>
            </a:r>
            <a:r>
              <a:rPr lang="tr-TR" sz="1400" dirty="0" err="1">
                <a:solidFill>
                  <a:srgbClr val="000000"/>
                </a:solidFill>
                <a:latin typeface="Tenorite"/>
                <a:ea typeface="+mn-lt"/>
                <a:cs typeface="Arial"/>
              </a:rPr>
              <a:t>travelling</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salesman</a:t>
            </a:r>
            <a:r>
              <a:rPr lang="tr-TR" sz="1400" dirty="0">
                <a:solidFill>
                  <a:srgbClr val="000000"/>
                </a:solidFill>
                <a:latin typeface="Tenorite"/>
                <a:ea typeface="+mn-lt"/>
                <a:cs typeface="Arial"/>
              </a:rPr>
              <a:t> problem </a:t>
            </a:r>
            <a:r>
              <a:rPr lang="tr-TR" sz="1400" dirty="0" err="1">
                <a:solidFill>
                  <a:srgbClr val="000000"/>
                </a:solidFill>
                <a:latin typeface="Tenorite"/>
                <a:ea typeface="+mn-lt"/>
                <a:cs typeface="Arial"/>
              </a:rPr>
              <a:t>through</a:t>
            </a:r>
            <a:r>
              <a:rPr lang="tr-TR" sz="1400" dirty="0">
                <a:solidFill>
                  <a:srgbClr val="000000"/>
                </a:solidFill>
                <a:latin typeface="Tenorite"/>
                <a:ea typeface="+mn-lt"/>
                <a:cs typeface="Arial"/>
              </a:rPr>
              <a:t> a </a:t>
            </a:r>
            <a:r>
              <a:rPr lang="tr-TR" sz="1400" dirty="0" err="1">
                <a:solidFill>
                  <a:srgbClr val="000000"/>
                </a:solidFill>
                <a:latin typeface="Tenorite"/>
                <a:ea typeface="+mn-lt"/>
                <a:cs typeface="Arial"/>
              </a:rPr>
              <a:t>multi-chromosome</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based</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genetic</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algorithm</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Decision</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Science</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Letters</a:t>
            </a:r>
            <a:r>
              <a:rPr lang="tr-TR" sz="1400" dirty="0">
                <a:solidFill>
                  <a:srgbClr val="000000"/>
                </a:solidFill>
                <a:latin typeface="Tenorite"/>
                <a:ea typeface="+mn-lt"/>
                <a:cs typeface="Arial"/>
              </a:rPr>
              <a:t>, 2024, 13.2: 401-414.</a:t>
            </a:r>
          </a:p>
          <a:p>
            <a:r>
              <a:rPr lang="tr-TR" sz="1400" b="1" dirty="0">
                <a:ea typeface="+mn-lt"/>
                <a:cs typeface="+mn-lt"/>
              </a:rPr>
              <a:t>[5] </a:t>
            </a:r>
            <a:r>
              <a:rPr lang="tr-TR" sz="1400" dirty="0">
                <a:solidFill>
                  <a:srgbClr val="000000"/>
                </a:solidFill>
                <a:latin typeface="Tenorite"/>
                <a:ea typeface="+mn-lt"/>
                <a:cs typeface="Arial"/>
              </a:rPr>
              <a:t>KANNAN, </a:t>
            </a:r>
            <a:r>
              <a:rPr lang="tr-TR" sz="1400" dirty="0" err="1">
                <a:solidFill>
                  <a:srgbClr val="000000"/>
                </a:solidFill>
                <a:latin typeface="Tenorite"/>
                <a:ea typeface="+mn-lt"/>
                <a:cs typeface="Arial"/>
              </a:rPr>
              <a:t>Shivakumar</a:t>
            </a:r>
            <a:r>
              <a:rPr lang="tr-TR" sz="1400" dirty="0">
                <a:solidFill>
                  <a:srgbClr val="000000"/>
                </a:solidFill>
                <a:latin typeface="Tenorite"/>
                <a:ea typeface="+mn-lt"/>
                <a:cs typeface="Arial"/>
              </a:rPr>
              <a:t>; DIWEKAR, </a:t>
            </a:r>
            <a:r>
              <a:rPr lang="tr-TR" sz="1400" dirty="0" err="1">
                <a:solidFill>
                  <a:srgbClr val="000000"/>
                </a:solidFill>
                <a:latin typeface="Tenorite"/>
                <a:ea typeface="+mn-lt"/>
                <a:cs typeface="Arial"/>
              </a:rPr>
              <a:t>Urmila</a:t>
            </a:r>
            <a:r>
              <a:rPr lang="tr-TR" sz="1400" dirty="0">
                <a:solidFill>
                  <a:srgbClr val="000000"/>
                </a:solidFill>
                <a:latin typeface="Tenorite"/>
                <a:ea typeface="+mn-lt"/>
                <a:cs typeface="Arial"/>
              </a:rPr>
              <a:t>. An </a:t>
            </a:r>
            <a:r>
              <a:rPr lang="tr-TR" sz="1400" dirty="0" err="1">
                <a:solidFill>
                  <a:srgbClr val="000000"/>
                </a:solidFill>
                <a:latin typeface="Tenorite"/>
                <a:ea typeface="+mn-lt"/>
                <a:cs typeface="Arial"/>
              </a:rPr>
              <a:t>Enhanced</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Particle</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Swarm</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Optimization</a:t>
            </a:r>
            <a:r>
              <a:rPr lang="tr-TR" sz="1400" dirty="0">
                <a:solidFill>
                  <a:srgbClr val="000000"/>
                </a:solidFill>
                <a:latin typeface="Tenorite"/>
                <a:ea typeface="+mn-lt"/>
                <a:cs typeface="Arial"/>
              </a:rPr>
              <a:t> (PSO) </a:t>
            </a:r>
            <a:r>
              <a:rPr lang="tr-TR" sz="1400" dirty="0" err="1">
                <a:solidFill>
                  <a:srgbClr val="000000"/>
                </a:solidFill>
                <a:latin typeface="Tenorite"/>
                <a:ea typeface="+mn-lt"/>
                <a:cs typeface="Arial"/>
              </a:rPr>
              <a:t>Employing</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Quasi-Random</a:t>
            </a:r>
            <a:r>
              <a:rPr lang="tr-TR" sz="1400" dirty="0">
                <a:solidFill>
                  <a:srgbClr val="000000"/>
                </a:solidFill>
                <a:latin typeface="Tenorite"/>
                <a:ea typeface="+mn-lt"/>
                <a:cs typeface="Arial"/>
              </a:rPr>
              <a:t> </a:t>
            </a:r>
            <a:r>
              <a:rPr lang="tr-TR" sz="1400" dirty="0" err="1">
                <a:solidFill>
                  <a:srgbClr val="000000"/>
                </a:solidFill>
                <a:latin typeface="Tenorite"/>
                <a:ea typeface="+mn-lt"/>
                <a:cs typeface="Arial"/>
              </a:rPr>
              <a:t>Numbers</a:t>
            </a:r>
            <a:r>
              <a:rPr lang="tr-TR" sz="1400" dirty="0">
                <a:solidFill>
                  <a:srgbClr val="000000"/>
                </a:solidFill>
                <a:latin typeface="Tenorite"/>
                <a:ea typeface="+mn-lt"/>
                <a:cs typeface="Arial"/>
              </a:rPr>
              <a:t>. 2024.</a:t>
            </a:r>
            <a:endParaRPr lang="tr-TR" dirty="0">
              <a:solidFill>
                <a:srgbClr val="000000"/>
              </a:solidFill>
              <a:latin typeface="Tenorite"/>
            </a:endParaRPr>
          </a:p>
        </p:txBody>
      </p:sp>
      <p:sp>
        <p:nvSpPr>
          <p:cNvPr id="4" name="Alt Bilgi Yer Tutucusu 3">
            <a:extLst>
              <a:ext uri="{FF2B5EF4-FFF2-40B4-BE49-F238E27FC236}">
                <a16:creationId xmlns:a16="http://schemas.microsoft.com/office/drawing/2014/main" id="{40474FF0-2DE6-C369-DE9D-1929D85AB2F7}"/>
              </a:ext>
            </a:extLst>
          </p:cNvPr>
          <p:cNvSpPr>
            <a:spLocks noGrp="1"/>
          </p:cNvSpPr>
          <p:nvPr>
            <p:ph type="ftr" sz="quarter" idx="3"/>
          </p:nvPr>
        </p:nvSpPr>
        <p:spPr/>
        <p:txBody>
          <a:bodyPr/>
          <a:lstStyle/>
          <a:p>
            <a:endParaRPr lang="en-US" dirty="0"/>
          </a:p>
        </p:txBody>
      </p:sp>
      <p:sp>
        <p:nvSpPr>
          <p:cNvPr id="5" name="Slayt Numarası Yer Tutucusu 4">
            <a:extLst>
              <a:ext uri="{FF2B5EF4-FFF2-40B4-BE49-F238E27FC236}">
                <a16:creationId xmlns:a16="http://schemas.microsoft.com/office/drawing/2014/main" id="{64801F76-F528-9C0E-F4D3-F4F905946F5C}"/>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47362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Seyahat Satıcısı Problemi Nedir?</a:t>
            </a:r>
          </a:p>
        </p:txBody>
      </p:sp>
      <p:sp>
        <p:nvSpPr>
          <p:cNvPr id="3" name="Content Placeholder 2"/>
          <p:cNvSpPr>
            <a:spLocks noGrp="1"/>
          </p:cNvSpPr>
          <p:nvPr>
            <p:ph idx="1"/>
          </p:nvPr>
        </p:nvSpPr>
        <p:spPr/>
        <p:txBody>
          <a:bodyPr vert="horz" lIns="91440" tIns="45720" rIns="91440" bIns="45720" rtlCol="0" anchor="t">
            <a:noAutofit/>
          </a:bodyPr>
          <a:lstStyle/>
          <a:p>
            <a:r>
              <a:rPr dirty="0"/>
              <a:t>- </a:t>
            </a:r>
            <a:r>
              <a:rPr dirty="0" err="1"/>
              <a:t>Seyahat</a:t>
            </a:r>
            <a:r>
              <a:rPr dirty="0"/>
              <a:t> </a:t>
            </a:r>
            <a:r>
              <a:rPr dirty="0" err="1"/>
              <a:t>Satıcısı</a:t>
            </a:r>
            <a:r>
              <a:rPr dirty="0"/>
              <a:t> </a:t>
            </a:r>
            <a:r>
              <a:rPr dirty="0" err="1"/>
              <a:t>Problemi</a:t>
            </a:r>
            <a:r>
              <a:rPr dirty="0"/>
              <a:t> (TSP), </a:t>
            </a:r>
            <a:r>
              <a:rPr dirty="0" err="1"/>
              <a:t>bir</a:t>
            </a:r>
            <a:r>
              <a:rPr dirty="0"/>
              <a:t> </a:t>
            </a:r>
            <a:r>
              <a:rPr dirty="0" err="1"/>
              <a:t>satıcının</a:t>
            </a:r>
            <a:r>
              <a:rPr dirty="0"/>
              <a:t> </a:t>
            </a:r>
            <a:r>
              <a:rPr dirty="0" err="1"/>
              <a:t>bir</a:t>
            </a:r>
            <a:r>
              <a:rPr dirty="0"/>
              <a:t> dizi </a:t>
            </a:r>
            <a:r>
              <a:rPr dirty="0" err="1"/>
              <a:t>şehri</a:t>
            </a:r>
            <a:r>
              <a:rPr dirty="0"/>
              <a:t> </a:t>
            </a:r>
            <a:r>
              <a:rPr dirty="0" err="1"/>
              <a:t>ziyaret</a:t>
            </a:r>
            <a:r>
              <a:rPr dirty="0"/>
              <a:t> </a:t>
            </a:r>
            <a:r>
              <a:rPr dirty="0" err="1"/>
              <a:t>edip</a:t>
            </a:r>
            <a:r>
              <a:rPr dirty="0"/>
              <a:t> </a:t>
            </a:r>
            <a:r>
              <a:rPr dirty="0" err="1"/>
              <a:t>en</a:t>
            </a:r>
            <a:r>
              <a:rPr dirty="0"/>
              <a:t> </a:t>
            </a:r>
            <a:r>
              <a:rPr dirty="0" err="1"/>
              <a:t>kısa</a:t>
            </a:r>
            <a:r>
              <a:rPr dirty="0"/>
              <a:t> </a:t>
            </a:r>
            <a:r>
              <a:rPr dirty="0" err="1"/>
              <a:t>yoldan</a:t>
            </a:r>
            <a:r>
              <a:rPr dirty="0"/>
              <a:t> </a:t>
            </a:r>
            <a:r>
              <a:rPr dirty="0" err="1"/>
              <a:t>geri</a:t>
            </a:r>
            <a:r>
              <a:rPr dirty="0"/>
              <a:t> </a:t>
            </a:r>
            <a:r>
              <a:rPr dirty="0" err="1"/>
              <a:t>dönmesi</a:t>
            </a:r>
            <a:r>
              <a:rPr dirty="0"/>
              <a:t> </a:t>
            </a:r>
            <a:r>
              <a:rPr dirty="0" err="1"/>
              <a:t>gereken</a:t>
            </a:r>
            <a:r>
              <a:rPr dirty="0"/>
              <a:t> </a:t>
            </a:r>
            <a:r>
              <a:rPr dirty="0" err="1"/>
              <a:t>klasik</a:t>
            </a:r>
            <a:r>
              <a:rPr dirty="0"/>
              <a:t> </a:t>
            </a:r>
            <a:r>
              <a:rPr dirty="0" err="1"/>
              <a:t>bir</a:t>
            </a:r>
            <a:r>
              <a:rPr dirty="0"/>
              <a:t> </a:t>
            </a:r>
            <a:r>
              <a:rPr dirty="0" err="1"/>
              <a:t>optimizasyon</a:t>
            </a:r>
            <a:r>
              <a:rPr dirty="0"/>
              <a:t> </a:t>
            </a:r>
            <a:r>
              <a:rPr dirty="0" err="1"/>
              <a:t>problemidir</a:t>
            </a:r>
            <a:r>
              <a:rPr dirty="0"/>
              <a:t>.</a:t>
            </a:r>
          </a:p>
          <a:p>
            <a:r>
              <a:rPr dirty="0"/>
              <a:t>- </a:t>
            </a:r>
            <a:r>
              <a:rPr dirty="0" err="1"/>
              <a:t>Problemin</a:t>
            </a:r>
            <a:r>
              <a:rPr dirty="0"/>
              <a:t> </a:t>
            </a:r>
            <a:r>
              <a:rPr dirty="0" err="1"/>
              <a:t>temel</a:t>
            </a:r>
            <a:r>
              <a:rPr dirty="0"/>
              <a:t> </a:t>
            </a:r>
            <a:r>
              <a:rPr dirty="0" err="1"/>
              <a:t>amacı</a:t>
            </a:r>
            <a:r>
              <a:rPr dirty="0"/>
              <a:t> </a:t>
            </a:r>
            <a:r>
              <a:rPr dirty="0" err="1"/>
              <a:t>en</a:t>
            </a:r>
            <a:r>
              <a:rPr dirty="0"/>
              <a:t> </a:t>
            </a:r>
            <a:r>
              <a:rPr dirty="0" err="1"/>
              <a:t>kısa</a:t>
            </a:r>
            <a:r>
              <a:rPr dirty="0"/>
              <a:t> </a:t>
            </a:r>
            <a:r>
              <a:rPr dirty="0" err="1"/>
              <a:t>turu</a:t>
            </a:r>
            <a:r>
              <a:rPr dirty="0"/>
              <a:t> </a:t>
            </a:r>
            <a:r>
              <a:rPr dirty="0" err="1"/>
              <a:t>oluşturmaktır</a:t>
            </a:r>
            <a:r>
              <a:rPr dirty="0"/>
              <a:t>, </a:t>
            </a:r>
            <a:r>
              <a:rPr dirty="0" err="1"/>
              <a:t>bu</a:t>
            </a:r>
            <a:r>
              <a:rPr dirty="0"/>
              <a:t> da </a:t>
            </a:r>
            <a:r>
              <a:rPr dirty="0" err="1"/>
              <a:t>verimliliği</a:t>
            </a:r>
            <a:r>
              <a:rPr dirty="0"/>
              <a:t> </a:t>
            </a:r>
            <a:r>
              <a:rPr dirty="0" err="1"/>
              <a:t>artırarak</a:t>
            </a:r>
            <a:r>
              <a:rPr dirty="0"/>
              <a:t> zaman </a:t>
            </a:r>
            <a:r>
              <a:rPr dirty="0" err="1"/>
              <a:t>ve</a:t>
            </a:r>
            <a:r>
              <a:rPr dirty="0"/>
              <a:t> </a:t>
            </a:r>
            <a:r>
              <a:rPr dirty="0" err="1"/>
              <a:t>maliyet</a:t>
            </a:r>
            <a:r>
              <a:rPr dirty="0"/>
              <a:t> </a:t>
            </a:r>
            <a:r>
              <a:rPr dirty="0" err="1"/>
              <a:t>tasarrufu</a:t>
            </a:r>
            <a:r>
              <a:rPr dirty="0"/>
              <a:t> </a:t>
            </a:r>
            <a:r>
              <a:rPr dirty="0" err="1"/>
              <a:t>sağlar</a:t>
            </a:r>
            <a:r>
              <a:rPr dirty="0"/>
              <a:t>.</a:t>
            </a:r>
          </a:p>
          <a:p>
            <a:r>
              <a:rPr dirty="0"/>
              <a:t>- </a:t>
            </a:r>
            <a:r>
              <a:rPr dirty="0" err="1"/>
              <a:t>TSP'nin</a:t>
            </a:r>
            <a:r>
              <a:rPr dirty="0"/>
              <a:t> </a:t>
            </a:r>
            <a:r>
              <a:rPr dirty="0" err="1"/>
              <a:t>zorluğu</a:t>
            </a:r>
            <a:r>
              <a:rPr dirty="0"/>
              <a:t>, </a:t>
            </a:r>
            <a:r>
              <a:rPr dirty="0" err="1"/>
              <a:t>şehirler</a:t>
            </a:r>
            <a:r>
              <a:rPr dirty="0"/>
              <a:t> </a:t>
            </a:r>
            <a:r>
              <a:rPr dirty="0" err="1"/>
              <a:t>arası</a:t>
            </a:r>
            <a:r>
              <a:rPr dirty="0"/>
              <a:t> </a:t>
            </a:r>
            <a:r>
              <a:rPr dirty="0" err="1"/>
              <a:t>olası</a:t>
            </a:r>
            <a:r>
              <a:rPr dirty="0"/>
              <a:t> </a:t>
            </a:r>
            <a:r>
              <a:rPr dirty="0" err="1"/>
              <a:t>tüm</a:t>
            </a:r>
            <a:r>
              <a:rPr dirty="0"/>
              <a:t> </a:t>
            </a:r>
            <a:r>
              <a:rPr dirty="0" err="1"/>
              <a:t>rotaların</a:t>
            </a:r>
            <a:r>
              <a:rPr dirty="0"/>
              <a:t> </a:t>
            </a:r>
            <a:r>
              <a:rPr dirty="0" err="1"/>
              <a:t>hızlı</a:t>
            </a:r>
            <a:r>
              <a:rPr dirty="0"/>
              <a:t> </a:t>
            </a:r>
            <a:r>
              <a:rPr dirty="0" err="1"/>
              <a:t>bir</a:t>
            </a:r>
            <a:r>
              <a:rPr dirty="0"/>
              <a:t> </a:t>
            </a:r>
            <a:r>
              <a:rPr dirty="0" err="1"/>
              <a:t>şekilde</a:t>
            </a:r>
            <a:r>
              <a:rPr dirty="0"/>
              <a:t> </a:t>
            </a:r>
            <a:r>
              <a:rPr dirty="0" err="1"/>
              <a:t>artması</a:t>
            </a:r>
            <a:r>
              <a:rPr dirty="0"/>
              <a:t> </a:t>
            </a:r>
            <a:r>
              <a:rPr dirty="0" err="1"/>
              <a:t>ve</a:t>
            </a:r>
            <a:r>
              <a:rPr dirty="0"/>
              <a:t> </a:t>
            </a:r>
            <a:r>
              <a:rPr dirty="0" err="1"/>
              <a:t>en</a:t>
            </a:r>
            <a:r>
              <a:rPr dirty="0"/>
              <a:t> </a:t>
            </a:r>
            <a:r>
              <a:rPr dirty="0" err="1"/>
              <a:t>kısa</a:t>
            </a:r>
            <a:r>
              <a:rPr dirty="0"/>
              <a:t> </a:t>
            </a:r>
            <a:r>
              <a:rPr dirty="0" err="1"/>
              <a:t>rotanın</a:t>
            </a:r>
            <a:r>
              <a:rPr dirty="0"/>
              <a:t> </a:t>
            </a:r>
            <a:r>
              <a:rPr dirty="0" err="1"/>
              <a:t>hesaplama</a:t>
            </a:r>
            <a:r>
              <a:rPr dirty="0"/>
              <a:t> </a:t>
            </a:r>
            <a:r>
              <a:rPr dirty="0" err="1"/>
              <a:t>açısından</a:t>
            </a:r>
            <a:r>
              <a:rPr dirty="0"/>
              <a:t> </a:t>
            </a:r>
            <a:r>
              <a:rPr dirty="0" err="1"/>
              <a:t>zor</a:t>
            </a:r>
            <a:r>
              <a:rPr dirty="0"/>
              <a:t> </a:t>
            </a:r>
            <a:r>
              <a:rPr dirty="0" err="1"/>
              <a:t>olmasıdır</a:t>
            </a:r>
            <a:r>
              <a:rPr dirty="0"/>
              <a:t>.</a:t>
            </a:r>
            <a:r>
              <a:rPr lang="tr-TR" dirty="0"/>
              <a:t> O(N!)</a:t>
            </a:r>
            <a:endParaRPr dirty="0"/>
          </a:p>
        </p:txBody>
      </p:sp>
      <p:sp>
        <p:nvSpPr>
          <p:cNvPr id="4" name="Slayt Numarası Yer Tutucusu 3">
            <a:extLst>
              <a:ext uri="{FF2B5EF4-FFF2-40B4-BE49-F238E27FC236}">
                <a16:creationId xmlns:a16="http://schemas.microsoft.com/office/drawing/2014/main" id="{57E6982B-6594-BC5D-FFE9-B5B07AFE0F92}"/>
              </a:ext>
            </a:extLst>
          </p:cNvPr>
          <p:cNvSpPr>
            <a:spLocks noGrp="1"/>
          </p:cNvSpPr>
          <p:nvPr>
            <p:ph type="sldNum" sz="quarter" idx="4"/>
          </p:nvPr>
        </p:nvSpPr>
        <p:spPr/>
        <p:txBody>
          <a:bodyPr/>
          <a:lstStyle/>
          <a:p>
            <a:fld id="{294A09A9-5501-47C1-A89A-A340965A2BE2}" type="slidenum">
              <a:rPr lang="en-US" smtClean="0"/>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214E1F-D365-74F6-2150-D3583A4BF719}"/>
              </a:ext>
            </a:extLst>
          </p:cNvPr>
          <p:cNvSpPr>
            <a:spLocks noGrp="1"/>
          </p:cNvSpPr>
          <p:nvPr>
            <p:ph type="title"/>
          </p:nvPr>
        </p:nvSpPr>
        <p:spPr>
          <a:xfrm>
            <a:off x="1201739" y="2761180"/>
            <a:ext cx="9779183" cy="1325563"/>
          </a:xfrm>
        </p:spPr>
        <p:txBody>
          <a:bodyPr/>
          <a:lstStyle/>
          <a:p>
            <a:pPr algn="ctr"/>
            <a:r>
              <a:rPr lang="tr-TR" dirty="0"/>
              <a:t>Dinlediğiniz İçin Teşekkürler </a:t>
            </a:r>
            <a:r>
              <a:rPr lang="tr-TR" dirty="0">
                <a:solidFill>
                  <a:srgbClr val="000000"/>
                </a:solidFill>
              </a:rPr>
              <a:t>🎉</a:t>
            </a:r>
            <a:r>
              <a:rPr lang="tr-TR" dirty="0">
                <a:solidFill>
                  <a:srgbClr val="000000"/>
                </a:solidFill>
                <a:ea typeface="+mj-lt"/>
                <a:cs typeface="+mj-lt"/>
              </a:rPr>
              <a:t>🎉</a:t>
            </a:r>
            <a:endParaRPr lang="tr-TR" dirty="0">
              <a:ea typeface="+mj-lt"/>
              <a:cs typeface="+mj-lt"/>
            </a:endParaRPr>
          </a:p>
        </p:txBody>
      </p:sp>
    </p:spTree>
    <p:extLst>
      <p:ext uri="{BB962C8B-B14F-4D97-AF65-F5344CB8AC3E}">
        <p14:creationId xmlns:p14="http://schemas.microsoft.com/office/powerpoint/2010/main" val="146942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descr="çizgi, diyagram, daire, üçgen içeren bir resim&#10;&#10;Açıklama otomatik olarak oluşturuldu">
            <a:extLst>
              <a:ext uri="{FF2B5EF4-FFF2-40B4-BE49-F238E27FC236}">
                <a16:creationId xmlns:a16="http://schemas.microsoft.com/office/drawing/2014/main" id="{BBA140CB-4CBA-E697-F69F-44C945B2A6AC}"/>
              </a:ext>
            </a:extLst>
          </p:cNvPr>
          <p:cNvPicPr>
            <a:picLocks noGrp="1" noChangeAspect="1"/>
          </p:cNvPicPr>
          <p:nvPr>
            <p:ph idx="1"/>
          </p:nvPr>
        </p:nvPicPr>
        <p:blipFill>
          <a:blip r:embed="rId2"/>
          <a:stretch>
            <a:fillRect/>
          </a:stretch>
        </p:blipFill>
        <p:spPr>
          <a:xfrm>
            <a:off x="2275120" y="881475"/>
            <a:ext cx="6296782" cy="4731249"/>
          </a:xfrm>
        </p:spPr>
      </p:pic>
      <p:sp>
        <p:nvSpPr>
          <p:cNvPr id="5" name="Slayt Numarası Yer Tutucusu 4">
            <a:extLst>
              <a:ext uri="{FF2B5EF4-FFF2-40B4-BE49-F238E27FC236}">
                <a16:creationId xmlns:a16="http://schemas.microsoft.com/office/drawing/2014/main" id="{FDFAA16A-A1AA-371F-32C9-2F0F2F648683}"/>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7" name="Metin kutusu 6">
            <a:extLst>
              <a:ext uri="{FF2B5EF4-FFF2-40B4-BE49-F238E27FC236}">
                <a16:creationId xmlns:a16="http://schemas.microsoft.com/office/drawing/2014/main" id="{47D7358A-641E-BE5F-8EB7-9716FED37816}"/>
              </a:ext>
            </a:extLst>
          </p:cNvPr>
          <p:cNvSpPr txBox="1"/>
          <p:nvPr/>
        </p:nvSpPr>
        <p:spPr>
          <a:xfrm>
            <a:off x="-1711" y="6488130"/>
            <a:ext cx="10157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85000"/>
                  </a:schemeClr>
                </a:solidFill>
              </a:rPr>
              <a:t>** https://www.geeksforgeeks.org/travelling-salesman-problem-using-dynamic-programming/</a:t>
            </a:r>
          </a:p>
        </p:txBody>
      </p:sp>
    </p:spTree>
    <p:extLst>
      <p:ext uri="{BB962C8B-B14F-4D97-AF65-F5344CB8AC3E}">
        <p14:creationId xmlns:p14="http://schemas.microsoft.com/office/powerpoint/2010/main" val="39164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İçerik Yer Tutucusu 5" descr="harita, atlas, metin, dünya içeren bir resim&#10;&#10;Açıklama otomatik olarak oluşturuldu">
            <a:extLst>
              <a:ext uri="{FF2B5EF4-FFF2-40B4-BE49-F238E27FC236}">
                <a16:creationId xmlns:a16="http://schemas.microsoft.com/office/drawing/2014/main" id="{A144C236-6862-ED5D-613F-B8607896E7BE}"/>
              </a:ext>
            </a:extLst>
          </p:cNvPr>
          <p:cNvPicPr>
            <a:picLocks noGrp="1" noChangeAspect="1"/>
          </p:cNvPicPr>
          <p:nvPr>
            <p:ph idx="1"/>
          </p:nvPr>
        </p:nvPicPr>
        <p:blipFill rotWithShape="1">
          <a:blip r:embed="rId2"/>
          <a:srcRect t="11240" b="14517"/>
          <a:stretch/>
        </p:blipFill>
        <p:spPr>
          <a:xfrm>
            <a:off x="20" y="1282"/>
            <a:ext cx="12191980" cy="6856718"/>
          </a:xfrm>
          <a:prstGeom prst="rect">
            <a:avLst/>
          </a:prstGeom>
        </p:spPr>
      </p:pic>
      <p:sp>
        <p:nvSpPr>
          <p:cNvPr id="4" name="Alt Bilgi Yer Tutucusu 3">
            <a:extLst>
              <a:ext uri="{FF2B5EF4-FFF2-40B4-BE49-F238E27FC236}">
                <a16:creationId xmlns:a16="http://schemas.microsoft.com/office/drawing/2014/main" id="{9C9AC6A9-0F01-C2EC-21F8-7E47B4A38271}"/>
              </a:ext>
            </a:extLst>
          </p:cNvPr>
          <p:cNvSpPr>
            <a:spLocks noGrp="1"/>
          </p:cNvSpPr>
          <p:nvPr>
            <p:ph type="ftr" sz="quarter" idx="3"/>
          </p:nvPr>
        </p:nvSpPr>
        <p:spPr>
          <a:xfrm>
            <a:off x="511140" y="5739900"/>
            <a:ext cx="4114800" cy="365125"/>
          </a:xfrm>
        </p:spPr>
        <p:txBody>
          <a:bodyPr vert="horz" lIns="91440" tIns="45720" rIns="91440" bIns="45720" rtlCol="0" anchor="ctr">
            <a:normAutofit fontScale="47500" lnSpcReduction="20000"/>
          </a:bodyPr>
          <a:lstStyle/>
          <a:p>
            <a:pPr algn="l">
              <a:spcAft>
                <a:spcPts val="600"/>
              </a:spcAft>
            </a:pPr>
            <a:r>
              <a:rPr lang="en-US" sz="2100" kern="1200" err="1">
                <a:solidFill>
                  <a:srgbClr val="FFFFFF"/>
                </a:solidFill>
                <a:latin typeface="+mn-lt"/>
                <a:ea typeface="+mn-ea"/>
                <a:cs typeface="+mn-cs"/>
              </a:rPr>
              <a:t>Evliya</a:t>
            </a:r>
            <a:r>
              <a:rPr lang="en-US" sz="2100" kern="1200" dirty="0">
                <a:solidFill>
                  <a:srgbClr val="FFFFFF"/>
                </a:solidFill>
                <a:latin typeface="+mn-lt"/>
                <a:ea typeface="+mn-ea"/>
                <a:cs typeface="+mn-cs"/>
              </a:rPr>
              <a:t> </a:t>
            </a:r>
            <a:r>
              <a:rPr lang="en-US" sz="2100" kern="1200" err="1">
                <a:solidFill>
                  <a:srgbClr val="FFFFFF"/>
                </a:solidFill>
                <a:latin typeface="+mn-lt"/>
                <a:ea typeface="+mn-ea"/>
                <a:cs typeface="+mn-cs"/>
              </a:rPr>
              <a:t>Çelebinin</a:t>
            </a:r>
            <a:r>
              <a:rPr lang="en-US" sz="2100" kern="1200" dirty="0">
                <a:solidFill>
                  <a:srgbClr val="FFFFFF"/>
                </a:solidFill>
                <a:latin typeface="+mn-lt"/>
                <a:ea typeface="+mn-ea"/>
                <a:cs typeface="+mn-cs"/>
              </a:rPr>
              <a:t> </a:t>
            </a:r>
            <a:r>
              <a:rPr lang="en-US" sz="2100" kern="1200" err="1">
                <a:solidFill>
                  <a:srgbClr val="FFFFFF"/>
                </a:solidFill>
                <a:latin typeface="+mn-lt"/>
                <a:ea typeface="+mn-ea"/>
                <a:cs typeface="+mn-cs"/>
              </a:rPr>
              <a:t>Gezdiği</a:t>
            </a:r>
            <a:r>
              <a:rPr lang="en-US" sz="2100" kern="1200" dirty="0">
                <a:solidFill>
                  <a:srgbClr val="FFFFFF"/>
                </a:solidFill>
                <a:latin typeface="+mn-lt"/>
                <a:ea typeface="+mn-ea"/>
                <a:cs typeface="+mn-cs"/>
              </a:rPr>
              <a:t> </a:t>
            </a:r>
            <a:r>
              <a:rPr lang="en-US" sz="2100" kern="1200" err="1">
                <a:solidFill>
                  <a:srgbClr val="FFFFFF"/>
                </a:solidFill>
                <a:latin typeface="+mn-lt"/>
                <a:ea typeface="+mn-ea"/>
                <a:cs typeface="+mn-cs"/>
              </a:rPr>
              <a:t>Yerler</a:t>
            </a:r>
            <a:endParaRPr lang="en-US" sz="2100" kern="1200">
              <a:solidFill>
                <a:srgbClr val="FFFFFF"/>
              </a:solidFill>
              <a:latin typeface="+mn-lt"/>
            </a:endParaRPr>
          </a:p>
          <a:p>
            <a:pPr algn="l">
              <a:spcAft>
                <a:spcPts val="600"/>
              </a:spcAft>
            </a:pPr>
            <a:r>
              <a:rPr lang="en-US" dirty="0">
                <a:solidFill>
                  <a:schemeClr val="bg1">
                    <a:lumMod val="85000"/>
                  </a:schemeClr>
                </a:solidFill>
              </a:rPr>
              <a:t>**</a:t>
            </a:r>
            <a:r>
              <a:rPr lang="en-US" dirty="0">
                <a:solidFill>
                  <a:schemeClr val="bg1">
                    <a:lumMod val="85000"/>
                  </a:schemeClr>
                </a:solidFill>
                <a:ea typeface="+mn-lt"/>
                <a:cs typeface="+mn-lt"/>
              </a:rPr>
              <a:t>https://kutahyaajansi.com/yasam/kutahyali-evliya-celebinin-gezdigi-diyarlar-tek-tek-isaretlendi/</a:t>
            </a:r>
            <a:endParaRPr lang="en-US" dirty="0">
              <a:solidFill>
                <a:schemeClr val="bg1">
                  <a:lumMod val="85000"/>
                </a:schemeClr>
              </a:solidFill>
            </a:endParaRPr>
          </a:p>
        </p:txBody>
      </p:sp>
      <p:sp>
        <p:nvSpPr>
          <p:cNvPr id="5" name="Slayt Numarası Yer Tutucusu 4">
            <a:extLst>
              <a:ext uri="{FF2B5EF4-FFF2-40B4-BE49-F238E27FC236}">
                <a16:creationId xmlns:a16="http://schemas.microsoft.com/office/drawing/2014/main" id="{80B37BC0-BA76-B43F-C22B-AFD90B8DE64C}"/>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19570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Problemin Zorlukları</a:t>
            </a:r>
          </a:p>
        </p:txBody>
      </p:sp>
      <p:sp>
        <p:nvSpPr>
          <p:cNvPr id="3" name="Content Placeholder 2"/>
          <p:cNvSpPr>
            <a:spLocks noGrp="1"/>
          </p:cNvSpPr>
          <p:nvPr>
            <p:ph idx="1"/>
          </p:nvPr>
        </p:nvSpPr>
        <p:spPr/>
        <p:txBody>
          <a:bodyPr vert="horz" lIns="91440" tIns="45720" rIns="91440" bIns="45720" rtlCol="0" anchor="t">
            <a:noAutofit/>
          </a:bodyPr>
          <a:lstStyle/>
          <a:p>
            <a:r>
              <a:rPr lang="en-US" sz="1600" b="1" err="1">
                <a:ea typeface="+mn-lt"/>
                <a:cs typeface="+mn-lt"/>
              </a:rPr>
              <a:t>Büyüme</a:t>
            </a:r>
            <a:r>
              <a:rPr lang="en-US" sz="1600" b="1" dirty="0">
                <a:ea typeface="+mn-lt"/>
                <a:cs typeface="+mn-lt"/>
              </a:rPr>
              <a:t> </a:t>
            </a:r>
            <a:r>
              <a:rPr lang="en-US" sz="1600" b="1" err="1">
                <a:ea typeface="+mn-lt"/>
                <a:cs typeface="+mn-lt"/>
              </a:rPr>
              <a:t>Hızı</a:t>
            </a:r>
            <a:r>
              <a:rPr lang="en-US" sz="1600" b="1" dirty="0">
                <a:ea typeface="+mn-lt"/>
                <a:cs typeface="+mn-lt"/>
              </a:rPr>
              <a:t> (Exponential Growth):</a:t>
            </a:r>
            <a:r>
              <a:rPr lang="en-US" sz="1600" dirty="0">
                <a:solidFill>
                  <a:srgbClr val="000000"/>
                </a:solidFill>
                <a:ea typeface="+mn-lt"/>
                <a:cs typeface="+mn-lt"/>
              </a:rPr>
              <a:t> </a:t>
            </a:r>
            <a:r>
              <a:rPr lang="en-US" sz="1600" err="1">
                <a:solidFill>
                  <a:srgbClr val="000000"/>
                </a:solidFill>
                <a:ea typeface="+mn-lt"/>
                <a:cs typeface="+mn-lt"/>
              </a:rPr>
              <a:t>Şehir</a:t>
            </a:r>
            <a:r>
              <a:rPr lang="en-US" sz="1600" dirty="0">
                <a:solidFill>
                  <a:srgbClr val="000000"/>
                </a:solidFill>
                <a:ea typeface="+mn-lt"/>
                <a:cs typeface="+mn-lt"/>
              </a:rPr>
              <a:t> </a:t>
            </a:r>
            <a:r>
              <a:rPr lang="en-US" sz="1600" err="1">
                <a:solidFill>
                  <a:srgbClr val="000000"/>
                </a:solidFill>
                <a:ea typeface="+mn-lt"/>
                <a:cs typeface="+mn-lt"/>
              </a:rPr>
              <a:t>sayısı</a:t>
            </a:r>
            <a:r>
              <a:rPr lang="en-US" sz="1600" dirty="0">
                <a:solidFill>
                  <a:srgbClr val="000000"/>
                </a:solidFill>
                <a:ea typeface="+mn-lt"/>
                <a:cs typeface="+mn-lt"/>
              </a:rPr>
              <a:t> </a:t>
            </a:r>
            <a:r>
              <a:rPr lang="en-US" sz="1600" err="1">
                <a:solidFill>
                  <a:srgbClr val="000000"/>
                </a:solidFill>
                <a:ea typeface="+mn-lt"/>
                <a:cs typeface="+mn-lt"/>
              </a:rPr>
              <a:t>arttıkça</a:t>
            </a:r>
            <a:r>
              <a:rPr lang="en-US" sz="1600" dirty="0">
                <a:solidFill>
                  <a:srgbClr val="000000"/>
                </a:solidFill>
                <a:ea typeface="+mn-lt"/>
                <a:cs typeface="+mn-lt"/>
              </a:rPr>
              <a:t> </a:t>
            </a:r>
            <a:r>
              <a:rPr lang="en-US" sz="1600" err="1">
                <a:solidFill>
                  <a:srgbClr val="000000"/>
                </a:solidFill>
                <a:ea typeface="+mn-lt"/>
                <a:cs typeface="+mn-lt"/>
              </a:rPr>
              <a:t>olası</a:t>
            </a:r>
            <a:r>
              <a:rPr lang="en-US" sz="1600" dirty="0">
                <a:solidFill>
                  <a:srgbClr val="000000"/>
                </a:solidFill>
                <a:ea typeface="+mn-lt"/>
                <a:cs typeface="+mn-lt"/>
              </a:rPr>
              <a:t> </a:t>
            </a:r>
            <a:r>
              <a:rPr lang="en-US" sz="1600" err="1">
                <a:solidFill>
                  <a:srgbClr val="000000"/>
                </a:solidFill>
                <a:ea typeface="+mn-lt"/>
                <a:cs typeface="+mn-lt"/>
              </a:rPr>
              <a:t>rotaların</a:t>
            </a:r>
            <a:r>
              <a:rPr lang="en-US" sz="1600" dirty="0">
                <a:solidFill>
                  <a:srgbClr val="000000"/>
                </a:solidFill>
                <a:ea typeface="+mn-lt"/>
                <a:cs typeface="+mn-lt"/>
              </a:rPr>
              <a:t> </a:t>
            </a:r>
            <a:r>
              <a:rPr lang="en-US" sz="1600" err="1">
                <a:solidFill>
                  <a:srgbClr val="000000"/>
                </a:solidFill>
                <a:ea typeface="+mn-lt"/>
                <a:cs typeface="+mn-lt"/>
              </a:rPr>
              <a:t>sayısı</a:t>
            </a:r>
            <a:r>
              <a:rPr lang="en-US" sz="1600" dirty="0">
                <a:solidFill>
                  <a:srgbClr val="000000"/>
                </a:solidFill>
                <a:ea typeface="+mn-lt"/>
                <a:cs typeface="+mn-lt"/>
              </a:rPr>
              <a:t> </a:t>
            </a:r>
            <a:r>
              <a:rPr lang="en-US" sz="1600" err="1">
                <a:solidFill>
                  <a:srgbClr val="000000"/>
                </a:solidFill>
                <a:ea typeface="+mn-lt"/>
                <a:cs typeface="+mn-lt"/>
              </a:rPr>
              <a:t>faktöriyel</a:t>
            </a:r>
            <a:r>
              <a:rPr lang="en-US" sz="1600" dirty="0">
                <a:solidFill>
                  <a:srgbClr val="000000"/>
                </a:solidFill>
                <a:ea typeface="+mn-lt"/>
                <a:cs typeface="+mn-lt"/>
              </a:rPr>
              <a:t> </a:t>
            </a:r>
            <a:r>
              <a:rPr lang="en-US" sz="1600" err="1">
                <a:solidFill>
                  <a:srgbClr val="000000"/>
                </a:solidFill>
                <a:ea typeface="+mn-lt"/>
                <a:cs typeface="+mn-lt"/>
              </a:rPr>
              <a:t>olarak</a:t>
            </a:r>
            <a:r>
              <a:rPr lang="en-US" sz="1600" dirty="0">
                <a:solidFill>
                  <a:srgbClr val="000000"/>
                </a:solidFill>
                <a:ea typeface="+mn-lt"/>
                <a:cs typeface="+mn-lt"/>
              </a:rPr>
              <a:t> </a:t>
            </a:r>
            <a:r>
              <a:rPr lang="en-US" sz="1600" err="1">
                <a:solidFill>
                  <a:srgbClr val="000000"/>
                </a:solidFill>
                <a:ea typeface="+mn-lt"/>
                <a:cs typeface="+mn-lt"/>
              </a:rPr>
              <a:t>artar</a:t>
            </a:r>
            <a:r>
              <a:rPr lang="en-US" sz="1600" dirty="0">
                <a:solidFill>
                  <a:srgbClr val="000000"/>
                </a:solidFill>
                <a:ea typeface="+mn-lt"/>
                <a:cs typeface="+mn-lt"/>
              </a:rPr>
              <a:t>. Bu, </a:t>
            </a:r>
            <a:r>
              <a:rPr lang="en-US" sz="1600" err="1">
                <a:solidFill>
                  <a:srgbClr val="000000"/>
                </a:solidFill>
                <a:ea typeface="+mn-lt"/>
                <a:cs typeface="+mn-lt"/>
              </a:rPr>
              <a:t>problemi</a:t>
            </a:r>
            <a:r>
              <a:rPr lang="en-US" sz="1600" dirty="0">
                <a:solidFill>
                  <a:srgbClr val="000000"/>
                </a:solidFill>
                <a:ea typeface="+mn-lt"/>
                <a:cs typeface="+mn-lt"/>
              </a:rPr>
              <a:t> </a:t>
            </a:r>
            <a:r>
              <a:rPr lang="en-US" sz="1600" err="1">
                <a:solidFill>
                  <a:srgbClr val="000000"/>
                </a:solidFill>
                <a:ea typeface="+mn-lt"/>
                <a:cs typeface="+mn-lt"/>
              </a:rPr>
              <a:t>çözmek</a:t>
            </a:r>
            <a:r>
              <a:rPr lang="en-US" sz="1600" dirty="0">
                <a:solidFill>
                  <a:srgbClr val="000000"/>
                </a:solidFill>
                <a:ea typeface="+mn-lt"/>
                <a:cs typeface="+mn-lt"/>
              </a:rPr>
              <a:t> </a:t>
            </a:r>
            <a:r>
              <a:rPr lang="en-US" sz="1600" err="1">
                <a:solidFill>
                  <a:srgbClr val="000000"/>
                </a:solidFill>
                <a:ea typeface="+mn-lt"/>
                <a:cs typeface="+mn-lt"/>
              </a:rPr>
              <a:t>için</a:t>
            </a:r>
            <a:r>
              <a:rPr lang="en-US" sz="1600" dirty="0">
                <a:solidFill>
                  <a:srgbClr val="000000"/>
                </a:solidFill>
                <a:ea typeface="+mn-lt"/>
                <a:cs typeface="+mn-lt"/>
              </a:rPr>
              <a:t> </a:t>
            </a:r>
            <a:r>
              <a:rPr lang="en-US" sz="1600" err="1">
                <a:solidFill>
                  <a:srgbClr val="000000"/>
                </a:solidFill>
                <a:ea typeface="+mn-lt"/>
                <a:cs typeface="+mn-lt"/>
              </a:rPr>
              <a:t>gereken</a:t>
            </a:r>
            <a:r>
              <a:rPr lang="en-US" sz="1600" dirty="0">
                <a:solidFill>
                  <a:srgbClr val="000000"/>
                </a:solidFill>
                <a:ea typeface="+mn-lt"/>
                <a:cs typeface="+mn-lt"/>
              </a:rPr>
              <a:t> </a:t>
            </a:r>
            <a:r>
              <a:rPr lang="en-US" sz="1600" err="1">
                <a:solidFill>
                  <a:srgbClr val="000000"/>
                </a:solidFill>
                <a:ea typeface="+mn-lt"/>
                <a:cs typeface="+mn-lt"/>
              </a:rPr>
              <a:t>hesaplama</a:t>
            </a:r>
            <a:r>
              <a:rPr lang="en-US" sz="1600" dirty="0">
                <a:solidFill>
                  <a:srgbClr val="000000"/>
                </a:solidFill>
                <a:ea typeface="+mn-lt"/>
                <a:cs typeface="+mn-lt"/>
              </a:rPr>
              <a:t> </a:t>
            </a:r>
            <a:r>
              <a:rPr lang="en-US" sz="1600" err="1">
                <a:solidFill>
                  <a:srgbClr val="000000"/>
                </a:solidFill>
                <a:ea typeface="+mn-lt"/>
                <a:cs typeface="+mn-lt"/>
              </a:rPr>
              <a:t>süresinin</a:t>
            </a:r>
            <a:r>
              <a:rPr lang="en-US" sz="1600" dirty="0">
                <a:solidFill>
                  <a:srgbClr val="000000"/>
                </a:solidFill>
                <a:ea typeface="+mn-lt"/>
                <a:cs typeface="+mn-lt"/>
              </a:rPr>
              <a:t> </a:t>
            </a:r>
            <a:r>
              <a:rPr lang="en-US" sz="1600" err="1">
                <a:solidFill>
                  <a:srgbClr val="000000"/>
                </a:solidFill>
                <a:ea typeface="+mn-lt"/>
                <a:cs typeface="+mn-lt"/>
              </a:rPr>
              <a:t>hızla</a:t>
            </a:r>
            <a:r>
              <a:rPr lang="en-US" sz="1600" dirty="0">
                <a:solidFill>
                  <a:srgbClr val="000000"/>
                </a:solidFill>
                <a:ea typeface="+mn-lt"/>
                <a:cs typeface="+mn-lt"/>
              </a:rPr>
              <a:t> </a:t>
            </a:r>
            <a:r>
              <a:rPr lang="en-US" sz="1600" err="1">
                <a:solidFill>
                  <a:srgbClr val="000000"/>
                </a:solidFill>
                <a:ea typeface="+mn-lt"/>
                <a:cs typeface="+mn-lt"/>
              </a:rPr>
              <a:t>arttığı</a:t>
            </a:r>
            <a:r>
              <a:rPr lang="en-US" sz="1600" dirty="0">
                <a:solidFill>
                  <a:srgbClr val="000000"/>
                </a:solidFill>
                <a:ea typeface="+mn-lt"/>
                <a:cs typeface="+mn-lt"/>
              </a:rPr>
              <a:t> </a:t>
            </a:r>
            <a:r>
              <a:rPr lang="en-US" sz="1600" err="1">
                <a:solidFill>
                  <a:srgbClr val="000000"/>
                </a:solidFill>
                <a:ea typeface="+mn-lt"/>
                <a:cs typeface="+mn-lt"/>
              </a:rPr>
              <a:t>anlamına</a:t>
            </a:r>
            <a:r>
              <a:rPr lang="en-US" sz="1600" dirty="0">
                <a:solidFill>
                  <a:srgbClr val="000000"/>
                </a:solidFill>
                <a:ea typeface="+mn-lt"/>
                <a:cs typeface="+mn-lt"/>
              </a:rPr>
              <a:t> </a:t>
            </a:r>
            <a:r>
              <a:rPr lang="en-US" sz="1600" err="1">
                <a:solidFill>
                  <a:srgbClr val="000000"/>
                </a:solidFill>
                <a:ea typeface="+mn-lt"/>
                <a:cs typeface="+mn-lt"/>
              </a:rPr>
              <a:t>gelir</a:t>
            </a:r>
            <a:r>
              <a:rPr lang="en-US" sz="1600" dirty="0">
                <a:solidFill>
                  <a:srgbClr val="000000"/>
                </a:solidFill>
                <a:ea typeface="+mn-lt"/>
                <a:cs typeface="+mn-lt"/>
              </a:rPr>
              <a:t>.</a:t>
            </a:r>
            <a:endParaRPr lang="tr-TR" sz="1600">
              <a:solidFill>
                <a:srgbClr val="000000"/>
              </a:solidFill>
              <a:ea typeface="+mn-lt"/>
              <a:cs typeface="+mn-lt"/>
            </a:endParaRPr>
          </a:p>
          <a:p>
            <a:r>
              <a:rPr lang="en-US" sz="1600" b="1" dirty="0">
                <a:ea typeface="+mn-lt"/>
                <a:cs typeface="+mn-lt"/>
              </a:rPr>
              <a:t>Optimal </a:t>
            </a:r>
            <a:r>
              <a:rPr lang="en-US" sz="1600" b="1" dirty="0" err="1">
                <a:ea typeface="+mn-lt"/>
                <a:cs typeface="+mn-lt"/>
              </a:rPr>
              <a:t>Çözüm</a:t>
            </a:r>
            <a:r>
              <a:rPr lang="en-US" sz="1600" b="1" dirty="0">
                <a:ea typeface="+mn-lt"/>
                <a:cs typeface="+mn-lt"/>
              </a:rPr>
              <a:t> </a:t>
            </a:r>
            <a:r>
              <a:rPr lang="en-US" sz="1600" b="1" dirty="0" err="1">
                <a:ea typeface="+mn-lt"/>
                <a:cs typeface="+mn-lt"/>
              </a:rPr>
              <a:t>Bulma</a:t>
            </a:r>
            <a:r>
              <a:rPr lang="en-US" sz="1600" b="1" dirty="0">
                <a:ea typeface="+mn-lt"/>
                <a:cs typeface="+mn-lt"/>
              </a:rPr>
              <a:t>:</a:t>
            </a:r>
            <a:r>
              <a:rPr lang="en-US" sz="1600" dirty="0">
                <a:solidFill>
                  <a:srgbClr val="000000"/>
                </a:solidFill>
                <a:ea typeface="+mn-lt"/>
                <a:cs typeface="+mn-lt"/>
              </a:rPr>
              <a:t> Her </a:t>
            </a:r>
            <a:r>
              <a:rPr lang="en-US" sz="1600" dirty="0" err="1">
                <a:solidFill>
                  <a:srgbClr val="000000"/>
                </a:solidFill>
                <a:ea typeface="+mn-lt"/>
                <a:cs typeface="+mn-lt"/>
              </a:rPr>
              <a:t>olası</a:t>
            </a:r>
            <a:r>
              <a:rPr lang="en-US" sz="1600" dirty="0">
                <a:solidFill>
                  <a:srgbClr val="000000"/>
                </a:solidFill>
                <a:ea typeface="+mn-lt"/>
                <a:cs typeface="+mn-lt"/>
              </a:rPr>
              <a:t> </a:t>
            </a:r>
            <a:r>
              <a:rPr lang="en-US" sz="1600" dirty="0" err="1">
                <a:solidFill>
                  <a:srgbClr val="000000"/>
                </a:solidFill>
                <a:ea typeface="+mn-lt"/>
                <a:cs typeface="+mn-lt"/>
              </a:rPr>
              <a:t>rotayı</a:t>
            </a:r>
            <a:r>
              <a:rPr lang="en-US" sz="1600" dirty="0">
                <a:solidFill>
                  <a:srgbClr val="000000"/>
                </a:solidFill>
                <a:ea typeface="+mn-lt"/>
                <a:cs typeface="+mn-lt"/>
              </a:rPr>
              <a:t> </a:t>
            </a:r>
            <a:r>
              <a:rPr lang="en-US" sz="1600" dirty="0" err="1">
                <a:solidFill>
                  <a:srgbClr val="000000"/>
                </a:solidFill>
                <a:ea typeface="+mn-lt"/>
                <a:cs typeface="+mn-lt"/>
              </a:rPr>
              <a:t>denemek</a:t>
            </a:r>
            <a:r>
              <a:rPr lang="en-US" sz="1600" dirty="0">
                <a:solidFill>
                  <a:srgbClr val="000000"/>
                </a:solidFill>
                <a:ea typeface="+mn-lt"/>
                <a:cs typeface="+mn-lt"/>
              </a:rPr>
              <a:t> </a:t>
            </a:r>
            <a:r>
              <a:rPr lang="en-US" sz="1600" dirty="0" err="1">
                <a:solidFill>
                  <a:srgbClr val="000000"/>
                </a:solidFill>
                <a:ea typeface="+mn-lt"/>
                <a:cs typeface="+mn-lt"/>
              </a:rPr>
              <a:t>ve</a:t>
            </a:r>
            <a:r>
              <a:rPr lang="en-US" sz="1600" dirty="0">
                <a:solidFill>
                  <a:srgbClr val="000000"/>
                </a:solidFill>
                <a:ea typeface="+mn-lt"/>
                <a:cs typeface="+mn-lt"/>
              </a:rPr>
              <a:t> </a:t>
            </a:r>
            <a:r>
              <a:rPr lang="en-US" sz="1600" dirty="0" err="1">
                <a:solidFill>
                  <a:srgbClr val="000000"/>
                </a:solidFill>
                <a:ea typeface="+mn-lt"/>
                <a:cs typeface="+mn-lt"/>
              </a:rPr>
              <a:t>en</a:t>
            </a:r>
            <a:r>
              <a:rPr lang="en-US" sz="1600" dirty="0">
                <a:solidFill>
                  <a:srgbClr val="000000"/>
                </a:solidFill>
                <a:ea typeface="+mn-lt"/>
                <a:cs typeface="+mn-lt"/>
              </a:rPr>
              <a:t> </a:t>
            </a:r>
            <a:r>
              <a:rPr lang="en-US" sz="1600" dirty="0" err="1">
                <a:solidFill>
                  <a:srgbClr val="000000"/>
                </a:solidFill>
                <a:ea typeface="+mn-lt"/>
                <a:cs typeface="+mn-lt"/>
              </a:rPr>
              <a:t>kısa</a:t>
            </a:r>
            <a:r>
              <a:rPr lang="en-US" sz="1600" dirty="0">
                <a:solidFill>
                  <a:srgbClr val="000000"/>
                </a:solidFill>
                <a:ea typeface="+mn-lt"/>
                <a:cs typeface="+mn-lt"/>
              </a:rPr>
              <a:t> </a:t>
            </a:r>
            <a:r>
              <a:rPr lang="en-US" sz="1600" dirty="0" err="1">
                <a:solidFill>
                  <a:srgbClr val="000000"/>
                </a:solidFill>
                <a:ea typeface="+mn-lt"/>
                <a:cs typeface="+mn-lt"/>
              </a:rPr>
              <a:t>olanı</a:t>
            </a:r>
            <a:r>
              <a:rPr lang="en-US" sz="1600" dirty="0">
                <a:solidFill>
                  <a:srgbClr val="000000"/>
                </a:solidFill>
                <a:ea typeface="+mn-lt"/>
                <a:cs typeface="+mn-lt"/>
              </a:rPr>
              <a:t> </a:t>
            </a:r>
            <a:r>
              <a:rPr lang="en-US" sz="1600" dirty="0" err="1">
                <a:solidFill>
                  <a:srgbClr val="000000"/>
                </a:solidFill>
                <a:ea typeface="+mn-lt"/>
                <a:cs typeface="+mn-lt"/>
              </a:rPr>
              <a:t>bulmak</a:t>
            </a:r>
            <a:r>
              <a:rPr lang="en-US" sz="1600" dirty="0">
                <a:solidFill>
                  <a:srgbClr val="000000"/>
                </a:solidFill>
                <a:ea typeface="+mn-lt"/>
                <a:cs typeface="+mn-lt"/>
              </a:rPr>
              <a:t> </a:t>
            </a:r>
            <a:r>
              <a:rPr lang="en-US" sz="1600" dirty="0" err="1">
                <a:solidFill>
                  <a:srgbClr val="000000"/>
                </a:solidFill>
                <a:ea typeface="+mn-lt"/>
                <a:cs typeface="+mn-lt"/>
              </a:rPr>
              <a:t>pratikte</a:t>
            </a:r>
            <a:r>
              <a:rPr lang="en-US" sz="1600" dirty="0">
                <a:solidFill>
                  <a:srgbClr val="000000"/>
                </a:solidFill>
                <a:ea typeface="+mn-lt"/>
                <a:cs typeface="+mn-lt"/>
              </a:rPr>
              <a:t> </a:t>
            </a:r>
            <a:r>
              <a:rPr lang="en-US" sz="1600" dirty="0" err="1">
                <a:solidFill>
                  <a:srgbClr val="000000"/>
                </a:solidFill>
                <a:ea typeface="+mn-lt"/>
                <a:cs typeface="+mn-lt"/>
              </a:rPr>
              <a:t>imkansız</a:t>
            </a:r>
            <a:r>
              <a:rPr lang="en-US" sz="1600" dirty="0">
                <a:solidFill>
                  <a:srgbClr val="000000"/>
                </a:solidFill>
                <a:ea typeface="+mn-lt"/>
                <a:cs typeface="+mn-lt"/>
              </a:rPr>
              <a:t> hale </a:t>
            </a:r>
            <a:r>
              <a:rPr lang="en-US" sz="1600" dirty="0" err="1">
                <a:solidFill>
                  <a:srgbClr val="000000"/>
                </a:solidFill>
                <a:ea typeface="+mn-lt"/>
                <a:cs typeface="+mn-lt"/>
              </a:rPr>
              <a:t>gelebilir</a:t>
            </a:r>
            <a:r>
              <a:rPr lang="en-US" sz="1600" dirty="0">
                <a:solidFill>
                  <a:srgbClr val="000000"/>
                </a:solidFill>
                <a:ea typeface="+mn-lt"/>
                <a:cs typeface="+mn-lt"/>
              </a:rPr>
              <a:t>. Bu </a:t>
            </a:r>
            <a:r>
              <a:rPr lang="en-US" sz="1600" dirty="0" err="1">
                <a:solidFill>
                  <a:srgbClr val="000000"/>
                </a:solidFill>
                <a:ea typeface="+mn-lt"/>
                <a:cs typeface="+mn-lt"/>
              </a:rPr>
              <a:t>nedenle</a:t>
            </a:r>
            <a:r>
              <a:rPr lang="en-US" sz="1600" dirty="0">
                <a:solidFill>
                  <a:srgbClr val="000000"/>
                </a:solidFill>
                <a:ea typeface="+mn-lt"/>
                <a:cs typeface="+mn-lt"/>
              </a:rPr>
              <a:t>, </a:t>
            </a:r>
            <a:r>
              <a:rPr lang="en-US" sz="1600" dirty="0" err="1">
                <a:solidFill>
                  <a:srgbClr val="000000"/>
                </a:solidFill>
                <a:ea typeface="+mn-lt"/>
                <a:cs typeface="+mn-lt"/>
              </a:rPr>
              <a:t>genellikle</a:t>
            </a:r>
            <a:r>
              <a:rPr lang="en-US" sz="1600" dirty="0">
                <a:solidFill>
                  <a:srgbClr val="000000"/>
                </a:solidFill>
                <a:ea typeface="+mn-lt"/>
                <a:cs typeface="+mn-lt"/>
              </a:rPr>
              <a:t> </a:t>
            </a:r>
            <a:r>
              <a:rPr lang="en-US" sz="1600" dirty="0" err="1">
                <a:solidFill>
                  <a:srgbClr val="000000"/>
                </a:solidFill>
                <a:ea typeface="+mn-lt"/>
                <a:cs typeface="+mn-lt"/>
              </a:rPr>
              <a:t>yaklaşık</a:t>
            </a:r>
            <a:r>
              <a:rPr lang="en-US" sz="1600" dirty="0">
                <a:solidFill>
                  <a:srgbClr val="000000"/>
                </a:solidFill>
                <a:ea typeface="+mn-lt"/>
                <a:cs typeface="+mn-lt"/>
              </a:rPr>
              <a:t> </a:t>
            </a:r>
            <a:r>
              <a:rPr lang="en-US" sz="1600" dirty="0" err="1">
                <a:solidFill>
                  <a:srgbClr val="000000"/>
                </a:solidFill>
                <a:ea typeface="+mn-lt"/>
                <a:cs typeface="+mn-lt"/>
              </a:rPr>
              <a:t>çözümler</a:t>
            </a:r>
            <a:r>
              <a:rPr lang="en-US" sz="1600" dirty="0">
                <a:solidFill>
                  <a:srgbClr val="000000"/>
                </a:solidFill>
                <a:ea typeface="+mn-lt"/>
                <a:cs typeface="+mn-lt"/>
              </a:rPr>
              <a:t> </a:t>
            </a:r>
            <a:r>
              <a:rPr lang="en-US" sz="1600" dirty="0" err="1">
                <a:solidFill>
                  <a:srgbClr val="000000"/>
                </a:solidFill>
                <a:ea typeface="+mn-lt"/>
                <a:cs typeface="+mn-lt"/>
              </a:rPr>
              <a:t>veya</a:t>
            </a:r>
            <a:r>
              <a:rPr lang="en-US" sz="1600" dirty="0">
                <a:solidFill>
                  <a:srgbClr val="000000"/>
                </a:solidFill>
                <a:ea typeface="+mn-lt"/>
                <a:cs typeface="+mn-lt"/>
              </a:rPr>
              <a:t> </a:t>
            </a:r>
            <a:r>
              <a:rPr lang="en-US" sz="1600" dirty="0" err="1">
                <a:solidFill>
                  <a:srgbClr val="000000"/>
                </a:solidFill>
                <a:ea typeface="+mn-lt"/>
                <a:cs typeface="+mn-lt"/>
              </a:rPr>
              <a:t>sezgisel</a:t>
            </a:r>
            <a:r>
              <a:rPr lang="en-US" sz="1600" dirty="0">
                <a:solidFill>
                  <a:srgbClr val="000000"/>
                </a:solidFill>
                <a:ea typeface="+mn-lt"/>
                <a:cs typeface="+mn-lt"/>
              </a:rPr>
              <a:t> </a:t>
            </a:r>
            <a:r>
              <a:rPr lang="en-US" sz="1600" dirty="0" err="1">
                <a:solidFill>
                  <a:srgbClr val="000000"/>
                </a:solidFill>
                <a:ea typeface="+mn-lt"/>
                <a:cs typeface="+mn-lt"/>
              </a:rPr>
              <a:t>yöntemler</a:t>
            </a:r>
            <a:r>
              <a:rPr lang="en-US" sz="1600" dirty="0">
                <a:solidFill>
                  <a:srgbClr val="000000"/>
                </a:solidFill>
                <a:ea typeface="+mn-lt"/>
                <a:cs typeface="+mn-lt"/>
              </a:rPr>
              <a:t> </a:t>
            </a:r>
            <a:r>
              <a:rPr lang="en-US" sz="1600" dirty="0" err="1">
                <a:solidFill>
                  <a:srgbClr val="000000"/>
                </a:solidFill>
                <a:ea typeface="+mn-lt"/>
                <a:cs typeface="+mn-lt"/>
              </a:rPr>
              <a:t>kullanılır</a:t>
            </a:r>
            <a:r>
              <a:rPr lang="en-US" sz="1600" dirty="0">
                <a:solidFill>
                  <a:srgbClr val="000000"/>
                </a:solidFill>
                <a:ea typeface="+mn-lt"/>
                <a:cs typeface="+mn-lt"/>
              </a:rPr>
              <a:t>.</a:t>
            </a:r>
            <a:endParaRPr lang="en-US" sz="1600" dirty="0"/>
          </a:p>
          <a:p>
            <a:r>
              <a:rPr lang="en-US" sz="1600" b="1" dirty="0">
                <a:ea typeface="+mn-lt"/>
                <a:cs typeface="+mn-lt"/>
              </a:rPr>
              <a:t>NP-</a:t>
            </a:r>
            <a:r>
              <a:rPr lang="en-US" sz="1600" b="1" dirty="0" err="1">
                <a:ea typeface="+mn-lt"/>
                <a:cs typeface="+mn-lt"/>
              </a:rPr>
              <a:t>Zorluk</a:t>
            </a:r>
            <a:r>
              <a:rPr lang="en-US" sz="1600" b="1" dirty="0">
                <a:ea typeface="+mn-lt"/>
                <a:cs typeface="+mn-lt"/>
              </a:rPr>
              <a:t> (NP-Hardness):</a:t>
            </a:r>
            <a:r>
              <a:rPr lang="en-US" sz="1600" dirty="0">
                <a:solidFill>
                  <a:srgbClr val="000000"/>
                </a:solidFill>
                <a:ea typeface="+mn-lt"/>
                <a:cs typeface="+mn-lt"/>
              </a:rPr>
              <a:t> Gezgin </a:t>
            </a:r>
            <a:r>
              <a:rPr lang="en-US" sz="1600" dirty="0" err="1">
                <a:solidFill>
                  <a:srgbClr val="000000"/>
                </a:solidFill>
                <a:ea typeface="+mn-lt"/>
                <a:cs typeface="+mn-lt"/>
              </a:rPr>
              <a:t>satıcı</a:t>
            </a:r>
            <a:r>
              <a:rPr lang="en-US" sz="1600" dirty="0">
                <a:solidFill>
                  <a:srgbClr val="000000"/>
                </a:solidFill>
                <a:ea typeface="+mn-lt"/>
                <a:cs typeface="+mn-lt"/>
              </a:rPr>
              <a:t> </a:t>
            </a:r>
            <a:r>
              <a:rPr lang="en-US" sz="1600" dirty="0" err="1">
                <a:solidFill>
                  <a:srgbClr val="000000"/>
                </a:solidFill>
                <a:ea typeface="+mn-lt"/>
                <a:cs typeface="+mn-lt"/>
              </a:rPr>
              <a:t>problemi</a:t>
            </a:r>
            <a:r>
              <a:rPr lang="en-US" sz="1600" dirty="0">
                <a:solidFill>
                  <a:srgbClr val="000000"/>
                </a:solidFill>
                <a:ea typeface="+mn-lt"/>
                <a:cs typeface="+mn-lt"/>
              </a:rPr>
              <a:t>, </a:t>
            </a:r>
            <a:r>
              <a:rPr lang="en-US" sz="1600" dirty="0" err="1">
                <a:solidFill>
                  <a:srgbClr val="000000"/>
                </a:solidFill>
                <a:ea typeface="+mn-lt"/>
                <a:cs typeface="+mn-lt"/>
              </a:rPr>
              <a:t>bilgisayar</a:t>
            </a:r>
            <a:r>
              <a:rPr lang="en-US" sz="1600" dirty="0">
                <a:solidFill>
                  <a:srgbClr val="000000"/>
                </a:solidFill>
                <a:ea typeface="+mn-lt"/>
                <a:cs typeface="+mn-lt"/>
              </a:rPr>
              <a:t> </a:t>
            </a:r>
            <a:r>
              <a:rPr lang="en-US" sz="1600" dirty="0" err="1">
                <a:solidFill>
                  <a:srgbClr val="000000"/>
                </a:solidFill>
                <a:ea typeface="+mn-lt"/>
                <a:cs typeface="+mn-lt"/>
              </a:rPr>
              <a:t>bilimlerindeki</a:t>
            </a:r>
            <a:r>
              <a:rPr lang="en-US" sz="1600" dirty="0">
                <a:solidFill>
                  <a:srgbClr val="000000"/>
                </a:solidFill>
                <a:ea typeface="+mn-lt"/>
                <a:cs typeface="+mn-lt"/>
              </a:rPr>
              <a:t> </a:t>
            </a:r>
            <a:r>
              <a:rPr lang="en-US" sz="1600" dirty="0" err="1">
                <a:solidFill>
                  <a:srgbClr val="000000"/>
                </a:solidFill>
                <a:ea typeface="+mn-lt"/>
                <a:cs typeface="+mn-lt"/>
              </a:rPr>
              <a:t>en</a:t>
            </a:r>
            <a:r>
              <a:rPr lang="en-US" sz="1600" dirty="0">
                <a:solidFill>
                  <a:srgbClr val="000000"/>
                </a:solidFill>
                <a:ea typeface="+mn-lt"/>
                <a:cs typeface="+mn-lt"/>
              </a:rPr>
              <a:t> </a:t>
            </a:r>
            <a:r>
              <a:rPr lang="en-US" sz="1600" dirty="0" err="1">
                <a:solidFill>
                  <a:srgbClr val="000000"/>
                </a:solidFill>
                <a:ea typeface="+mn-lt"/>
                <a:cs typeface="+mn-lt"/>
              </a:rPr>
              <a:t>zor</a:t>
            </a:r>
            <a:r>
              <a:rPr lang="en-US" sz="1600" dirty="0">
                <a:solidFill>
                  <a:srgbClr val="000000"/>
                </a:solidFill>
                <a:ea typeface="+mn-lt"/>
                <a:cs typeface="+mn-lt"/>
              </a:rPr>
              <a:t> </a:t>
            </a:r>
            <a:r>
              <a:rPr lang="en-US" sz="1600" dirty="0" err="1">
                <a:solidFill>
                  <a:srgbClr val="000000"/>
                </a:solidFill>
                <a:ea typeface="+mn-lt"/>
                <a:cs typeface="+mn-lt"/>
              </a:rPr>
              <a:t>problemlerden</a:t>
            </a:r>
            <a:r>
              <a:rPr lang="en-US" sz="1600" dirty="0">
                <a:solidFill>
                  <a:srgbClr val="000000"/>
                </a:solidFill>
                <a:ea typeface="+mn-lt"/>
                <a:cs typeface="+mn-lt"/>
              </a:rPr>
              <a:t> </a:t>
            </a:r>
            <a:r>
              <a:rPr lang="en-US" sz="1600" dirty="0" err="1">
                <a:solidFill>
                  <a:srgbClr val="000000"/>
                </a:solidFill>
                <a:ea typeface="+mn-lt"/>
                <a:cs typeface="+mn-lt"/>
              </a:rPr>
              <a:t>biri</a:t>
            </a:r>
            <a:r>
              <a:rPr lang="en-US" sz="1600" dirty="0">
                <a:solidFill>
                  <a:srgbClr val="000000"/>
                </a:solidFill>
                <a:ea typeface="+mn-lt"/>
                <a:cs typeface="+mn-lt"/>
              </a:rPr>
              <a:t> </a:t>
            </a:r>
            <a:r>
              <a:rPr lang="en-US" sz="1600" dirty="0" err="1">
                <a:solidFill>
                  <a:srgbClr val="000000"/>
                </a:solidFill>
                <a:ea typeface="+mn-lt"/>
                <a:cs typeface="+mn-lt"/>
              </a:rPr>
              <a:t>olarak</a:t>
            </a:r>
            <a:r>
              <a:rPr lang="en-US" sz="1600" dirty="0">
                <a:solidFill>
                  <a:srgbClr val="000000"/>
                </a:solidFill>
                <a:ea typeface="+mn-lt"/>
                <a:cs typeface="+mn-lt"/>
              </a:rPr>
              <a:t> </a:t>
            </a:r>
            <a:r>
              <a:rPr lang="en-US" sz="1600" dirty="0" err="1">
                <a:solidFill>
                  <a:srgbClr val="000000"/>
                </a:solidFill>
                <a:ea typeface="+mn-lt"/>
                <a:cs typeface="+mn-lt"/>
              </a:rPr>
              <a:t>kabul</a:t>
            </a:r>
            <a:r>
              <a:rPr lang="en-US" sz="1600" dirty="0">
                <a:solidFill>
                  <a:srgbClr val="000000"/>
                </a:solidFill>
                <a:ea typeface="+mn-lt"/>
                <a:cs typeface="+mn-lt"/>
              </a:rPr>
              <a:t> </a:t>
            </a:r>
            <a:r>
              <a:rPr lang="en-US" sz="1600" dirty="0" err="1">
                <a:solidFill>
                  <a:srgbClr val="000000"/>
                </a:solidFill>
                <a:ea typeface="+mn-lt"/>
                <a:cs typeface="+mn-lt"/>
              </a:rPr>
              <a:t>edilir</a:t>
            </a:r>
            <a:r>
              <a:rPr lang="en-US" sz="1600" dirty="0">
                <a:solidFill>
                  <a:srgbClr val="000000"/>
                </a:solidFill>
                <a:ea typeface="+mn-lt"/>
                <a:cs typeface="+mn-lt"/>
              </a:rPr>
              <a:t>. </a:t>
            </a:r>
            <a:r>
              <a:rPr lang="en-US" sz="1600" dirty="0" err="1">
                <a:solidFill>
                  <a:srgbClr val="000000"/>
                </a:solidFill>
                <a:ea typeface="+mn-lt"/>
                <a:cs typeface="+mn-lt"/>
              </a:rPr>
              <a:t>Problemin</a:t>
            </a:r>
            <a:r>
              <a:rPr lang="en-US" sz="1600" dirty="0">
                <a:solidFill>
                  <a:srgbClr val="000000"/>
                </a:solidFill>
                <a:ea typeface="+mn-lt"/>
                <a:cs typeface="+mn-lt"/>
              </a:rPr>
              <a:t> optimal </a:t>
            </a:r>
            <a:r>
              <a:rPr lang="en-US" sz="1600" dirty="0" err="1">
                <a:solidFill>
                  <a:srgbClr val="000000"/>
                </a:solidFill>
                <a:ea typeface="+mn-lt"/>
                <a:cs typeface="+mn-lt"/>
              </a:rPr>
              <a:t>çözümünü</a:t>
            </a:r>
            <a:r>
              <a:rPr lang="en-US" sz="1600" dirty="0">
                <a:solidFill>
                  <a:srgbClr val="000000"/>
                </a:solidFill>
                <a:ea typeface="+mn-lt"/>
                <a:cs typeface="+mn-lt"/>
              </a:rPr>
              <a:t> </a:t>
            </a:r>
            <a:r>
              <a:rPr lang="en-US" sz="1600" dirty="0" err="1">
                <a:solidFill>
                  <a:srgbClr val="000000"/>
                </a:solidFill>
                <a:ea typeface="+mn-lt"/>
                <a:cs typeface="+mn-lt"/>
              </a:rPr>
              <a:t>polinom</a:t>
            </a:r>
            <a:r>
              <a:rPr lang="en-US" sz="1600" dirty="0">
                <a:solidFill>
                  <a:srgbClr val="000000"/>
                </a:solidFill>
                <a:ea typeface="+mn-lt"/>
                <a:cs typeface="+mn-lt"/>
              </a:rPr>
              <a:t> </a:t>
            </a:r>
            <a:r>
              <a:rPr lang="en-US" sz="1600" dirty="0" err="1">
                <a:solidFill>
                  <a:srgbClr val="000000"/>
                </a:solidFill>
                <a:ea typeface="+mn-lt"/>
                <a:cs typeface="+mn-lt"/>
              </a:rPr>
              <a:t>zamanda</a:t>
            </a:r>
            <a:r>
              <a:rPr lang="en-US" sz="1600" dirty="0">
                <a:solidFill>
                  <a:srgbClr val="000000"/>
                </a:solidFill>
                <a:ea typeface="+mn-lt"/>
                <a:cs typeface="+mn-lt"/>
              </a:rPr>
              <a:t> </a:t>
            </a:r>
            <a:r>
              <a:rPr lang="en-US" sz="1600" dirty="0" err="1">
                <a:solidFill>
                  <a:srgbClr val="000000"/>
                </a:solidFill>
                <a:ea typeface="+mn-lt"/>
                <a:cs typeface="+mn-lt"/>
              </a:rPr>
              <a:t>bulmanın</a:t>
            </a:r>
            <a:r>
              <a:rPr lang="en-US" sz="1600" dirty="0">
                <a:solidFill>
                  <a:srgbClr val="000000"/>
                </a:solidFill>
                <a:ea typeface="+mn-lt"/>
                <a:cs typeface="+mn-lt"/>
              </a:rPr>
              <a:t> </a:t>
            </a:r>
            <a:r>
              <a:rPr lang="en-US" sz="1600" dirty="0" err="1">
                <a:solidFill>
                  <a:srgbClr val="000000"/>
                </a:solidFill>
                <a:ea typeface="+mn-lt"/>
                <a:cs typeface="+mn-lt"/>
              </a:rPr>
              <a:t>mümkün</a:t>
            </a:r>
            <a:r>
              <a:rPr lang="en-US" sz="1600" dirty="0">
                <a:solidFill>
                  <a:srgbClr val="000000"/>
                </a:solidFill>
                <a:ea typeface="+mn-lt"/>
                <a:cs typeface="+mn-lt"/>
              </a:rPr>
              <a:t> </a:t>
            </a:r>
            <a:r>
              <a:rPr lang="en-US" sz="1600" dirty="0" err="1">
                <a:solidFill>
                  <a:srgbClr val="000000"/>
                </a:solidFill>
                <a:ea typeface="+mn-lt"/>
                <a:cs typeface="+mn-lt"/>
              </a:rPr>
              <a:t>olup</a:t>
            </a:r>
            <a:r>
              <a:rPr lang="en-US" sz="1600" dirty="0">
                <a:solidFill>
                  <a:srgbClr val="000000"/>
                </a:solidFill>
                <a:ea typeface="+mn-lt"/>
                <a:cs typeface="+mn-lt"/>
              </a:rPr>
              <a:t> </a:t>
            </a:r>
            <a:r>
              <a:rPr lang="en-US" sz="1600" dirty="0" err="1">
                <a:solidFill>
                  <a:srgbClr val="000000"/>
                </a:solidFill>
                <a:ea typeface="+mn-lt"/>
                <a:cs typeface="+mn-lt"/>
              </a:rPr>
              <a:t>olmadığı</a:t>
            </a:r>
            <a:r>
              <a:rPr lang="en-US" sz="1600" dirty="0">
                <a:solidFill>
                  <a:srgbClr val="000000"/>
                </a:solidFill>
                <a:ea typeface="+mn-lt"/>
                <a:cs typeface="+mn-lt"/>
              </a:rPr>
              <a:t> </a:t>
            </a:r>
            <a:r>
              <a:rPr lang="en-US" sz="1600" dirty="0" err="1">
                <a:solidFill>
                  <a:srgbClr val="000000"/>
                </a:solidFill>
                <a:ea typeface="+mn-lt"/>
                <a:cs typeface="+mn-lt"/>
              </a:rPr>
              <a:t>henüz</a:t>
            </a:r>
            <a:r>
              <a:rPr lang="en-US" sz="1600" dirty="0">
                <a:solidFill>
                  <a:srgbClr val="000000"/>
                </a:solidFill>
                <a:ea typeface="+mn-lt"/>
                <a:cs typeface="+mn-lt"/>
              </a:rPr>
              <a:t> </a:t>
            </a:r>
            <a:r>
              <a:rPr lang="en-US" sz="1600" dirty="0" err="1">
                <a:solidFill>
                  <a:srgbClr val="000000"/>
                </a:solidFill>
                <a:ea typeface="+mn-lt"/>
                <a:cs typeface="+mn-lt"/>
              </a:rPr>
              <a:t>bilinmemektedir</a:t>
            </a:r>
            <a:r>
              <a:rPr lang="en-US" sz="1600" dirty="0">
                <a:solidFill>
                  <a:srgbClr val="000000"/>
                </a:solidFill>
                <a:ea typeface="+mn-lt"/>
                <a:cs typeface="+mn-lt"/>
              </a:rPr>
              <a:t>.</a:t>
            </a:r>
            <a:endParaRPr lang="tr-TR" sz="1600" dirty="0"/>
          </a:p>
          <a:p>
            <a:r>
              <a:rPr lang="en-US" sz="1600" b="1" dirty="0">
                <a:ea typeface="+mn-lt"/>
                <a:cs typeface="+mn-lt"/>
              </a:rPr>
              <a:t>Kaynak </a:t>
            </a:r>
            <a:r>
              <a:rPr lang="en-US" sz="1600" b="1" dirty="0" err="1">
                <a:ea typeface="+mn-lt"/>
                <a:cs typeface="+mn-lt"/>
              </a:rPr>
              <a:t>Kullanımı</a:t>
            </a:r>
            <a:r>
              <a:rPr lang="en-US" sz="1600" b="1" dirty="0">
                <a:ea typeface="+mn-lt"/>
                <a:cs typeface="+mn-lt"/>
              </a:rPr>
              <a:t>:</a:t>
            </a:r>
            <a:r>
              <a:rPr lang="en-US" sz="1600" dirty="0">
                <a:solidFill>
                  <a:srgbClr val="000000"/>
                </a:solidFill>
                <a:ea typeface="+mn-lt"/>
                <a:cs typeface="+mn-lt"/>
              </a:rPr>
              <a:t> Büyük </a:t>
            </a:r>
            <a:r>
              <a:rPr lang="en-US" sz="1600" dirty="0" err="1">
                <a:solidFill>
                  <a:srgbClr val="000000"/>
                </a:solidFill>
                <a:ea typeface="+mn-lt"/>
                <a:cs typeface="+mn-lt"/>
              </a:rPr>
              <a:t>ölçekli</a:t>
            </a:r>
            <a:r>
              <a:rPr lang="en-US" sz="1600" dirty="0">
                <a:solidFill>
                  <a:srgbClr val="000000"/>
                </a:solidFill>
                <a:ea typeface="+mn-lt"/>
                <a:cs typeface="+mn-lt"/>
              </a:rPr>
              <a:t> </a:t>
            </a:r>
            <a:r>
              <a:rPr lang="en-US" sz="1600" dirty="0" err="1">
                <a:solidFill>
                  <a:srgbClr val="000000"/>
                </a:solidFill>
                <a:ea typeface="+mn-lt"/>
                <a:cs typeface="+mn-lt"/>
              </a:rPr>
              <a:t>problemleri</a:t>
            </a:r>
            <a:r>
              <a:rPr lang="en-US" sz="1600" dirty="0">
                <a:solidFill>
                  <a:srgbClr val="000000"/>
                </a:solidFill>
                <a:ea typeface="+mn-lt"/>
                <a:cs typeface="+mn-lt"/>
              </a:rPr>
              <a:t> </a:t>
            </a:r>
            <a:r>
              <a:rPr lang="en-US" sz="1600" dirty="0" err="1">
                <a:solidFill>
                  <a:srgbClr val="000000"/>
                </a:solidFill>
                <a:ea typeface="+mn-lt"/>
                <a:cs typeface="+mn-lt"/>
              </a:rPr>
              <a:t>çözmek</a:t>
            </a:r>
            <a:r>
              <a:rPr lang="en-US" sz="1600" dirty="0">
                <a:solidFill>
                  <a:srgbClr val="000000"/>
                </a:solidFill>
                <a:ea typeface="+mn-lt"/>
                <a:cs typeface="+mn-lt"/>
              </a:rPr>
              <a:t> </a:t>
            </a:r>
            <a:r>
              <a:rPr lang="en-US" sz="1600" dirty="0" err="1">
                <a:solidFill>
                  <a:srgbClr val="000000"/>
                </a:solidFill>
                <a:ea typeface="+mn-lt"/>
                <a:cs typeface="+mn-lt"/>
              </a:rPr>
              <a:t>için</a:t>
            </a:r>
            <a:r>
              <a:rPr lang="en-US" sz="1600" dirty="0">
                <a:solidFill>
                  <a:srgbClr val="000000"/>
                </a:solidFill>
                <a:ea typeface="+mn-lt"/>
                <a:cs typeface="+mn-lt"/>
              </a:rPr>
              <a:t> </a:t>
            </a:r>
            <a:r>
              <a:rPr lang="en-US" sz="1600" dirty="0" err="1">
                <a:solidFill>
                  <a:srgbClr val="000000"/>
                </a:solidFill>
                <a:ea typeface="+mn-lt"/>
                <a:cs typeface="+mn-lt"/>
              </a:rPr>
              <a:t>yüksek</a:t>
            </a:r>
            <a:r>
              <a:rPr lang="en-US" sz="1600" dirty="0">
                <a:solidFill>
                  <a:srgbClr val="000000"/>
                </a:solidFill>
                <a:ea typeface="+mn-lt"/>
                <a:cs typeface="+mn-lt"/>
              </a:rPr>
              <a:t> </a:t>
            </a:r>
            <a:r>
              <a:rPr lang="en-US" sz="1600" dirty="0" err="1">
                <a:solidFill>
                  <a:srgbClr val="000000"/>
                </a:solidFill>
                <a:ea typeface="+mn-lt"/>
                <a:cs typeface="+mn-lt"/>
              </a:rPr>
              <a:t>miktarda</a:t>
            </a:r>
            <a:r>
              <a:rPr lang="en-US" sz="1600" dirty="0">
                <a:solidFill>
                  <a:srgbClr val="000000"/>
                </a:solidFill>
                <a:ea typeface="+mn-lt"/>
                <a:cs typeface="+mn-lt"/>
              </a:rPr>
              <a:t> </a:t>
            </a:r>
            <a:r>
              <a:rPr lang="en-US" sz="1600" dirty="0" err="1">
                <a:solidFill>
                  <a:srgbClr val="000000"/>
                </a:solidFill>
                <a:ea typeface="+mn-lt"/>
                <a:cs typeface="+mn-lt"/>
              </a:rPr>
              <a:t>bellek</a:t>
            </a:r>
            <a:r>
              <a:rPr lang="en-US" sz="1600" dirty="0">
                <a:solidFill>
                  <a:srgbClr val="000000"/>
                </a:solidFill>
                <a:ea typeface="+mn-lt"/>
                <a:cs typeface="+mn-lt"/>
              </a:rPr>
              <a:t> </a:t>
            </a:r>
            <a:r>
              <a:rPr lang="en-US" sz="1600" dirty="0" err="1">
                <a:solidFill>
                  <a:srgbClr val="000000"/>
                </a:solidFill>
                <a:ea typeface="+mn-lt"/>
                <a:cs typeface="+mn-lt"/>
              </a:rPr>
              <a:t>ve</a:t>
            </a:r>
            <a:r>
              <a:rPr lang="en-US" sz="1600" dirty="0">
                <a:solidFill>
                  <a:srgbClr val="000000"/>
                </a:solidFill>
                <a:ea typeface="+mn-lt"/>
                <a:cs typeface="+mn-lt"/>
              </a:rPr>
              <a:t> </a:t>
            </a:r>
            <a:r>
              <a:rPr lang="en-US" sz="1600" dirty="0" err="1">
                <a:solidFill>
                  <a:srgbClr val="000000"/>
                </a:solidFill>
                <a:ea typeface="+mn-lt"/>
                <a:cs typeface="+mn-lt"/>
              </a:rPr>
              <a:t>işlemci</a:t>
            </a:r>
            <a:r>
              <a:rPr lang="en-US" sz="1600" dirty="0">
                <a:solidFill>
                  <a:srgbClr val="000000"/>
                </a:solidFill>
                <a:ea typeface="+mn-lt"/>
                <a:cs typeface="+mn-lt"/>
              </a:rPr>
              <a:t> </a:t>
            </a:r>
            <a:r>
              <a:rPr lang="en-US" sz="1600" dirty="0" err="1">
                <a:solidFill>
                  <a:srgbClr val="000000"/>
                </a:solidFill>
                <a:ea typeface="+mn-lt"/>
                <a:cs typeface="+mn-lt"/>
              </a:rPr>
              <a:t>gücü</a:t>
            </a:r>
            <a:r>
              <a:rPr lang="en-US" sz="1600" dirty="0">
                <a:solidFill>
                  <a:srgbClr val="000000"/>
                </a:solidFill>
                <a:ea typeface="+mn-lt"/>
                <a:cs typeface="+mn-lt"/>
              </a:rPr>
              <a:t> </a:t>
            </a:r>
            <a:r>
              <a:rPr lang="en-US" sz="1600" dirty="0" err="1">
                <a:solidFill>
                  <a:srgbClr val="000000"/>
                </a:solidFill>
                <a:ea typeface="+mn-lt"/>
                <a:cs typeface="+mn-lt"/>
              </a:rPr>
              <a:t>gerekebilir</a:t>
            </a:r>
            <a:r>
              <a:rPr lang="en-US" sz="1600" dirty="0">
                <a:solidFill>
                  <a:srgbClr val="000000"/>
                </a:solidFill>
                <a:ea typeface="+mn-lt"/>
                <a:cs typeface="+mn-lt"/>
              </a:rPr>
              <a:t>.</a:t>
            </a:r>
            <a:endParaRPr lang="en-US" sz="1600" dirty="0"/>
          </a:p>
          <a:p>
            <a:r>
              <a:rPr lang="en-US" sz="1600" b="1" dirty="0" err="1">
                <a:ea typeface="+mn-lt"/>
                <a:cs typeface="+mn-lt"/>
              </a:rPr>
              <a:t>Yerel</a:t>
            </a:r>
            <a:r>
              <a:rPr lang="en-US" sz="1600" b="1" dirty="0">
                <a:ea typeface="+mn-lt"/>
                <a:cs typeface="+mn-lt"/>
              </a:rPr>
              <a:t> En İyi:</a:t>
            </a:r>
            <a:r>
              <a:rPr lang="en-US" sz="1600" dirty="0">
                <a:solidFill>
                  <a:srgbClr val="000000"/>
                </a:solidFill>
                <a:ea typeface="+mn-lt"/>
                <a:cs typeface="+mn-lt"/>
              </a:rPr>
              <a:t> Bazı </a:t>
            </a:r>
            <a:r>
              <a:rPr lang="en-US" sz="1600" dirty="0" err="1">
                <a:solidFill>
                  <a:srgbClr val="000000"/>
                </a:solidFill>
                <a:ea typeface="+mn-lt"/>
                <a:cs typeface="+mn-lt"/>
              </a:rPr>
              <a:t>çözüm</a:t>
            </a:r>
            <a:r>
              <a:rPr lang="en-US" sz="1600" dirty="0">
                <a:solidFill>
                  <a:srgbClr val="000000"/>
                </a:solidFill>
                <a:ea typeface="+mn-lt"/>
                <a:cs typeface="+mn-lt"/>
              </a:rPr>
              <a:t> </a:t>
            </a:r>
            <a:r>
              <a:rPr lang="en-US" sz="1600" dirty="0" err="1">
                <a:solidFill>
                  <a:srgbClr val="000000"/>
                </a:solidFill>
                <a:ea typeface="+mn-lt"/>
                <a:cs typeface="+mn-lt"/>
              </a:rPr>
              <a:t>yöntemleri</a:t>
            </a:r>
            <a:r>
              <a:rPr lang="en-US" sz="1600" dirty="0">
                <a:solidFill>
                  <a:srgbClr val="000000"/>
                </a:solidFill>
                <a:ea typeface="+mn-lt"/>
                <a:cs typeface="+mn-lt"/>
              </a:rPr>
              <a:t>, global optimum </a:t>
            </a:r>
            <a:r>
              <a:rPr lang="en-US" sz="1600" dirty="0" err="1">
                <a:solidFill>
                  <a:srgbClr val="000000"/>
                </a:solidFill>
                <a:ea typeface="+mn-lt"/>
                <a:cs typeface="+mn-lt"/>
              </a:rPr>
              <a:t>yerine</a:t>
            </a:r>
            <a:r>
              <a:rPr lang="en-US" sz="1600" dirty="0">
                <a:solidFill>
                  <a:srgbClr val="000000"/>
                </a:solidFill>
                <a:ea typeface="+mn-lt"/>
                <a:cs typeface="+mn-lt"/>
              </a:rPr>
              <a:t> </a:t>
            </a:r>
            <a:r>
              <a:rPr lang="en-US" sz="1600" dirty="0" err="1">
                <a:solidFill>
                  <a:srgbClr val="000000"/>
                </a:solidFill>
                <a:ea typeface="+mn-lt"/>
                <a:cs typeface="+mn-lt"/>
              </a:rPr>
              <a:t>yerel</a:t>
            </a:r>
            <a:r>
              <a:rPr lang="en-US" sz="1600" dirty="0">
                <a:solidFill>
                  <a:srgbClr val="000000"/>
                </a:solidFill>
                <a:ea typeface="+mn-lt"/>
                <a:cs typeface="+mn-lt"/>
              </a:rPr>
              <a:t> </a:t>
            </a:r>
            <a:r>
              <a:rPr lang="en-US" sz="1600" dirty="0" err="1">
                <a:solidFill>
                  <a:srgbClr val="000000"/>
                </a:solidFill>
                <a:ea typeface="+mn-lt"/>
                <a:cs typeface="+mn-lt"/>
              </a:rPr>
              <a:t>optimumlara</a:t>
            </a:r>
            <a:r>
              <a:rPr lang="en-US" sz="1600" dirty="0">
                <a:solidFill>
                  <a:srgbClr val="000000"/>
                </a:solidFill>
                <a:ea typeface="+mn-lt"/>
                <a:cs typeface="+mn-lt"/>
              </a:rPr>
              <a:t> </a:t>
            </a:r>
            <a:r>
              <a:rPr lang="en-US" sz="1600" dirty="0" err="1">
                <a:solidFill>
                  <a:srgbClr val="000000"/>
                </a:solidFill>
                <a:ea typeface="+mn-lt"/>
                <a:cs typeface="+mn-lt"/>
              </a:rPr>
              <a:t>takılabilir</a:t>
            </a:r>
            <a:r>
              <a:rPr lang="en-US" sz="1600" dirty="0">
                <a:solidFill>
                  <a:srgbClr val="000000"/>
                </a:solidFill>
                <a:ea typeface="+mn-lt"/>
                <a:cs typeface="+mn-lt"/>
              </a:rPr>
              <a:t> </a:t>
            </a:r>
            <a:r>
              <a:rPr lang="en-US" sz="1600" dirty="0" err="1">
                <a:solidFill>
                  <a:srgbClr val="000000"/>
                </a:solidFill>
                <a:ea typeface="+mn-lt"/>
                <a:cs typeface="+mn-lt"/>
              </a:rPr>
              <a:t>ve</a:t>
            </a:r>
            <a:r>
              <a:rPr lang="en-US" sz="1600" dirty="0">
                <a:solidFill>
                  <a:srgbClr val="000000"/>
                </a:solidFill>
                <a:ea typeface="+mn-lt"/>
                <a:cs typeface="+mn-lt"/>
              </a:rPr>
              <a:t> </a:t>
            </a:r>
            <a:r>
              <a:rPr lang="en-US" sz="1600" dirty="0" err="1">
                <a:solidFill>
                  <a:srgbClr val="000000"/>
                </a:solidFill>
                <a:ea typeface="+mn-lt"/>
                <a:cs typeface="+mn-lt"/>
              </a:rPr>
              <a:t>bu</a:t>
            </a:r>
            <a:r>
              <a:rPr lang="en-US" sz="1600" dirty="0">
                <a:solidFill>
                  <a:srgbClr val="000000"/>
                </a:solidFill>
                <a:ea typeface="+mn-lt"/>
                <a:cs typeface="+mn-lt"/>
              </a:rPr>
              <a:t> durum </a:t>
            </a:r>
            <a:r>
              <a:rPr lang="en-US" sz="1600" dirty="0" err="1">
                <a:solidFill>
                  <a:srgbClr val="000000"/>
                </a:solidFill>
                <a:ea typeface="+mn-lt"/>
                <a:cs typeface="+mn-lt"/>
              </a:rPr>
              <a:t>çözümün</a:t>
            </a:r>
            <a:r>
              <a:rPr lang="en-US" sz="1600" dirty="0">
                <a:solidFill>
                  <a:srgbClr val="000000"/>
                </a:solidFill>
                <a:ea typeface="+mn-lt"/>
                <a:cs typeface="+mn-lt"/>
              </a:rPr>
              <a:t> </a:t>
            </a:r>
            <a:r>
              <a:rPr lang="en-US" sz="1600" dirty="0" err="1">
                <a:solidFill>
                  <a:srgbClr val="000000"/>
                </a:solidFill>
                <a:ea typeface="+mn-lt"/>
                <a:cs typeface="+mn-lt"/>
              </a:rPr>
              <a:t>kalitesini</a:t>
            </a:r>
            <a:r>
              <a:rPr lang="en-US" sz="1600" dirty="0">
                <a:solidFill>
                  <a:srgbClr val="000000"/>
                </a:solidFill>
                <a:ea typeface="+mn-lt"/>
                <a:cs typeface="+mn-lt"/>
              </a:rPr>
              <a:t> </a:t>
            </a:r>
            <a:r>
              <a:rPr lang="en-US" sz="1600" dirty="0" err="1">
                <a:solidFill>
                  <a:srgbClr val="000000"/>
                </a:solidFill>
                <a:ea typeface="+mn-lt"/>
                <a:cs typeface="+mn-lt"/>
              </a:rPr>
              <a:t>düşürebilir</a:t>
            </a:r>
            <a:r>
              <a:rPr lang="en-US" sz="1600" dirty="0">
                <a:solidFill>
                  <a:srgbClr val="000000"/>
                </a:solidFill>
                <a:ea typeface="+mn-lt"/>
                <a:cs typeface="+mn-lt"/>
              </a:rPr>
              <a:t>.</a:t>
            </a:r>
            <a:endParaRPr lang="en-US" sz="1600" dirty="0"/>
          </a:p>
          <a:p>
            <a:r>
              <a:rPr lang="en-US" sz="1600" b="1" err="1">
                <a:ea typeface="+mn-lt"/>
                <a:cs typeface="+mn-lt"/>
              </a:rPr>
              <a:t>Çeşitlilik</a:t>
            </a:r>
            <a:r>
              <a:rPr lang="en-US" sz="1600" b="1" dirty="0">
                <a:ea typeface="+mn-lt"/>
                <a:cs typeface="+mn-lt"/>
              </a:rPr>
              <a:t>:</a:t>
            </a:r>
            <a:r>
              <a:rPr lang="en-US" sz="1600" dirty="0">
                <a:solidFill>
                  <a:srgbClr val="000000"/>
                </a:solidFill>
                <a:ea typeface="+mn-lt"/>
                <a:cs typeface="+mn-lt"/>
              </a:rPr>
              <a:t> Gezgin </a:t>
            </a:r>
            <a:r>
              <a:rPr lang="en-US" sz="1600" err="1">
                <a:solidFill>
                  <a:srgbClr val="000000"/>
                </a:solidFill>
                <a:ea typeface="+mn-lt"/>
                <a:cs typeface="+mn-lt"/>
              </a:rPr>
              <a:t>satıcı</a:t>
            </a:r>
            <a:r>
              <a:rPr lang="en-US" sz="1600" dirty="0">
                <a:solidFill>
                  <a:srgbClr val="000000"/>
                </a:solidFill>
                <a:ea typeface="+mn-lt"/>
                <a:cs typeface="+mn-lt"/>
              </a:rPr>
              <a:t> </a:t>
            </a:r>
            <a:r>
              <a:rPr lang="en-US" sz="1600" err="1">
                <a:solidFill>
                  <a:srgbClr val="000000"/>
                </a:solidFill>
                <a:ea typeface="+mn-lt"/>
                <a:cs typeface="+mn-lt"/>
              </a:rPr>
              <a:t>problemi</a:t>
            </a:r>
            <a:r>
              <a:rPr lang="en-US" sz="1600" dirty="0">
                <a:solidFill>
                  <a:srgbClr val="000000"/>
                </a:solidFill>
                <a:ea typeface="+mn-lt"/>
                <a:cs typeface="+mn-lt"/>
              </a:rPr>
              <a:t>, </a:t>
            </a:r>
            <a:r>
              <a:rPr lang="en-US" sz="1600" err="1">
                <a:solidFill>
                  <a:srgbClr val="000000"/>
                </a:solidFill>
                <a:ea typeface="+mn-lt"/>
                <a:cs typeface="+mn-lt"/>
              </a:rPr>
              <a:t>farklı</a:t>
            </a:r>
            <a:r>
              <a:rPr lang="en-US" sz="1600" dirty="0">
                <a:solidFill>
                  <a:srgbClr val="000000"/>
                </a:solidFill>
                <a:ea typeface="+mn-lt"/>
                <a:cs typeface="+mn-lt"/>
              </a:rPr>
              <a:t> </a:t>
            </a:r>
            <a:r>
              <a:rPr lang="en-US" sz="1600" err="1">
                <a:solidFill>
                  <a:srgbClr val="000000"/>
                </a:solidFill>
                <a:ea typeface="+mn-lt"/>
                <a:cs typeface="+mn-lt"/>
              </a:rPr>
              <a:t>kısıtlamalar</a:t>
            </a:r>
            <a:r>
              <a:rPr lang="en-US" sz="1600" dirty="0">
                <a:solidFill>
                  <a:srgbClr val="000000"/>
                </a:solidFill>
                <a:ea typeface="+mn-lt"/>
                <a:cs typeface="+mn-lt"/>
              </a:rPr>
              <a:t> </a:t>
            </a:r>
            <a:r>
              <a:rPr lang="en-US" sz="1600" err="1">
                <a:solidFill>
                  <a:srgbClr val="000000"/>
                </a:solidFill>
                <a:ea typeface="+mn-lt"/>
                <a:cs typeface="+mn-lt"/>
              </a:rPr>
              <a:t>ve</a:t>
            </a:r>
            <a:r>
              <a:rPr lang="en-US" sz="1600" dirty="0">
                <a:solidFill>
                  <a:srgbClr val="000000"/>
                </a:solidFill>
                <a:ea typeface="+mn-lt"/>
                <a:cs typeface="+mn-lt"/>
              </a:rPr>
              <a:t> </a:t>
            </a:r>
            <a:r>
              <a:rPr lang="en-US" sz="1600" err="1">
                <a:solidFill>
                  <a:srgbClr val="000000"/>
                </a:solidFill>
                <a:ea typeface="+mn-lt"/>
                <a:cs typeface="+mn-lt"/>
              </a:rPr>
              <a:t>varyasyonlar</a:t>
            </a:r>
            <a:r>
              <a:rPr lang="en-US" sz="1600" dirty="0">
                <a:solidFill>
                  <a:srgbClr val="000000"/>
                </a:solidFill>
                <a:ea typeface="+mn-lt"/>
                <a:cs typeface="+mn-lt"/>
              </a:rPr>
              <a:t> </a:t>
            </a:r>
            <a:r>
              <a:rPr lang="en-US" sz="1600" err="1">
                <a:solidFill>
                  <a:srgbClr val="000000"/>
                </a:solidFill>
                <a:ea typeface="+mn-lt"/>
                <a:cs typeface="+mn-lt"/>
              </a:rPr>
              <a:t>içerebilir</a:t>
            </a:r>
            <a:r>
              <a:rPr lang="en-US" sz="1600" dirty="0">
                <a:solidFill>
                  <a:srgbClr val="000000"/>
                </a:solidFill>
                <a:ea typeface="+mn-lt"/>
                <a:cs typeface="+mn-lt"/>
              </a:rPr>
              <a:t> (</a:t>
            </a:r>
            <a:r>
              <a:rPr lang="en-US" sz="1600" err="1">
                <a:solidFill>
                  <a:srgbClr val="000000"/>
                </a:solidFill>
                <a:ea typeface="+mn-lt"/>
                <a:cs typeface="+mn-lt"/>
              </a:rPr>
              <a:t>örneğin</a:t>
            </a:r>
            <a:r>
              <a:rPr lang="en-US" sz="1600" dirty="0">
                <a:solidFill>
                  <a:srgbClr val="000000"/>
                </a:solidFill>
                <a:ea typeface="+mn-lt"/>
                <a:cs typeface="+mn-lt"/>
              </a:rPr>
              <a:t>, </a:t>
            </a:r>
            <a:r>
              <a:rPr lang="en-US" sz="1600" err="1">
                <a:solidFill>
                  <a:srgbClr val="000000"/>
                </a:solidFill>
                <a:ea typeface="+mn-lt"/>
                <a:cs typeface="+mn-lt"/>
              </a:rPr>
              <a:t>bazı</a:t>
            </a:r>
            <a:r>
              <a:rPr lang="en-US" sz="1600" dirty="0">
                <a:solidFill>
                  <a:srgbClr val="000000"/>
                </a:solidFill>
                <a:ea typeface="+mn-lt"/>
                <a:cs typeface="+mn-lt"/>
              </a:rPr>
              <a:t> </a:t>
            </a:r>
            <a:r>
              <a:rPr lang="en-US" sz="1600" err="1">
                <a:solidFill>
                  <a:srgbClr val="000000"/>
                </a:solidFill>
                <a:ea typeface="+mn-lt"/>
                <a:cs typeface="+mn-lt"/>
              </a:rPr>
              <a:t>yolların</a:t>
            </a:r>
            <a:r>
              <a:rPr lang="en-US" sz="1600" dirty="0">
                <a:solidFill>
                  <a:srgbClr val="000000"/>
                </a:solidFill>
                <a:ea typeface="+mn-lt"/>
                <a:cs typeface="+mn-lt"/>
              </a:rPr>
              <a:t> </a:t>
            </a:r>
            <a:r>
              <a:rPr lang="en-US" sz="1600" err="1">
                <a:solidFill>
                  <a:srgbClr val="000000"/>
                </a:solidFill>
                <a:ea typeface="+mn-lt"/>
                <a:cs typeface="+mn-lt"/>
              </a:rPr>
              <a:t>kullanılamaması</a:t>
            </a:r>
            <a:r>
              <a:rPr lang="en-US" sz="1600" dirty="0">
                <a:solidFill>
                  <a:srgbClr val="000000"/>
                </a:solidFill>
                <a:ea typeface="+mn-lt"/>
                <a:cs typeface="+mn-lt"/>
              </a:rPr>
              <a:t>, zaman </a:t>
            </a:r>
            <a:r>
              <a:rPr lang="en-US" sz="1600" err="1">
                <a:solidFill>
                  <a:srgbClr val="000000"/>
                </a:solidFill>
                <a:ea typeface="+mn-lt"/>
                <a:cs typeface="+mn-lt"/>
              </a:rPr>
              <a:t>kısıtlamaları</a:t>
            </a:r>
            <a:r>
              <a:rPr lang="en-US" sz="1600" dirty="0">
                <a:solidFill>
                  <a:srgbClr val="000000"/>
                </a:solidFill>
                <a:ea typeface="+mn-lt"/>
                <a:cs typeface="+mn-lt"/>
              </a:rPr>
              <a:t>), </a:t>
            </a:r>
            <a:r>
              <a:rPr lang="en-US" sz="1600" err="1">
                <a:solidFill>
                  <a:srgbClr val="000000"/>
                </a:solidFill>
                <a:ea typeface="+mn-lt"/>
                <a:cs typeface="+mn-lt"/>
              </a:rPr>
              <a:t>bu</a:t>
            </a:r>
            <a:r>
              <a:rPr lang="en-US" sz="1600" dirty="0">
                <a:solidFill>
                  <a:srgbClr val="000000"/>
                </a:solidFill>
                <a:ea typeface="+mn-lt"/>
                <a:cs typeface="+mn-lt"/>
              </a:rPr>
              <a:t> da </a:t>
            </a:r>
            <a:r>
              <a:rPr lang="en-US" sz="1600" err="1">
                <a:solidFill>
                  <a:srgbClr val="000000"/>
                </a:solidFill>
                <a:ea typeface="+mn-lt"/>
                <a:cs typeface="+mn-lt"/>
              </a:rPr>
              <a:t>problemi</a:t>
            </a:r>
            <a:r>
              <a:rPr lang="en-US" sz="1600" dirty="0">
                <a:solidFill>
                  <a:srgbClr val="000000"/>
                </a:solidFill>
                <a:ea typeface="+mn-lt"/>
                <a:cs typeface="+mn-lt"/>
              </a:rPr>
              <a:t> </a:t>
            </a:r>
            <a:r>
              <a:rPr lang="en-US" sz="1600" err="1">
                <a:solidFill>
                  <a:srgbClr val="000000"/>
                </a:solidFill>
                <a:ea typeface="+mn-lt"/>
                <a:cs typeface="+mn-lt"/>
              </a:rPr>
              <a:t>daha</a:t>
            </a:r>
            <a:r>
              <a:rPr lang="en-US" sz="1600" dirty="0">
                <a:solidFill>
                  <a:srgbClr val="000000"/>
                </a:solidFill>
                <a:ea typeface="+mn-lt"/>
                <a:cs typeface="+mn-lt"/>
              </a:rPr>
              <a:t> </a:t>
            </a:r>
            <a:r>
              <a:rPr lang="en-US" sz="1600" err="1">
                <a:solidFill>
                  <a:srgbClr val="000000"/>
                </a:solidFill>
                <a:ea typeface="+mn-lt"/>
                <a:cs typeface="+mn-lt"/>
              </a:rPr>
              <a:t>karmaşık</a:t>
            </a:r>
            <a:r>
              <a:rPr lang="en-US" sz="1600" dirty="0">
                <a:solidFill>
                  <a:srgbClr val="000000"/>
                </a:solidFill>
                <a:ea typeface="+mn-lt"/>
                <a:cs typeface="+mn-lt"/>
              </a:rPr>
              <a:t> hale </a:t>
            </a:r>
            <a:r>
              <a:rPr lang="en-US" sz="1600" err="1">
                <a:solidFill>
                  <a:srgbClr val="000000"/>
                </a:solidFill>
                <a:ea typeface="+mn-lt"/>
                <a:cs typeface="+mn-lt"/>
              </a:rPr>
              <a:t>getirebilir</a:t>
            </a:r>
            <a:r>
              <a:rPr lang="en-US" sz="1600" dirty="0">
                <a:solidFill>
                  <a:srgbClr val="000000"/>
                </a:solidFill>
                <a:ea typeface="+mn-lt"/>
                <a:cs typeface="+mn-lt"/>
              </a:rPr>
              <a:t>.</a:t>
            </a:r>
            <a:endParaRPr lang="en-US" sz="1600" dirty="0"/>
          </a:p>
          <a:p>
            <a:endParaRPr lang="en-US" sz="16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24C71E5-D504-F9D2-C78B-AABA1A7D4CAD}"/>
              </a:ext>
            </a:extLst>
          </p:cNvPr>
          <p:cNvSpPr>
            <a:spLocks noGrp="1"/>
          </p:cNvSpPr>
          <p:nvPr>
            <p:ph type="title"/>
          </p:nvPr>
        </p:nvSpPr>
        <p:spPr>
          <a:xfrm>
            <a:off x="793662" y="386930"/>
            <a:ext cx="10066122" cy="1298448"/>
          </a:xfrm>
        </p:spPr>
        <p:txBody>
          <a:bodyPr anchor="b">
            <a:normAutofit/>
          </a:bodyPr>
          <a:lstStyle/>
          <a:p>
            <a:r>
              <a:rPr lang="tr-TR" dirty="0"/>
              <a:t>Genetik Algoritma[4]</a:t>
            </a:r>
          </a:p>
        </p:txBody>
      </p:sp>
      <p:sp>
        <p:nvSpPr>
          <p:cNvPr id="9"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5F4818A-886C-D130-A310-BF17CDE8E7B4}"/>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tr-TR" sz="1900">
                <a:ea typeface="+mn-lt"/>
                <a:cs typeface="+mn-lt"/>
              </a:rPr>
              <a:t>Genetik algoritma, doğal seçilim ve genetik mekanizmaları taklit eden, problemleri çözmek için kullanılan bir arama ve optimizasyon tekniğidir. Bir popülasyondaki bireyler (çözüm adayları) seçilim, çaprazlama ve mutasyon gibi işlemlerle zaman içinde geliştirilir. En uygun bireyler, bir sonraki nesile aktarılır ve bu süreç, belirli bir durdurma kriteri sağlanana kadar devam eder. Bu algoritma, karmaşık problemlerde ve geniş arama alanlarında sıklıkla kullanılır.</a:t>
            </a:r>
            <a:endParaRPr lang="tr-TR" sz="1900"/>
          </a:p>
        </p:txBody>
      </p:sp>
      <p:pic>
        <p:nvPicPr>
          <p:cNvPr id="6" name="Resim 5" descr="metin, ekran görüntüsü, yazı tipi, sayı, numara içeren bir resim&#10;&#10;Açıklama otomatik olarak oluşturuldu">
            <a:extLst>
              <a:ext uri="{FF2B5EF4-FFF2-40B4-BE49-F238E27FC236}">
                <a16:creationId xmlns:a16="http://schemas.microsoft.com/office/drawing/2014/main" id="{1BA66CCE-90F3-27C6-F060-989B85BF35CC}"/>
              </a:ext>
            </a:extLst>
          </p:cNvPr>
          <p:cNvPicPr>
            <a:picLocks noChangeAspect="1"/>
          </p:cNvPicPr>
          <p:nvPr/>
        </p:nvPicPr>
        <p:blipFill>
          <a:blip r:embed="rId2"/>
          <a:stretch>
            <a:fillRect/>
          </a:stretch>
        </p:blipFill>
        <p:spPr>
          <a:xfrm>
            <a:off x="5911532" y="2751229"/>
            <a:ext cx="5150277" cy="3180295"/>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lt Bilgi Yer Tutucusu 3">
            <a:extLst>
              <a:ext uri="{FF2B5EF4-FFF2-40B4-BE49-F238E27FC236}">
                <a16:creationId xmlns:a16="http://schemas.microsoft.com/office/drawing/2014/main" id="{679CE7BE-30FC-D91E-8213-76E8A119A18D}"/>
              </a:ext>
            </a:extLst>
          </p:cNvPr>
          <p:cNvSpPr>
            <a:spLocks noGrp="1"/>
          </p:cNvSpPr>
          <p:nvPr>
            <p:ph type="ftr" sz="quarter" idx="3"/>
          </p:nvPr>
        </p:nvSpPr>
        <p:spPr>
          <a:xfrm>
            <a:off x="4038600" y="6492240"/>
            <a:ext cx="4114800" cy="365125"/>
          </a:xfrm>
        </p:spPr>
        <p:txBody>
          <a:bodyPr>
            <a:normAutofit/>
          </a:bodyPr>
          <a:lstStyle/>
          <a:p>
            <a:pPr>
              <a:spcAft>
                <a:spcPts val="600"/>
              </a:spcAft>
            </a:pPr>
            <a:r>
              <a:rPr lang="en-US" dirty="0"/>
              <a:t>[4]</a:t>
            </a:r>
            <a:endParaRPr lang="en-US"/>
          </a:p>
        </p:txBody>
      </p:sp>
      <p:sp>
        <p:nvSpPr>
          <p:cNvPr id="5" name="Slayt Numarası Yer Tutucusu 4">
            <a:extLst>
              <a:ext uri="{FF2B5EF4-FFF2-40B4-BE49-F238E27FC236}">
                <a16:creationId xmlns:a16="http://schemas.microsoft.com/office/drawing/2014/main" id="{D1469B00-EF7D-C199-5D05-6C20D8EB6D89}"/>
              </a:ext>
            </a:extLst>
          </p:cNvPr>
          <p:cNvSpPr>
            <a:spLocks noGrp="1"/>
          </p:cNvSpPr>
          <p:nvPr>
            <p:ph type="sldNum" sz="quarter" idx="4"/>
          </p:nvPr>
        </p:nvSpPr>
        <p:spPr>
          <a:xfrm>
            <a:off x="4509655" y="2197331"/>
            <a:ext cx="7287490" cy="448252"/>
          </a:xfrm>
        </p:spPr>
        <p:txBody>
          <a:bodyPr>
            <a:noAutofit/>
          </a:bodyPr>
          <a:lstStyle/>
          <a:p>
            <a:pPr>
              <a:spcAft>
                <a:spcPts val="600"/>
              </a:spcAft>
            </a:pPr>
            <a:r>
              <a:rPr lang="en-US" sz="1100" dirty="0">
                <a:solidFill>
                  <a:schemeClr val="bg1">
                    <a:lumMod val="75000"/>
                  </a:schemeClr>
                </a:solidFill>
                <a:ea typeface="+mn-lt"/>
                <a:cs typeface="+mn-lt"/>
              </a:rPr>
              <a:t>***https://towardsdatascience.com/introduction-to-genetic-algorithms-including-example-code-e396e98d8bf3</a:t>
            </a:r>
            <a:r>
              <a:rPr lang="en-US" sz="1100" dirty="0">
                <a:solidFill>
                  <a:schemeClr val="bg1">
                    <a:lumMod val="75000"/>
                  </a:schemeClr>
                </a:solidFill>
              </a:rPr>
              <a:t>6</a:t>
            </a:r>
          </a:p>
        </p:txBody>
      </p:sp>
    </p:spTree>
    <p:extLst>
      <p:ext uri="{BB962C8B-B14F-4D97-AF65-F5344CB8AC3E}">
        <p14:creationId xmlns:p14="http://schemas.microsoft.com/office/powerpoint/2010/main" val="99210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6B004A-04A6-9228-2B09-FDD9AE8FD1F9}"/>
              </a:ext>
            </a:extLst>
          </p:cNvPr>
          <p:cNvSpPr>
            <a:spLocks noGrp="1"/>
          </p:cNvSpPr>
          <p:nvPr>
            <p:ph type="title"/>
          </p:nvPr>
        </p:nvSpPr>
        <p:spPr>
          <a:xfrm>
            <a:off x="466722" y="586855"/>
            <a:ext cx="3201366" cy="3387497"/>
          </a:xfrm>
        </p:spPr>
        <p:txBody>
          <a:bodyPr anchor="b">
            <a:normAutofit/>
          </a:bodyPr>
          <a:lstStyle/>
          <a:p>
            <a:pPr algn="r"/>
            <a:r>
              <a:rPr lang="tr-TR" sz="4000">
                <a:solidFill>
                  <a:srgbClr val="FFFFFF"/>
                </a:solidFill>
                <a:ea typeface="+mj-lt"/>
                <a:cs typeface="+mj-lt"/>
              </a:rPr>
              <a:t>MTSP (Çoklu Seyahat Eden Satıcı Problemi)</a:t>
            </a:r>
            <a:endParaRPr lang="tr-TR" sz="4000">
              <a:solidFill>
                <a:srgbClr val="FFFFFF"/>
              </a:solidFill>
            </a:endParaRPr>
          </a:p>
        </p:txBody>
      </p:sp>
      <p:sp>
        <p:nvSpPr>
          <p:cNvPr id="3" name="İçerik Yer Tutucusu 2">
            <a:extLst>
              <a:ext uri="{FF2B5EF4-FFF2-40B4-BE49-F238E27FC236}">
                <a16:creationId xmlns:a16="http://schemas.microsoft.com/office/drawing/2014/main" id="{FE3F37E4-3C7D-33D7-A71F-F4B046FBDA71}"/>
              </a:ext>
            </a:extLst>
          </p:cNvPr>
          <p:cNvSpPr>
            <a:spLocks noGrp="1"/>
          </p:cNvSpPr>
          <p:nvPr>
            <p:ph idx="1"/>
          </p:nvPr>
        </p:nvSpPr>
        <p:spPr>
          <a:xfrm>
            <a:off x="4581727" y="649480"/>
            <a:ext cx="3025303" cy="5546047"/>
          </a:xfrm>
        </p:spPr>
        <p:txBody>
          <a:bodyPr vert="horz" lIns="91440" tIns="45720" rIns="91440" bIns="45720" rtlCol="0" anchor="ctr">
            <a:normAutofit/>
          </a:bodyPr>
          <a:lstStyle/>
          <a:p>
            <a:r>
              <a:rPr lang="tr-TR" sz="1700" dirty="0">
                <a:ea typeface="+mn-lt"/>
                <a:cs typeface="+mn-lt"/>
              </a:rPr>
              <a:t>MTSP, birden fazla satıcı ile </a:t>
            </a:r>
            <a:r>
              <a:rPr lang="tr-TR" sz="1700" dirty="0" err="1">
                <a:ea typeface="+mn-lt"/>
                <a:cs typeface="+mn-lt"/>
              </a:rPr>
              <a:t>TSP'nin</a:t>
            </a:r>
            <a:r>
              <a:rPr lang="tr-TR" sz="1700" dirty="0">
                <a:ea typeface="+mn-lt"/>
                <a:cs typeface="+mn-lt"/>
              </a:rPr>
              <a:t> daha genel halidir. Her satıcı, başlangıç noktasına dönmeden önce ziyaret etmesi gereken belirli şehirlerle görevlendirilir. Amaç, tüm satıcıların gezilerinin toplam maliyetini veya mesafesini en aza indirmektir. MTSP, taşımacılık, robotik ve ağ oluşturma gibi çeşitli alanlarda uygulamalara sahiptir. Örneğin, lojistik dağıtımında, "satıcılar" kamyonlar, robotlar veya dronlar olarak temsil edilebilir ve ziyaret edilen şehirler, ulaşım ve lojistik dağıtımda müşterileri temsil edebilir.</a:t>
            </a:r>
            <a:endParaRPr lang="tr-TR" sz="1700" dirty="0"/>
          </a:p>
        </p:txBody>
      </p:sp>
      <p:pic>
        <p:nvPicPr>
          <p:cNvPr id="7" name="Resim 6" descr="diyagram, çizgi içeren bir resim&#10;&#10;Açıklama otomatik olarak oluşturuldu">
            <a:extLst>
              <a:ext uri="{FF2B5EF4-FFF2-40B4-BE49-F238E27FC236}">
                <a16:creationId xmlns:a16="http://schemas.microsoft.com/office/drawing/2014/main" id="{7E877AA9-CD0D-2570-3478-D4AD9D2485DB}"/>
              </a:ext>
            </a:extLst>
          </p:cNvPr>
          <p:cNvPicPr>
            <a:picLocks noChangeAspect="1"/>
          </p:cNvPicPr>
          <p:nvPr/>
        </p:nvPicPr>
        <p:blipFill>
          <a:blip r:embed="rId2"/>
          <a:stretch>
            <a:fillRect/>
          </a:stretch>
        </p:blipFill>
        <p:spPr>
          <a:xfrm>
            <a:off x="8109502" y="1902764"/>
            <a:ext cx="3615776" cy="3064350"/>
          </a:xfrm>
          <a:prstGeom prst="rect">
            <a:avLst/>
          </a:prstGeom>
        </p:spPr>
      </p:pic>
      <p:sp>
        <p:nvSpPr>
          <p:cNvPr id="5" name="Slayt Numarası Yer Tutucusu 4">
            <a:extLst>
              <a:ext uri="{FF2B5EF4-FFF2-40B4-BE49-F238E27FC236}">
                <a16:creationId xmlns:a16="http://schemas.microsoft.com/office/drawing/2014/main" id="{0B612807-808C-33B4-CEE8-F7B6F4E38515}"/>
              </a:ext>
            </a:extLst>
          </p:cNvPr>
          <p:cNvSpPr>
            <a:spLocks noGrp="1"/>
          </p:cNvSpPr>
          <p:nvPr>
            <p:ph type="sldNum" sz="quarter" idx="4"/>
          </p:nvPr>
        </p:nvSpPr>
        <p:spPr>
          <a:xfrm>
            <a:off x="11704320" y="6455664"/>
            <a:ext cx="448056"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Tree>
    <p:extLst>
      <p:ext uri="{BB962C8B-B14F-4D97-AF65-F5344CB8AC3E}">
        <p14:creationId xmlns:p14="http://schemas.microsoft.com/office/powerpoint/2010/main" val="205252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857883-614B-6E99-6DE0-D2268FE67819}"/>
              </a:ext>
            </a:extLst>
          </p:cNvPr>
          <p:cNvSpPr>
            <a:spLocks noGrp="1"/>
          </p:cNvSpPr>
          <p:nvPr>
            <p:ph type="title"/>
          </p:nvPr>
        </p:nvSpPr>
        <p:spPr>
          <a:xfrm>
            <a:off x="466722" y="586855"/>
            <a:ext cx="3201366" cy="3387497"/>
          </a:xfrm>
        </p:spPr>
        <p:txBody>
          <a:bodyPr anchor="b">
            <a:normAutofit/>
          </a:bodyPr>
          <a:lstStyle/>
          <a:p>
            <a:pPr algn="r"/>
            <a:r>
              <a:rPr lang="tr-TR" sz="4000">
                <a:solidFill>
                  <a:srgbClr val="FFFFFF"/>
                </a:solidFill>
              </a:rPr>
              <a:t>OCMTSP (Açık-Kapalı Çoklu Seyahat Eden Satıcı Problemi)</a:t>
            </a:r>
          </a:p>
        </p:txBody>
      </p:sp>
      <p:sp>
        <p:nvSpPr>
          <p:cNvPr id="3" name="İçerik Yer Tutucusu 2">
            <a:extLst>
              <a:ext uri="{FF2B5EF4-FFF2-40B4-BE49-F238E27FC236}">
                <a16:creationId xmlns:a16="http://schemas.microsoft.com/office/drawing/2014/main" id="{724C3DF7-B2AB-9729-1E8E-5FE08A83AA6E}"/>
              </a:ext>
            </a:extLst>
          </p:cNvPr>
          <p:cNvSpPr>
            <a:spLocks noGrp="1"/>
          </p:cNvSpPr>
          <p:nvPr>
            <p:ph idx="1"/>
          </p:nvPr>
        </p:nvSpPr>
        <p:spPr>
          <a:xfrm>
            <a:off x="4581727" y="649480"/>
            <a:ext cx="3025303" cy="5546047"/>
          </a:xfrm>
        </p:spPr>
        <p:txBody>
          <a:bodyPr vert="horz" lIns="91440" tIns="45720" rIns="91440" bIns="45720" rtlCol="0" anchor="ctr">
            <a:normAutofit/>
          </a:bodyPr>
          <a:lstStyle/>
          <a:p>
            <a:r>
              <a:rPr lang="tr-TR" sz="1400" b="1">
                <a:ea typeface="+mn-lt"/>
                <a:cs typeface="+mn-lt"/>
              </a:rPr>
              <a:t>OCMTSP</a:t>
            </a:r>
            <a:r>
              <a:rPr lang="tr-TR" sz="1400">
                <a:ea typeface="+mn-lt"/>
                <a:cs typeface="+mn-lt"/>
              </a:rPr>
              <a:t>, MTSP'nin bir varyasyonudur ve belirli satıcıların başladıkları depo şehrine dönmesi gereken durumlar için uyarlanmıştır. Diğer satıcılar, atanmış şehirleri ziyaret ettikten sonra depo şehrine dönmeksizin rotalarını tamamlayabilir. Bu model, özellikle araç operasyonlarının dış kaynak kullanılarak yapıldığı taşımacılık ve lojistik dağıtım senaryolarında pratik uygulamalar bulur. OCMTSP, satıcıların rotaları açısından iki ana türe ayrılabilir: açık MTSP ve açık-kapalı MTSP. Açık MTSP'de, tüm satıcılar depo şehrinden yola çıkar ve atanan şehirleri tamamladıktan sonra başlangıç şehrine dönmek zorunda değildirler. Buna karşılık, açık-kapalı MTSP'de, satıcılar depo şehrinden başlar, belirli sayıda şehri ziyaret eder ve sadece belirli satıcıların depo şehrine dönmesi gerekir. Bu modelin amacı, rotalama sürecindeki toplam mesafeyi veya maliyeti en aza indirmektir.</a:t>
            </a:r>
          </a:p>
          <a:p>
            <a:endParaRPr lang="tr-TR" sz="1400"/>
          </a:p>
        </p:txBody>
      </p:sp>
      <p:pic>
        <p:nvPicPr>
          <p:cNvPr id="6" name="Resim 5" descr="diyagram, çizgi içeren bir resim&#10;&#10;Açıklama otomatik olarak oluşturuldu">
            <a:extLst>
              <a:ext uri="{FF2B5EF4-FFF2-40B4-BE49-F238E27FC236}">
                <a16:creationId xmlns:a16="http://schemas.microsoft.com/office/drawing/2014/main" id="{4D10CD9C-FC23-D159-E1F3-FD1B7DC24E38}"/>
              </a:ext>
            </a:extLst>
          </p:cNvPr>
          <p:cNvPicPr>
            <a:picLocks noChangeAspect="1"/>
          </p:cNvPicPr>
          <p:nvPr/>
        </p:nvPicPr>
        <p:blipFill>
          <a:blip r:embed="rId2"/>
          <a:stretch>
            <a:fillRect/>
          </a:stretch>
        </p:blipFill>
        <p:spPr>
          <a:xfrm>
            <a:off x="8109502" y="1902764"/>
            <a:ext cx="3615776" cy="3064350"/>
          </a:xfrm>
          <a:prstGeom prst="rect">
            <a:avLst/>
          </a:prstGeom>
        </p:spPr>
      </p:pic>
      <p:sp>
        <p:nvSpPr>
          <p:cNvPr id="5" name="Slayt Numarası Yer Tutucusu 4">
            <a:extLst>
              <a:ext uri="{FF2B5EF4-FFF2-40B4-BE49-F238E27FC236}">
                <a16:creationId xmlns:a16="http://schemas.microsoft.com/office/drawing/2014/main" id="{CB030BDC-62F4-749C-02CB-E7C8B3CC96B3}"/>
              </a:ext>
            </a:extLst>
          </p:cNvPr>
          <p:cNvSpPr>
            <a:spLocks noGrp="1"/>
          </p:cNvSpPr>
          <p:nvPr>
            <p:ph type="sldNum" sz="quarter" idx="4"/>
          </p:nvPr>
        </p:nvSpPr>
        <p:spPr>
          <a:xfrm>
            <a:off x="11704320" y="6455664"/>
            <a:ext cx="448056"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Tree>
    <p:extLst>
      <p:ext uri="{BB962C8B-B14F-4D97-AF65-F5344CB8AC3E}">
        <p14:creationId xmlns:p14="http://schemas.microsoft.com/office/powerpoint/2010/main" val="311955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367B4370-2A4F-246C-20F6-D83822E62411}"/>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2211410" y="2945"/>
            <a:ext cx="6401415" cy="6849781"/>
          </a:xfrm>
          <a:prstGeom prst="rect">
            <a:avLst/>
          </a:prstGeom>
        </p:spPr>
      </p:pic>
      <p:sp>
        <p:nvSpPr>
          <p:cNvPr id="5" name="Slayt Numarası Yer Tutucusu 4">
            <a:extLst>
              <a:ext uri="{FF2B5EF4-FFF2-40B4-BE49-F238E27FC236}">
                <a16:creationId xmlns:a16="http://schemas.microsoft.com/office/drawing/2014/main" id="{B43D8B85-F23D-BB62-761D-F2EEAA049C64}"/>
              </a:ext>
            </a:extLst>
          </p:cNvPr>
          <p:cNvSpPr>
            <a:spLocks noGrp="1"/>
          </p:cNvSpPr>
          <p:nvPr>
            <p:ph type="sldNum" sz="quarter" idx="4"/>
          </p:nvPr>
        </p:nvSpPr>
        <p:spPr>
          <a:xfrm>
            <a:off x="11034184" y="6356350"/>
            <a:ext cx="514349" cy="365125"/>
          </a:xfrm>
        </p:spPr>
        <p:txBody>
          <a:bodyPr vert="horz" lIns="91440" tIns="45720" rIns="91440" bIns="45720" rtlCol="0" anchor="ctr">
            <a:normAutofit/>
          </a:bodyPr>
          <a:lstStyle/>
          <a:p>
            <a:pPr>
              <a:spcAft>
                <a:spcPts val="600"/>
              </a:spcAft>
            </a:pPr>
            <a:fld id="{294A09A9-5501-47C1-A89A-A340965A2BE2}" type="slidenum">
              <a:rPr lang="en-US">
                <a:solidFill>
                  <a:schemeClr val="tx1">
                    <a:alpha val="80000"/>
                  </a:schemeClr>
                </a:solidFill>
              </a:rPr>
              <a:pPr>
                <a:spcAft>
                  <a:spcPts val="600"/>
                </a:spcAft>
              </a:pPr>
              <a:t>9</a:t>
            </a:fld>
            <a:endParaRPr lang="en-US">
              <a:solidFill>
                <a:schemeClr val="tx1">
                  <a:alpha val="80000"/>
                </a:schemeClr>
              </a:solidFill>
            </a:endParaRPr>
          </a:p>
        </p:txBody>
      </p:sp>
      <p:sp>
        <p:nvSpPr>
          <p:cNvPr id="2" name="Metin kutusu 1">
            <a:extLst>
              <a:ext uri="{FF2B5EF4-FFF2-40B4-BE49-F238E27FC236}">
                <a16:creationId xmlns:a16="http://schemas.microsoft.com/office/drawing/2014/main" id="{6862177B-B986-F4D3-C6DE-946693CA6C36}"/>
              </a:ext>
            </a:extLst>
          </p:cNvPr>
          <p:cNvSpPr txBox="1"/>
          <p:nvPr/>
        </p:nvSpPr>
        <p:spPr>
          <a:xfrm>
            <a:off x="1626741" y="6472719"/>
            <a:ext cx="5856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85000"/>
                  </a:schemeClr>
                </a:solidFill>
                <a:latin typeface="Calibri"/>
                <a:cs typeface="Calibri"/>
              </a:rPr>
              <a:t>[</a:t>
            </a:r>
            <a:r>
              <a:rPr lang="en-US" dirty="0">
                <a:solidFill>
                  <a:schemeClr val="bg1">
                    <a:lumMod val="85000"/>
                  </a:schemeClr>
                </a:solidFill>
                <a:latin typeface="Calibri"/>
                <a:ea typeface="+mn-lt"/>
                <a:cs typeface="Calibri"/>
              </a:rPr>
              <a:t>4</a:t>
            </a:r>
            <a:r>
              <a:rPr lang="en-US" dirty="0">
                <a:solidFill>
                  <a:schemeClr val="bg1">
                    <a:lumMod val="85000"/>
                  </a:schemeClr>
                </a:solidFill>
                <a:latin typeface="Calibri"/>
                <a:cs typeface="Calibri"/>
              </a:rPr>
              <a:t>]</a:t>
            </a:r>
            <a:endParaRPr lang="tr-TR">
              <a:solidFill>
                <a:schemeClr val="bg1">
                  <a:lumMod val="85000"/>
                </a:schemeClr>
              </a:solidFill>
            </a:endParaRPr>
          </a:p>
        </p:txBody>
      </p:sp>
    </p:spTree>
    <p:extLst>
      <p:ext uri="{BB962C8B-B14F-4D97-AF65-F5344CB8AC3E}">
        <p14:creationId xmlns:p14="http://schemas.microsoft.com/office/powerpoint/2010/main" val="151843814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3328</Words>
  <Application>Microsoft Office PowerPoint</Application>
  <PresentationFormat>Geniş ekran</PresentationFormat>
  <Paragraphs>169</Paragraphs>
  <Slides>20</Slides>
  <Notes>9</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Calibri</vt:lpstr>
      <vt:lpstr>Tenorite</vt:lpstr>
      <vt:lpstr>Office Theme</vt:lpstr>
      <vt:lpstr>Seyahat Satıcısı Problemi (TSP)</vt:lpstr>
      <vt:lpstr>Seyahat Satıcısı Problemi Nedir?</vt:lpstr>
      <vt:lpstr>PowerPoint Sunusu</vt:lpstr>
      <vt:lpstr>PowerPoint Sunusu</vt:lpstr>
      <vt:lpstr>Problemin Zorlukları</vt:lpstr>
      <vt:lpstr>Genetik Algoritma[4]</vt:lpstr>
      <vt:lpstr>MTSP (Çoklu Seyahat Eden Satıcı Problemi)</vt:lpstr>
      <vt:lpstr>OCMTSP (Açık-Kapalı Çoklu Seyahat Eden Satıcı Problemi)</vt:lpstr>
      <vt:lpstr>PowerPoint Sunusu</vt:lpstr>
      <vt:lpstr>Ayrık Yılan Optimizasyonu Algoritması (Discrete Snake Optimization Algorithm)[3]</vt:lpstr>
      <vt:lpstr>Ayrık Yılan Optimizasyonu Algoritmasının Özellikleri </vt:lpstr>
      <vt:lpstr>PowerPoint Sunusu</vt:lpstr>
      <vt:lpstr>Parçacık Sürü Optimizasyonu (PSO) Algoritması[5]</vt:lpstr>
      <vt:lpstr>PSO geliştirilmiş - PSO Geleneksel</vt:lpstr>
      <vt:lpstr>Performans Kıyaslaması</vt:lpstr>
      <vt:lpstr>Self-Improved Learning[1]</vt:lpstr>
      <vt:lpstr>PowerPoint Sunusu</vt:lpstr>
      <vt:lpstr>PowerPoint Sunusu</vt:lpstr>
      <vt:lpstr>Kaynaklar</vt:lpstr>
      <vt:lpstr>Dinlediğiniz İçin Teşekkürler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432</cp:revision>
  <dcterms:created xsi:type="dcterms:W3CDTF">2021-09-06T16:30:14Z</dcterms:created>
  <dcterms:modified xsi:type="dcterms:W3CDTF">2024-05-12T12:38:03Z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