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58" r:id="rId4"/>
    <p:sldId id="259" r:id="rId5"/>
    <p:sldId id="326" r:id="rId6"/>
    <p:sldId id="327" r:id="rId7"/>
    <p:sldId id="328" r:id="rId8"/>
    <p:sldId id="329" r:id="rId9"/>
    <p:sldId id="330" r:id="rId10"/>
    <p:sldId id="260" r:id="rId11"/>
    <p:sldId id="261" r:id="rId12"/>
    <p:sldId id="263" r:id="rId13"/>
    <p:sldId id="264" r:id="rId14"/>
    <p:sldId id="265" r:id="rId15"/>
    <p:sldId id="266" r:id="rId16"/>
    <p:sldId id="267" r:id="rId17"/>
    <p:sldId id="268" r:id="rId18"/>
    <p:sldId id="269" r:id="rId19"/>
    <p:sldId id="270" r:id="rId20"/>
    <p:sldId id="278" r:id="rId21"/>
    <p:sldId id="279" r:id="rId22"/>
    <p:sldId id="280" r:id="rId23"/>
    <p:sldId id="281" r:id="rId24"/>
    <p:sldId id="298" r:id="rId25"/>
    <p:sldId id="282" r:id="rId26"/>
    <p:sldId id="293" r:id="rId27"/>
    <p:sldId id="283" r:id="rId28"/>
    <p:sldId id="295" r:id="rId29"/>
    <p:sldId id="294" r:id="rId30"/>
    <p:sldId id="296" r:id="rId31"/>
    <p:sldId id="284" r:id="rId32"/>
    <p:sldId id="285" r:id="rId33"/>
    <p:sldId id="290" r:id="rId34"/>
    <p:sldId id="292" r:id="rId35"/>
    <p:sldId id="297" r:id="rId36"/>
    <p:sldId id="291" r:id="rId37"/>
    <p:sldId id="286" r:id="rId38"/>
    <p:sldId id="287" r:id="rId39"/>
    <p:sldId id="288" r:id="rId40"/>
    <p:sldId id="289" r:id="rId41"/>
    <p:sldId id="314" r:id="rId42"/>
    <p:sldId id="315" r:id="rId43"/>
    <p:sldId id="316" r:id="rId44"/>
    <p:sldId id="317" r:id="rId45"/>
    <p:sldId id="318" r:id="rId46"/>
    <p:sldId id="319" r:id="rId47"/>
    <p:sldId id="320" r:id="rId48"/>
    <p:sldId id="321" r:id="rId49"/>
    <p:sldId id="322" r:id="rId50"/>
    <p:sldId id="323" r:id="rId51"/>
    <p:sldId id="324" r:id="rId52"/>
    <p:sldId id="299" r:id="rId53"/>
    <p:sldId id="300" r:id="rId54"/>
    <p:sldId id="301" r:id="rId55"/>
    <p:sldId id="302" r:id="rId56"/>
    <p:sldId id="303" r:id="rId57"/>
    <p:sldId id="304" r:id="rId58"/>
    <p:sldId id="305" r:id="rId59"/>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6600CC"/>
    <a:srgbClr val="9900FF"/>
    <a:srgbClr val="008000"/>
    <a:srgbClr val="CC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1640"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5758FC90-CAAD-4786-8F33-5D2036E94AA7}" type="slidenum">
              <a:rPr lang="tr-TR"/>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190A00DE-8649-4199-A30B-60803BD061EA}" type="slidenum">
              <a:rPr lang="tr-TR"/>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ABA2B7A4-C702-4C49-BB52-DCEAD4D9ABB3}" type="slidenum">
              <a:rPr lang="tr-T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FA8DB7C2-2B63-494C-89F1-F7B990A34C2C}" type="slidenum">
              <a:rPr lang="tr-T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endParaRPr lang="tr-TR"/>
          </a:p>
        </p:txBody>
      </p:sp>
      <p:sp>
        <p:nvSpPr>
          <p:cNvPr id="5" name="4 Altbilgi Yer Tutucusu"/>
          <p:cNvSpPr>
            <a:spLocks noGrp="1"/>
          </p:cNvSpPr>
          <p:nvPr>
            <p:ph type="ftr" sz="quarter" idx="11"/>
          </p:nvPr>
        </p:nvSpPr>
        <p:spPr/>
        <p:txBody>
          <a:bodyPr/>
          <a:lstStyle>
            <a:lvl1pPr>
              <a:defRPr/>
            </a:lvl1pPr>
          </a:lstStyle>
          <a:p>
            <a:endParaRPr lang="tr-TR"/>
          </a:p>
        </p:txBody>
      </p:sp>
      <p:sp>
        <p:nvSpPr>
          <p:cNvPr id="6" name="5 Slayt Numarası Yer Tutucusu"/>
          <p:cNvSpPr>
            <a:spLocks noGrp="1"/>
          </p:cNvSpPr>
          <p:nvPr>
            <p:ph type="sldNum" sz="quarter" idx="12"/>
          </p:nvPr>
        </p:nvSpPr>
        <p:spPr/>
        <p:txBody>
          <a:bodyPr/>
          <a:lstStyle>
            <a:lvl1pPr>
              <a:defRPr/>
            </a:lvl1pPr>
          </a:lstStyle>
          <a:p>
            <a:fld id="{ADD0CD0C-CF18-4BE4-9984-2ADD70543D0C}" type="slidenum">
              <a:rPr lang="tr-T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lvl1pPr>
              <a:defRPr/>
            </a:lvl1pPr>
          </a:lstStyle>
          <a:p>
            <a:endParaRPr lang="tr-TR"/>
          </a:p>
        </p:txBody>
      </p:sp>
      <p:sp>
        <p:nvSpPr>
          <p:cNvPr id="6" name="5 Altbilgi Yer Tutucusu"/>
          <p:cNvSpPr>
            <a:spLocks noGrp="1"/>
          </p:cNvSpPr>
          <p:nvPr>
            <p:ph type="ftr" sz="quarter" idx="11"/>
          </p:nvPr>
        </p:nvSpPr>
        <p:spPr/>
        <p:txBody>
          <a:bodyPr/>
          <a:lstStyle>
            <a:lvl1pPr>
              <a:defRPr/>
            </a:lvl1pPr>
          </a:lstStyle>
          <a:p>
            <a:endParaRPr lang="tr-TR"/>
          </a:p>
        </p:txBody>
      </p:sp>
      <p:sp>
        <p:nvSpPr>
          <p:cNvPr id="7" name="6 Slayt Numarası Yer Tutucusu"/>
          <p:cNvSpPr>
            <a:spLocks noGrp="1"/>
          </p:cNvSpPr>
          <p:nvPr>
            <p:ph type="sldNum" sz="quarter" idx="12"/>
          </p:nvPr>
        </p:nvSpPr>
        <p:spPr/>
        <p:txBody>
          <a:bodyPr/>
          <a:lstStyle>
            <a:lvl1pPr>
              <a:defRPr/>
            </a:lvl1pPr>
          </a:lstStyle>
          <a:p>
            <a:fld id="{1D611351-73FD-4CCA-BD29-06EA8110B8EC}" type="slidenum">
              <a:rPr lang="tr-T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lvl1pPr>
              <a:defRPr/>
            </a:lvl1pPr>
          </a:lstStyle>
          <a:p>
            <a:endParaRPr lang="tr-TR"/>
          </a:p>
        </p:txBody>
      </p:sp>
      <p:sp>
        <p:nvSpPr>
          <p:cNvPr id="8" name="7 Altbilgi Yer Tutucusu"/>
          <p:cNvSpPr>
            <a:spLocks noGrp="1"/>
          </p:cNvSpPr>
          <p:nvPr>
            <p:ph type="ftr" sz="quarter" idx="11"/>
          </p:nvPr>
        </p:nvSpPr>
        <p:spPr/>
        <p:txBody>
          <a:bodyPr/>
          <a:lstStyle>
            <a:lvl1pPr>
              <a:defRPr/>
            </a:lvl1pPr>
          </a:lstStyle>
          <a:p>
            <a:endParaRPr lang="tr-TR"/>
          </a:p>
        </p:txBody>
      </p:sp>
      <p:sp>
        <p:nvSpPr>
          <p:cNvPr id="9" name="8 Slayt Numarası Yer Tutucusu"/>
          <p:cNvSpPr>
            <a:spLocks noGrp="1"/>
          </p:cNvSpPr>
          <p:nvPr>
            <p:ph type="sldNum" sz="quarter" idx="12"/>
          </p:nvPr>
        </p:nvSpPr>
        <p:spPr/>
        <p:txBody>
          <a:bodyPr/>
          <a:lstStyle>
            <a:lvl1pPr>
              <a:defRPr/>
            </a:lvl1pPr>
          </a:lstStyle>
          <a:p>
            <a:fld id="{5CDAAB17-3237-4FE3-8A83-8A5D11DF9C96}" type="slidenum">
              <a:rPr lang="tr-T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lvl1pPr>
              <a:defRPr/>
            </a:lvl1pPr>
          </a:lstStyle>
          <a:p>
            <a:endParaRPr lang="tr-TR"/>
          </a:p>
        </p:txBody>
      </p:sp>
      <p:sp>
        <p:nvSpPr>
          <p:cNvPr id="4" name="3 Altbilgi Yer Tutucusu"/>
          <p:cNvSpPr>
            <a:spLocks noGrp="1"/>
          </p:cNvSpPr>
          <p:nvPr>
            <p:ph type="ftr" sz="quarter" idx="11"/>
          </p:nvPr>
        </p:nvSpPr>
        <p:spPr/>
        <p:txBody>
          <a:bodyPr/>
          <a:lstStyle>
            <a:lvl1pPr>
              <a:defRPr/>
            </a:lvl1pPr>
          </a:lstStyle>
          <a:p>
            <a:endParaRPr lang="tr-TR"/>
          </a:p>
        </p:txBody>
      </p:sp>
      <p:sp>
        <p:nvSpPr>
          <p:cNvPr id="5" name="4 Slayt Numarası Yer Tutucusu"/>
          <p:cNvSpPr>
            <a:spLocks noGrp="1"/>
          </p:cNvSpPr>
          <p:nvPr>
            <p:ph type="sldNum" sz="quarter" idx="12"/>
          </p:nvPr>
        </p:nvSpPr>
        <p:spPr/>
        <p:txBody>
          <a:bodyPr/>
          <a:lstStyle>
            <a:lvl1pPr>
              <a:defRPr/>
            </a:lvl1pPr>
          </a:lstStyle>
          <a:p>
            <a:fld id="{D9553D4B-F0E6-4292-81C0-C51B0DEB31E4}" type="slidenum">
              <a:rPr lang="tr-T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endParaRPr lang="tr-TR"/>
          </a:p>
        </p:txBody>
      </p:sp>
      <p:sp>
        <p:nvSpPr>
          <p:cNvPr id="3" name="2 Altbilgi Yer Tutucusu"/>
          <p:cNvSpPr>
            <a:spLocks noGrp="1"/>
          </p:cNvSpPr>
          <p:nvPr>
            <p:ph type="ftr" sz="quarter" idx="11"/>
          </p:nvPr>
        </p:nvSpPr>
        <p:spPr/>
        <p:txBody>
          <a:bodyPr/>
          <a:lstStyle>
            <a:lvl1pPr>
              <a:defRPr/>
            </a:lvl1pPr>
          </a:lstStyle>
          <a:p>
            <a:endParaRPr lang="tr-TR"/>
          </a:p>
        </p:txBody>
      </p:sp>
      <p:sp>
        <p:nvSpPr>
          <p:cNvPr id="4" name="3 Slayt Numarası Yer Tutucusu"/>
          <p:cNvSpPr>
            <a:spLocks noGrp="1"/>
          </p:cNvSpPr>
          <p:nvPr>
            <p:ph type="sldNum" sz="quarter" idx="12"/>
          </p:nvPr>
        </p:nvSpPr>
        <p:spPr/>
        <p:txBody>
          <a:bodyPr/>
          <a:lstStyle>
            <a:lvl1pPr>
              <a:defRPr/>
            </a:lvl1pPr>
          </a:lstStyle>
          <a:p>
            <a:fld id="{8396199C-99A7-46B5-99ED-BB134E64C2FA}" type="slidenum">
              <a:rPr lang="tr-T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endParaRPr lang="tr-TR"/>
          </a:p>
        </p:txBody>
      </p:sp>
      <p:sp>
        <p:nvSpPr>
          <p:cNvPr id="6" name="5 Altbilgi Yer Tutucusu"/>
          <p:cNvSpPr>
            <a:spLocks noGrp="1"/>
          </p:cNvSpPr>
          <p:nvPr>
            <p:ph type="ftr" sz="quarter" idx="11"/>
          </p:nvPr>
        </p:nvSpPr>
        <p:spPr/>
        <p:txBody>
          <a:bodyPr/>
          <a:lstStyle>
            <a:lvl1pPr>
              <a:defRPr/>
            </a:lvl1pPr>
          </a:lstStyle>
          <a:p>
            <a:endParaRPr lang="tr-TR"/>
          </a:p>
        </p:txBody>
      </p:sp>
      <p:sp>
        <p:nvSpPr>
          <p:cNvPr id="7" name="6 Slayt Numarası Yer Tutucusu"/>
          <p:cNvSpPr>
            <a:spLocks noGrp="1"/>
          </p:cNvSpPr>
          <p:nvPr>
            <p:ph type="sldNum" sz="quarter" idx="12"/>
          </p:nvPr>
        </p:nvSpPr>
        <p:spPr/>
        <p:txBody>
          <a:bodyPr/>
          <a:lstStyle>
            <a:lvl1pPr>
              <a:defRPr/>
            </a:lvl1pPr>
          </a:lstStyle>
          <a:p>
            <a:fld id="{2B2531C4-0EB6-4DF7-B120-499FD7BE1BB3}" type="slidenum">
              <a:rPr lang="tr-T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lvl1pPr>
              <a:defRPr/>
            </a:lvl1pPr>
          </a:lstStyle>
          <a:p>
            <a:endParaRPr lang="tr-TR"/>
          </a:p>
        </p:txBody>
      </p:sp>
      <p:sp>
        <p:nvSpPr>
          <p:cNvPr id="6" name="5 Altbilgi Yer Tutucusu"/>
          <p:cNvSpPr>
            <a:spLocks noGrp="1"/>
          </p:cNvSpPr>
          <p:nvPr>
            <p:ph type="ftr" sz="quarter" idx="11"/>
          </p:nvPr>
        </p:nvSpPr>
        <p:spPr/>
        <p:txBody>
          <a:bodyPr/>
          <a:lstStyle>
            <a:lvl1pPr>
              <a:defRPr/>
            </a:lvl1pPr>
          </a:lstStyle>
          <a:p>
            <a:endParaRPr lang="tr-TR"/>
          </a:p>
        </p:txBody>
      </p:sp>
      <p:sp>
        <p:nvSpPr>
          <p:cNvPr id="7" name="6 Slayt Numarası Yer Tutucusu"/>
          <p:cNvSpPr>
            <a:spLocks noGrp="1"/>
          </p:cNvSpPr>
          <p:nvPr>
            <p:ph type="sldNum" sz="quarter" idx="12"/>
          </p:nvPr>
        </p:nvSpPr>
        <p:spPr/>
        <p:txBody>
          <a:bodyPr/>
          <a:lstStyle>
            <a:lvl1pPr>
              <a:defRPr/>
            </a:lvl1pPr>
          </a:lstStyle>
          <a:p>
            <a:fld id="{1EEBB2CD-32D2-47AF-B09B-7CEA50627DC1}" type="slidenum">
              <a:rPr lang="tr-T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tr-T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tr-T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EDA27BA-3573-4A1C-912C-56F75F384B59}" type="slidenum">
              <a:rPr lang="tr-TR"/>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oleObject" Target="../embeddings/oleObject2.bin"/><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1.xml"/><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http://www.csgb.gov.tr/../../../../../../Komisyon/&#304;&#350;ARETLER/signs_dosyalar/Nsmok.gif" TargetMode="External"/><Relationship Id="rId7" Type="http://schemas.openxmlformats.org/officeDocument/2006/relationships/image" Target="http://www.csgb.gov.tr/../../../../../../Komisyon/&#304;&#350;ARETLER/signs_dosyalar/nakflam.gif" TargetMode="External"/><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http://www.csgb.gov.tr/../../../../../../Komisyon/&#304;&#350;ARETLER/signs_dosyalar/naccesv.gif" TargetMode="External"/><Relationship Id="rId4" Type="http://schemas.openxmlformats.org/officeDocument/2006/relationships/image" Target="../media/image64.png"/></Relationships>
</file>

<file path=ppt/slides/_rels/slide55.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http://www.csgb.gov.tr/../../../../../../Komisyon/&#304;&#350;ARETLER/signs_dosyalar/flammat.gif" TargetMode="External"/><Relationship Id="rId7" Type="http://schemas.openxmlformats.org/officeDocument/2006/relationships/image" Target="http://www.csgb.gov.tr/../../../../../../Komisyon/&#304;&#350;ARETLER/signs_dosyalar/indtrck.gif" TargetMode="External"/><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http://www.csgb.gov.tr/../../../../../../Komisyon/&#304;&#350;ARETLER/signs_dosyalar/gendang.gif" TargetMode="External"/><Relationship Id="rId4" Type="http://schemas.openxmlformats.org/officeDocument/2006/relationships/image" Target="../media/image67.png"/><Relationship Id="rId9" Type="http://schemas.openxmlformats.org/officeDocument/2006/relationships/image" Target="http://www.csgb.gov.tr/../../../../../../Komisyon/&#304;&#350;ARETLER/signs_dosyalar/radiomat.gif" TargetMode="External"/></Relationships>
</file>

<file path=ppt/slides/_rels/slide56.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http://www.csgb.gov.tr/../../../../../../Komisyon/&#304;&#350;ARETLER/signs_dosyalar/helmet.gif" TargetMode="External"/><Relationship Id="rId7" Type="http://schemas.openxmlformats.org/officeDocument/2006/relationships/image" Target="http://www.csgb.gov.tr/../../../../../../Komisyon/&#304;&#350;ARETLER/signs_dosyalar/respira2.gif" TargetMode="External"/><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http://www.csgb.gov.tr/../../../../../../Komisyon/&#304;&#350;ARETLER/signs_dosyalar/overalls.gif" TargetMode="External"/><Relationship Id="rId4" Type="http://schemas.openxmlformats.org/officeDocument/2006/relationships/image" Target="../media/image71.png"/><Relationship Id="rId9" Type="http://schemas.openxmlformats.org/officeDocument/2006/relationships/image" Target="http://www.csgb.gov.tr/../../../../../../Komisyon/&#304;&#350;ARETLER/signs_dosyalar/gloves.gif" TargetMode="External"/></Relationships>
</file>

<file path=ppt/slides/_rels/slide57.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http://www.csgb.gov.tr/../../../../../../Komisyon/&#304;&#350;ARETLER/signs_dosyalar/firehose.gif" TargetMode="External"/><Relationship Id="rId7" Type="http://schemas.openxmlformats.org/officeDocument/2006/relationships/image" Target="http://www.csgb.gov.tr/../../../../../../Komisyon/&#304;&#350;ARETLER/signs_dosyalar/fireext.gif" TargetMode="External"/><Relationship Id="rId2" Type="http://schemas.openxmlformats.org/officeDocument/2006/relationships/image" Target="../media/image75.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http://www.csgb.gov.tr/../../../../../../Komisyon/&#304;&#350;ARETLER/signs_dosyalar/ladder.gif" TargetMode="External"/><Relationship Id="rId10" Type="http://schemas.openxmlformats.org/officeDocument/2006/relationships/image" Target="../media/image79.png"/><Relationship Id="rId4" Type="http://schemas.openxmlformats.org/officeDocument/2006/relationships/image" Target="../media/image76.png"/><Relationship Id="rId9" Type="http://schemas.openxmlformats.org/officeDocument/2006/relationships/image" Target="http://www.csgb.gov.tr/../../../../../../Komisyon/&#304;&#350;ARETLER/signs_dosyalar/firetel.gif"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7" name="Picture 5" descr="ERG1"/>
          <p:cNvPicPr>
            <a:picLocks noChangeAspect="1" noChangeArrowheads="1"/>
          </p:cNvPicPr>
          <p:nvPr/>
        </p:nvPicPr>
        <p:blipFill>
          <a:blip r:embed="rId2" cstate="print"/>
          <a:srcRect/>
          <a:stretch>
            <a:fillRect/>
          </a:stretch>
        </p:blipFill>
        <p:spPr bwMode="auto">
          <a:xfrm>
            <a:off x="0" y="0"/>
            <a:ext cx="3923928" cy="6858000"/>
          </a:xfrm>
          <a:prstGeom prst="rect">
            <a:avLst/>
          </a:prstGeom>
          <a:noFill/>
          <a:ln w="9525">
            <a:noFill/>
            <a:miter lim="800000"/>
            <a:headEnd/>
            <a:tailEnd/>
          </a:ln>
        </p:spPr>
      </p:pic>
      <p:sp>
        <p:nvSpPr>
          <p:cNvPr id="6" name="1 Başlık"/>
          <p:cNvSpPr txBox="1">
            <a:spLocks/>
          </p:cNvSpPr>
          <p:nvPr/>
        </p:nvSpPr>
        <p:spPr>
          <a:xfrm>
            <a:off x="3923928" y="908720"/>
            <a:ext cx="4968552" cy="1470025"/>
          </a:xfrm>
          <a:prstGeom prst="rect">
            <a:avLst/>
          </a:prstGeo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tr-TR" sz="4400" b="1" i="0" u="none" strike="noStrike" kern="0" cap="none" spc="0" normalizeH="0" baseline="0" noProof="0" dirty="0">
                <a:ln>
                  <a:noFill/>
                </a:ln>
                <a:solidFill>
                  <a:srgbClr val="C00000"/>
                </a:solidFill>
                <a:effectLst/>
                <a:uLnTx/>
                <a:uFillTx/>
                <a:latin typeface="+mj-lt"/>
                <a:ea typeface="+mj-ea"/>
                <a:cs typeface="+mj-cs"/>
              </a:rPr>
              <a:t>Ergonomi Ekranlı Araçlarla Çalışmalarda </a:t>
            </a:r>
            <a:br>
              <a:rPr kumimoji="0" lang="tr-TR" sz="4400" b="1" i="0" u="none" strike="noStrike" kern="0" cap="none" spc="0" normalizeH="0" baseline="0" noProof="0" dirty="0">
                <a:ln>
                  <a:noFill/>
                </a:ln>
                <a:solidFill>
                  <a:srgbClr val="C00000"/>
                </a:solidFill>
                <a:effectLst/>
                <a:uLnTx/>
                <a:uFillTx/>
                <a:latin typeface="+mj-lt"/>
                <a:ea typeface="+mj-ea"/>
                <a:cs typeface="+mj-cs"/>
              </a:rPr>
            </a:br>
            <a:r>
              <a:rPr kumimoji="0" lang="tr-TR" sz="4400" b="1" i="0" u="none" strike="noStrike" kern="0" cap="none" spc="0" normalizeH="0" baseline="0" noProof="0" dirty="0">
                <a:ln>
                  <a:noFill/>
                </a:ln>
                <a:solidFill>
                  <a:srgbClr val="C00000"/>
                </a:solidFill>
                <a:effectLst/>
                <a:uLnTx/>
                <a:uFillTx/>
                <a:latin typeface="+mj-lt"/>
                <a:ea typeface="+mj-ea"/>
                <a:cs typeface="+mj-cs"/>
              </a:rPr>
              <a:t>İş Sağlığı ve Güvenliği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395288" y="1343025"/>
            <a:ext cx="5689600" cy="5254625"/>
          </a:xfrm>
          <a:prstGeom prst="rect">
            <a:avLst/>
          </a:prstGeom>
          <a:solidFill>
            <a:srgbClr val="FFCC99"/>
          </a:solidFill>
          <a:ln w="38100">
            <a:solidFill>
              <a:srgbClr val="000080"/>
            </a:solidFill>
            <a:miter lim="800000"/>
            <a:headEnd/>
            <a:tailEnd/>
          </a:ln>
          <a:effectLst/>
        </p:spPr>
        <p:txBody>
          <a:bodyPr anchor="ctr">
            <a:spAutoFit/>
          </a:bodyPr>
          <a:lstStyle/>
          <a:p>
            <a:r>
              <a:rPr lang="tr-TR" sz="2800" b="1"/>
              <a:t>Endüstriyel yaşamın güçlendiği yüzyılımızın başlarından itibaren, insan faktörü fikir aşamasında ele alınmış, özellikle silah sistemlerinin geliştiği ve karmaşıklaştığı, </a:t>
            </a:r>
            <a:r>
              <a:rPr lang="tr-TR" sz="2800" b="1">
                <a:solidFill>
                  <a:srgbClr val="C51503"/>
                </a:solidFill>
              </a:rPr>
              <a:t>insan –sistem</a:t>
            </a:r>
            <a:r>
              <a:rPr lang="tr-TR" sz="2800" b="1"/>
              <a:t> uyumundaki eksikliğin ölümcül sonuçlarının hissedildiği ikinci dünya savaşında insan faktörüne yönelik çalışmalar hız kazanmıştır. </a:t>
            </a:r>
          </a:p>
        </p:txBody>
      </p:sp>
      <p:sp>
        <p:nvSpPr>
          <p:cNvPr id="6148" name="Rectangle 4"/>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6149" name="Picture 5"/>
          <p:cNvPicPr>
            <a:picLocks noChangeAspect="1" noChangeArrowheads="1"/>
          </p:cNvPicPr>
          <p:nvPr/>
        </p:nvPicPr>
        <p:blipFill>
          <a:blip r:embed="rId2" cstate="print"/>
          <a:srcRect/>
          <a:stretch>
            <a:fillRect/>
          </a:stretch>
        </p:blipFill>
        <p:spPr bwMode="auto">
          <a:xfrm>
            <a:off x="5992813" y="1341438"/>
            <a:ext cx="3151187" cy="525621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395288" y="1343025"/>
            <a:ext cx="5256212" cy="5254625"/>
          </a:xfrm>
          <a:prstGeom prst="rect">
            <a:avLst/>
          </a:prstGeom>
          <a:solidFill>
            <a:srgbClr val="FFCC99"/>
          </a:solidFill>
          <a:ln w="38100">
            <a:solidFill>
              <a:srgbClr val="000080"/>
            </a:solidFill>
            <a:miter lim="800000"/>
            <a:headEnd/>
            <a:tailEnd/>
          </a:ln>
          <a:effectLst/>
        </p:spPr>
        <p:txBody>
          <a:bodyPr anchor="ctr">
            <a:spAutoFit/>
          </a:bodyPr>
          <a:lstStyle/>
          <a:p>
            <a:r>
              <a:rPr lang="tr-TR" sz="2800" b="1"/>
              <a:t>Yunanca’da, </a:t>
            </a:r>
            <a:r>
              <a:rPr lang="tr-TR" sz="2800" b="1">
                <a:solidFill>
                  <a:srgbClr val="C51503"/>
                </a:solidFill>
              </a:rPr>
              <a:t>ERGOS=İŞ </a:t>
            </a:r>
            <a:r>
              <a:rPr lang="tr-TR" sz="2800" b="1"/>
              <a:t>, </a:t>
            </a:r>
            <a:r>
              <a:rPr lang="tr-TR" sz="2800" b="1">
                <a:solidFill>
                  <a:srgbClr val="C51503"/>
                </a:solidFill>
              </a:rPr>
              <a:t>NOMOS=DOĞA YASASI</a:t>
            </a:r>
            <a:r>
              <a:rPr lang="tr-TR" sz="2800" b="1"/>
              <a:t> ,</a:t>
            </a:r>
          </a:p>
          <a:p>
            <a:r>
              <a:rPr lang="tr-TR" sz="2800" b="1"/>
              <a:t>“</a:t>
            </a:r>
            <a:r>
              <a:rPr lang="tr-TR" sz="2800" b="1">
                <a:solidFill>
                  <a:srgbClr val="C51503"/>
                </a:solidFill>
              </a:rPr>
              <a:t>iş yasası</a:t>
            </a:r>
            <a:r>
              <a:rPr lang="tr-TR" sz="2800" b="1"/>
              <a:t> “ anlamına gelen “</a:t>
            </a:r>
            <a:r>
              <a:rPr lang="tr-TR" sz="2800" b="1">
                <a:solidFill>
                  <a:srgbClr val="C51503"/>
                </a:solidFill>
              </a:rPr>
              <a:t>Ergonomi</a:t>
            </a:r>
            <a:r>
              <a:rPr lang="tr-TR" sz="2800" b="1"/>
              <a:t> “, terim olarak ilk kez 1949’da Oxford Üniversitesinde </a:t>
            </a:r>
            <a:r>
              <a:rPr lang="tr-TR" sz="2800" b="1">
                <a:solidFill>
                  <a:srgbClr val="C51503"/>
                </a:solidFill>
              </a:rPr>
              <a:t>anatomi, fizyoloji, psikoloji ve mühendislik</a:t>
            </a:r>
            <a:r>
              <a:rPr lang="tr-TR" sz="2800" b="1"/>
              <a:t> gibi farklı disiplinlerden gelen araştırmacıların katıldığı bir toplantıda önerilmiş ve kabul görmüştür.</a:t>
            </a:r>
          </a:p>
        </p:txBody>
      </p:sp>
      <p:sp>
        <p:nvSpPr>
          <p:cNvPr id="7172" name="Rectangle 4"/>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7173" name="Picture 5"/>
          <p:cNvPicPr>
            <a:picLocks noChangeAspect="1" noChangeArrowheads="1"/>
          </p:cNvPicPr>
          <p:nvPr/>
        </p:nvPicPr>
        <p:blipFill>
          <a:blip r:embed="rId2" cstate="print"/>
          <a:srcRect/>
          <a:stretch>
            <a:fillRect/>
          </a:stretch>
        </p:blipFill>
        <p:spPr bwMode="auto">
          <a:xfrm>
            <a:off x="5867400" y="1341438"/>
            <a:ext cx="3024188" cy="525621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sp>
        <p:nvSpPr>
          <p:cNvPr id="9221" name="Rectangle 5"/>
          <p:cNvSpPr>
            <a:spLocks noChangeArrowheads="1"/>
          </p:cNvSpPr>
          <p:nvPr/>
        </p:nvSpPr>
        <p:spPr bwMode="auto">
          <a:xfrm>
            <a:off x="323850" y="1341438"/>
            <a:ext cx="8569325" cy="2320925"/>
          </a:xfrm>
          <a:prstGeom prst="rect">
            <a:avLst/>
          </a:prstGeom>
          <a:solidFill>
            <a:srgbClr val="CCFFCC"/>
          </a:solidFill>
          <a:ln w="38100">
            <a:solidFill>
              <a:srgbClr val="000080"/>
            </a:solidFill>
            <a:miter lim="800000"/>
            <a:headEnd/>
            <a:tailEnd/>
          </a:ln>
          <a:effectLst/>
        </p:spPr>
        <p:txBody>
          <a:bodyPr anchor="ctr">
            <a:spAutoFit/>
          </a:bodyPr>
          <a:lstStyle/>
          <a:p>
            <a:pPr>
              <a:buClr>
                <a:srgbClr val="990000"/>
              </a:buClr>
              <a:buFont typeface="Wingdings" pitchFamily="2" charset="2"/>
              <a:buNone/>
            </a:pPr>
            <a:r>
              <a:rPr lang="tr-TR" sz="2400" b="1" u="sng">
                <a:solidFill>
                  <a:srgbClr val="CC3300"/>
                </a:solidFill>
              </a:rPr>
              <a:t>ÇEVRE KOŞULLARI</a:t>
            </a:r>
          </a:p>
          <a:p>
            <a:pPr>
              <a:buClr>
                <a:srgbClr val="990000"/>
              </a:buClr>
              <a:buFont typeface="Wingdings" pitchFamily="2" charset="2"/>
              <a:buChar char="("/>
            </a:pPr>
            <a:r>
              <a:rPr lang="tr-TR" sz="2400" b="1"/>
              <a:t>Ofisler topluca ve uzun süreli bulunulan yerler olduğundan dolayı temiz ve bakımlı olmasına azami özen gösterilmelidir.</a:t>
            </a:r>
          </a:p>
          <a:p>
            <a:pPr>
              <a:buClr>
                <a:srgbClr val="990000"/>
              </a:buClr>
              <a:buFont typeface="Wingdings" pitchFamily="2" charset="2"/>
              <a:buChar char="("/>
            </a:pPr>
            <a:r>
              <a:rPr lang="tr-TR" sz="2400" b="1"/>
              <a:t>Personelin vücut ölçülerine göre ayarlanabilir eşyalar  tercih edilmelidir. </a:t>
            </a:r>
          </a:p>
        </p:txBody>
      </p:sp>
      <p:pic>
        <p:nvPicPr>
          <p:cNvPr id="9222" name="Picture 6" descr="ergo"/>
          <p:cNvPicPr>
            <a:picLocks noChangeAspect="1" noChangeArrowheads="1"/>
          </p:cNvPicPr>
          <p:nvPr/>
        </p:nvPicPr>
        <p:blipFill>
          <a:blip r:embed="rId2" cstate="print"/>
          <a:srcRect/>
          <a:stretch>
            <a:fillRect/>
          </a:stretch>
        </p:blipFill>
        <p:spPr bwMode="auto">
          <a:xfrm>
            <a:off x="1835150" y="3789363"/>
            <a:ext cx="5257800" cy="286385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10244" name="Picture 4" descr="ERG5"/>
          <p:cNvPicPr>
            <a:picLocks noChangeAspect="1" noChangeArrowheads="1"/>
          </p:cNvPicPr>
          <p:nvPr/>
        </p:nvPicPr>
        <p:blipFill>
          <a:blip r:embed="rId2" cstate="print"/>
          <a:srcRect/>
          <a:stretch>
            <a:fillRect/>
          </a:stretch>
        </p:blipFill>
        <p:spPr bwMode="auto">
          <a:xfrm>
            <a:off x="5795963" y="3429000"/>
            <a:ext cx="3133725" cy="3167063"/>
          </a:xfrm>
          <a:prstGeom prst="rect">
            <a:avLst/>
          </a:prstGeom>
          <a:noFill/>
          <a:ln w="9525">
            <a:noFill/>
            <a:miter lim="800000"/>
            <a:headEnd/>
            <a:tailEnd/>
          </a:ln>
        </p:spPr>
      </p:pic>
      <p:pic>
        <p:nvPicPr>
          <p:cNvPr id="10245" name="Picture 5"/>
          <p:cNvPicPr>
            <a:picLocks noChangeAspect="1" noChangeArrowheads="1"/>
          </p:cNvPicPr>
          <p:nvPr/>
        </p:nvPicPr>
        <p:blipFill>
          <a:blip r:embed="rId3" cstate="print"/>
          <a:srcRect/>
          <a:stretch>
            <a:fillRect/>
          </a:stretch>
        </p:blipFill>
        <p:spPr bwMode="auto">
          <a:xfrm>
            <a:off x="5795963" y="1412875"/>
            <a:ext cx="3168650" cy="1973263"/>
          </a:xfrm>
          <a:prstGeom prst="rect">
            <a:avLst/>
          </a:prstGeom>
          <a:noFill/>
          <a:ln w="12700">
            <a:solidFill>
              <a:schemeClr val="folHlink"/>
            </a:solidFill>
            <a:miter lim="800000"/>
            <a:headEnd/>
            <a:tailEnd/>
          </a:ln>
          <a:effectLst/>
        </p:spPr>
      </p:pic>
      <p:sp>
        <p:nvSpPr>
          <p:cNvPr id="10246" name="Rectangle 6"/>
          <p:cNvSpPr>
            <a:spLocks noChangeArrowheads="1"/>
          </p:cNvSpPr>
          <p:nvPr/>
        </p:nvSpPr>
        <p:spPr bwMode="auto">
          <a:xfrm>
            <a:off x="395288" y="1341438"/>
            <a:ext cx="5545137" cy="5254625"/>
          </a:xfrm>
          <a:prstGeom prst="rect">
            <a:avLst/>
          </a:prstGeom>
          <a:solidFill>
            <a:srgbClr val="CCFFCC"/>
          </a:solidFill>
          <a:ln w="38100">
            <a:solidFill>
              <a:srgbClr val="000080"/>
            </a:solidFill>
            <a:miter lim="800000"/>
            <a:headEnd/>
            <a:tailEnd/>
          </a:ln>
          <a:effectLst/>
        </p:spPr>
        <p:txBody>
          <a:bodyPr anchor="ctr">
            <a:spAutoFit/>
          </a:bodyPr>
          <a:lstStyle/>
          <a:p>
            <a:pPr>
              <a:buClr>
                <a:srgbClr val="990000"/>
              </a:buClr>
              <a:buSzPts val="2800"/>
              <a:buFont typeface="Wingdings" pitchFamily="2" charset="2"/>
              <a:buChar char="("/>
            </a:pPr>
            <a:r>
              <a:rPr lang="tr-TR" sz="2800" b="1"/>
              <a:t>Sürekli kullanılan cihazlar personelin kol erişim mesafesinde olmadır. </a:t>
            </a:r>
          </a:p>
          <a:p>
            <a:pPr>
              <a:buClr>
                <a:srgbClr val="990000"/>
              </a:buClr>
              <a:buSzPts val="2800"/>
              <a:buFont typeface="Wingdings" pitchFamily="2" charset="2"/>
              <a:buChar char="("/>
            </a:pPr>
            <a:r>
              <a:rPr lang="tr-TR" sz="2800" b="1"/>
              <a:t>Sürekli başvurulan tablo, grafik, vb. iş yardımcıları, okunaklı, açık ve kolay algılanabilir olmalı, personelin normal görüş açısı </a:t>
            </a:r>
            <a:r>
              <a:rPr lang="tr-TR" sz="2800" b="1">
                <a:solidFill>
                  <a:srgbClr val="CC3300"/>
                </a:solidFill>
              </a:rPr>
              <a:t>±15</a:t>
            </a:r>
            <a:r>
              <a:rPr lang="tr-TR" sz="2800" b="1" baseline="30000">
                <a:solidFill>
                  <a:srgbClr val="CC3300"/>
                </a:solidFill>
              </a:rPr>
              <a:t>o</a:t>
            </a:r>
            <a:r>
              <a:rPr lang="tr-TR" sz="2800" b="1"/>
              <a:t> içerisine yerleştirilmeli, personelin görüş mesafesinde engelleyici cisimler bulunmamalıdır. </a:t>
            </a:r>
            <a:endParaRPr lang="tr-T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395288" y="1555750"/>
            <a:ext cx="5472112" cy="4827588"/>
          </a:xfrm>
          <a:prstGeom prst="rect">
            <a:avLst/>
          </a:prstGeom>
          <a:solidFill>
            <a:srgbClr val="CCFFCC"/>
          </a:solidFill>
          <a:ln w="38100">
            <a:solidFill>
              <a:srgbClr val="000080"/>
            </a:solidFill>
            <a:miter lim="800000"/>
            <a:headEnd/>
            <a:tailEnd/>
          </a:ln>
          <a:effectLst/>
        </p:spPr>
        <p:txBody>
          <a:bodyPr anchor="ctr">
            <a:spAutoFit/>
          </a:bodyPr>
          <a:lstStyle/>
          <a:p>
            <a:pPr>
              <a:buClr>
                <a:srgbClr val="CC3300"/>
              </a:buClr>
              <a:buFont typeface="Wingdings" pitchFamily="2" charset="2"/>
              <a:buChar char="("/>
            </a:pPr>
            <a:r>
              <a:rPr lang="tr-TR" sz="2800" b="1"/>
              <a:t>Statik(durağan) hareketler minimuma indirilmeli, dinamik hareketler hedeflenmelidir. Bu amaçla ofisler personelin rahatça hareket edeceği, her personele minimum </a:t>
            </a:r>
            <a:r>
              <a:rPr lang="tr-TR" sz="2800" b="1">
                <a:solidFill>
                  <a:srgbClr val="CC3300"/>
                </a:solidFill>
              </a:rPr>
              <a:t>2 m</a:t>
            </a:r>
            <a:r>
              <a:rPr lang="tr-TR" sz="2800" b="1" baseline="30000">
                <a:solidFill>
                  <a:srgbClr val="CC3300"/>
                </a:solidFill>
              </a:rPr>
              <a:t>2</a:t>
            </a:r>
            <a:r>
              <a:rPr lang="tr-TR" sz="2800" b="1"/>
              <a:t> hareket olanağı sağlanacak şekilde düzenlenmelidir. </a:t>
            </a:r>
          </a:p>
          <a:p>
            <a:pPr>
              <a:buClr>
                <a:srgbClr val="CC3300"/>
              </a:buClr>
              <a:buFont typeface="Wingdings" pitchFamily="2" charset="2"/>
              <a:buChar char="("/>
            </a:pPr>
            <a:r>
              <a:rPr lang="tr-TR" sz="2800" b="1"/>
              <a:t>Tüm açma – kapatma düğmelerinin hareket yönünün aynı olasına dikkat edilmelidir. </a:t>
            </a:r>
          </a:p>
        </p:txBody>
      </p:sp>
      <p:sp>
        <p:nvSpPr>
          <p:cNvPr id="11267"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11269" name="Picture 5"/>
          <p:cNvPicPr>
            <a:picLocks noChangeAspect="1" noChangeArrowheads="1"/>
          </p:cNvPicPr>
          <p:nvPr/>
        </p:nvPicPr>
        <p:blipFill>
          <a:blip r:embed="rId2" cstate="print"/>
          <a:srcRect/>
          <a:stretch>
            <a:fillRect/>
          </a:stretch>
        </p:blipFill>
        <p:spPr bwMode="auto">
          <a:xfrm>
            <a:off x="6011863" y="1557338"/>
            <a:ext cx="2879725" cy="475138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395288" y="1530350"/>
            <a:ext cx="5256212" cy="4876800"/>
          </a:xfrm>
          <a:prstGeom prst="rect">
            <a:avLst/>
          </a:prstGeom>
          <a:solidFill>
            <a:srgbClr val="CCFFCC"/>
          </a:solidFill>
          <a:ln w="38100">
            <a:solidFill>
              <a:srgbClr val="000080"/>
            </a:solidFill>
            <a:miter lim="800000"/>
            <a:headEnd/>
            <a:tailEnd/>
          </a:ln>
          <a:effectLst/>
        </p:spPr>
        <p:txBody>
          <a:bodyPr anchor="ctr">
            <a:spAutoFit/>
          </a:bodyPr>
          <a:lstStyle/>
          <a:p>
            <a:pPr>
              <a:buClr>
                <a:srgbClr val="CC3300"/>
              </a:buClr>
              <a:buFont typeface="Wingdings" pitchFamily="2" charset="2"/>
              <a:buChar char="("/>
            </a:pPr>
            <a:r>
              <a:rPr lang="tr-TR" sz="2400" b="1"/>
              <a:t>Ofisler sık sık havalandırılmalı, ortamdaki hava kalitesinin düşmesi önlenmeli, her personele minimum </a:t>
            </a:r>
            <a:r>
              <a:rPr lang="tr-TR" sz="2400" b="1">
                <a:solidFill>
                  <a:srgbClr val="CC3300"/>
                </a:solidFill>
              </a:rPr>
              <a:t>10 m</a:t>
            </a:r>
            <a:r>
              <a:rPr lang="tr-TR" sz="2400" b="1" baseline="30000">
                <a:solidFill>
                  <a:srgbClr val="CC3300"/>
                </a:solidFill>
              </a:rPr>
              <a:t>3</a:t>
            </a:r>
            <a:r>
              <a:rPr lang="tr-TR" sz="2400" b="1"/>
              <a:t> hava düşecek şekilde düzenleme yapılmalıdır. Toz, polen gibi uçuşan partiküller için portatif hava temizleyicilerin kullanılması faydalı olacaktır. </a:t>
            </a:r>
          </a:p>
          <a:p>
            <a:pPr>
              <a:buClr>
                <a:srgbClr val="CC3300"/>
              </a:buClr>
              <a:buFont typeface="Wingdings" pitchFamily="2" charset="2"/>
              <a:buChar char="("/>
            </a:pPr>
            <a:r>
              <a:rPr lang="tr-TR" sz="2400" b="1"/>
              <a:t>Genel aydınlatmada ışık kaynakları mümkün olduğu kadar yükseğe yerleştirilmelidir. Alçak ışık kaynakları yansımayı ve kamaşmayı arttırır. </a:t>
            </a:r>
          </a:p>
        </p:txBody>
      </p:sp>
      <p:sp>
        <p:nvSpPr>
          <p:cNvPr id="12291"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12292" name="Picture 4"/>
          <p:cNvPicPr>
            <a:picLocks noChangeAspect="1" noChangeArrowheads="1"/>
          </p:cNvPicPr>
          <p:nvPr/>
        </p:nvPicPr>
        <p:blipFill>
          <a:blip r:embed="rId2" cstate="print"/>
          <a:srcRect/>
          <a:stretch>
            <a:fillRect/>
          </a:stretch>
        </p:blipFill>
        <p:spPr bwMode="auto">
          <a:xfrm>
            <a:off x="5724525" y="1557338"/>
            <a:ext cx="3192463" cy="4824412"/>
          </a:xfrm>
          <a:prstGeom prst="rect">
            <a:avLst/>
          </a:prstGeom>
          <a:noFill/>
          <a:ln w="12700">
            <a:solidFill>
              <a:schemeClr val="folHlink"/>
            </a:solid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95288" y="1347788"/>
            <a:ext cx="4824412" cy="5241925"/>
          </a:xfrm>
          <a:prstGeom prst="rect">
            <a:avLst/>
          </a:prstGeom>
          <a:solidFill>
            <a:srgbClr val="CCFFCC"/>
          </a:solidFill>
          <a:ln w="38100">
            <a:solidFill>
              <a:srgbClr val="000080"/>
            </a:solidFill>
            <a:miter lim="800000"/>
            <a:headEnd/>
            <a:tailEnd/>
          </a:ln>
          <a:effectLst/>
        </p:spPr>
        <p:txBody>
          <a:bodyPr anchor="ctr">
            <a:spAutoFit/>
          </a:bodyPr>
          <a:lstStyle/>
          <a:p>
            <a:pPr>
              <a:buClr>
                <a:srgbClr val="CC3300"/>
              </a:buClr>
              <a:buFont typeface="Wingdings" pitchFamily="2" charset="2"/>
              <a:buChar char="("/>
            </a:pPr>
            <a:r>
              <a:rPr lang="tr-TR" sz="2400" b="1"/>
              <a:t>Hassas ve göz yorucu işlerde lokal aydınlatmaya başvurulmalı, gözler sık sık kapatılarak ve uzak objelere bakmak suretiyle dinlendirilmelidir. </a:t>
            </a:r>
          </a:p>
          <a:p>
            <a:pPr>
              <a:buClr>
                <a:srgbClr val="CC3300"/>
              </a:buClr>
              <a:buFont typeface="Wingdings" pitchFamily="2" charset="2"/>
              <a:buChar char="("/>
            </a:pPr>
            <a:r>
              <a:rPr lang="tr-TR" sz="2400" b="1"/>
              <a:t>Açık renkli demirbaş eşyalar, camlar ve parlak yüzeyler,ışığı yansıttığı için görüşte rahatsızlığa ve kamaşmaya sebep olurlar. Böyle bir durum söz konusu ise, aydınlatma azaltılmalı ve mat eşyalar tercih edilmelidir. </a:t>
            </a:r>
          </a:p>
        </p:txBody>
      </p:sp>
      <p:sp>
        <p:nvSpPr>
          <p:cNvPr id="13315"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13317" name="Picture 5" descr="isik"/>
          <p:cNvPicPr>
            <a:picLocks noChangeAspect="1" noChangeArrowheads="1"/>
          </p:cNvPicPr>
          <p:nvPr/>
        </p:nvPicPr>
        <p:blipFill>
          <a:blip r:embed="rId2" cstate="print"/>
          <a:srcRect/>
          <a:stretch>
            <a:fillRect/>
          </a:stretch>
        </p:blipFill>
        <p:spPr bwMode="auto">
          <a:xfrm>
            <a:off x="5364163" y="1412875"/>
            <a:ext cx="3311525" cy="5184775"/>
          </a:xfrm>
          <a:prstGeom prst="rect">
            <a:avLst/>
          </a:prstGeom>
          <a:noFill/>
          <a:ln w="38100">
            <a:solidFill>
              <a:srgbClr val="008000"/>
            </a:solid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14340" name="Picture 4"/>
          <p:cNvPicPr>
            <a:picLocks noChangeAspect="1" noChangeArrowheads="1"/>
          </p:cNvPicPr>
          <p:nvPr/>
        </p:nvPicPr>
        <p:blipFill>
          <a:blip r:embed="rId2" cstate="print"/>
          <a:srcRect/>
          <a:stretch>
            <a:fillRect/>
          </a:stretch>
        </p:blipFill>
        <p:spPr bwMode="auto">
          <a:xfrm>
            <a:off x="250825" y="1557338"/>
            <a:ext cx="5029200" cy="4895850"/>
          </a:xfrm>
          <a:prstGeom prst="rect">
            <a:avLst/>
          </a:prstGeom>
          <a:noFill/>
          <a:ln w="12700">
            <a:solidFill>
              <a:srgbClr val="000066"/>
            </a:solidFill>
            <a:miter lim="800000"/>
            <a:headEnd/>
            <a:tailEnd/>
          </a:ln>
          <a:effectLst/>
        </p:spPr>
      </p:pic>
      <p:sp>
        <p:nvSpPr>
          <p:cNvPr id="14341" name="Rectangle 5"/>
          <p:cNvSpPr>
            <a:spLocks noChangeArrowheads="1"/>
          </p:cNvSpPr>
          <p:nvPr/>
        </p:nvSpPr>
        <p:spPr bwMode="auto">
          <a:xfrm>
            <a:off x="3995738" y="1557338"/>
            <a:ext cx="4968875" cy="4876800"/>
          </a:xfrm>
          <a:prstGeom prst="rect">
            <a:avLst/>
          </a:prstGeom>
          <a:solidFill>
            <a:srgbClr val="CCFFCC"/>
          </a:solidFill>
          <a:ln w="38100">
            <a:solidFill>
              <a:srgbClr val="000080"/>
            </a:solidFill>
            <a:miter lim="800000"/>
            <a:headEnd/>
            <a:tailEnd/>
          </a:ln>
          <a:effectLst/>
        </p:spPr>
        <p:txBody>
          <a:bodyPr anchor="ctr">
            <a:spAutoFit/>
          </a:bodyPr>
          <a:lstStyle/>
          <a:p>
            <a:pPr>
              <a:buClr>
                <a:srgbClr val="CC3300"/>
              </a:buClr>
              <a:buFont typeface="Wingdings" pitchFamily="2" charset="2"/>
              <a:buChar char="("/>
            </a:pPr>
            <a:r>
              <a:rPr lang="tr-TR" sz="2400" b="1"/>
              <a:t>Tavan aydınlatmaları çalışma yüzeyi ile </a:t>
            </a:r>
            <a:r>
              <a:rPr lang="tr-TR" sz="2400" b="1">
                <a:solidFill>
                  <a:srgbClr val="CC3300"/>
                </a:solidFill>
              </a:rPr>
              <a:t>45</a:t>
            </a:r>
            <a:r>
              <a:rPr lang="tr-TR" sz="2400" b="1" baseline="30000">
                <a:solidFill>
                  <a:srgbClr val="CC3300"/>
                </a:solidFill>
              </a:rPr>
              <a:t>o</a:t>
            </a:r>
            <a:r>
              <a:rPr lang="tr-TR" sz="2400" b="1"/>
              <a:t> açı yapmalı, direk çalışma noktasına vurmamalıdır. </a:t>
            </a:r>
          </a:p>
          <a:p>
            <a:pPr>
              <a:buClr>
                <a:srgbClr val="CC3300"/>
              </a:buClr>
              <a:buFont typeface="Wingdings" pitchFamily="2" charset="2"/>
              <a:buChar char="("/>
            </a:pPr>
            <a:r>
              <a:rPr lang="tr-TR" sz="2400" b="1"/>
              <a:t>Ofislerde pencere bulunmasının ve pencerelerin açık tutulmasının personelin motivasyonu üzerinde olumlu etkisi olacaktır. </a:t>
            </a:r>
          </a:p>
          <a:p>
            <a:pPr>
              <a:buClr>
                <a:srgbClr val="CC3300"/>
              </a:buClr>
              <a:buFont typeface="Wingdings" pitchFamily="2" charset="2"/>
              <a:buChar char="("/>
            </a:pPr>
            <a:r>
              <a:rPr lang="tr-TR" sz="2400" b="1"/>
              <a:t>Fotoğraf, bitki, tablo gibi kişiliğe hitap eden öğeler kullanılması psikolojik olarak çalışma ortamına bağlılığı güçlendirecektir.</a:t>
            </a:r>
            <a:r>
              <a:rPr lang="tr-TR" sz="240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395288" y="1376363"/>
            <a:ext cx="4608512" cy="5241925"/>
          </a:xfrm>
          <a:prstGeom prst="rect">
            <a:avLst/>
          </a:prstGeom>
          <a:solidFill>
            <a:srgbClr val="CCFFCC"/>
          </a:solidFill>
          <a:ln w="38100">
            <a:solidFill>
              <a:srgbClr val="000080"/>
            </a:solidFill>
            <a:miter lim="800000"/>
            <a:headEnd/>
            <a:tailEnd/>
          </a:ln>
          <a:effectLst/>
        </p:spPr>
        <p:txBody>
          <a:bodyPr anchor="ctr">
            <a:spAutoFit/>
          </a:bodyPr>
          <a:lstStyle/>
          <a:p>
            <a:pPr>
              <a:buClr>
                <a:srgbClr val="CC3300"/>
              </a:buClr>
              <a:buFont typeface="Wingdings" pitchFamily="2" charset="2"/>
              <a:buChar char="("/>
            </a:pPr>
            <a:r>
              <a:rPr lang="tr-TR" sz="2400" b="1" dirty="0"/>
              <a:t>Personelin sürekli olarak koyu- açık renk ortalar arasında göz hareketi yapmasını gerektirecek işlerden kaçınılmalıdır. </a:t>
            </a:r>
          </a:p>
          <a:p>
            <a:pPr>
              <a:buClr>
                <a:srgbClr val="CC3300"/>
              </a:buClr>
              <a:buFont typeface="Wingdings" pitchFamily="2" charset="2"/>
              <a:buChar char="("/>
            </a:pPr>
            <a:r>
              <a:rPr lang="tr-TR" sz="2400" b="1" dirty="0"/>
              <a:t>Ofis çalışmaları yüksek dikkat gerektirdiğinden dolayı, sürekli gürültü önlenmeli, yüksek ses çıkaran cihazlar izole edilmelidir. </a:t>
            </a:r>
          </a:p>
          <a:p>
            <a:pPr>
              <a:buClr>
                <a:srgbClr val="CC3300"/>
              </a:buClr>
              <a:buFont typeface="Wingdings" pitchFamily="2" charset="2"/>
              <a:buChar char="("/>
            </a:pPr>
            <a:r>
              <a:rPr lang="tr-TR" sz="2400" b="1" dirty="0"/>
              <a:t>Ofis ortamında ısı 21 – 23</a:t>
            </a:r>
            <a:r>
              <a:rPr lang="tr-TR" sz="2400" b="1" baseline="30000" dirty="0"/>
              <a:t>o</a:t>
            </a:r>
            <a:r>
              <a:rPr lang="tr-TR" sz="2400" b="1" dirty="0"/>
              <a:t> C civarında tutulmalıdır.</a:t>
            </a:r>
          </a:p>
          <a:p>
            <a:pPr>
              <a:buClr>
                <a:srgbClr val="CC3300"/>
              </a:buClr>
              <a:buFont typeface="Wingdings" pitchFamily="2" charset="2"/>
              <a:buChar char="("/>
            </a:pPr>
            <a:r>
              <a:rPr lang="tr-TR" sz="2400" b="1" dirty="0"/>
              <a:t>Çalışma pozisyonu düzenli olarak değiştirilmelidir.</a:t>
            </a:r>
          </a:p>
        </p:txBody>
      </p:sp>
      <p:sp>
        <p:nvSpPr>
          <p:cNvPr id="15363"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15364" name="Picture 4"/>
          <p:cNvPicPr>
            <a:picLocks noChangeAspect="1" noChangeArrowheads="1"/>
          </p:cNvPicPr>
          <p:nvPr/>
        </p:nvPicPr>
        <p:blipFill>
          <a:blip r:embed="rId2" cstate="print"/>
          <a:srcRect/>
          <a:stretch>
            <a:fillRect/>
          </a:stretch>
        </p:blipFill>
        <p:spPr bwMode="auto">
          <a:xfrm>
            <a:off x="5076825" y="1412875"/>
            <a:ext cx="3817938" cy="518477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95288" y="1349375"/>
            <a:ext cx="5545137" cy="5241925"/>
          </a:xfrm>
          <a:prstGeom prst="rect">
            <a:avLst/>
          </a:prstGeom>
          <a:solidFill>
            <a:srgbClr val="CC99FF">
              <a:alpha val="22000"/>
            </a:srgbClr>
          </a:solidFill>
          <a:ln w="38100">
            <a:solidFill>
              <a:srgbClr val="000080"/>
            </a:solidFill>
            <a:miter lim="800000"/>
            <a:headEnd/>
            <a:tailEnd/>
          </a:ln>
          <a:effectLst/>
        </p:spPr>
        <p:txBody>
          <a:bodyPr anchor="ctr">
            <a:spAutoFit/>
          </a:bodyPr>
          <a:lstStyle/>
          <a:p>
            <a:pPr>
              <a:buClr>
                <a:srgbClr val="FF0066"/>
              </a:buClr>
              <a:buFont typeface="Wingdings" pitchFamily="2" charset="2"/>
              <a:buChar char=":"/>
            </a:pPr>
            <a:r>
              <a:rPr lang="tr-TR" sz="2400" b="1" u="sng">
                <a:solidFill>
                  <a:srgbClr val="CC3300"/>
                </a:solidFill>
              </a:rPr>
              <a:t>BİLGİSAYARLA ÇALIŞMA KOŞULLARI</a:t>
            </a:r>
            <a:r>
              <a:rPr lang="tr-TR" sz="2400" b="1"/>
              <a:t> :</a:t>
            </a:r>
          </a:p>
          <a:p>
            <a:pPr>
              <a:buClr>
                <a:srgbClr val="FF0066"/>
              </a:buClr>
              <a:buFont typeface="Wingdings" pitchFamily="2" charset="2"/>
              <a:buChar char=":"/>
            </a:pPr>
            <a:r>
              <a:rPr lang="tr-TR" sz="2400" b="1"/>
              <a:t>Bilgisayarla çalışmada bakış yönü belge – ekran – masa arsında sürekli değiştiğinden oturma yeri olarak eksenden dönebilen, yüksekliği ayarlanabilir, kolçaklı ve devrilmeye karşı güvenli 5 tekerlekli sandalyeler kullanılmalıdır. </a:t>
            </a:r>
          </a:p>
          <a:p>
            <a:pPr>
              <a:buClr>
                <a:srgbClr val="FF0066"/>
              </a:buClr>
              <a:buFont typeface="Wingdings" pitchFamily="2" charset="2"/>
              <a:buChar char=":"/>
            </a:pPr>
            <a:r>
              <a:rPr lang="tr-TR" sz="2400" b="1"/>
              <a:t>Çalışma esnasında ayaklar ve bacaklar için yeterli hareket alanı bulunmalı ve çalışma yüzeyi yansıtma katsayısı % 30 – 50 olmalıdır. </a:t>
            </a:r>
          </a:p>
        </p:txBody>
      </p:sp>
      <p:sp>
        <p:nvSpPr>
          <p:cNvPr id="16387"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16389" name="Picture 5" descr="sandalye"/>
          <p:cNvPicPr>
            <a:picLocks noChangeAspect="1" noChangeArrowheads="1"/>
          </p:cNvPicPr>
          <p:nvPr/>
        </p:nvPicPr>
        <p:blipFill>
          <a:blip r:embed="rId2" cstate="print"/>
          <a:srcRect/>
          <a:stretch>
            <a:fillRect/>
          </a:stretch>
        </p:blipFill>
        <p:spPr bwMode="auto">
          <a:xfrm>
            <a:off x="6011863" y="1341438"/>
            <a:ext cx="2944812" cy="5183187"/>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250825" y="1554163"/>
            <a:ext cx="5329238" cy="4827587"/>
          </a:xfrm>
          <a:prstGeom prst="rect">
            <a:avLst/>
          </a:prstGeom>
          <a:solidFill>
            <a:srgbClr val="FFCC99"/>
          </a:solidFill>
          <a:ln w="38100">
            <a:solidFill>
              <a:srgbClr val="000080"/>
            </a:solidFill>
            <a:miter lim="800000"/>
            <a:headEnd/>
            <a:tailEnd/>
          </a:ln>
          <a:effectLst/>
        </p:spPr>
        <p:txBody>
          <a:bodyPr anchor="ctr">
            <a:spAutoFit/>
          </a:bodyPr>
          <a:lstStyle/>
          <a:p>
            <a:r>
              <a:rPr lang="tr-TR" sz="2800" b="1"/>
              <a:t>Ergonomi,</a:t>
            </a:r>
            <a:r>
              <a:rPr lang="tr-TR" sz="2800"/>
              <a:t> İnsanın doğduğu andan itibaren bütün hayatı boyunca öğrenip, uyguladığı </a:t>
            </a:r>
            <a:r>
              <a:rPr lang="tr-TR" sz="2800" b="1"/>
              <a:t>bir yaşam biçimi, bir yaşam felsefesidir. </a:t>
            </a:r>
            <a:r>
              <a:rPr lang="tr-TR" sz="2800"/>
              <a:t>İnsanlar, yaşamları boyunca, iş ortamlarını, dinlenme ortamlarını, </a:t>
            </a:r>
            <a:r>
              <a:rPr lang="tr-TR" sz="2800" b="1"/>
              <a:t>Anatomik, Fizyolojik ve Psikolojik</a:t>
            </a:r>
            <a:r>
              <a:rPr lang="tr-TR" sz="2800"/>
              <a:t> yapılarına göre, yani </a:t>
            </a:r>
            <a:r>
              <a:rPr lang="tr-TR" sz="2800" b="1"/>
              <a:t>Ergonomik</a:t>
            </a:r>
            <a:r>
              <a:rPr lang="tr-TR" sz="2800"/>
              <a:t> yapıda oluşturmaya çalışırlar.</a:t>
            </a:r>
            <a:endParaRPr lang="tr-TR" sz="2800" b="1"/>
          </a:p>
        </p:txBody>
      </p:sp>
      <p:sp>
        <p:nvSpPr>
          <p:cNvPr id="3075"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3076" name="Picture 4" descr="j0230824[1]"/>
          <p:cNvPicPr>
            <a:picLocks noChangeAspect="1" noChangeArrowheads="1"/>
          </p:cNvPicPr>
          <p:nvPr/>
        </p:nvPicPr>
        <p:blipFill>
          <a:blip r:embed="rId2" cstate="print"/>
          <a:srcRect/>
          <a:stretch>
            <a:fillRect/>
          </a:stretch>
        </p:blipFill>
        <p:spPr bwMode="auto">
          <a:xfrm>
            <a:off x="5651500" y="1557338"/>
            <a:ext cx="3313113" cy="4824412"/>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395288" y="1773238"/>
            <a:ext cx="4464050" cy="3973512"/>
          </a:xfrm>
          <a:prstGeom prst="rect">
            <a:avLst/>
          </a:prstGeom>
          <a:solidFill>
            <a:srgbClr val="CC99FF">
              <a:alpha val="22000"/>
            </a:srgbClr>
          </a:solidFill>
          <a:ln w="38100">
            <a:solidFill>
              <a:srgbClr val="000080"/>
            </a:solidFill>
            <a:miter lim="800000"/>
            <a:headEnd/>
            <a:tailEnd/>
          </a:ln>
          <a:effectLst/>
        </p:spPr>
        <p:txBody>
          <a:bodyPr anchor="ctr">
            <a:spAutoFit/>
          </a:bodyPr>
          <a:lstStyle/>
          <a:p>
            <a:pPr>
              <a:buClr>
                <a:srgbClr val="FF0066"/>
              </a:buClr>
              <a:buFont typeface="Wingdings" pitchFamily="2" charset="2"/>
              <a:buChar char=":"/>
            </a:pPr>
            <a:r>
              <a:rPr lang="tr-TR" sz="2800" b="1"/>
              <a:t>Çalışma masası sabit ise alt kenarının yerden yüksekliği 680 mm, ayarlanabilir ise 640 – 740 mm arasında olmalıdır. </a:t>
            </a:r>
          </a:p>
          <a:p>
            <a:pPr>
              <a:buClr>
                <a:srgbClr val="FF0066"/>
              </a:buClr>
              <a:buFont typeface="Wingdings" pitchFamily="2" charset="2"/>
              <a:buChar char=":"/>
            </a:pPr>
            <a:r>
              <a:rPr lang="tr-TR" sz="2800" b="1"/>
              <a:t>Klavye ortasının yerden yüksekliği 710 – 740 mm. olmalıdır. </a:t>
            </a:r>
          </a:p>
        </p:txBody>
      </p:sp>
      <p:sp>
        <p:nvSpPr>
          <p:cNvPr id="24579"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graphicFrame>
        <p:nvGraphicFramePr>
          <p:cNvPr id="24580" name="Object 4"/>
          <p:cNvGraphicFramePr>
            <a:graphicFrameLocks noChangeAspect="1"/>
          </p:cNvGraphicFramePr>
          <p:nvPr/>
        </p:nvGraphicFramePr>
        <p:xfrm>
          <a:off x="4284663" y="1341438"/>
          <a:ext cx="4524375" cy="5040312"/>
        </p:xfrm>
        <a:graphic>
          <a:graphicData uri="http://schemas.openxmlformats.org/presentationml/2006/ole">
            <mc:AlternateContent xmlns:mc="http://schemas.openxmlformats.org/markup-compatibility/2006">
              <mc:Choice xmlns:v="urn:schemas-microsoft-com:vml" Requires="v">
                <p:oleObj spid="_x0000_s24580" name="Clip" r:id="rId2" imgW="3597120" imgH="3390840" progId="">
                  <p:embed/>
                </p:oleObj>
              </mc:Choice>
              <mc:Fallback>
                <p:oleObj name="Clip" r:id="rId2" imgW="3597120" imgH="3390840"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663" y="1341438"/>
                        <a:ext cx="4524375" cy="5040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50825" y="1700213"/>
            <a:ext cx="4105275" cy="4511675"/>
          </a:xfrm>
          <a:prstGeom prst="rect">
            <a:avLst/>
          </a:prstGeom>
          <a:solidFill>
            <a:srgbClr val="CC99FF">
              <a:alpha val="22000"/>
            </a:srgbClr>
          </a:solidFill>
          <a:ln w="38100">
            <a:solidFill>
              <a:srgbClr val="000080"/>
            </a:solidFill>
            <a:miter lim="800000"/>
            <a:headEnd/>
            <a:tailEnd/>
          </a:ln>
          <a:effectLst/>
        </p:spPr>
        <p:txBody>
          <a:bodyPr anchor="ctr">
            <a:spAutoFit/>
          </a:bodyPr>
          <a:lstStyle/>
          <a:p>
            <a:pPr>
              <a:buFont typeface="Symbol" pitchFamily="18" charset="2"/>
              <a:buChar char=""/>
            </a:pPr>
            <a:r>
              <a:rPr lang="tr-TR" sz="2400" b="1"/>
              <a:t>Sandalye ve arkalık yüksekliği otururken kolayca ayarlanabilir olmalı, oturma yüksekliği kolların mümkün olduğu kadar az gergin ve yatay olmasına, baldırın iç yüzeyine gelen basıncı azaltmak için de ayakların zemine veya ayak altlığına yeterince oturmasına dikkat edilmelidir. </a:t>
            </a:r>
          </a:p>
        </p:txBody>
      </p:sp>
      <p:sp>
        <p:nvSpPr>
          <p:cNvPr id="33795"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33804" name="Picture 12"/>
          <p:cNvPicPr>
            <a:picLocks noChangeAspect="1" noChangeArrowheads="1"/>
          </p:cNvPicPr>
          <p:nvPr/>
        </p:nvPicPr>
        <p:blipFill>
          <a:blip r:embed="rId2" cstate="print"/>
          <a:srcRect/>
          <a:stretch>
            <a:fillRect/>
          </a:stretch>
        </p:blipFill>
        <p:spPr bwMode="auto">
          <a:xfrm>
            <a:off x="4391025" y="1773238"/>
            <a:ext cx="4122738" cy="4319587"/>
          </a:xfrm>
          <a:prstGeom prst="rect">
            <a:avLst/>
          </a:prstGeom>
          <a:noFill/>
          <a:ln w="12700">
            <a:noFill/>
            <a:miter lim="800000"/>
            <a:headEnd type="none" w="sm" len="sm"/>
            <a:tailEnd type="none" w="sm" len="sm"/>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95288" y="1289050"/>
            <a:ext cx="5545137" cy="5365750"/>
          </a:xfrm>
          <a:prstGeom prst="rect">
            <a:avLst/>
          </a:prstGeom>
          <a:solidFill>
            <a:srgbClr val="CC99FF">
              <a:alpha val="22000"/>
            </a:srgbClr>
          </a:solidFill>
          <a:ln w="38100">
            <a:solidFill>
              <a:srgbClr val="000080"/>
            </a:solidFill>
            <a:miter lim="800000"/>
            <a:headEnd/>
            <a:tailEnd/>
          </a:ln>
          <a:effectLst/>
        </p:spPr>
        <p:txBody>
          <a:bodyPr anchor="ctr">
            <a:spAutoFit/>
          </a:bodyPr>
          <a:lstStyle/>
          <a:p>
            <a:r>
              <a:rPr lang="tr-TR" sz="2800" b="1" u="sng">
                <a:solidFill>
                  <a:srgbClr val="CC3300"/>
                </a:solidFill>
              </a:rPr>
              <a:t>İdeal bir çalışma sandalyesinin boyutları şöyle sıralanabilir</a:t>
            </a:r>
            <a:r>
              <a:rPr lang="tr-TR" sz="2800" b="1"/>
              <a:t>:</a:t>
            </a:r>
            <a:r>
              <a:rPr lang="tr-TR" sz="2400" b="1"/>
              <a:t> </a:t>
            </a:r>
          </a:p>
          <a:p>
            <a:pPr>
              <a:buClr>
                <a:srgbClr val="FF0066"/>
              </a:buClr>
              <a:buFont typeface="Wingdings" pitchFamily="2" charset="2"/>
              <a:buChar char=":"/>
            </a:pPr>
            <a:r>
              <a:rPr lang="tr-TR" sz="2400" b="1">
                <a:solidFill>
                  <a:schemeClr val="accent2"/>
                </a:solidFill>
              </a:rPr>
              <a:t>Oturma yüzeyi:</a:t>
            </a:r>
          </a:p>
          <a:p>
            <a:pPr>
              <a:buClr>
                <a:srgbClr val="FF0066"/>
              </a:buClr>
              <a:buFont typeface="Wingdings" pitchFamily="2" charset="2"/>
              <a:buNone/>
            </a:pPr>
            <a:r>
              <a:rPr lang="tr-TR" sz="2400" b="1">
                <a:solidFill>
                  <a:schemeClr val="accent2"/>
                </a:solidFill>
              </a:rPr>
              <a:t>   Yerden yüksekliği : 380 – 510 mm.</a:t>
            </a:r>
          </a:p>
          <a:p>
            <a:pPr>
              <a:buClr>
                <a:srgbClr val="FF0066"/>
              </a:buClr>
              <a:buFont typeface="Wingdings" pitchFamily="2" charset="2"/>
              <a:buNone/>
            </a:pPr>
            <a:r>
              <a:rPr lang="tr-TR" sz="2400" b="1">
                <a:solidFill>
                  <a:schemeClr val="accent2"/>
                </a:solidFill>
              </a:rPr>
              <a:t>   Eni : 400 – 450 mm.</a:t>
            </a:r>
            <a:br>
              <a:rPr lang="tr-TR" sz="2400" b="1">
                <a:solidFill>
                  <a:schemeClr val="accent2"/>
                </a:solidFill>
              </a:rPr>
            </a:br>
            <a:r>
              <a:rPr lang="tr-TR" sz="2400" b="1">
                <a:solidFill>
                  <a:schemeClr val="accent2"/>
                </a:solidFill>
              </a:rPr>
              <a:t>   Boyu : 400 – 440 mm</a:t>
            </a:r>
            <a:br>
              <a:rPr lang="tr-TR" sz="2400" b="1">
                <a:solidFill>
                  <a:schemeClr val="accent2"/>
                </a:solidFill>
              </a:rPr>
            </a:br>
            <a:r>
              <a:rPr lang="tr-TR" sz="2400" b="1">
                <a:solidFill>
                  <a:schemeClr val="accent2"/>
                </a:solidFill>
              </a:rPr>
              <a:t>   Eğimi : 3</a:t>
            </a:r>
            <a:r>
              <a:rPr lang="tr-TR" sz="2400" b="1" baseline="30000">
                <a:solidFill>
                  <a:schemeClr val="accent2"/>
                </a:solidFill>
              </a:rPr>
              <a:t>o</a:t>
            </a:r>
            <a:r>
              <a:rPr lang="tr-TR" sz="2400" b="1">
                <a:solidFill>
                  <a:schemeClr val="accent2"/>
                </a:solidFill>
              </a:rPr>
              <a:t> – 5</a:t>
            </a:r>
            <a:r>
              <a:rPr lang="tr-TR" sz="2400" b="1" baseline="30000">
                <a:solidFill>
                  <a:schemeClr val="accent2"/>
                </a:solidFill>
              </a:rPr>
              <a:t>o</a:t>
            </a:r>
            <a:r>
              <a:rPr lang="tr-TR" sz="2400" b="1">
                <a:solidFill>
                  <a:schemeClr val="accent2"/>
                </a:solidFill>
              </a:rPr>
              <a:t> </a:t>
            </a:r>
          </a:p>
          <a:p>
            <a:pPr>
              <a:buClr>
                <a:srgbClr val="FF0066"/>
              </a:buClr>
              <a:buFont typeface="Wingdings" pitchFamily="2" charset="2"/>
              <a:buChar char=":"/>
            </a:pPr>
            <a:r>
              <a:rPr lang="tr-TR" sz="2400" b="1">
                <a:solidFill>
                  <a:srgbClr val="008000"/>
                </a:solidFill>
              </a:rPr>
              <a:t>Sırt yüzeyi: </a:t>
            </a:r>
          </a:p>
          <a:p>
            <a:pPr>
              <a:buClr>
                <a:srgbClr val="FF0066"/>
              </a:buClr>
              <a:buFont typeface="Wingdings" pitchFamily="2" charset="2"/>
              <a:buNone/>
            </a:pPr>
            <a:r>
              <a:rPr lang="tr-TR" sz="2400" b="1">
                <a:solidFill>
                  <a:srgbClr val="008000"/>
                </a:solidFill>
              </a:rPr>
              <a:t>   Oturma yüzeyindenYükseklği : </a:t>
            </a:r>
          </a:p>
          <a:p>
            <a:pPr>
              <a:buClr>
                <a:srgbClr val="FF0066"/>
              </a:buClr>
              <a:buFont typeface="Wingdings" pitchFamily="2" charset="2"/>
              <a:buNone/>
            </a:pPr>
            <a:r>
              <a:rPr lang="tr-TR" sz="2400" b="1">
                <a:solidFill>
                  <a:srgbClr val="008000"/>
                </a:solidFill>
              </a:rPr>
              <a:t>                 100 – 250 mm.</a:t>
            </a:r>
          </a:p>
          <a:p>
            <a:pPr>
              <a:buClr>
                <a:srgbClr val="FF0066"/>
              </a:buClr>
              <a:buFont typeface="Wingdings" pitchFamily="2" charset="2"/>
              <a:buNone/>
            </a:pPr>
            <a:r>
              <a:rPr lang="tr-TR" sz="2400" b="1">
                <a:solidFill>
                  <a:srgbClr val="008000"/>
                </a:solidFill>
              </a:rPr>
              <a:t>   Genişliği : 330 mm</a:t>
            </a:r>
            <a:br>
              <a:rPr lang="tr-TR" sz="2400" b="1">
                <a:solidFill>
                  <a:srgbClr val="008000"/>
                </a:solidFill>
              </a:rPr>
            </a:br>
            <a:r>
              <a:rPr lang="tr-TR" sz="2400" b="1">
                <a:solidFill>
                  <a:srgbClr val="008000"/>
                </a:solidFill>
              </a:rPr>
              <a:t>   Geriye yatış toleransı : 104</a:t>
            </a:r>
            <a:r>
              <a:rPr lang="tr-TR" sz="2400" b="1" baseline="30000">
                <a:solidFill>
                  <a:srgbClr val="008000"/>
                </a:solidFill>
              </a:rPr>
              <a:t>o</a:t>
            </a:r>
            <a:r>
              <a:rPr lang="tr-TR" sz="2400" b="1">
                <a:solidFill>
                  <a:srgbClr val="008000"/>
                </a:solidFill>
              </a:rPr>
              <a:t> - 120</a:t>
            </a:r>
            <a:r>
              <a:rPr lang="tr-TR" sz="2400" b="1" baseline="30000">
                <a:solidFill>
                  <a:srgbClr val="008000"/>
                </a:solidFill>
              </a:rPr>
              <a:t>o</a:t>
            </a:r>
          </a:p>
          <a:p>
            <a:pPr>
              <a:buClr>
                <a:srgbClr val="FF0066"/>
              </a:buClr>
              <a:buFont typeface="Wingdings" pitchFamily="2" charset="2"/>
              <a:buChar char=":"/>
            </a:pPr>
            <a:r>
              <a:rPr lang="tr-TR" sz="2400" b="1">
                <a:solidFill>
                  <a:srgbClr val="9900FF"/>
                </a:solidFill>
              </a:rPr>
              <a:t>Kolçak yüksekliği</a:t>
            </a:r>
            <a:br>
              <a:rPr lang="tr-TR" sz="2400" b="1">
                <a:solidFill>
                  <a:srgbClr val="9900FF"/>
                </a:solidFill>
              </a:rPr>
            </a:br>
            <a:r>
              <a:rPr lang="tr-TR" sz="2400" b="1">
                <a:solidFill>
                  <a:srgbClr val="9900FF"/>
                </a:solidFill>
              </a:rPr>
              <a:t>   (oturma yüzeyinden) : 200 mm. </a:t>
            </a:r>
          </a:p>
        </p:txBody>
      </p:sp>
      <p:sp>
        <p:nvSpPr>
          <p:cNvPr id="34819"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34820" name="Picture 4" descr="ERG3"/>
          <p:cNvPicPr>
            <a:picLocks noChangeAspect="1" noChangeArrowheads="1"/>
          </p:cNvPicPr>
          <p:nvPr/>
        </p:nvPicPr>
        <p:blipFill>
          <a:blip r:embed="rId2" cstate="print"/>
          <a:srcRect/>
          <a:stretch>
            <a:fillRect/>
          </a:stretch>
        </p:blipFill>
        <p:spPr bwMode="auto">
          <a:xfrm>
            <a:off x="5854700" y="1557338"/>
            <a:ext cx="3289300" cy="48958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95288" y="1530350"/>
            <a:ext cx="5040312" cy="4876800"/>
          </a:xfrm>
          <a:prstGeom prst="rect">
            <a:avLst/>
          </a:prstGeom>
          <a:solidFill>
            <a:srgbClr val="CC99FF">
              <a:alpha val="22000"/>
            </a:srgbClr>
          </a:solidFill>
          <a:ln w="38100">
            <a:solidFill>
              <a:srgbClr val="000080"/>
            </a:solidFill>
            <a:miter lim="800000"/>
            <a:headEnd/>
            <a:tailEnd/>
          </a:ln>
          <a:effectLst/>
        </p:spPr>
        <p:txBody>
          <a:bodyPr anchor="ctr">
            <a:spAutoFit/>
          </a:bodyPr>
          <a:lstStyle/>
          <a:p>
            <a:pPr>
              <a:buClr>
                <a:srgbClr val="FF0066"/>
              </a:buClr>
              <a:buFont typeface="Wingdings" pitchFamily="2" charset="2"/>
              <a:buChar char=":"/>
            </a:pPr>
            <a:r>
              <a:rPr lang="tr-TR" sz="2400" b="1"/>
              <a:t>Dik oturma, omurgaya yaklaşık % 25 daha az yük binmesini sağlar ve bir çok sırt problemini önler. Bu sebeple personele doğru oturma pozisyonun önemi aşılanmalıdır. </a:t>
            </a:r>
          </a:p>
          <a:p>
            <a:pPr>
              <a:buClr>
                <a:srgbClr val="FF0066"/>
              </a:buClr>
              <a:buFont typeface="Wingdings" pitchFamily="2" charset="2"/>
              <a:buChar char=":"/>
            </a:pPr>
            <a:r>
              <a:rPr lang="tr-TR" sz="2400" b="1"/>
              <a:t>Bilgisayar ekranının görüntü kalitesi, göz sağlığı açısından çok önemlidir. Ekrandaki yazı karakterlerinin büyüklüğü </a:t>
            </a:r>
            <a:r>
              <a:rPr lang="tr-TR" sz="2400" b="1">
                <a:solidFill>
                  <a:srgbClr val="CC3300"/>
                </a:solidFill>
              </a:rPr>
              <a:t>2.6 mm.</a:t>
            </a:r>
            <a:r>
              <a:rPr lang="tr-TR" sz="2400" b="1"/>
              <a:t> ‘nin altına düşmemeli, ekran tozlu kalmamalı ve görüntüde titreşim olmamalıdır. </a:t>
            </a:r>
          </a:p>
        </p:txBody>
      </p:sp>
      <p:sp>
        <p:nvSpPr>
          <p:cNvPr id="35843"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35844" name="Picture 4"/>
          <p:cNvPicPr>
            <a:picLocks noChangeAspect="1" noChangeArrowheads="1"/>
          </p:cNvPicPr>
          <p:nvPr/>
        </p:nvPicPr>
        <p:blipFill>
          <a:blip r:embed="rId2" cstate="print"/>
          <a:srcRect/>
          <a:stretch>
            <a:fillRect/>
          </a:stretch>
        </p:blipFill>
        <p:spPr bwMode="auto">
          <a:xfrm>
            <a:off x="5580063" y="1557338"/>
            <a:ext cx="3241675" cy="4824412"/>
          </a:xfrm>
          <a:prstGeom prst="rect">
            <a:avLst/>
          </a:prstGeom>
          <a:noFill/>
          <a:ln w="12700">
            <a:solidFill>
              <a:schemeClr val="accent2"/>
            </a:solidFill>
            <a:miter lim="800000"/>
            <a:headEnd type="none" w="sm" len="sm"/>
            <a:tailEnd type="none" w="sm" len="sm"/>
          </a:ln>
          <a:effectLst>
            <a:prstShdw prst="shdw13" dist="53882" dir="13500000">
              <a:schemeClr val="bg2"/>
            </a:prstShdw>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4"/>
          <p:cNvSpPr txBox="1">
            <a:spLocks noChangeArrowheads="1"/>
          </p:cNvSpPr>
          <p:nvPr/>
        </p:nvSpPr>
        <p:spPr bwMode="auto">
          <a:xfrm>
            <a:off x="467544" y="1052736"/>
            <a:ext cx="8280920" cy="5805264"/>
          </a:xfrm>
          <a:prstGeom prst="rect">
            <a:avLst/>
          </a:prstGeom>
          <a:solidFill>
            <a:srgbClr val="CC99FF">
              <a:alpha val="17000"/>
            </a:srgbClr>
          </a:solidFill>
          <a:ln w="38100">
            <a:solidFill>
              <a:srgbClr val="9900FF"/>
            </a:solidFill>
            <a:miter lim="800000"/>
            <a:headEnd/>
            <a:tailEnd/>
          </a:ln>
          <a:effectLst/>
        </p:spPr>
        <p:txBody>
          <a:bodyPr wrap="square">
            <a:spAutoFit/>
          </a:bodyPr>
          <a:lstStyle/>
          <a:p>
            <a:pPr>
              <a:buClr>
                <a:srgbClr val="FF0066"/>
              </a:buClr>
              <a:buFont typeface="Wingdings" pitchFamily="2" charset="2"/>
              <a:buChar char="|"/>
            </a:pPr>
            <a:r>
              <a:rPr lang="tr-TR" sz="2400" dirty="0"/>
              <a:t>Uzun süre ekrana baktığımızda, göz kasları kasılır, göz kırpma azalır. Bunun sonucunda göz nemliliğini kaybeder. Bu nedenle göz kırpma sayısını normalden aza düşürmeyin. Arada bir gözlerinizi ekrandan uzaklaştırın.</a:t>
            </a:r>
          </a:p>
          <a:p>
            <a:pPr>
              <a:buClr>
                <a:srgbClr val="FF0066"/>
              </a:buClr>
            </a:pPr>
            <a:endParaRPr lang="tr-TR" sz="2400" dirty="0"/>
          </a:p>
          <a:p>
            <a:pPr>
              <a:buClr>
                <a:srgbClr val="FF0066"/>
              </a:buClr>
              <a:buFont typeface="Wingdings" pitchFamily="2" charset="2"/>
              <a:buChar char="|"/>
            </a:pPr>
            <a:r>
              <a:rPr lang="tr-TR" sz="2400" dirty="0"/>
              <a:t>20 - 25 dakikada bir gözleriniz ekrandan uzaklaştırın ve uzak bir alana odaklanın. Böylelikle gözünüzün dinlenmesini sağlarsınız. </a:t>
            </a:r>
          </a:p>
          <a:p>
            <a:pPr>
              <a:buClr>
                <a:srgbClr val="FF0066"/>
              </a:buClr>
            </a:pPr>
            <a:endParaRPr lang="tr-TR" sz="2400" dirty="0"/>
          </a:p>
          <a:p>
            <a:pPr>
              <a:buClr>
                <a:srgbClr val="FF0066"/>
              </a:buClr>
              <a:buFont typeface="Wingdings" pitchFamily="2" charset="2"/>
              <a:buChar char="|"/>
            </a:pPr>
            <a:r>
              <a:rPr lang="tr-TR" sz="2400" dirty="0"/>
              <a:t>Ekranınızı temiz tutun. </a:t>
            </a:r>
          </a:p>
          <a:p>
            <a:pPr>
              <a:buClr>
                <a:srgbClr val="FF0066"/>
              </a:buClr>
              <a:buFont typeface="Wingdings" pitchFamily="2" charset="2"/>
              <a:buChar char="|"/>
            </a:pPr>
            <a:r>
              <a:rPr lang="tr-TR" sz="2400" dirty="0"/>
              <a:t>Ekranınızdaki yansımayı yok edin veya azaltın. </a:t>
            </a:r>
          </a:p>
          <a:p>
            <a:pPr>
              <a:buClr>
                <a:srgbClr val="FF0066"/>
              </a:buClr>
              <a:buFont typeface="Wingdings" pitchFamily="2" charset="2"/>
              <a:buChar char="|"/>
            </a:pPr>
            <a:r>
              <a:rPr lang="tr-TR" sz="2400" dirty="0"/>
              <a:t>Ekranda küçük karakter kullanmayın. Internet tarayıcı programınızda karakter büyüklüğünü arttırabilirsiniz. </a:t>
            </a:r>
          </a:p>
          <a:p>
            <a:pPr>
              <a:buClr>
                <a:srgbClr val="FF0066"/>
              </a:buClr>
              <a:buFont typeface="Wingdings" pitchFamily="2" charset="2"/>
              <a:buChar char="|"/>
            </a:pPr>
            <a:r>
              <a:rPr lang="tr-TR" sz="2400" dirty="0"/>
              <a:t>Ekran kontrastını gözünüzü rahatsız etmeyecek şekilde ayarlayın</a:t>
            </a:r>
            <a:r>
              <a:rPr lang="tr-TR" sz="2000" dirty="0"/>
              <a:t>. </a:t>
            </a:r>
            <a:endParaRPr lang="en-US" sz="2000" dirty="0"/>
          </a:p>
        </p:txBody>
      </p:sp>
      <p:sp>
        <p:nvSpPr>
          <p:cNvPr id="53253" name="Rectangle 5"/>
          <p:cNvSpPr>
            <a:spLocks noChangeArrowheads="1"/>
          </p:cNvSpPr>
          <p:nvPr/>
        </p:nvSpPr>
        <p:spPr bwMode="auto">
          <a:xfrm>
            <a:off x="539750" y="2603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95288" y="1347788"/>
            <a:ext cx="4248150" cy="5241925"/>
          </a:xfrm>
          <a:prstGeom prst="rect">
            <a:avLst/>
          </a:prstGeom>
          <a:solidFill>
            <a:srgbClr val="CC99FF">
              <a:alpha val="22000"/>
            </a:srgbClr>
          </a:solidFill>
          <a:ln w="38100">
            <a:solidFill>
              <a:srgbClr val="000080"/>
            </a:solidFill>
            <a:miter lim="800000"/>
            <a:headEnd/>
            <a:tailEnd/>
          </a:ln>
          <a:effectLst/>
        </p:spPr>
        <p:txBody>
          <a:bodyPr anchor="ctr">
            <a:spAutoFit/>
          </a:bodyPr>
          <a:lstStyle/>
          <a:p>
            <a:pPr>
              <a:buClr>
                <a:srgbClr val="FF0066"/>
              </a:buClr>
              <a:buFont typeface="Wingdings" pitchFamily="2" charset="2"/>
              <a:buChar char=":"/>
            </a:pPr>
            <a:r>
              <a:rPr lang="tr-TR" sz="2400" b="1"/>
              <a:t>Ekrana bakış uzaklığı </a:t>
            </a:r>
          </a:p>
          <a:p>
            <a:pPr>
              <a:buClr>
                <a:srgbClr val="FF0066"/>
              </a:buClr>
              <a:buFont typeface="Wingdings" pitchFamily="2" charset="2"/>
              <a:buNone/>
            </a:pPr>
            <a:r>
              <a:rPr lang="tr-TR" sz="2400" b="1"/>
              <a:t>500 – 700 mm. arasında olmalıdır. Işık yansımasını minimuma indirebilmek amacıyla ekranlar mümkünse pencerelere </a:t>
            </a:r>
          </a:p>
          <a:p>
            <a:pPr>
              <a:buClr>
                <a:srgbClr val="FF0066"/>
              </a:buClr>
              <a:buFont typeface="Wingdings" pitchFamily="2" charset="2"/>
              <a:buNone/>
            </a:pPr>
            <a:r>
              <a:rPr lang="tr-TR" sz="2400" b="1"/>
              <a:t>90</a:t>
            </a:r>
            <a:r>
              <a:rPr lang="tr-TR" sz="2400" b="1" baseline="30000"/>
              <a:t>o</a:t>
            </a:r>
            <a:r>
              <a:rPr lang="tr-TR" sz="2400" b="1"/>
              <a:t> dik olacak şekilde yerleştirilmelidir. </a:t>
            </a:r>
          </a:p>
          <a:p>
            <a:pPr>
              <a:buClr>
                <a:srgbClr val="FF0066"/>
              </a:buClr>
              <a:buFont typeface="Wingdings" pitchFamily="2" charset="2"/>
              <a:buChar char=":"/>
            </a:pPr>
            <a:r>
              <a:rPr lang="tr-TR" sz="2400" b="1"/>
              <a:t>Ekranlarda siyah fon kullanmak, personelde koyu bir tünele giriş etkisi yapabilir ve aydınlık ortamda göz kamaşma etkisini de arttırır. </a:t>
            </a:r>
          </a:p>
        </p:txBody>
      </p:sp>
      <p:sp>
        <p:nvSpPr>
          <p:cNvPr id="36867"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36868" name="Picture 4"/>
          <p:cNvPicPr>
            <a:picLocks noChangeAspect="1" noChangeArrowheads="1"/>
          </p:cNvPicPr>
          <p:nvPr/>
        </p:nvPicPr>
        <p:blipFill>
          <a:blip r:embed="rId2" cstate="print"/>
          <a:srcRect/>
          <a:stretch>
            <a:fillRect/>
          </a:stretch>
        </p:blipFill>
        <p:spPr bwMode="auto">
          <a:xfrm>
            <a:off x="4716463" y="1341438"/>
            <a:ext cx="4176712" cy="3355975"/>
          </a:xfrm>
          <a:prstGeom prst="rect">
            <a:avLst/>
          </a:prstGeom>
          <a:noFill/>
          <a:ln w="12700">
            <a:noFill/>
            <a:miter lim="800000"/>
            <a:headEnd/>
            <a:tailEnd/>
          </a:ln>
          <a:effectLst/>
        </p:spPr>
      </p:pic>
      <p:pic>
        <p:nvPicPr>
          <p:cNvPr id="36869" name="Picture 5"/>
          <p:cNvPicPr>
            <a:picLocks noChangeAspect="1" noChangeArrowheads="1"/>
          </p:cNvPicPr>
          <p:nvPr/>
        </p:nvPicPr>
        <p:blipFill>
          <a:blip r:embed="rId3" cstate="print"/>
          <a:srcRect/>
          <a:stretch>
            <a:fillRect/>
          </a:stretch>
        </p:blipFill>
        <p:spPr bwMode="auto">
          <a:xfrm>
            <a:off x="5148263" y="4437063"/>
            <a:ext cx="3527425" cy="2157412"/>
          </a:xfrm>
          <a:prstGeom prst="rect">
            <a:avLst/>
          </a:prstGeom>
          <a:noFill/>
          <a:ln w="12700">
            <a:noFill/>
            <a:miter lim="800000"/>
            <a:headEnd type="none" w="sm" len="sm"/>
            <a:tailEnd type="none" w="sm" len="sm"/>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48131" name="Picture 3" descr="bilgisayar ağrıları"/>
          <p:cNvPicPr>
            <a:picLocks noChangeAspect="1" noChangeArrowheads="1"/>
          </p:cNvPicPr>
          <p:nvPr/>
        </p:nvPicPr>
        <p:blipFill>
          <a:blip r:embed="rId2" cstate="print"/>
          <a:srcRect/>
          <a:stretch>
            <a:fillRect/>
          </a:stretch>
        </p:blipFill>
        <p:spPr bwMode="auto">
          <a:xfrm>
            <a:off x="539750" y="1484313"/>
            <a:ext cx="4313238" cy="4681537"/>
          </a:xfrm>
          <a:prstGeom prst="rect">
            <a:avLst/>
          </a:prstGeom>
          <a:noFill/>
          <a:ln w="38100">
            <a:solidFill>
              <a:srgbClr val="FF0000"/>
            </a:solidFill>
            <a:miter lim="800000"/>
            <a:headEnd/>
            <a:tailEnd/>
          </a:ln>
        </p:spPr>
      </p:pic>
      <p:sp>
        <p:nvSpPr>
          <p:cNvPr id="48132" name="Text Box 4"/>
          <p:cNvSpPr txBox="1">
            <a:spLocks noChangeArrowheads="1"/>
          </p:cNvSpPr>
          <p:nvPr/>
        </p:nvSpPr>
        <p:spPr bwMode="auto">
          <a:xfrm>
            <a:off x="5148263" y="1557338"/>
            <a:ext cx="3600450" cy="4508500"/>
          </a:xfrm>
          <a:prstGeom prst="rect">
            <a:avLst/>
          </a:prstGeom>
          <a:solidFill>
            <a:srgbClr val="CCFFFF">
              <a:alpha val="14999"/>
            </a:srgbClr>
          </a:solidFill>
          <a:ln w="38100">
            <a:solidFill>
              <a:srgbClr val="0000FF"/>
            </a:solidFill>
            <a:miter lim="800000"/>
            <a:headEnd/>
            <a:tailEnd/>
          </a:ln>
          <a:effectLst/>
        </p:spPr>
        <p:txBody>
          <a:bodyPr>
            <a:spAutoFit/>
          </a:bodyPr>
          <a:lstStyle/>
          <a:p>
            <a:pPr>
              <a:spcBef>
                <a:spcPct val="50000"/>
              </a:spcBef>
            </a:pPr>
            <a:r>
              <a:rPr lang="tr-TR" sz="2000" b="1">
                <a:solidFill>
                  <a:srgbClr val="FF0066"/>
                </a:solidFill>
              </a:rPr>
              <a:t>Sandalyedeki oturuş açınız ne olmalı? </a:t>
            </a:r>
            <a:br>
              <a:rPr lang="tr-TR" sz="2000" b="1">
                <a:solidFill>
                  <a:srgbClr val="FF0066"/>
                </a:solidFill>
              </a:rPr>
            </a:br>
            <a:r>
              <a:rPr lang="tr-TR" sz="2000" b="1">
                <a:solidFill>
                  <a:srgbClr val="FF0066"/>
                </a:solidFill>
              </a:rPr>
              <a:t>Ekrana ne kadar uzaktan bakmalısınız?</a:t>
            </a:r>
          </a:p>
          <a:p>
            <a:pPr>
              <a:spcBef>
                <a:spcPct val="50000"/>
              </a:spcBef>
            </a:pPr>
            <a:r>
              <a:rPr lang="tr-TR" b="1">
                <a:solidFill>
                  <a:srgbClr val="6600CC"/>
                </a:solidFill>
              </a:rPr>
              <a:t>Ekrana hafifçe tepeden mi bakmalısınız yoksa başınızın tam karşısında mı olmalı?</a:t>
            </a:r>
            <a:br>
              <a:rPr lang="tr-TR" b="1">
                <a:solidFill>
                  <a:srgbClr val="6600CC"/>
                </a:solidFill>
              </a:rPr>
            </a:br>
            <a:r>
              <a:rPr lang="tr-TR" b="1">
                <a:solidFill>
                  <a:srgbClr val="6600CC"/>
                </a:solidFill>
              </a:rPr>
              <a:t>Resimde görülen bölgelerde var olan ağrılar oturuş bozukluğundan kaynaklanıyor olabilir. Bu tür rahatsızlıkları gidermek için doğru bir oturuş ve çalışma alanını ergonomik bir şekilde kullanmak büyük önem taşıyor.</a:t>
            </a:r>
            <a:endParaRPr lang="en-US" b="1">
              <a:solidFill>
                <a:srgbClr val="6600CC"/>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95288" y="1714500"/>
            <a:ext cx="3671887" cy="4511675"/>
          </a:xfrm>
          <a:prstGeom prst="rect">
            <a:avLst/>
          </a:prstGeom>
          <a:solidFill>
            <a:srgbClr val="CC99FF">
              <a:alpha val="22000"/>
            </a:srgbClr>
          </a:solidFill>
          <a:ln w="38100">
            <a:solidFill>
              <a:srgbClr val="000080"/>
            </a:solidFill>
            <a:miter lim="800000"/>
            <a:headEnd/>
            <a:tailEnd/>
          </a:ln>
          <a:effectLst/>
        </p:spPr>
        <p:txBody>
          <a:bodyPr anchor="ctr">
            <a:spAutoFit/>
          </a:bodyPr>
          <a:lstStyle/>
          <a:p>
            <a:pPr>
              <a:buFont typeface="Symbol" pitchFamily="18" charset="2"/>
              <a:buNone/>
            </a:pPr>
            <a:r>
              <a:rPr lang="tr-TR" sz="2400" b="1"/>
              <a:t>Ekranın üst kenarı göz hizasında veya az aşağısında olmalı, personel çalışırken başının eğmek veya geriye atmak eğiliminde olmamalıdır. Bu durum boyun bölgesine uzun süreli statik yük getireceği için rahatsızlıklara yol açılabilir. </a:t>
            </a:r>
          </a:p>
        </p:txBody>
      </p:sp>
      <p:sp>
        <p:nvSpPr>
          <p:cNvPr id="37891"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grpSp>
        <p:nvGrpSpPr>
          <p:cNvPr id="37892" name="Group 4"/>
          <p:cNvGrpSpPr>
            <a:grpSpLocks/>
          </p:cNvGrpSpPr>
          <p:nvPr/>
        </p:nvGrpSpPr>
        <p:grpSpPr bwMode="auto">
          <a:xfrm>
            <a:off x="4284663" y="1412875"/>
            <a:ext cx="4570412" cy="5184775"/>
            <a:chOff x="3024" y="1104"/>
            <a:chExt cx="3166" cy="2552"/>
          </a:xfrm>
        </p:grpSpPr>
        <p:grpSp>
          <p:nvGrpSpPr>
            <p:cNvPr id="37893" name="Group 5"/>
            <p:cNvGrpSpPr>
              <a:grpSpLocks/>
            </p:cNvGrpSpPr>
            <p:nvPr/>
          </p:nvGrpSpPr>
          <p:grpSpPr bwMode="auto">
            <a:xfrm>
              <a:off x="3024" y="1104"/>
              <a:ext cx="3166" cy="2552"/>
              <a:chOff x="1608" y="884"/>
              <a:chExt cx="3166" cy="2552"/>
            </a:xfrm>
          </p:grpSpPr>
          <p:pic>
            <p:nvPicPr>
              <p:cNvPr id="37894" name="Picture 6"/>
              <p:cNvPicPr>
                <a:picLocks noChangeAspect="1" noChangeArrowheads="1"/>
              </p:cNvPicPr>
              <p:nvPr/>
            </p:nvPicPr>
            <p:blipFill>
              <a:blip r:embed="rId2" cstate="print"/>
              <a:srcRect/>
              <a:stretch>
                <a:fillRect/>
              </a:stretch>
            </p:blipFill>
            <p:spPr bwMode="auto">
              <a:xfrm>
                <a:off x="1608" y="884"/>
                <a:ext cx="3024" cy="2552"/>
              </a:xfrm>
              <a:prstGeom prst="rect">
                <a:avLst/>
              </a:prstGeom>
              <a:noFill/>
              <a:ln w="38100">
                <a:solidFill>
                  <a:srgbClr val="FF0066"/>
                </a:solidFill>
                <a:miter lim="800000"/>
                <a:headEnd/>
                <a:tailEnd/>
              </a:ln>
              <a:effectLst/>
            </p:spPr>
          </p:pic>
          <p:sp>
            <p:nvSpPr>
              <p:cNvPr id="37895" name="Text Box 7"/>
              <p:cNvSpPr txBox="1">
                <a:spLocks noChangeArrowheads="1"/>
              </p:cNvSpPr>
              <p:nvPr/>
            </p:nvSpPr>
            <p:spPr bwMode="auto">
              <a:xfrm>
                <a:off x="3264" y="912"/>
                <a:ext cx="1377" cy="199"/>
              </a:xfrm>
              <a:prstGeom prst="rect">
                <a:avLst/>
              </a:prstGeom>
              <a:solidFill>
                <a:srgbClr val="00FFFF"/>
              </a:solidFill>
              <a:ln w="38100">
                <a:solidFill>
                  <a:srgbClr val="0000FF"/>
                </a:solidFill>
                <a:miter lim="800000"/>
                <a:headEnd/>
                <a:tailEnd/>
              </a:ln>
              <a:effectLst/>
            </p:spPr>
            <p:txBody>
              <a:bodyPr wrap="none">
                <a:spAutoFit/>
              </a:bodyPr>
              <a:lstStyle/>
              <a:p>
                <a:r>
                  <a:rPr lang="tr-TR" b="1"/>
                  <a:t>   Boyun  ağrısı  </a:t>
                </a:r>
                <a:endParaRPr lang="tr-TR"/>
              </a:p>
            </p:txBody>
          </p:sp>
          <p:sp>
            <p:nvSpPr>
              <p:cNvPr id="37896" name="Text Box 8"/>
              <p:cNvSpPr txBox="1">
                <a:spLocks noChangeArrowheads="1"/>
              </p:cNvSpPr>
              <p:nvPr/>
            </p:nvSpPr>
            <p:spPr bwMode="auto">
              <a:xfrm>
                <a:off x="3264" y="1497"/>
                <a:ext cx="1412" cy="200"/>
              </a:xfrm>
              <a:prstGeom prst="rect">
                <a:avLst/>
              </a:prstGeom>
              <a:solidFill>
                <a:srgbClr val="CCFFCC"/>
              </a:solidFill>
              <a:ln w="38100">
                <a:solidFill>
                  <a:srgbClr val="0000FF"/>
                </a:solidFill>
                <a:miter lim="800000"/>
                <a:headEnd/>
                <a:tailEnd/>
              </a:ln>
              <a:effectLst/>
            </p:spPr>
            <p:txBody>
              <a:bodyPr wrap="none">
                <a:spAutoFit/>
              </a:bodyPr>
              <a:lstStyle/>
              <a:p>
                <a:r>
                  <a:rPr lang="tr-TR" b="1"/>
                  <a:t>     Sırt ağrısı       </a:t>
                </a:r>
                <a:endParaRPr lang="tr-TR"/>
              </a:p>
            </p:txBody>
          </p:sp>
          <p:sp>
            <p:nvSpPr>
              <p:cNvPr id="37897" name="Text Box 9"/>
              <p:cNvSpPr txBox="1">
                <a:spLocks noChangeArrowheads="1"/>
              </p:cNvSpPr>
              <p:nvPr/>
            </p:nvSpPr>
            <p:spPr bwMode="auto">
              <a:xfrm>
                <a:off x="3264" y="1969"/>
                <a:ext cx="1432" cy="561"/>
              </a:xfrm>
              <a:prstGeom prst="rect">
                <a:avLst/>
              </a:prstGeom>
              <a:solidFill>
                <a:srgbClr val="CCFFFF"/>
              </a:solidFill>
              <a:ln w="38100">
                <a:solidFill>
                  <a:srgbClr val="339966"/>
                </a:solidFill>
                <a:miter lim="800000"/>
                <a:headEnd/>
                <a:tailEnd/>
              </a:ln>
              <a:effectLst/>
            </p:spPr>
            <p:txBody>
              <a:bodyPr wrap="none">
                <a:spAutoFit/>
              </a:bodyPr>
              <a:lstStyle/>
              <a:p>
                <a:r>
                  <a:rPr lang="tr-TR" sz="1600" b="1"/>
                  <a:t> Hareketsiz kollar   </a:t>
                </a:r>
              </a:p>
              <a:p>
                <a:r>
                  <a:rPr lang="tr-TR" sz="1600" b="1"/>
                  <a:t>  </a:t>
                </a:r>
              </a:p>
              <a:p>
                <a:r>
                  <a:rPr lang="tr-TR" sz="1600" b="1"/>
                  <a:t> Sıkışmış  dizler </a:t>
                </a:r>
              </a:p>
              <a:p>
                <a:endParaRPr lang="tr-TR"/>
              </a:p>
            </p:txBody>
          </p:sp>
          <p:sp>
            <p:nvSpPr>
              <p:cNvPr id="37898" name="Text Box 10"/>
              <p:cNvSpPr txBox="1">
                <a:spLocks noChangeArrowheads="1"/>
              </p:cNvSpPr>
              <p:nvPr/>
            </p:nvSpPr>
            <p:spPr bwMode="auto">
              <a:xfrm>
                <a:off x="3168" y="2716"/>
                <a:ext cx="1606" cy="335"/>
              </a:xfrm>
              <a:prstGeom prst="rect">
                <a:avLst/>
              </a:prstGeom>
              <a:solidFill>
                <a:srgbClr val="FF99CC"/>
              </a:solidFill>
              <a:ln w="38100">
                <a:solidFill>
                  <a:srgbClr val="9900FF"/>
                </a:solidFill>
                <a:miter lim="800000"/>
                <a:headEnd/>
                <a:tailEnd/>
              </a:ln>
              <a:effectLst/>
            </p:spPr>
            <p:txBody>
              <a:bodyPr>
                <a:spAutoFit/>
              </a:bodyPr>
              <a:lstStyle/>
              <a:p>
                <a:pPr algn="ctr"/>
                <a:r>
                  <a:rPr lang="tr-TR" b="1"/>
                  <a:t>  Baldır bölgesinde  </a:t>
                </a:r>
              </a:p>
              <a:p>
                <a:pPr algn="ctr"/>
                <a:r>
                  <a:rPr lang="tr-TR" b="1"/>
                  <a:t>  basınç                     </a:t>
                </a:r>
                <a:endParaRPr lang="tr-TR"/>
              </a:p>
            </p:txBody>
          </p:sp>
        </p:grpSp>
        <p:sp>
          <p:nvSpPr>
            <p:cNvPr id="37899" name="Text Box 11"/>
            <p:cNvSpPr txBox="1">
              <a:spLocks noChangeArrowheads="1"/>
            </p:cNvSpPr>
            <p:nvPr/>
          </p:nvSpPr>
          <p:spPr bwMode="auto">
            <a:xfrm>
              <a:off x="4704" y="1929"/>
              <a:ext cx="1200" cy="199"/>
            </a:xfrm>
            <a:prstGeom prst="rect">
              <a:avLst/>
            </a:prstGeom>
            <a:solidFill>
              <a:srgbClr val="FFCC99"/>
            </a:solidFill>
            <a:ln w="38100">
              <a:solidFill>
                <a:srgbClr val="FF0066"/>
              </a:solidFill>
              <a:miter lim="800000"/>
              <a:headEnd/>
              <a:tailEnd/>
            </a:ln>
            <a:effectLst/>
          </p:spPr>
          <p:txBody>
            <a:bodyPr>
              <a:spAutoFit/>
            </a:bodyPr>
            <a:lstStyle/>
            <a:p>
              <a:r>
                <a:rPr lang="tr-TR" b="1"/>
                <a:t>Mideye baskı                     </a:t>
              </a:r>
              <a:endParaRPr lang="tr-T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50179" name="Picture 3" descr="otur2"/>
          <p:cNvPicPr>
            <a:picLocks noChangeAspect="1" noChangeArrowheads="1"/>
          </p:cNvPicPr>
          <p:nvPr/>
        </p:nvPicPr>
        <p:blipFill>
          <a:blip r:embed="rId2" cstate="print"/>
          <a:srcRect/>
          <a:stretch>
            <a:fillRect/>
          </a:stretch>
        </p:blipFill>
        <p:spPr bwMode="auto">
          <a:xfrm>
            <a:off x="468313" y="1412875"/>
            <a:ext cx="4716462" cy="5256213"/>
          </a:xfrm>
          <a:prstGeom prst="rect">
            <a:avLst/>
          </a:prstGeom>
          <a:noFill/>
          <a:ln w="38100">
            <a:solidFill>
              <a:srgbClr val="FF99CC"/>
            </a:solidFill>
            <a:miter lim="800000"/>
            <a:headEnd/>
            <a:tailEnd/>
          </a:ln>
        </p:spPr>
      </p:pic>
      <p:sp>
        <p:nvSpPr>
          <p:cNvPr id="50180" name="Text Box 4"/>
          <p:cNvSpPr txBox="1">
            <a:spLocks noChangeArrowheads="1"/>
          </p:cNvSpPr>
          <p:nvPr/>
        </p:nvSpPr>
        <p:spPr bwMode="auto">
          <a:xfrm>
            <a:off x="5364163" y="1700213"/>
            <a:ext cx="3600450" cy="4702175"/>
          </a:xfrm>
          <a:prstGeom prst="rect">
            <a:avLst/>
          </a:prstGeom>
          <a:solidFill>
            <a:srgbClr val="FFFF99">
              <a:alpha val="32001"/>
            </a:srgbClr>
          </a:solidFill>
          <a:ln w="38100">
            <a:solidFill>
              <a:srgbClr val="666699"/>
            </a:solidFill>
            <a:miter lim="800000"/>
            <a:headEnd/>
            <a:tailEnd/>
          </a:ln>
          <a:effectLst/>
        </p:spPr>
        <p:txBody>
          <a:bodyPr>
            <a:spAutoFit/>
          </a:bodyPr>
          <a:lstStyle/>
          <a:p>
            <a:r>
              <a:rPr lang="tr-TR" sz="2000" b="1">
                <a:solidFill>
                  <a:srgbClr val="CC3300"/>
                </a:solidFill>
              </a:rPr>
              <a:t>Akılda tutulması gereken en önemli nokta "dik açı" kuralıdır. </a:t>
            </a:r>
          </a:p>
          <a:p>
            <a:r>
              <a:rPr lang="tr-TR" sz="2000" b="1">
                <a:solidFill>
                  <a:srgbClr val="CC3300"/>
                </a:solidFill>
              </a:rPr>
              <a:t>Ayaklar yerde düz bir şekilde durmalıdır. </a:t>
            </a:r>
          </a:p>
          <a:p>
            <a:r>
              <a:rPr lang="tr-TR" sz="2000" b="1">
                <a:solidFill>
                  <a:srgbClr val="CC3300"/>
                </a:solidFill>
              </a:rPr>
              <a:t>Monitörün tepe noktası göz seviyesinden 15 derece kadar aşağıda olmalıdır. </a:t>
            </a:r>
          </a:p>
          <a:p>
            <a:r>
              <a:rPr lang="tr-TR" sz="2000" b="1">
                <a:solidFill>
                  <a:srgbClr val="CC3300"/>
                </a:solidFill>
              </a:rPr>
              <a:t>Baş hiç bir zaman geriye doğru tutulmamalıdır. </a:t>
            </a:r>
          </a:p>
          <a:p>
            <a:r>
              <a:rPr lang="tr-TR" sz="2000" b="1">
                <a:solidFill>
                  <a:srgbClr val="CC3300"/>
                </a:solidFill>
              </a:rPr>
              <a:t>Pozisyonunuzu düzenli olarak değiştirmelisiniz. </a:t>
            </a:r>
          </a:p>
          <a:p>
            <a:r>
              <a:rPr lang="tr-TR" sz="2000" b="1">
                <a:solidFill>
                  <a:srgbClr val="CC3300"/>
                </a:solidFill>
              </a:rPr>
              <a:t>Uzun süreler aynı pozisyonda oturmak sorunlara yol açabilir.</a:t>
            </a:r>
            <a:r>
              <a:rPr lang="en-US" sz="2000" b="1">
                <a:solidFill>
                  <a:srgbClr val="CC3300"/>
                </a:solidFill>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49155" name="Picture 3" descr="otur1"/>
          <p:cNvPicPr>
            <a:picLocks noChangeAspect="1" noChangeArrowheads="1"/>
          </p:cNvPicPr>
          <p:nvPr/>
        </p:nvPicPr>
        <p:blipFill>
          <a:blip r:embed="rId2" cstate="print"/>
          <a:srcRect/>
          <a:stretch>
            <a:fillRect/>
          </a:stretch>
        </p:blipFill>
        <p:spPr bwMode="auto">
          <a:xfrm>
            <a:off x="3924300" y="1989138"/>
            <a:ext cx="4968875" cy="3816350"/>
          </a:xfrm>
          <a:prstGeom prst="rect">
            <a:avLst/>
          </a:prstGeom>
          <a:noFill/>
          <a:ln w="38100">
            <a:solidFill>
              <a:srgbClr val="0000FF"/>
            </a:solidFill>
            <a:miter lim="800000"/>
            <a:headEnd/>
            <a:tailEnd/>
          </a:ln>
        </p:spPr>
      </p:pic>
      <p:sp>
        <p:nvSpPr>
          <p:cNvPr id="49156" name="Text Box 4"/>
          <p:cNvSpPr txBox="1">
            <a:spLocks noChangeArrowheads="1"/>
          </p:cNvSpPr>
          <p:nvPr/>
        </p:nvSpPr>
        <p:spPr bwMode="auto">
          <a:xfrm>
            <a:off x="684213" y="1844675"/>
            <a:ext cx="3024187" cy="4054475"/>
          </a:xfrm>
          <a:prstGeom prst="rect">
            <a:avLst/>
          </a:prstGeom>
          <a:noFill/>
          <a:ln w="9525">
            <a:noFill/>
            <a:miter lim="800000"/>
            <a:headEnd/>
            <a:tailEnd/>
          </a:ln>
          <a:effectLst/>
        </p:spPr>
        <p:txBody>
          <a:bodyPr>
            <a:spAutoFit/>
          </a:bodyPr>
          <a:lstStyle/>
          <a:p>
            <a:pPr>
              <a:buClr>
                <a:srgbClr val="FF0066"/>
              </a:buClr>
              <a:buFont typeface="Wingdings" pitchFamily="2" charset="2"/>
              <a:buChar char="|"/>
            </a:pPr>
            <a:r>
              <a:rPr lang="tr-TR" sz="2000" b="1"/>
              <a:t>Ekrana uzaklık mesafesi görüntüye, okunabilirliğe ve monitörün büyüklüğüne bağlıdır. </a:t>
            </a:r>
          </a:p>
          <a:p>
            <a:pPr>
              <a:buClr>
                <a:srgbClr val="FF0066"/>
              </a:buClr>
              <a:buFont typeface="Wingdings" pitchFamily="2" charset="2"/>
              <a:buChar char="|"/>
            </a:pPr>
            <a:r>
              <a:rPr lang="tr-TR" sz="2000" b="1"/>
              <a:t>Masa dizlerden en az 5 cm yüksekte olmalıdır. </a:t>
            </a:r>
          </a:p>
          <a:p>
            <a:pPr>
              <a:buClr>
                <a:srgbClr val="FF0066"/>
              </a:buClr>
              <a:buFont typeface="Wingdings" pitchFamily="2" charset="2"/>
              <a:buChar char="|"/>
            </a:pPr>
            <a:r>
              <a:rPr lang="tr-TR" sz="2000" b="1"/>
              <a:t>Masanın başından sonuna kadar olan alan bacakların tam olarak açılması için yeterli büyüklükte olmalıdır. </a:t>
            </a:r>
            <a:endParaRPr lang="en-US" sz="2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3779838" y="1341438"/>
            <a:ext cx="5041900" cy="5241925"/>
          </a:xfrm>
          <a:prstGeom prst="rect">
            <a:avLst/>
          </a:prstGeom>
          <a:solidFill>
            <a:srgbClr val="FFCC99"/>
          </a:solidFill>
          <a:ln w="38100">
            <a:solidFill>
              <a:srgbClr val="000080"/>
            </a:solidFill>
            <a:miter lim="800000"/>
            <a:headEnd/>
            <a:tailEnd/>
          </a:ln>
          <a:effectLst/>
        </p:spPr>
        <p:txBody>
          <a:bodyPr anchor="ctr">
            <a:spAutoFit/>
          </a:bodyPr>
          <a:lstStyle/>
          <a:p>
            <a:r>
              <a:rPr lang="tr-TR" sz="2400" b="1"/>
              <a:t>Ergonomi insan kullanımı için çevre, sistem ve nesnelerin tasarımına  insanla ilgili bilimsel bilginin uygulanmasıdır. Ergonomi insanların içinde bulunduğu her yerde vardır. İş sistemleri, spor, dinlenme, sağlık ve güvenlik iyi tasarımlandığı zaman bütün ergonomi prensiplerini içermelidir. Ergonominin birçok tanımı bulunmakla birlikte en yaygın olanı “</a:t>
            </a:r>
            <a:r>
              <a:rPr lang="tr-TR" sz="2400" b="1">
                <a:solidFill>
                  <a:srgbClr val="C51503"/>
                </a:solidFill>
              </a:rPr>
              <a:t>işin insancıllaştırılarak verimliliğin artırılmasıdır”. </a:t>
            </a:r>
            <a:r>
              <a:rPr lang="tr-TR" sz="2400"/>
              <a:t> </a:t>
            </a:r>
          </a:p>
        </p:txBody>
      </p:sp>
      <p:pic>
        <p:nvPicPr>
          <p:cNvPr id="4100" name="Picture 4"/>
          <p:cNvPicPr>
            <a:picLocks noChangeAspect="1" noChangeArrowheads="1"/>
          </p:cNvPicPr>
          <p:nvPr/>
        </p:nvPicPr>
        <p:blipFill>
          <a:blip r:embed="rId2" cstate="print"/>
          <a:srcRect/>
          <a:stretch>
            <a:fillRect/>
          </a:stretch>
        </p:blipFill>
        <p:spPr bwMode="auto">
          <a:xfrm>
            <a:off x="468313" y="1484313"/>
            <a:ext cx="3024187" cy="4968875"/>
          </a:xfrm>
          <a:prstGeom prst="rect">
            <a:avLst/>
          </a:prstGeom>
          <a:noFill/>
          <a:ln w="9525">
            <a:noFill/>
            <a:miter lim="800000"/>
            <a:headEnd/>
            <a:tailEnd/>
          </a:ln>
          <a:effectLst/>
        </p:spPr>
      </p:pic>
      <p:sp>
        <p:nvSpPr>
          <p:cNvPr id="4101" name="Rectangle 5"/>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51203" name="Picture 3" descr="masa"/>
          <p:cNvPicPr>
            <a:picLocks noChangeAspect="1" noChangeArrowheads="1"/>
          </p:cNvPicPr>
          <p:nvPr/>
        </p:nvPicPr>
        <p:blipFill>
          <a:blip r:embed="rId2" cstate="print"/>
          <a:srcRect/>
          <a:stretch>
            <a:fillRect/>
          </a:stretch>
        </p:blipFill>
        <p:spPr bwMode="auto">
          <a:xfrm>
            <a:off x="179388" y="1412875"/>
            <a:ext cx="6624637" cy="4824413"/>
          </a:xfrm>
          <a:prstGeom prst="rect">
            <a:avLst/>
          </a:prstGeom>
          <a:solidFill>
            <a:srgbClr val="9900FF">
              <a:alpha val="10001"/>
            </a:srgbClr>
          </a:solidFill>
          <a:ln w="38100">
            <a:solidFill>
              <a:srgbClr val="666699"/>
            </a:solidFill>
            <a:miter lim="800000"/>
            <a:headEnd/>
            <a:tailEnd/>
          </a:ln>
        </p:spPr>
      </p:pic>
      <p:sp>
        <p:nvSpPr>
          <p:cNvPr id="51204" name="Text Box 4"/>
          <p:cNvSpPr txBox="1">
            <a:spLocks noChangeArrowheads="1"/>
          </p:cNvSpPr>
          <p:nvPr/>
        </p:nvSpPr>
        <p:spPr bwMode="auto">
          <a:xfrm>
            <a:off x="6300788" y="2492375"/>
            <a:ext cx="2665412" cy="3406775"/>
          </a:xfrm>
          <a:prstGeom prst="rect">
            <a:avLst/>
          </a:prstGeom>
          <a:solidFill>
            <a:srgbClr val="99CCFF"/>
          </a:solidFill>
          <a:ln w="28575">
            <a:solidFill>
              <a:srgbClr val="FF0000"/>
            </a:solidFill>
            <a:miter lim="800000"/>
            <a:headEnd/>
            <a:tailEnd/>
          </a:ln>
          <a:effectLst/>
        </p:spPr>
        <p:txBody>
          <a:bodyPr>
            <a:spAutoFit/>
          </a:bodyPr>
          <a:lstStyle/>
          <a:p>
            <a:pPr>
              <a:spcBef>
                <a:spcPct val="50000"/>
              </a:spcBef>
            </a:pPr>
            <a:r>
              <a:rPr lang="tr-TR" sz="2400" b="1"/>
              <a:t>Masanın üstündeki araçlara erişim rahat olmalı, tüm ekipmanlar bir "kol dairesi" mesafesinin içinde kalmalıdır.</a:t>
            </a:r>
            <a:endParaRPr lang="en-US" sz="24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95288" y="1347788"/>
            <a:ext cx="3529012" cy="5241925"/>
          </a:xfrm>
          <a:prstGeom prst="rect">
            <a:avLst/>
          </a:prstGeom>
          <a:solidFill>
            <a:srgbClr val="CC99FF">
              <a:alpha val="22000"/>
            </a:srgbClr>
          </a:solidFill>
          <a:ln w="38100">
            <a:solidFill>
              <a:srgbClr val="000080"/>
            </a:solidFill>
            <a:miter lim="800000"/>
            <a:headEnd/>
            <a:tailEnd/>
          </a:ln>
          <a:effectLst/>
        </p:spPr>
        <p:txBody>
          <a:bodyPr anchor="ctr">
            <a:spAutoFit/>
          </a:bodyPr>
          <a:lstStyle/>
          <a:p>
            <a:pPr>
              <a:buFont typeface="Symbol" pitchFamily="18" charset="2"/>
              <a:buChar char=""/>
            </a:pPr>
            <a:r>
              <a:rPr lang="tr-TR" sz="2400" b="1"/>
              <a:t>Uzun süreli klavye kullanımında, kolların masa yüzeyinden aşağıda kalması ve buna bağlı olarak bileklerin sürekli masa kenarına dayalı tutulması, bilek bölgesindeki sinirlere zarar verebilmektedir. Kollar yazı yazarken, yere paralel tutulmalı ve bilekler bükülmemelidir. </a:t>
            </a:r>
          </a:p>
        </p:txBody>
      </p:sp>
      <p:sp>
        <p:nvSpPr>
          <p:cNvPr id="38915"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38916" name="Picture 4"/>
          <p:cNvPicPr>
            <a:picLocks noChangeAspect="1" noChangeArrowheads="1"/>
          </p:cNvPicPr>
          <p:nvPr/>
        </p:nvPicPr>
        <p:blipFill>
          <a:blip r:embed="rId2" cstate="print"/>
          <a:srcRect/>
          <a:stretch>
            <a:fillRect/>
          </a:stretch>
        </p:blipFill>
        <p:spPr bwMode="auto">
          <a:xfrm>
            <a:off x="6443663" y="5084763"/>
            <a:ext cx="2520950" cy="1604962"/>
          </a:xfrm>
          <a:prstGeom prst="rect">
            <a:avLst/>
          </a:prstGeom>
          <a:noFill/>
          <a:ln w="12700">
            <a:solidFill>
              <a:schemeClr val="folHlink"/>
            </a:solidFill>
            <a:miter lim="800000"/>
            <a:headEnd/>
            <a:tailEnd/>
          </a:ln>
          <a:effectLst/>
        </p:spPr>
      </p:pic>
      <p:pic>
        <p:nvPicPr>
          <p:cNvPr id="38917" name="Picture 5"/>
          <p:cNvPicPr>
            <a:picLocks noChangeAspect="1" noChangeArrowheads="1"/>
          </p:cNvPicPr>
          <p:nvPr/>
        </p:nvPicPr>
        <p:blipFill>
          <a:blip r:embed="rId3" cstate="print"/>
          <a:srcRect/>
          <a:stretch>
            <a:fillRect/>
          </a:stretch>
        </p:blipFill>
        <p:spPr bwMode="auto">
          <a:xfrm>
            <a:off x="4067175" y="3860800"/>
            <a:ext cx="2449513" cy="1558925"/>
          </a:xfrm>
          <a:prstGeom prst="rect">
            <a:avLst/>
          </a:prstGeom>
          <a:noFill/>
          <a:ln w="12700">
            <a:solidFill>
              <a:schemeClr val="folHlink"/>
            </a:solidFill>
            <a:miter lim="800000"/>
            <a:headEnd/>
            <a:tailEnd/>
          </a:ln>
          <a:effectLst/>
        </p:spPr>
      </p:pic>
      <p:pic>
        <p:nvPicPr>
          <p:cNvPr id="38918" name="Picture 6"/>
          <p:cNvPicPr>
            <a:picLocks noChangeAspect="1" noChangeArrowheads="1"/>
          </p:cNvPicPr>
          <p:nvPr/>
        </p:nvPicPr>
        <p:blipFill>
          <a:blip r:embed="rId4" cstate="print"/>
          <a:srcRect/>
          <a:stretch>
            <a:fillRect/>
          </a:stretch>
        </p:blipFill>
        <p:spPr bwMode="auto">
          <a:xfrm>
            <a:off x="6588125" y="2349500"/>
            <a:ext cx="2376488" cy="1558925"/>
          </a:xfrm>
          <a:prstGeom prst="rect">
            <a:avLst/>
          </a:prstGeom>
          <a:noFill/>
          <a:ln w="12700">
            <a:solidFill>
              <a:schemeClr val="folHlink"/>
            </a:solidFill>
            <a:miter lim="800000"/>
            <a:headEnd/>
            <a:tailEnd/>
          </a:ln>
          <a:effectLst/>
        </p:spPr>
      </p:pic>
      <p:pic>
        <p:nvPicPr>
          <p:cNvPr id="38919" name="Picture 7"/>
          <p:cNvPicPr>
            <a:picLocks noChangeAspect="1" noChangeArrowheads="1"/>
          </p:cNvPicPr>
          <p:nvPr/>
        </p:nvPicPr>
        <p:blipFill>
          <a:blip r:embed="rId5" cstate="print"/>
          <a:srcRect/>
          <a:stretch>
            <a:fillRect/>
          </a:stretch>
        </p:blipFill>
        <p:spPr bwMode="auto">
          <a:xfrm>
            <a:off x="3995738" y="1341438"/>
            <a:ext cx="2663825" cy="1727200"/>
          </a:xfrm>
          <a:prstGeom prst="rect">
            <a:avLst/>
          </a:prstGeom>
          <a:noFill/>
          <a:ln w="12700">
            <a:solidFill>
              <a:schemeClr val="folHlink"/>
            </a:solid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95288" y="1347788"/>
            <a:ext cx="4968875" cy="5241925"/>
          </a:xfrm>
          <a:prstGeom prst="rect">
            <a:avLst/>
          </a:prstGeom>
          <a:solidFill>
            <a:srgbClr val="CC99FF">
              <a:alpha val="22000"/>
            </a:srgbClr>
          </a:solidFill>
          <a:ln w="38100">
            <a:solidFill>
              <a:srgbClr val="000080"/>
            </a:solidFill>
            <a:miter lim="800000"/>
            <a:headEnd/>
            <a:tailEnd/>
          </a:ln>
          <a:effectLst/>
        </p:spPr>
        <p:txBody>
          <a:bodyPr anchor="ctr">
            <a:spAutoFit/>
          </a:bodyPr>
          <a:lstStyle/>
          <a:p>
            <a:pPr>
              <a:buClr>
                <a:srgbClr val="FF0066"/>
              </a:buClr>
              <a:buFont typeface="Wingdings" pitchFamily="2" charset="2"/>
              <a:buChar char=":"/>
            </a:pPr>
            <a:r>
              <a:rPr lang="tr-TR" sz="2400" b="1"/>
              <a:t>Klavyenin yüzeyi parlamamalı, rengi nötr olmalıdır. </a:t>
            </a:r>
          </a:p>
          <a:p>
            <a:pPr>
              <a:buClr>
                <a:srgbClr val="FF0066"/>
              </a:buClr>
              <a:buFont typeface="Wingdings" pitchFamily="2" charset="2"/>
              <a:buChar char=":"/>
            </a:pPr>
            <a:r>
              <a:rPr lang="tr-TR" sz="2400" b="1"/>
              <a:t>Nümerik tuşların telefon düzeninde yerleştirilmiş olması, zihinsel işlemlerin etkinliği için önemlidir. </a:t>
            </a:r>
          </a:p>
          <a:p>
            <a:pPr>
              <a:buClr>
                <a:srgbClr val="FF0066"/>
              </a:buClr>
              <a:buFont typeface="Wingdings" pitchFamily="2" charset="2"/>
              <a:buChar char=":"/>
            </a:pPr>
            <a:r>
              <a:rPr lang="tr-TR" sz="2400" b="1"/>
              <a:t>Uzun süreli “mouse”(fare), kullanımı avuç içi, parmak ve bilek sinirlerini zedeleyebilmektedir. Bu yüzden “mouse” kullanımı minimuma indirilmeli, işlemler mümkün olduğunca klavye ile yapılmalıdır. </a:t>
            </a:r>
          </a:p>
        </p:txBody>
      </p:sp>
      <p:sp>
        <p:nvSpPr>
          <p:cNvPr id="39939"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39940" name="Picture 4"/>
          <p:cNvPicPr>
            <a:picLocks noChangeAspect="1" noChangeArrowheads="1"/>
          </p:cNvPicPr>
          <p:nvPr/>
        </p:nvPicPr>
        <p:blipFill>
          <a:blip r:embed="rId2" cstate="print"/>
          <a:srcRect/>
          <a:stretch>
            <a:fillRect/>
          </a:stretch>
        </p:blipFill>
        <p:spPr bwMode="auto">
          <a:xfrm>
            <a:off x="5508625" y="1341438"/>
            <a:ext cx="3359150" cy="2676525"/>
          </a:xfrm>
          <a:prstGeom prst="rect">
            <a:avLst/>
          </a:prstGeom>
          <a:noFill/>
          <a:ln w="12700">
            <a:noFill/>
            <a:miter lim="800000"/>
            <a:headEnd type="none" w="sm" len="sm"/>
            <a:tailEnd type="none" w="sm" len="sm"/>
          </a:ln>
          <a:effectLst/>
        </p:spPr>
      </p:pic>
      <p:pic>
        <p:nvPicPr>
          <p:cNvPr id="39942" name="Picture 6" descr="mouse"/>
          <p:cNvPicPr>
            <a:picLocks noChangeAspect="1" noChangeArrowheads="1"/>
          </p:cNvPicPr>
          <p:nvPr/>
        </p:nvPicPr>
        <p:blipFill>
          <a:blip r:embed="rId3" cstate="print"/>
          <a:srcRect/>
          <a:stretch>
            <a:fillRect/>
          </a:stretch>
        </p:blipFill>
        <p:spPr bwMode="auto">
          <a:xfrm>
            <a:off x="7451725" y="4221163"/>
            <a:ext cx="1241425" cy="1141412"/>
          </a:xfrm>
          <a:prstGeom prst="rect">
            <a:avLst/>
          </a:prstGeom>
          <a:noFill/>
          <a:ln w="9525">
            <a:noFill/>
            <a:miter lim="800000"/>
            <a:headEnd/>
            <a:tailEnd/>
          </a:ln>
        </p:spPr>
      </p:pic>
      <p:pic>
        <p:nvPicPr>
          <p:cNvPr id="39943" name="Picture 7" descr="trackball"/>
          <p:cNvPicPr>
            <a:picLocks noChangeAspect="1" noChangeArrowheads="1"/>
          </p:cNvPicPr>
          <p:nvPr/>
        </p:nvPicPr>
        <p:blipFill>
          <a:blip r:embed="rId4" cstate="print"/>
          <a:srcRect/>
          <a:stretch>
            <a:fillRect/>
          </a:stretch>
        </p:blipFill>
        <p:spPr bwMode="auto">
          <a:xfrm>
            <a:off x="6516688" y="5303838"/>
            <a:ext cx="1727200" cy="1554162"/>
          </a:xfrm>
          <a:prstGeom prst="rect">
            <a:avLst/>
          </a:prstGeom>
          <a:noFill/>
          <a:ln w="9525">
            <a:noFill/>
            <a:miter lim="800000"/>
            <a:headEnd/>
            <a:tailEnd/>
          </a:ln>
        </p:spPr>
      </p:pic>
      <p:pic>
        <p:nvPicPr>
          <p:cNvPr id="39944" name="Picture 8"/>
          <p:cNvPicPr>
            <a:picLocks noChangeAspect="1" noChangeArrowheads="1"/>
          </p:cNvPicPr>
          <p:nvPr/>
        </p:nvPicPr>
        <p:blipFill>
          <a:blip r:embed="rId5" cstate="print"/>
          <a:srcRect/>
          <a:stretch>
            <a:fillRect/>
          </a:stretch>
        </p:blipFill>
        <p:spPr bwMode="auto">
          <a:xfrm>
            <a:off x="5508625" y="3933825"/>
            <a:ext cx="1727200" cy="1495425"/>
          </a:xfrm>
          <a:prstGeom prst="rect">
            <a:avLst/>
          </a:prstGeom>
          <a:noFill/>
          <a:ln w="12700">
            <a:noFill/>
            <a:miter lim="800000"/>
            <a:headEnd type="none" w="sm" len="sm"/>
            <a:tailEnd type="none" w="sm" len="sm"/>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grpSp>
        <p:nvGrpSpPr>
          <p:cNvPr id="45060" name="Group 4"/>
          <p:cNvGrpSpPr>
            <a:grpSpLocks/>
          </p:cNvGrpSpPr>
          <p:nvPr/>
        </p:nvGrpSpPr>
        <p:grpSpPr bwMode="auto">
          <a:xfrm>
            <a:off x="539750" y="1341438"/>
            <a:ext cx="8135938" cy="5327650"/>
            <a:chOff x="1425" y="672"/>
            <a:chExt cx="3375" cy="2891"/>
          </a:xfrm>
        </p:grpSpPr>
        <p:pic>
          <p:nvPicPr>
            <p:cNvPr id="45061" name="Picture 5"/>
            <p:cNvPicPr>
              <a:picLocks noChangeAspect="1" noChangeArrowheads="1"/>
            </p:cNvPicPr>
            <p:nvPr/>
          </p:nvPicPr>
          <p:blipFill>
            <a:blip r:embed="rId2" cstate="print"/>
            <a:srcRect/>
            <a:stretch>
              <a:fillRect/>
            </a:stretch>
          </p:blipFill>
          <p:spPr bwMode="auto">
            <a:xfrm>
              <a:off x="1425" y="672"/>
              <a:ext cx="3375" cy="2891"/>
            </a:xfrm>
            <a:prstGeom prst="rect">
              <a:avLst/>
            </a:prstGeom>
            <a:noFill/>
            <a:ln w="38100">
              <a:solidFill>
                <a:srgbClr val="FF0000"/>
              </a:solidFill>
              <a:miter lim="800000"/>
              <a:headEnd type="none" w="sm" len="sm"/>
              <a:tailEnd type="none" w="sm" len="sm"/>
            </a:ln>
            <a:effectLst/>
          </p:spPr>
        </p:pic>
        <p:sp>
          <p:nvSpPr>
            <p:cNvPr id="45062" name="Text Box 6"/>
            <p:cNvSpPr txBox="1">
              <a:spLocks noChangeArrowheads="1"/>
            </p:cNvSpPr>
            <p:nvPr/>
          </p:nvSpPr>
          <p:spPr bwMode="auto">
            <a:xfrm>
              <a:off x="1526" y="789"/>
              <a:ext cx="554" cy="255"/>
            </a:xfrm>
            <a:prstGeom prst="rect">
              <a:avLst/>
            </a:prstGeom>
            <a:solidFill>
              <a:schemeClr val="bg1"/>
            </a:solidFill>
            <a:ln w="12700">
              <a:solidFill>
                <a:schemeClr val="accent2"/>
              </a:solidFill>
              <a:miter lim="800000"/>
              <a:headEnd type="none" w="sm" len="sm"/>
              <a:tailEnd type="none" w="sm" len="sm"/>
            </a:ln>
            <a:effectLst/>
          </p:spPr>
          <p:txBody>
            <a:bodyPr wrap="none">
              <a:spAutoFit/>
            </a:bodyPr>
            <a:lstStyle/>
            <a:p>
              <a:pPr defTabSz="762000" eaLnBrk="0" hangingPunct="0"/>
              <a:r>
                <a:rPr lang="tr-TR" sz="2400" b="1">
                  <a:solidFill>
                    <a:srgbClr val="009900"/>
                  </a:solidFill>
                  <a:latin typeface="Tahoma" pitchFamily="34" charset="0"/>
                </a:rPr>
                <a:t>DOĞRU</a:t>
              </a:r>
              <a:endParaRPr lang="en-US" sz="2400" b="1">
                <a:solidFill>
                  <a:srgbClr val="009900"/>
                </a:solidFill>
                <a:latin typeface="Tahoma" pitchFamily="34" charset="0"/>
              </a:endParaRPr>
            </a:p>
          </p:txBody>
        </p:sp>
        <p:sp>
          <p:nvSpPr>
            <p:cNvPr id="45063" name="Text Box 7"/>
            <p:cNvSpPr txBox="1">
              <a:spLocks noChangeArrowheads="1"/>
            </p:cNvSpPr>
            <p:nvPr/>
          </p:nvSpPr>
          <p:spPr bwMode="auto">
            <a:xfrm>
              <a:off x="1536" y="2304"/>
              <a:ext cx="554" cy="255"/>
            </a:xfrm>
            <a:prstGeom prst="rect">
              <a:avLst/>
            </a:prstGeom>
            <a:solidFill>
              <a:schemeClr val="bg1"/>
            </a:solidFill>
            <a:ln w="12700">
              <a:solidFill>
                <a:schemeClr val="accent2"/>
              </a:solidFill>
              <a:miter lim="800000"/>
              <a:headEnd type="none" w="sm" len="sm"/>
              <a:tailEnd type="none" w="sm" len="sm"/>
            </a:ln>
            <a:effectLst/>
          </p:spPr>
          <p:txBody>
            <a:bodyPr wrap="none">
              <a:spAutoFit/>
            </a:bodyPr>
            <a:lstStyle/>
            <a:p>
              <a:pPr defTabSz="762000" eaLnBrk="0" hangingPunct="0"/>
              <a:r>
                <a:rPr lang="tr-TR" sz="2400" b="1">
                  <a:solidFill>
                    <a:srgbClr val="009900"/>
                  </a:solidFill>
                  <a:latin typeface="Tahoma" pitchFamily="34" charset="0"/>
                </a:rPr>
                <a:t>DOĞRU</a:t>
              </a:r>
              <a:endParaRPr lang="en-US" sz="2400" b="1">
                <a:solidFill>
                  <a:srgbClr val="009900"/>
                </a:solidFill>
                <a:latin typeface="Tahoma" pitchFamily="34" charset="0"/>
              </a:endParaRPr>
            </a:p>
          </p:txBody>
        </p:sp>
        <p:sp>
          <p:nvSpPr>
            <p:cNvPr id="45064" name="Text Box 8"/>
            <p:cNvSpPr txBox="1">
              <a:spLocks noChangeArrowheads="1"/>
            </p:cNvSpPr>
            <p:nvPr/>
          </p:nvSpPr>
          <p:spPr bwMode="auto">
            <a:xfrm>
              <a:off x="3504" y="1344"/>
              <a:ext cx="801" cy="206"/>
            </a:xfrm>
            <a:prstGeom prst="rect">
              <a:avLst/>
            </a:prstGeom>
            <a:solidFill>
              <a:schemeClr val="bg1"/>
            </a:solidFill>
            <a:ln w="12700">
              <a:solidFill>
                <a:schemeClr val="accent2"/>
              </a:solidFill>
              <a:miter lim="800000"/>
              <a:headEnd type="none" w="sm" len="sm"/>
              <a:tailEnd type="none" w="sm" len="sm"/>
            </a:ln>
            <a:effectLst/>
          </p:spPr>
          <p:txBody>
            <a:bodyPr>
              <a:spAutoFit/>
            </a:bodyPr>
            <a:lstStyle/>
            <a:p>
              <a:pPr defTabSz="762000" eaLnBrk="0" hangingPunct="0"/>
              <a:r>
                <a:rPr lang="tr-TR" b="1">
                  <a:solidFill>
                    <a:srgbClr val="FF3300"/>
                  </a:solidFill>
                </a:rPr>
                <a:t>YANLIŞ !</a:t>
              </a:r>
              <a:endParaRPr lang="en-US" b="1">
                <a:solidFill>
                  <a:srgbClr val="FF3300"/>
                </a:solidFill>
              </a:endParaRPr>
            </a:p>
          </p:txBody>
        </p:sp>
        <p:sp>
          <p:nvSpPr>
            <p:cNvPr id="45065" name="Text Box 9"/>
            <p:cNvSpPr txBox="1">
              <a:spLocks noChangeArrowheads="1"/>
            </p:cNvSpPr>
            <p:nvPr/>
          </p:nvSpPr>
          <p:spPr bwMode="auto">
            <a:xfrm>
              <a:off x="3423" y="2832"/>
              <a:ext cx="705" cy="206"/>
            </a:xfrm>
            <a:prstGeom prst="rect">
              <a:avLst/>
            </a:prstGeom>
            <a:solidFill>
              <a:schemeClr val="bg1"/>
            </a:solidFill>
            <a:ln w="12700">
              <a:solidFill>
                <a:schemeClr val="accent2"/>
              </a:solidFill>
              <a:miter lim="800000"/>
              <a:headEnd type="none" w="sm" len="sm"/>
              <a:tailEnd type="none" w="sm" len="sm"/>
            </a:ln>
            <a:effectLst/>
          </p:spPr>
          <p:txBody>
            <a:bodyPr>
              <a:spAutoFit/>
            </a:bodyPr>
            <a:lstStyle/>
            <a:p>
              <a:pPr defTabSz="762000" eaLnBrk="0" hangingPunct="0"/>
              <a:r>
                <a:rPr lang="tr-TR" b="1">
                  <a:solidFill>
                    <a:srgbClr val="FF3300"/>
                  </a:solidFill>
                </a:rPr>
                <a:t>YANLIŞ!</a:t>
              </a:r>
              <a:endParaRPr lang="en-US" b="1">
                <a:solidFill>
                  <a:srgbClr val="FF3300"/>
                </a:solidFil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sp>
        <p:nvSpPr>
          <p:cNvPr id="47109" name="Text Box 5"/>
          <p:cNvSpPr txBox="1">
            <a:spLocks noChangeArrowheads="1"/>
          </p:cNvSpPr>
          <p:nvPr/>
        </p:nvSpPr>
        <p:spPr bwMode="auto">
          <a:xfrm>
            <a:off x="395288" y="1628775"/>
            <a:ext cx="3313112" cy="4673600"/>
          </a:xfrm>
          <a:prstGeom prst="rect">
            <a:avLst/>
          </a:prstGeom>
          <a:solidFill>
            <a:srgbClr val="CCFFCC">
              <a:alpha val="56000"/>
            </a:srgbClr>
          </a:solidFill>
          <a:ln w="38100">
            <a:solidFill>
              <a:srgbClr val="339966"/>
            </a:solidFill>
            <a:miter lim="800000"/>
            <a:headEnd/>
            <a:tailEnd/>
          </a:ln>
          <a:effectLst/>
        </p:spPr>
        <p:txBody>
          <a:bodyPr>
            <a:spAutoFit/>
          </a:bodyPr>
          <a:lstStyle/>
          <a:p>
            <a:pPr>
              <a:spcBef>
                <a:spcPct val="30000"/>
              </a:spcBef>
              <a:buClr>
                <a:srgbClr val="FF0066"/>
              </a:buClr>
              <a:buFont typeface="Wingdings" pitchFamily="2" charset="2"/>
              <a:buChar char="|"/>
            </a:pPr>
            <a:r>
              <a:rPr lang="tr-TR" sz="2000" b="1"/>
              <a:t>Normal bir klavyede üçüncü sıranın masadan yüksekliği en az 3 cm'dir. </a:t>
            </a:r>
          </a:p>
          <a:p>
            <a:pPr>
              <a:spcBef>
                <a:spcPct val="30000"/>
              </a:spcBef>
              <a:buClr>
                <a:srgbClr val="FF0066"/>
              </a:buClr>
              <a:buFont typeface="Wingdings" pitchFamily="2" charset="2"/>
              <a:buChar char="|"/>
            </a:pPr>
            <a:r>
              <a:rPr lang="tr-TR" sz="2000" b="1"/>
              <a:t>Doğru bir el-mouse yerleşimi için mouse ve klavye aynı yükseklikte olmalıdır. </a:t>
            </a:r>
          </a:p>
          <a:p>
            <a:pPr>
              <a:spcBef>
                <a:spcPct val="30000"/>
              </a:spcBef>
              <a:buClr>
                <a:srgbClr val="FF0066"/>
              </a:buClr>
              <a:buFont typeface="Wingdings" pitchFamily="2" charset="2"/>
              <a:buChar char="|"/>
            </a:pPr>
            <a:r>
              <a:rPr lang="tr-TR" sz="2000" b="1"/>
              <a:t>Avuç içi ya da kol bölümünden klavyeye destek veren yükseklikler kullanılabilir. </a:t>
            </a:r>
          </a:p>
          <a:p>
            <a:pPr>
              <a:spcBef>
                <a:spcPct val="30000"/>
              </a:spcBef>
              <a:buClr>
                <a:srgbClr val="FF0066"/>
              </a:buClr>
              <a:buFont typeface="Wingdings" pitchFamily="2" charset="2"/>
              <a:buChar char="|"/>
            </a:pPr>
            <a:r>
              <a:rPr lang="tr-TR" sz="2000" b="1"/>
              <a:t>Veri operatörleri kesinlikle ergonomik klavye kullanmalıdır. </a:t>
            </a:r>
            <a:endParaRPr lang="en-US" sz="2000" b="1"/>
          </a:p>
        </p:txBody>
      </p:sp>
      <p:pic>
        <p:nvPicPr>
          <p:cNvPr id="47110" name="Picture 6" descr="mouse"/>
          <p:cNvPicPr>
            <a:picLocks noChangeAspect="1" noChangeArrowheads="1"/>
          </p:cNvPicPr>
          <p:nvPr/>
        </p:nvPicPr>
        <p:blipFill>
          <a:blip r:embed="rId2" cstate="print"/>
          <a:srcRect/>
          <a:stretch>
            <a:fillRect/>
          </a:stretch>
        </p:blipFill>
        <p:spPr bwMode="auto">
          <a:xfrm>
            <a:off x="3995738" y="2276475"/>
            <a:ext cx="4897437" cy="4032250"/>
          </a:xfrm>
          <a:prstGeom prst="rect">
            <a:avLst/>
          </a:prstGeom>
          <a:noFill/>
          <a:ln w="38100">
            <a:solidFill>
              <a:srgbClr val="FF0000"/>
            </a:solidFill>
            <a:miter lim="800000"/>
            <a:headEnd/>
            <a:tailEnd/>
          </a:ln>
        </p:spPr>
      </p:pic>
      <p:sp>
        <p:nvSpPr>
          <p:cNvPr id="47111" name="Text Box 7"/>
          <p:cNvSpPr txBox="1">
            <a:spLocks noChangeArrowheads="1"/>
          </p:cNvSpPr>
          <p:nvPr/>
        </p:nvSpPr>
        <p:spPr bwMode="auto">
          <a:xfrm>
            <a:off x="3995738" y="1628775"/>
            <a:ext cx="4895850" cy="452438"/>
          </a:xfrm>
          <a:prstGeom prst="rect">
            <a:avLst/>
          </a:prstGeom>
          <a:solidFill>
            <a:srgbClr val="FF0000"/>
          </a:solidFill>
          <a:ln w="25400">
            <a:solidFill>
              <a:srgbClr val="800000"/>
            </a:solidFill>
            <a:miter lim="800000"/>
            <a:headEnd/>
            <a:tailEnd/>
          </a:ln>
          <a:effectLst/>
        </p:spPr>
        <p:txBody>
          <a:bodyPr>
            <a:spAutoFit/>
          </a:bodyPr>
          <a:lstStyle/>
          <a:p>
            <a:pPr algn="ctr">
              <a:spcBef>
                <a:spcPct val="50000"/>
              </a:spcBef>
            </a:pPr>
            <a:r>
              <a:rPr lang="tr-TR" sz="2200" b="1">
                <a:solidFill>
                  <a:schemeClr val="bg1"/>
                </a:solidFill>
              </a:rPr>
              <a:t>Klavye-”mouse”da Bunlara Dikkat! </a:t>
            </a:r>
            <a:endParaRPr lang="en-US" sz="2200" b="1">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sp>
        <p:nvSpPr>
          <p:cNvPr id="52227" name="Text Box 3"/>
          <p:cNvSpPr txBox="1">
            <a:spLocks noChangeArrowheads="1"/>
          </p:cNvSpPr>
          <p:nvPr/>
        </p:nvSpPr>
        <p:spPr bwMode="auto">
          <a:xfrm>
            <a:off x="250825" y="1628775"/>
            <a:ext cx="3529013" cy="4397375"/>
          </a:xfrm>
          <a:prstGeom prst="rect">
            <a:avLst/>
          </a:prstGeom>
          <a:solidFill>
            <a:srgbClr val="CCFFCC">
              <a:alpha val="56000"/>
            </a:srgbClr>
          </a:solidFill>
          <a:ln w="38100">
            <a:solidFill>
              <a:srgbClr val="339966"/>
            </a:solidFill>
            <a:miter lim="800000"/>
            <a:headEnd/>
            <a:tailEnd/>
          </a:ln>
          <a:effectLst/>
        </p:spPr>
        <p:txBody>
          <a:bodyPr>
            <a:spAutoFit/>
          </a:bodyPr>
          <a:lstStyle/>
          <a:p>
            <a:pPr>
              <a:buClr>
                <a:srgbClr val="FF0066"/>
              </a:buClr>
              <a:buFont typeface="Wingdings" pitchFamily="2" charset="2"/>
              <a:buChar char="|"/>
            </a:pPr>
            <a:r>
              <a:rPr lang="tr-TR" sz="2000" b="1"/>
              <a:t>Bileğinizi düz bir çizgide tutun. </a:t>
            </a:r>
          </a:p>
          <a:p>
            <a:pPr>
              <a:buClr>
                <a:srgbClr val="FF0066"/>
              </a:buClr>
              <a:buFont typeface="Wingdings" pitchFamily="2" charset="2"/>
              <a:buChar char="|"/>
            </a:pPr>
            <a:r>
              <a:rPr lang="tr-TR" sz="2000" b="1"/>
              <a:t>Bileği sağa ya da sola doğru bükmekten kaçının. </a:t>
            </a:r>
          </a:p>
          <a:p>
            <a:pPr>
              <a:buClr>
                <a:srgbClr val="FF0066"/>
              </a:buClr>
              <a:buFont typeface="Wingdings" pitchFamily="2" charset="2"/>
              <a:buChar char="|"/>
            </a:pPr>
            <a:r>
              <a:rPr lang="tr-TR" sz="2000" b="1"/>
              <a:t>Avuç içinizi yukarı ya da aşağı doğru döndürme hareketini çok sık yapmayın. </a:t>
            </a:r>
          </a:p>
          <a:p>
            <a:pPr>
              <a:buClr>
                <a:srgbClr val="FF0066"/>
              </a:buClr>
              <a:buFont typeface="Wingdings" pitchFamily="2" charset="2"/>
              <a:buChar char="|"/>
            </a:pPr>
            <a:r>
              <a:rPr lang="tr-TR" sz="2000" b="1"/>
              <a:t>Elinizle kullandığınız aracın çok küçük, çok büyük ya da bileğinizi yanlış pozisyona sürükleyebilecek nitelikte olmamasına dikkat edin.</a:t>
            </a:r>
            <a:endParaRPr lang="en-US" sz="2000" b="1"/>
          </a:p>
        </p:txBody>
      </p:sp>
      <p:pic>
        <p:nvPicPr>
          <p:cNvPr id="52228" name="Picture 4" descr="mouse"/>
          <p:cNvPicPr>
            <a:picLocks noChangeAspect="1" noChangeArrowheads="1"/>
          </p:cNvPicPr>
          <p:nvPr/>
        </p:nvPicPr>
        <p:blipFill>
          <a:blip r:embed="rId2" cstate="print"/>
          <a:srcRect/>
          <a:stretch>
            <a:fillRect/>
          </a:stretch>
        </p:blipFill>
        <p:spPr bwMode="auto">
          <a:xfrm>
            <a:off x="3995738" y="2060575"/>
            <a:ext cx="4897437" cy="4032250"/>
          </a:xfrm>
          <a:prstGeom prst="rect">
            <a:avLst/>
          </a:prstGeom>
          <a:noFill/>
          <a:ln w="38100">
            <a:solidFill>
              <a:srgbClr val="FF0000"/>
            </a:solidFill>
            <a:miter lim="800000"/>
            <a:headEnd/>
            <a:tailEnd/>
          </a:ln>
        </p:spPr>
      </p:pic>
      <p:sp>
        <p:nvSpPr>
          <p:cNvPr id="52229" name="Text Box 5"/>
          <p:cNvSpPr txBox="1">
            <a:spLocks noChangeArrowheads="1"/>
          </p:cNvSpPr>
          <p:nvPr/>
        </p:nvSpPr>
        <p:spPr bwMode="auto">
          <a:xfrm>
            <a:off x="3995738" y="1484313"/>
            <a:ext cx="4895850" cy="422275"/>
          </a:xfrm>
          <a:prstGeom prst="rect">
            <a:avLst/>
          </a:prstGeom>
          <a:solidFill>
            <a:srgbClr val="FF0000"/>
          </a:solidFill>
          <a:ln w="25400">
            <a:solidFill>
              <a:srgbClr val="800000"/>
            </a:solidFill>
            <a:miter lim="800000"/>
            <a:headEnd/>
            <a:tailEnd/>
          </a:ln>
          <a:effectLst/>
        </p:spPr>
        <p:txBody>
          <a:bodyPr>
            <a:spAutoFit/>
          </a:bodyPr>
          <a:lstStyle/>
          <a:p>
            <a:pPr algn="ctr">
              <a:spcBef>
                <a:spcPct val="50000"/>
              </a:spcBef>
            </a:pPr>
            <a:r>
              <a:rPr lang="tr-TR" sz="2000" b="1">
                <a:solidFill>
                  <a:schemeClr val="bg1"/>
                </a:solidFill>
              </a:rPr>
              <a:t>El ve Bilek İçin Bunlara Dikkat! </a:t>
            </a:r>
            <a:endParaRPr lang="en-US" sz="2000" b="1">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graphicFrame>
        <p:nvGraphicFramePr>
          <p:cNvPr id="46084" name="Object 4"/>
          <p:cNvGraphicFramePr>
            <a:graphicFrameLocks noChangeAspect="1"/>
          </p:cNvGraphicFramePr>
          <p:nvPr/>
        </p:nvGraphicFramePr>
        <p:xfrm>
          <a:off x="539750" y="1341438"/>
          <a:ext cx="4176713" cy="5040312"/>
        </p:xfrm>
        <a:graphic>
          <a:graphicData uri="http://schemas.openxmlformats.org/presentationml/2006/ole">
            <mc:AlternateContent xmlns:mc="http://schemas.openxmlformats.org/markup-compatibility/2006">
              <mc:Choice xmlns:v="urn:schemas-microsoft-com:vml" Requires="v">
                <p:oleObj spid="_x0000_s46084" name="Photo Editor Photo" r:id="rId2" imgW="3304762" imgH="3362794" progId="">
                  <p:embed/>
                </p:oleObj>
              </mc:Choice>
              <mc:Fallback>
                <p:oleObj name="Photo Editor Photo" r:id="rId2" imgW="3304762" imgH="3362794" progId="">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341438"/>
                        <a:ext cx="4176713"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6085" name="Group 5"/>
          <p:cNvGrpSpPr>
            <a:grpSpLocks/>
          </p:cNvGrpSpPr>
          <p:nvPr/>
        </p:nvGrpSpPr>
        <p:grpSpPr bwMode="auto">
          <a:xfrm>
            <a:off x="4859338" y="1484313"/>
            <a:ext cx="4033837" cy="4824412"/>
            <a:chOff x="2784" y="528"/>
            <a:chExt cx="3216" cy="3195"/>
          </a:xfrm>
        </p:grpSpPr>
        <p:sp>
          <p:nvSpPr>
            <p:cNvPr id="46086" name="Rectangle 6"/>
            <p:cNvSpPr>
              <a:spLocks noChangeArrowheads="1"/>
            </p:cNvSpPr>
            <p:nvPr/>
          </p:nvSpPr>
          <p:spPr bwMode="auto">
            <a:xfrm>
              <a:off x="2784" y="1488"/>
              <a:ext cx="3024" cy="240"/>
            </a:xfrm>
            <a:prstGeom prst="rect">
              <a:avLst/>
            </a:prstGeom>
            <a:solidFill>
              <a:srgbClr val="FFFF99"/>
            </a:solidFill>
            <a:ln w="12700">
              <a:noFill/>
              <a:miter lim="800000"/>
              <a:headEnd type="none" w="sm" len="sm"/>
              <a:tailEnd type="none" w="sm" len="sm"/>
            </a:ln>
            <a:effectLst/>
          </p:spPr>
          <p:txBody>
            <a:bodyPr wrap="none" anchor="ctr"/>
            <a:lstStyle/>
            <a:p>
              <a:endParaRPr lang="tr-TR"/>
            </a:p>
          </p:txBody>
        </p:sp>
        <p:grpSp>
          <p:nvGrpSpPr>
            <p:cNvPr id="46087" name="Group 7"/>
            <p:cNvGrpSpPr>
              <a:grpSpLocks/>
            </p:cNvGrpSpPr>
            <p:nvPr/>
          </p:nvGrpSpPr>
          <p:grpSpPr bwMode="auto">
            <a:xfrm>
              <a:off x="2832" y="528"/>
              <a:ext cx="3168" cy="3195"/>
              <a:chOff x="2592" y="528"/>
              <a:chExt cx="3168" cy="3195"/>
            </a:xfrm>
          </p:grpSpPr>
          <p:grpSp>
            <p:nvGrpSpPr>
              <p:cNvPr id="46088" name="Group 8"/>
              <p:cNvGrpSpPr>
                <a:grpSpLocks/>
              </p:cNvGrpSpPr>
              <p:nvPr/>
            </p:nvGrpSpPr>
            <p:grpSpPr bwMode="auto">
              <a:xfrm>
                <a:off x="2592" y="528"/>
                <a:ext cx="3168" cy="3195"/>
                <a:chOff x="2592" y="528"/>
                <a:chExt cx="3168" cy="3195"/>
              </a:xfrm>
            </p:grpSpPr>
            <p:pic>
              <p:nvPicPr>
                <p:cNvPr id="46089" name="Picture 9"/>
                <p:cNvPicPr>
                  <a:picLocks noChangeAspect="1" noChangeArrowheads="1"/>
                </p:cNvPicPr>
                <p:nvPr/>
              </p:nvPicPr>
              <p:blipFill>
                <a:blip r:embed="rId4" cstate="print"/>
                <a:srcRect/>
                <a:stretch>
                  <a:fillRect/>
                </a:stretch>
              </p:blipFill>
              <p:spPr bwMode="auto">
                <a:xfrm>
                  <a:off x="2736" y="1509"/>
                  <a:ext cx="2880" cy="1302"/>
                </a:xfrm>
                <a:prstGeom prst="rect">
                  <a:avLst/>
                </a:prstGeom>
                <a:noFill/>
                <a:ln w="12700">
                  <a:noFill/>
                  <a:miter lim="800000"/>
                  <a:headEnd type="none" w="sm" len="sm"/>
                  <a:tailEnd type="none" w="sm" len="sm"/>
                </a:ln>
                <a:effectLst/>
              </p:spPr>
            </p:pic>
            <p:pic>
              <p:nvPicPr>
                <p:cNvPr id="46090" name="Picture 10"/>
                <p:cNvPicPr>
                  <a:picLocks noChangeAspect="1" noChangeArrowheads="1"/>
                </p:cNvPicPr>
                <p:nvPr/>
              </p:nvPicPr>
              <p:blipFill>
                <a:blip r:embed="rId5" cstate="print"/>
                <a:srcRect/>
                <a:stretch>
                  <a:fillRect/>
                </a:stretch>
              </p:blipFill>
              <p:spPr bwMode="auto">
                <a:xfrm>
                  <a:off x="4032" y="597"/>
                  <a:ext cx="1188" cy="3126"/>
                </a:xfrm>
                <a:prstGeom prst="rect">
                  <a:avLst/>
                </a:prstGeom>
                <a:noFill/>
                <a:ln w="12700">
                  <a:noFill/>
                  <a:miter lim="800000"/>
                  <a:headEnd type="none" w="sm" len="sm"/>
                  <a:tailEnd type="none" w="sm" len="sm"/>
                </a:ln>
                <a:effectLst/>
              </p:spPr>
            </p:pic>
            <p:sp>
              <p:nvSpPr>
                <p:cNvPr id="46091" name="Rectangle 11"/>
                <p:cNvSpPr>
                  <a:spLocks noChangeArrowheads="1"/>
                </p:cNvSpPr>
                <p:nvPr/>
              </p:nvSpPr>
              <p:spPr bwMode="auto">
                <a:xfrm>
                  <a:off x="2592" y="1488"/>
                  <a:ext cx="3024" cy="240"/>
                </a:xfrm>
                <a:prstGeom prst="rect">
                  <a:avLst/>
                </a:prstGeom>
                <a:solidFill>
                  <a:srgbClr val="FFFF99"/>
                </a:solidFill>
                <a:ln w="12700">
                  <a:noFill/>
                  <a:miter lim="800000"/>
                  <a:headEnd type="none" w="sm" len="sm"/>
                  <a:tailEnd type="none" w="sm" len="sm"/>
                </a:ln>
                <a:effectLst/>
              </p:spPr>
              <p:txBody>
                <a:bodyPr wrap="none" anchor="ctr"/>
                <a:lstStyle/>
                <a:p>
                  <a:endParaRPr lang="tr-TR"/>
                </a:p>
              </p:txBody>
            </p:sp>
            <p:sp>
              <p:nvSpPr>
                <p:cNvPr id="46092" name="Rectangle 12"/>
                <p:cNvSpPr>
                  <a:spLocks noChangeArrowheads="1"/>
                </p:cNvSpPr>
                <p:nvPr/>
              </p:nvSpPr>
              <p:spPr bwMode="auto">
                <a:xfrm>
                  <a:off x="2736" y="2688"/>
                  <a:ext cx="3024" cy="384"/>
                </a:xfrm>
                <a:prstGeom prst="rect">
                  <a:avLst/>
                </a:prstGeom>
                <a:solidFill>
                  <a:srgbClr val="FFFF99"/>
                </a:solidFill>
                <a:ln w="12700">
                  <a:noFill/>
                  <a:miter lim="800000"/>
                  <a:headEnd type="none" w="sm" len="sm"/>
                  <a:tailEnd type="none" w="sm" len="sm"/>
                </a:ln>
                <a:effectLst/>
              </p:spPr>
              <p:txBody>
                <a:bodyPr wrap="none" anchor="ctr"/>
                <a:lstStyle/>
                <a:p>
                  <a:endParaRPr lang="tr-TR"/>
                </a:p>
              </p:txBody>
            </p:sp>
            <p:sp>
              <p:nvSpPr>
                <p:cNvPr id="46093" name="Rectangle 13"/>
                <p:cNvSpPr>
                  <a:spLocks noChangeArrowheads="1"/>
                </p:cNvSpPr>
                <p:nvPr/>
              </p:nvSpPr>
              <p:spPr bwMode="auto">
                <a:xfrm>
                  <a:off x="5232" y="1680"/>
                  <a:ext cx="432" cy="1152"/>
                </a:xfrm>
                <a:prstGeom prst="rect">
                  <a:avLst/>
                </a:prstGeom>
                <a:solidFill>
                  <a:srgbClr val="FFFF99"/>
                </a:solidFill>
                <a:ln w="12700">
                  <a:noFill/>
                  <a:miter lim="800000"/>
                  <a:headEnd type="none" w="sm" len="sm"/>
                  <a:tailEnd type="none" w="sm" len="sm"/>
                </a:ln>
                <a:effectLst/>
              </p:spPr>
              <p:txBody>
                <a:bodyPr wrap="none" anchor="ctr"/>
                <a:lstStyle/>
                <a:p>
                  <a:endParaRPr lang="tr-TR"/>
                </a:p>
              </p:txBody>
            </p:sp>
            <p:sp>
              <p:nvSpPr>
                <p:cNvPr id="46094" name="Rectangle 14"/>
                <p:cNvSpPr>
                  <a:spLocks noChangeArrowheads="1"/>
                </p:cNvSpPr>
                <p:nvPr/>
              </p:nvSpPr>
              <p:spPr bwMode="auto">
                <a:xfrm>
                  <a:off x="3792" y="528"/>
                  <a:ext cx="1584" cy="288"/>
                </a:xfrm>
                <a:prstGeom prst="rect">
                  <a:avLst/>
                </a:prstGeom>
                <a:solidFill>
                  <a:srgbClr val="FFFF99"/>
                </a:solidFill>
                <a:ln w="12700">
                  <a:noFill/>
                  <a:miter lim="800000"/>
                  <a:headEnd type="none" w="sm" len="sm"/>
                  <a:tailEnd type="none" w="sm" len="sm"/>
                </a:ln>
                <a:effectLst/>
              </p:spPr>
              <p:txBody>
                <a:bodyPr wrap="none" anchor="ctr"/>
                <a:lstStyle/>
                <a:p>
                  <a:endParaRPr lang="tr-TR"/>
                </a:p>
              </p:txBody>
            </p:sp>
          </p:grpSp>
          <p:sp>
            <p:nvSpPr>
              <p:cNvPr id="46095" name="Rectangle 15"/>
              <p:cNvSpPr>
                <a:spLocks noChangeArrowheads="1"/>
              </p:cNvSpPr>
              <p:nvPr/>
            </p:nvSpPr>
            <p:spPr bwMode="auto">
              <a:xfrm>
                <a:off x="4032" y="2496"/>
                <a:ext cx="1584" cy="240"/>
              </a:xfrm>
              <a:prstGeom prst="rect">
                <a:avLst/>
              </a:prstGeom>
              <a:solidFill>
                <a:srgbClr val="FFFF99"/>
              </a:solidFill>
              <a:ln w="12700">
                <a:noFill/>
                <a:miter lim="800000"/>
                <a:headEnd type="none" w="sm" len="sm"/>
                <a:tailEnd type="none" w="sm" len="sm"/>
              </a:ln>
              <a:effectLst/>
            </p:spPr>
            <p:txBody>
              <a:bodyPr wrap="none" anchor="ctr"/>
              <a:lstStyle/>
              <a:p>
                <a:endParaRPr lang="tr-TR"/>
              </a:p>
            </p:txBody>
          </p:sp>
        </p:gr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250825" y="1165225"/>
            <a:ext cx="4537075" cy="5607050"/>
          </a:xfrm>
          <a:prstGeom prst="rect">
            <a:avLst/>
          </a:prstGeom>
          <a:solidFill>
            <a:srgbClr val="CC99FF">
              <a:alpha val="22000"/>
            </a:srgbClr>
          </a:solidFill>
          <a:ln w="38100">
            <a:solidFill>
              <a:srgbClr val="000080"/>
            </a:solidFill>
            <a:miter lim="800000"/>
            <a:headEnd/>
            <a:tailEnd/>
          </a:ln>
          <a:effectLst/>
        </p:spPr>
        <p:txBody>
          <a:bodyPr anchor="ctr">
            <a:spAutoFit/>
          </a:bodyPr>
          <a:lstStyle/>
          <a:p>
            <a:pPr>
              <a:buClr>
                <a:srgbClr val="FF0066"/>
              </a:buClr>
              <a:buFont typeface="Wingdings" pitchFamily="2" charset="2"/>
              <a:buChar char=":"/>
            </a:pPr>
            <a:r>
              <a:rPr lang="tr-TR" sz="2400" b="1" dirty="0"/>
              <a:t>Özellikle veri girişi gibi materyale sürekli bakmayı gerektiren işlerde, baş hareketini minimuma indirmek amacıyla ekrana monte edilen doküman tutma aparatlarının kullanılması, performansı olumlu yönde etkiler. </a:t>
            </a:r>
          </a:p>
          <a:p>
            <a:pPr>
              <a:buClr>
                <a:srgbClr val="FF0066"/>
              </a:buClr>
              <a:buFont typeface="Wingdings" pitchFamily="2" charset="2"/>
              <a:buChar char=":"/>
            </a:pPr>
            <a:r>
              <a:rPr lang="tr-TR" sz="2400" b="1" dirty="0"/>
              <a:t>Sağlıklı bilgisayar çalışması    için ofisteki,</a:t>
            </a:r>
          </a:p>
          <a:p>
            <a:pPr>
              <a:buClr>
                <a:srgbClr val="FF0066"/>
              </a:buClr>
              <a:buFont typeface="Wingdings" pitchFamily="2" charset="2"/>
              <a:buNone/>
            </a:pPr>
            <a:r>
              <a:rPr lang="tr-TR" sz="2400" b="1" dirty="0"/>
              <a:t>   gürültü 55 – 65 desibel,      </a:t>
            </a:r>
          </a:p>
          <a:p>
            <a:pPr>
              <a:buClr>
                <a:srgbClr val="FF0066"/>
              </a:buClr>
              <a:buFont typeface="Wingdings" pitchFamily="2" charset="2"/>
              <a:buNone/>
            </a:pPr>
            <a:r>
              <a:rPr lang="tr-TR" sz="2400" b="1" dirty="0"/>
              <a:t>   ortam ısısı 21 – 23</a:t>
            </a:r>
            <a:r>
              <a:rPr lang="tr-TR" sz="2400" b="1" baseline="30000" dirty="0"/>
              <a:t>o</a:t>
            </a:r>
            <a:r>
              <a:rPr lang="tr-TR" sz="2400" b="1" dirty="0"/>
              <a:t> C, </a:t>
            </a:r>
          </a:p>
          <a:p>
            <a:pPr>
              <a:buClr>
                <a:srgbClr val="FF0066"/>
              </a:buClr>
              <a:buFont typeface="Wingdings" pitchFamily="2" charset="2"/>
              <a:buNone/>
            </a:pPr>
            <a:r>
              <a:rPr lang="tr-TR" sz="2400" b="1" dirty="0"/>
              <a:t>   nem oranı % 45 – 55 olmalıdır. </a:t>
            </a:r>
          </a:p>
        </p:txBody>
      </p:sp>
      <p:sp>
        <p:nvSpPr>
          <p:cNvPr id="40963"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40964" name="Picture 4" descr="ERG5"/>
          <p:cNvPicPr>
            <a:picLocks noChangeAspect="1" noChangeArrowheads="1"/>
          </p:cNvPicPr>
          <p:nvPr/>
        </p:nvPicPr>
        <p:blipFill>
          <a:blip r:embed="rId2" cstate="print"/>
          <a:srcRect/>
          <a:stretch>
            <a:fillRect/>
          </a:stretch>
        </p:blipFill>
        <p:spPr bwMode="auto">
          <a:xfrm>
            <a:off x="5003800" y="1773238"/>
            <a:ext cx="3889375" cy="3992562"/>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sp>
        <p:nvSpPr>
          <p:cNvPr id="41990" name="Rectangle 6"/>
          <p:cNvSpPr>
            <a:spLocks noChangeArrowheads="1"/>
          </p:cNvSpPr>
          <p:nvPr/>
        </p:nvSpPr>
        <p:spPr bwMode="auto">
          <a:xfrm>
            <a:off x="4427538" y="1484313"/>
            <a:ext cx="4464050" cy="4876800"/>
          </a:xfrm>
          <a:prstGeom prst="rect">
            <a:avLst/>
          </a:prstGeom>
          <a:solidFill>
            <a:srgbClr val="CC99FF">
              <a:alpha val="22000"/>
            </a:srgbClr>
          </a:solidFill>
          <a:ln w="38100">
            <a:solidFill>
              <a:srgbClr val="000080"/>
            </a:solidFill>
            <a:miter lim="800000"/>
            <a:headEnd/>
            <a:tailEnd/>
          </a:ln>
          <a:effectLst/>
        </p:spPr>
        <p:txBody>
          <a:bodyPr anchor="ctr">
            <a:spAutoFit/>
          </a:bodyPr>
          <a:lstStyle/>
          <a:p>
            <a:pPr>
              <a:buClr>
                <a:srgbClr val="FF0066"/>
              </a:buClr>
              <a:buFont typeface="Wingdings" pitchFamily="2" charset="2"/>
              <a:buChar char=":"/>
            </a:pPr>
            <a:r>
              <a:rPr lang="tr-TR" sz="2400" b="1"/>
              <a:t>Bilgisayar çalışmasında ışık üst – yanlardan 45</a:t>
            </a:r>
            <a:r>
              <a:rPr lang="tr-TR" sz="2400" b="1" baseline="30000"/>
              <a:t>o </a:t>
            </a:r>
            <a:r>
              <a:rPr lang="tr-TR" sz="2400" b="1"/>
              <a:t>açıyla gelmelidir, karşıdan gelen ışık gözleri rahatsız eder. </a:t>
            </a:r>
          </a:p>
          <a:p>
            <a:pPr>
              <a:buClr>
                <a:srgbClr val="FF0066"/>
              </a:buClr>
              <a:buFont typeface="Wingdings" pitchFamily="2" charset="2"/>
              <a:buChar char=":"/>
            </a:pPr>
            <a:r>
              <a:rPr lang="tr-TR" sz="2400" b="1"/>
              <a:t>1 saatlik çalışma sonunda 5 – 10 dakikalık, 2 saatlik çalışma sonunda 15 – 20 dakikalık dinlenme verilmeli, bu süre ekrandan uzakta, mümkünse dinamik hareket içeren bir şekilde değerlendirilmelidir. </a:t>
            </a:r>
          </a:p>
        </p:txBody>
      </p:sp>
      <p:pic>
        <p:nvPicPr>
          <p:cNvPr id="41992" name="Picture 8"/>
          <p:cNvPicPr>
            <a:picLocks noChangeAspect="1" noChangeArrowheads="1"/>
          </p:cNvPicPr>
          <p:nvPr/>
        </p:nvPicPr>
        <p:blipFill>
          <a:blip r:embed="rId2" cstate="print"/>
          <a:srcRect/>
          <a:stretch>
            <a:fillRect/>
          </a:stretch>
        </p:blipFill>
        <p:spPr bwMode="auto">
          <a:xfrm>
            <a:off x="179388" y="1484313"/>
            <a:ext cx="4284662" cy="4897437"/>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395288" y="1628775"/>
            <a:ext cx="4752975" cy="4400550"/>
          </a:xfrm>
          <a:prstGeom prst="rect">
            <a:avLst/>
          </a:prstGeom>
          <a:solidFill>
            <a:srgbClr val="CC99FF">
              <a:alpha val="22000"/>
            </a:srgbClr>
          </a:solidFill>
          <a:ln w="38100">
            <a:solidFill>
              <a:srgbClr val="000080"/>
            </a:solidFill>
            <a:miter lim="800000"/>
            <a:headEnd/>
            <a:tailEnd/>
          </a:ln>
          <a:effectLst/>
        </p:spPr>
        <p:txBody>
          <a:bodyPr anchor="ctr">
            <a:spAutoFit/>
          </a:bodyPr>
          <a:lstStyle/>
          <a:p>
            <a:pPr>
              <a:buClr>
                <a:srgbClr val="FF0066"/>
              </a:buClr>
              <a:buFont typeface="Wingdings" pitchFamily="2" charset="2"/>
              <a:buChar char=":"/>
            </a:pPr>
            <a:r>
              <a:rPr lang="tr-TR" sz="2800" b="1"/>
              <a:t>Lekeli veya tozlu gözlük camları görüşü engellediği gibi yansımaya da yol açacağı için kullanılmamalıdır. </a:t>
            </a:r>
          </a:p>
          <a:p>
            <a:pPr>
              <a:buClr>
                <a:srgbClr val="FF0066"/>
              </a:buClr>
              <a:buFont typeface="Wingdings" pitchFamily="2" charset="2"/>
              <a:buChar char=":"/>
            </a:pPr>
            <a:r>
              <a:rPr lang="tr-TR" sz="2800" b="1"/>
              <a:t>Çok göze çarpıcı veya şiddetli karşıt renk giysiler ekrana rahatsız edici şekillerde yansıyabileceği için tercih edilmemelidir. </a:t>
            </a:r>
          </a:p>
        </p:txBody>
      </p:sp>
      <p:sp>
        <p:nvSpPr>
          <p:cNvPr id="43011"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43012" name="Picture 4"/>
          <p:cNvPicPr>
            <a:picLocks noChangeAspect="1" noChangeArrowheads="1"/>
          </p:cNvPicPr>
          <p:nvPr/>
        </p:nvPicPr>
        <p:blipFill>
          <a:blip r:embed="rId2" cstate="print"/>
          <a:srcRect/>
          <a:stretch>
            <a:fillRect/>
          </a:stretch>
        </p:blipFill>
        <p:spPr bwMode="auto">
          <a:xfrm>
            <a:off x="5435600" y="1628775"/>
            <a:ext cx="3097213" cy="2322513"/>
          </a:xfrm>
          <a:prstGeom prst="rect">
            <a:avLst/>
          </a:prstGeom>
          <a:noFill/>
          <a:ln w="9525">
            <a:noFill/>
            <a:miter lim="800000"/>
            <a:headEnd/>
            <a:tailEnd/>
          </a:ln>
          <a:effectLst/>
        </p:spPr>
      </p:pic>
      <p:pic>
        <p:nvPicPr>
          <p:cNvPr id="43013" name="Picture 5"/>
          <p:cNvPicPr>
            <a:picLocks noChangeAspect="1" noChangeArrowheads="1"/>
          </p:cNvPicPr>
          <p:nvPr/>
        </p:nvPicPr>
        <p:blipFill>
          <a:blip r:embed="rId3" cstate="print"/>
          <a:srcRect/>
          <a:stretch>
            <a:fillRect/>
          </a:stretch>
        </p:blipFill>
        <p:spPr bwMode="auto">
          <a:xfrm>
            <a:off x="5292725" y="4005263"/>
            <a:ext cx="3311525" cy="24828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395288" y="1341438"/>
            <a:ext cx="5905500" cy="5254625"/>
          </a:xfrm>
          <a:prstGeom prst="rect">
            <a:avLst/>
          </a:prstGeom>
          <a:solidFill>
            <a:srgbClr val="FFCC99"/>
          </a:solidFill>
          <a:ln w="38100">
            <a:solidFill>
              <a:srgbClr val="000080"/>
            </a:solidFill>
            <a:miter lim="800000"/>
            <a:headEnd/>
            <a:tailEnd/>
          </a:ln>
          <a:effectLst/>
        </p:spPr>
        <p:txBody>
          <a:bodyPr anchor="ctr">
            <a:spAutoFit/>
          </a:bodyPr>
          <a:lstStyle/>
          <a:p>
            <a:r>
              <a:rPr lang="tr-TR" sz="2800" b="1">
                <a:solidFill>
                  <a:srgbClr val="C51503"/>
                </a:solidFill>
              </a:rPr>
              <a:t>Endüstri</a:t>
            </a:r>
            <a:r>
              <a:rPr lang="tr-TR" sz="2800" b="1"/>
              <a:t> </a:t>
            </a:r>
            <a:r>
              <a:rPr lang="tr-TR" sz="2800" b="1">
                <a:solidFill>
                  <a:srgbClr val="C51503"/>
                </a:solidFill>
              </a:rPr>
              <a:t>mühendisliği</a:t>
            </a:r>
            <a:r>
              <a:rPr lang="tr-TR" sz="2800" b="1"/>
              <a:t>nin alt konuları arasında yer alan “ergonomi”; maksimum iş güvenliği ve verimlilik sağlamak amacıyla , insanların anatomik ve bilişsel özelliklerinin, çalıştıkları çevre ve sistemlerin incelenmesine ve bu öğeler arasında maksimum uyumun sağlanmasına yönelik çalışmaların bütünü olarak tanımlanabilir. </a:t>
            </a:r>
          </a:p>
        </p:txBody>
      </p:sp>
      <p:sp>
        <p:nvSpPr>
          <p:cNvPr id="5124" name="Rectangle 4"/>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5125" name="Picture 5"/>
          <p:cNvPicPr>
            <a:picLocks noChangeAspect="1" noChangeArrowheads="1"/>
          </p:cNvPicPr>
          <p:nvPr/>
        </p:nvPicPr>
        <p:blipFill>
          <a:blip r:embed="rId2" cstate="print"/>
          <a:srcRect/>
          <a:stretch>
            <a:fillRect/>
          </a:stretch>
        </p:blipFill>
        <p:spPr bwMode="auto">
          <a:xfrm flipH="1">
            <a:off x="6443663" y="2997200"/>
            <a:ext cx="1511300" cy="1123950"/>
          </a:xfrm>
          <a:prstGeom prst="rect">
            <a:avLst/>
          </a:prstGeom>
          <a:noFill/>
          <a:ln w="9525">
            <a:noFill/>
            <a:miter lim="800000"/>
            <a:headEnd/>
            <a:tailEnd/>
          </a:ln>
          <a:effectLst/>
        </p:spPr>
      </p:pic>
      <p:pic>
        <p:nvPicPr>
          <p:cNvPr id="5126" name="Picture 6"/>
          <p:cNvPicPr>
            <a:picLocks noChangeAspect="1" noChangeArrowheads="1"/>
          </p:cNvPicPr>
          <p:nvPr/>
        </p:nvPicPr>
        <p:blipFill>
          <a:blip r:embed="rId3" cstate="print"/>
          <a:srcRect/>
          <a:stretch>
            <a:fillRect/>
          </a:stretch>
        </p:blipFill>
        <p:spPr bwMode="auto">
          <a:xfrm>
            <a:off x="7308850" y="1628775"/>
            <a:ext cx="1655763" cy="1233488"/>
          </a:xfrm>
          <a:prstGeom prst="rect">
            <a:avLst/>
          </a:prstGeom>
          <a:noFill/>
          <a:ln w="9525">
            <a:noFill/>
            <a:miter lim="800000"/>
            <a:headEnd/>
            <a:tailEnd/>
          </a:ln>
          <a:effectLst/>
        </p:spPr>
      </p:pic>
      <p:pic>
        <p:nvPicPr>
          <p:cNvPr id="5127" name="Picture 7"/>
          <p:cNvPicPr>
            <a:picLocks noChangeAspect="1" noChangeArrowheads="1"/>
          </p:cNvPicPr>
          <p:nvPr/>
        </p:nvPicPr>
        <p:blipFill>
          <a:blip r:embed="rId4" cstate="print"/>
          <a:srcRect/>
          <a:stretch>
            <a:fillRect/>
          </a:stretch>
        </p:blipFill>
        <p:spPr bwMode="auto">
          <a:xfrm>
            <a:off x="7596188" y="4508500"/>
            <a:ext cx="1223962" cy="1793875"/>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95288" y="1770063"/>
            <a:ext cx="4824412" cy="4400550"/>
          </a:xfrm>
          <a:prstGeom prst="rect">
            <a:avLst/>
          </a:prstGeom>
          <a:solidFill>
            <a:srgbClr val="CC99FF">
              <a:alpha val="22000"/>
            </a:srgbClr>
          </a:solidFill>
          <a:ln w="38100">
            <a:solidFill>
              <a:srgbClr val="000080"/>
            </a:solidFill>
            <a:miter lim="800000"/>
            <a:headEnd/>
            <a:tailEnd/>
          </a:ln>
          <a:effectLst/>
        </p:spPr>
        <p:txBody>
          <a:bodyPr anchor="ctr">
            <a:spAutoFit/>
          </a:bodyPr>
          <a:lstStyle/>
          <a:p>
            <a:pPr>
              <a:buFont typeface="Symbol" pitchFamily="18" charset="2"/>
              <a:buChar char=""/>
            </a:pPr>
            <a:r>
              <a:rPr lang="tr-TR" sz="2800" b="1" dirty="0"/>
              <a:t>İş planlaması yapılırken çok uzun süreyle, kesintisiz olarak veri girişi, vb. bilgisayar çalışması yapan personelin monotonluk ve diyalog eksikliği sebebiyle psikolojik rahatsızlıklar yaşayabileceği, göz önünde bulundurulmalıdır. </a:t>
            </a:r>
          </a:p>
        </p:txBody>
      </p:sp>
      <p:sp>
        <p:nvSpPr>
          <p:cNvPr id="44035" name="Rectangle 3"/>
          <p:cNvSpPr>
            <a:spLocks noChangeArrowheads="1"/>
          </p:cNvSpPr>
          <p:nvPr/>
        </p:nvSpPr>
        <p:spPr bwMode="auto">
          <a:xfrm>
            <a:off x="468313" y="476250"/>
            <a:ext cx="8229600" cy="720725"/>
          </a:xfrm>
          <a:prstGeom prst="rect">
            <a:avLst/>
          </a:prstGeom>
          <a:solidFill>
            <a:srgbClr val="FFFF00"/>
          </a:solidFill>
          <a:ln w="38100">
            <a:solidFill>
              <a:srgbClr val="000080"/>
            </a:solidFill>
            <a:miter lim="800000"/>
            <a:headEnd/>
            <a:tailEnd/>
          </a:ln>
          <a:effectLst/>
        </p:spPr>
        <p:txBody>
          <a:bodyPr anchor="ctr"/>
          <a:lstStyle/>
          <a:p>
            <a:pPr algn="ctr"/>
            <a:r>
              <a:rPr lang="tr-TR" sz="4000" b="1">
                <a:solidFill>
                  <a:schemeClr val="accent2"/>
                </a:solidFill>
                <a:latin typeface="Comic Sans MS" pitchFamily="66" charset="0"/>
              </a:rPr>
              <a:t>OFİSTE ERGONOMİ</a:t>
            </a:r>
          </a:p>
        </p:txBody>
      </p:sp>
      <p:pic>
        <p:nvPicPr>
          <p:cNvPr id="44036" name="Picture 4"/>
          <p:cNvPicPr>
            <a:picLocks noChangeAspect="1" noChangeArrowheads="1"/>
          </p:cNvPicPr>
          <p:nvPr/>
        </p:nvPicPr>
        <p:blipFill>
          <a:blip r:embed="rId2" cstate="print"/>
          <a:srcRect/>
          <a:stretch>
            <a:fillRect/>
          </a:stretch>
        </p:blipFill>
        <p:spPr bwMode="auto">
          <a:xfrm>
            <a:off x="5508625" y="1628775"/>
            <a:ext cx="3276600" cy="4608513"/>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1824"/>
            <a:ext cx="8229600" cy="1143000"/>
          </a:xfrm>
        </p:spPr>
        <p:txBody>
          <a:bodyPr/>
          <a:lstStyle/>
          <a:p>
            <a:r>
              <a:rPr lang="tr-TR" sz="3200" b="1" dirty="0">
                <a:solidFill>
                  <a:srgbClr val="C00000"/>
                </a:solidFill>
              </a:rPr>
              <a:t>Ekranlı Araçlarla Çalışmalarda Sağlık ve Güvenlik Önlemleri Hakkında Yönetmelik</a:t>
            </a:r>
            <a:br>
              <a:rPr lang="tr-TR" b="1" dirty="0">
                <a:solidFill>
                  <a:srgbClr val="C00000"/>
                </a:solidFill>
              </a:rPr>
            </a:br>
            <a:r>
              <a:rPr lang="tr-TR" sz="2400" dirty="0"/>
              <a:t>16.04.2013 tarihli resmi gazete</a:t>
            </a:r>
            <a:br>
              <a:rPr lang="tr-TR" dirty="0"/>
            </a:br>
            <a:endParaRPr lang="tr-TR" dirty="0"/>
          </a:p>
        </p:txBody>
      </p:sp>
      <p:pic>
        <p:nvPicPr>
          <p:cNvPr id="54274" name="Picture 2"/>
          <p:cNvPicPr>
            <a:picLocks noGrp="1" noChangeAspect="1" noChangeArrowheads="1"/>
          </p:cNvPicPr>
          <p:nvPr>
            <p:ph idx="1"/>
          </p:nvPr>
        </p:nvPicPr>
        <p:blipFill>
          <a:blip r:embed="rId2" cstate="print"/>
          <a:srcRect/>
          <a:stretch>
            <a:fillRect/>
          </a:stretch>
        </p:blipFill>
        <p:spPr bwMode="auto">
          <a:xfrm>
            <a:off x="179512" y="2348881"/>
            <a:ext cx="8711398" cy="2160239"/>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pic>
        <p:nvPicPr>
          <p:cNvPr id="55298" name="Picture 2"/>
          <p:cNvPicPr>
            <a:picLocks noGrp="1" noChangeAspect="1" noChangeArrowheads="1"/>
          </p:cNvPicPr>
          <p:nvPr>
            <p:ph idx="1"/>
          </p:nvPr>
        </p:nvPicPr>
        <p:blipFill>
          <a:blip r:embed="rId2" cstate="print"/>
          <a:srcRect/>
          <a:stretch>
            <a:fillRect/>
          </a:stretch>
        </p:blipFill>
        <p:spPr bwMode="auto">
          <a:xfrm>
            <a:off x="203344" y="836712"/>
            <a:ext cx="8780187" cy="5069583"/>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p:cNvPicPr>
            <a:picLocks noGrp="1" noChangeAspect="1" noChangeArrowheads="1"/>
          </p:cNvPicPr>
          <p:nvPr>
            <p:ph idx="1"/>
          </p:nvPr>
        </p:nvPicPr>
        <p:blipFill>
          <a:blip r:embed="rId2" cstate="print"/>
          <a:srcRect/>
          <a:stretch>
            <a:fillRect/>
          </a:stretch>
        </p:blipFill>
        <p:spPr bwMode="auto">
          <a:xfrm>
            <a:off x="448691" y="908720"/>
            <a:ext cx="8171385" cy="4752528"/>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pic>
        <p:nvPicPr>
          <p:cNvPr id="57346" name="Picture 2"/>
          <p:cNvPicPr>
            <a:picLocks noGrp="1" noChangeAspect="1" noChangeArrowheads="1"/>
          </p:cNvPicPr>
          <p:nvPr>
            <p:ph idx="1"/>
          </p:nvPr>
        </p:nvPicPr>
        <p:blipFill>
          <a:blip r:embed="rId2" cstate="print"/>
          <a:srcRect/>
          <a:stretch>
            <a:fillRect/>
          </a:stretch>
        </p:blipFill>
        <p:spPr bwMode="auto">
          <a:xfrm>
            <a:off x="181015" y="980728"/>
            <a:ext cx="8783473" cy="4251201"/>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dirty="0"/>
              <a:t>İşverenin Yükümlülüğü</a:t>
            </a:r>
          </a:p>
        </p:txBody>
      </p:sp>
      <p:pic>
        <p:nvPicPr>
          <p:cNvPr id="58370" name="Picture 2"/>
          <p:cNvPicPr>
            <a:picLocks noGrp="1" noChangeAspect="1" noChangeArrowheads="1"/>
          </p:cNvPicPr>
          <p:nvPr>
            <p:ph idx="1"/>
          </p:nvPr>
        </p:nvPicPr>
        <p:blipFill>
          <a:blip r:embed="rId2" cstate="print"/>
          <a:srcRect/>
          <a:stretch>
            <a:fillRect/>
          </a:stretch>
        </p:blipFill>
        <p:spPr bwMode="auto">
          <a:xfrm>
            <a:off x="132533" y="1700808"/>
            <a:ext cx="8975971" cy="216024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pic>
        <p:nvPicPr>
          <p:cNvPr id="59394" name="Picture 2"/>
          <p:cNvPicPr>
            <a:picLocks noGrp="1" noChangeAspect="1" noChangeArrowheads="1"/>
          </p:cNvPicPr>
          <p:nvPr>
            <p:ph idx="1"/>
          </p:nvPr>
        </p:nvPicPr>
        <p:blipFill>
          <a:blip r:embed="rId2" cstate="print"/>
          <a:srcRect/>
          <a:stretch>
            <a:fillRect/>
          </a:stretch>
        </p:blipFill>
        <p:spPr bwMode="auto">
          <a:xfrm>
            <a:off x="439621" y="260648"/>
            <a:ext cx="8347613" cy="6192688"/>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pic>
        <p:nvPicPr>
          <p:cNvPr id="60418" name="Picture 2"/>
          <p:cNvPicPr>
            <a:picLocks noGrp="1" noChangeAspect="1" noChangeArrowheads="1"/>
          </p:cNvPicPr>
          <p:nvPr>
            <p:ph idx="1"/>
          </p:nvPr>
        </p:nvPicPr>
        <p:blipFill>
          <a:blip r:embed="rId2" cstate="print"/>
          <a:srcRect/>
          <a:stretch>
            <a:fillRect/>
          </a:stretch>
        </p:blipFill>
        <p:spPr bwMode="auto">
          <a:xfrm>
            <a:off x="904875" y="1872456"/>
            <a:ext cx="7334250" cy="398145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pic>
        <p:nvPicPr>
          <p:cNvPr id="61442" name="Picture 2"/>
          <p:cNvPicPr>
            <a:picLocks noGrp="1" noChangeAspect="1" noChangeArrowheads="1"/>
          </p:cNvPicPr>
          <p:nvPr>
            <p:ph idx="1"/>
          </p:nvPr>
        </p:nvPicPr>
        <p:blipFill>
          <a:blip r:embed="rId2" cstate="print"/>
          <a:srcRect/>
          <a:stretch>
            <a:fillRect/>
          </a:stretch>
        </p:blipFill>
        <p:spPr bwMode="auto">
          <a:xfrm>
            <a:off x="263917" y="1340768"/>
            <a:ext cx="8595932" cy="4392488"/>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pic>
        <p:nvPicPr>
          <p:cNvPr id="62466" name="Picture 2"/>
          <p:cNvPicPr>
            <a:picLocks noGrp="1" noChangeAspect="1" noChangeArrowheads="1"/>
          </p:cNvPicPr>
          <p:nvPr>
            <p:ph idx="1"/>
          </p:nvPr>
        </p:nvPicPr>
        <p:blipFill>
          <a:blip r:embed="rId2" cstate="print"/>
          <a:srcRect/>
          <a:stretch>
            <a:fillRect/>
          </a:stretch>
        </p:blipFill>
        <p:spPr bwMode="auto">
          <a:xfrm>
            <a:off x="323528" y="1340768"/>
            <a:ext cx="8423280" cy="281503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type="title"/>
          </p:nvPr>
        </p:nvSpPr>
        <p:spPr/>
        <p:txBody>
          <a:bodyPr/>
          <a:lstStyle/>
          <a:p>
            <a:r>
              <a:rPr lang="tr-TR" sz="3600">
                <a:solidFill>
                  <a:srgbClr val="00008E"/>
                </a:solidFill>
              </a:rPr>
              <a:t>Ergonomi nedir?</a:t>
            </a:r>
          </a:p>
        </p:txBody>
      </p:sp>
      <p:sp>
        <p:nvSpPr>
          <p:cNvPr id="322564" name="Rectangle 4"/>
          <p:cNvSpPr>
            <a:spLocks noGrp="1" noChangeArrowheads="1"/>
          </p:cNvSpPr>
          <p:nvPr>
            <p:ph type="body" idx="1"/>
          </p:nvPr>
        </p:nvSpPr>
        <p:spPr/>
        <p:txBody>
          <a:bodyPr/>
          <a:lstStyle/>
          <a:p>
            <a:r>
              <a:rPr lang="tr-TR" sz="2800">
                <a:solidFill>
                  <a:srgbClr val="00008E"/>
                </a:solidFill>
              </a:rPr>
              <a:t>İşin insana, insanın da işe ve iş yeri ortamına uyumu..</a:t>
            </a:r>
          </a:p>
          <a:p>
            <a:endParaRPr lang="tr-TR" sz="2800">
              <a:solidFill>
                <a:srgbClr val="00008E"/>
              </a:solidFill>
            </a:endParaRPr>
          </a:p>
          <a:p>
            <a:r>
              <a:rPr lang="tr-TR" sz="2800">
                <a:solidFill>
                  <a:srgbClr val="00008E"/>
                </a:solidFill>
              </a:rPr>
              <a:t>Hayatın, çalışma ortamının insana uygun hale getirilmesi..</a:t>
            </a:r>
          </a:p>
          <a:p>
            <a:pPr>
              <a:buFontTx/>
              <a:buNone/>
            </a:pPr>
            <a:endParaRPr lang="tr-TR" sz="2800">
              <a:solidFill>
                <a:srgbClr val="00008E"/>
              </a:solidFill>
            </a:endParaRPr>
          </a:p>
          <a:p>
            <a:r>
              <a:rPr lang="tr-TR" sz="2800">
                <a:solidFill>
                  <a:srgbClr val="00008E"/>
                </a:solidFill>
              </a:rPr>
              <a:t>İnsan kullanımı için tasarım..</a:t>
            </a:r>
          </a:p>
          <a:p>
            <a:pPr>
              <a:buFontTx/>
              <a:buNone/>
            </a:pPr>
            <a:endParaRPr lang="tr-TR" sz="2800">
              <a:solidFill>
                <a:srgbClr val="00008E"/>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z="3200" b="1" dirty="0">
                <a:solidFill>
                  <a:srgbClr val="C00000"/>
                </a:solidFill>
              </a:rPr>
              <a:t>Ekranlı Araçlarla Çalışmalarda Sağlık ve Güvenlik Önlemleri Hakkında Yönetmelik</a:t>
            </a:r>
            <a:endParaRPr lang="tr-TR" sz="3200" dirty="0"/>
          </a:p>
        </p:txBody>
      </p:sp>
      <p:pic>
        <p:nvPicPr>
          <p:cNvPr id="63490" name="Picture 2"/>
          <p:cNvPicPr>
            <a:picLocks noGrp="1" noChangeAspect="1" noChangeArrowheads="1"/>
          </p:cNvPicPr>
          <p:nvPr>
            <p:ph idx="1"/>
          </p:nvPr>
        </p:nvPicPr>
        <p:blipFill>
          <a:blip r:embed="rId2" cstate="print"/>
          <a:srcRect/>
          <a:stretch>
            <a:fillRect/>
          </a:stretch>
        </p:blipFill>
        <p:spPr bwMode="auto">
          <a:xfrm>
            <a:off x="413786" y="2060848"/>
            <a:ext cx="8433464" cy="3312368"/>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pic>
        <p:nvPicPr>
          <p:cNvPr id="64514" name="Picture 2"/>
          <p:cNvPicPr>
            <a:picLocks noGrp="1" noChangeAspect="1" noChangeArrowheads="1"/>
          </p:cNvPicPr>
          <p:nvPr>
            <p:ph idx="1"/>
          </p:nvPr>
        </p:nvPicPr>
        <p:blipFill>
          <a:blip r:embed="rId2" cstate="print"/>
          <a:srcRect/>
          <a:stretch>
            <a:fillRect/>
          </a:stretch>
        </p:blipFill>
        <p:spPr bwMode="auto">
          <a:xfrm>
            <a:off x="357145" y="1340768"/>
            <a:ext cx="8426855" cy="4470277"/>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1" name="Rectangle 3"/>
          <p:cNvSpPr>
            <a:spLocks noGrp="1" noChangeArrowheads="1"/>
          </p:cNvSpPr>
          <p:nvPr>
            <p:ph type="title"/>
          </p:nvPr>
        </p:nvSpPr>
        <p:spPr>
          <a:xfrm>
            <a:off x="457200" y="188913"/>
            <a:ext cx="8229600" cy="1143000"/>
          </a:xfrm>
        </p:spPr>
        <p:txBody>
          <a:bodyPr/>
          <a:lstStyle/>
          <a:p>
            <a:r>
              <a:rPr lang="tr-TR" sz="3600" b="1">
                <a:solidFill>
                  <a:srgbClr val="00008E"/>
                </a:solidFill>
              </a:rPr>
              <a:t>GÜVENLİK VE SAĞLIK İŞARETLERİ</a:t>
            </a:r>
            <a:r>
              <a:rPr lang="tr-TR" sz="3600">
                <a:solidFill>
                  <a:srgbClr val="00008E"/>
                </a:solidFill>
              </a:rPr>
              <a:t> </a:t>
            </a:r>
          </a:p>
        </p:txBody>
      </p:sp>
      <p:pic>
        <p:nvPicPr>
          <p:cNvPr id="273412" name="Picture 4" descr="imagesCAG1OAI4"/>
          <p:cNvPicPr>
            <a:picLocks noChangeAspect="1" noChangeArrowheads="1"/>
          </p:cNvPicPr>
          <p:nvPr/>
        </p:nvPicPr>
        <p:blipFill>
          <a:blip r:embed="rId2" cstate="print"/>
          <a:srcRect/>
          <a:stretch>
            <a:fillRect/>
          </a:stretch>
        </p:blipFill>
        <p:spPr bwMode="auto">
          <a:xfrm>
            <a:off x="0" y="1484313"/>
            <a:ext cx="4464050" cy="3822700"/>
          </a:xfrm>
          <a:prstGeom prst="rect">
            <a:avLst/>
          </a:prstGeom>
          <a:noFill/>
        </p:spPr>
      </p:pic>
      <p:pic>
        <p:nvPicPr>
          <p:cNvPr id="273413" name="Picture 5" descr="imagesCAKU2AKV"/>
          <p:cNvPicPr>
            <a:picLocks noChangeAspect="1" noChangeArrowheads="1"/>
          </p:cNvPicPr>
          <p:nvPr/>
        </p:nvPicPr>
        <p:blipFill>
          <a:blip r:embed="rId3" cstate="print"/>
          <a:srcRect/>
          <a:stretch>
            <a:fillRect/>
          </a:stretch>
        </p:blipFill>
        <p:spPr bwMode="auto">
          <a:xfrm>
            <a:off x="4427538" y="1484313"/>
            <a:ext cx="4716462" cy="381635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5" name="Rectangle 3"/>
          <p:cNvSpPr>
            <a:spLocks noGrp="1" noChangeArrowheads="1"/>
          </p:cNvSpPr>
          <p:nvPr>
            <p:ph type="title"/>
          </p:nvPr>
        </p:nvSpPr>
        <p:spPr/>
        <p:txBody>
          <a:bodyPr/>
          <a:lstStyle/>
          <a:p>
            <a:r>
              <a:rPr lang="tr-TR" sz="3600" b="1">
                <a:solidFill>
                  <a:srgbClr val="00008E"/>
                </a:solidFill>
              </a:rPr>
              <a:t>Güvenlik ve Sağlık İşaretleri </a:t>
            </a:r>
            <a:endParaRPr lang="tr-TR" sz="3600">
              <a:solidFill>
                <a:srgbClr val="00008E"/>
              </a:solidFill>
            </a:endParaRPr>
          </a:p>
        </p:txBody>
      </p:sp>
      <p:sp>
        <p:nvSpPr>
          <p:cNvPr id="274436" name="Rectangle 4"/>
          <p:cNvSpPr>
            <a:spLocks noGrp="1" noChangeArrowheads="1"/>
          </p:cNvSpPr>
          <p:nvPr>
            <p:ph type="body" idx="1"/>
          </p:nvPr>
        </p:nvSpPr>
        <p:spPr>
          <a:xfrm>
            <a:off x="457200" y="1600200"/>
            <a:ext cx="8229600" cy="2189163"/>
          </a:xfrm>
        </p:spPr>
        <p:txBody>
          <a:bodyPr/>
          <a:lstStyle/>
          <a:p>
            <a:r>
              <a:rPr lang="tr-TR" sz="2400">
                <a:solidFill>
                  <a:srgbClr val="00008E"/>
                </a:solidFill>
              </a:rPr>
              <a:t>Özel bir amaç, faaliyet veya durumu işaret eden levha, renk, sesli ve/veya ışıklı sinyal, sözlü iletişim ya da el–kol işareti yoluyla iş sağlığı ve güvenliği hakkında bilgi veren, tehlikelere karşı uyaran ya da talimat veren işaretleri ifade eder.</a:t>
            </a:r>
          </a:p>
        </p:txBody>
      </p:sp>
      <p:pic>
        <p:nvPicPr>
          <p:cNvPr id="274437" name="Picture 5" descr="imagesCAG1OAI4"/>
          <p:cNvPicPr>
            <a:picLocks noChangeAspect="1" noChangeArrowheads="1"/>
          </p:cNvPicPr>
          <p:nvPr/>
        </p:nvPicPr>
        <p:blipFill>
          <a:blip r:embed="rId2" cstate="print"/>
          <a:srcRect/>
          <a:stretch>
            <a:fillRect/>
          </a:stretch>
        </p:blipFill>
        <p:spPr bwMode="auto">
          <a:xfrm>
            <a:off x="2771775" y="3819525"/>
            <a:ext cx="3098800" cy="2654300"/>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9" name="Rectangle 3"/>
          <p:cNvSpPr>
            <a:spLocks noGrp="1" noChangeArrowheads="1"/>
          </p:cNvSpPr>
          <p:nvPr>
            <p:ph type="title"/>
          </p:nvPr>
        </p:nvSpPr>
        <p:spPr>
          <a:xfrm>
            <a:off x="2987675" y="476250"/>
            <a:ext cx="3455988" cy="647700"/>
          </a:xfrm>
          <a:solidFill>
            <a:schemeClr val="bg1"/>
          </a:solidFill>
          <a:ln w="38100">
            <a:solidFill>
              <a:schemeClr val="tx2"/>
            </a:solidFill>
          </a:ln>
        </p:spPr>
        <p:txBody>
          <a:bodyPr/>
          <a:lstStyle/>
          <a:p>
            <a:r>
              <a:rPr lang="tr-TR" sz="3600" b="1">
                <a:solidFill>
                  <a:schemeClr val="tx1"/>
                </a:solidFill>
              </a:rPr>
              <a:t>Yasak İşareti</a:t>
            </a:r>
            <a:r>
              <a:rPr lang="tr-TR" sz="3600">
                <a:solidFill>
                  <a:srgbClr val="00008E"/>
                </a:solidFill>
              </a:rPr>
              <a:t> </a:t>
            </a:r>
          </a:p>
        </p:txBody>
      </p:sp>
      <p:sp>
        <p:nvSpPr>
          <p:cNvPr id="275460" name="Rectangle 4"/>
          <p:cNvSpPr>
            <a:spLocks noGrp="1" noChangeArrowheads="1"/>
          </p:cNvSpPr>
          <p:nvPr>
            <p:ph type="body" idx="1"/>
          </p:nvPr>
        </p:nvSpPr>
        <p:spPr>
          <a:xfrm>
            <a:off x="457200" y="1600200"/>
            <a:ext cx="8229600" cy="4205288"/>
          </a:xfrm>
        </p:spPr>
        <p:txBody>
          <a:bodyPr/>
          <a:lstStyle/>
          <a:p>
            <a:r>
              <a:rPr lang="tr-TR" sz="2800">
                <a:solidFill>
                  <a:srgbClr val="00008E"/>
                </a:solidFill>
              </a:rPr>
              <a:t>Tehlikeye neden olacak veya tehlikeye maruz bırakacak bir davranışı yasaklayan işareti ifade eder.</a:t>
            </a:r>
          </a:p>
          <a:p>
            <a:pPr>
              <a:buFontTx/>
              <a:buNone/>
            </a:pPr>
            <a:endParaRPr lang="tr-TR" sz="2800">
              <a:solidFill>
                <a:srgbClr val="00008E"/>
              </a:solidFill>
            </a:endParaRPr>
          </a:p>
        </p:txBody>
      </p:sp>
      <p:grpSp>
        <p:nvGrpSpPr>
          <p:cNvPr id="2" name="Group 5"/>
          <p:cNvGrpSpPr>
            <a:grpSpLocks/>
          </p:cNvGrpSpPr>
          <p:nvPr/>
        </p:nvGrpSpPr>
        <p:grpSpPr bwMode="auto">
          <a:xfrm>
            <a:off x="1403648" y="3284984"/>
            <a:ext cx="6480720" cy="2592288"/>
            <a:chOff x="1610" y="2432"/>
            <a:chExt cx="2953" cy="817"/>
          </a:xfrm>
        </p:grpSpPr>
        <p:pic>
          <p:nvPicPr>
            <p:cNvPr id="275462" name="Picture 6" descr="Nsmok.gif (1133 bytes)"/>
            <p:cNvPicPr>
              <a:picLocks noChangeAspect="1" noChangeArrowheads="1"/>
            </p:cNvPicPr>
            <p:nvPr/>
          </p:nvPicPr>
          <p:blipFill>
            <a:blip r:embed="rId2" r:link="rId3" cstate="print"/>
            <a:srcRect/>
            <a:stretch>
              <a:fillRect/>
            </a:stretch>
          </p:blipFill>
          <p:spPr bwMode="auto">
            <a:xfrm>
              <a:off x="1610" y="2432"/>
              <a:ext cx="704" cy="744"/>
            </a:xfrm>
            <a:prstGeom prst="rect">
              <a:avLst/>
            </a:prstGeom>
            <a:noFill/>
          </p:spPr>
        </p:pic>
        <p:pic>
          <p:nvPicPr>
            <p:cNvPr id="275463" name="Picture 7" descr="naccesv.gif (1294 bytes)"/>
            <p:cNvPicPr>
              <a:picLocks noChangeAspect="1" noChangeArrowheads="1"/>
            </p:cNvPicPr>
            <p:nvPr/>
          </p:nvPicPr>
          <p:blipFill>
            <a:blip r:embed="rId4" r:link="rId5" cstate="print"/>
            <a:srcRect/>
            <a:stretch>
              <a:fillRect/>
            </a:stretch>
          </p:blipFill>
          <p:spPr bwMode="auto">
            <a:xfrm>
              <a:off x="2744" y="2473"/>
              <a:ext cx="688" cy="776"/>
            </a:xfrm>
            <a:prstGeom prst="rect">
              <a:avLst/>
            </a:prstGeom>
            <a:noFill/>
          </p:spPr>
        </p:pic>
        <p:pic>
          <p:nvPicPr>
            <p:cNvPr id="275464" name="Picture 8" descr="nakflam.gif (1288 bytes)"/>
            <p:cNvPicPr>
              <a:picLocks noChangeAspect="1" noChangeArrowheads="1"/>
            </p:cNvPicPr>
            <p:nvPr/>
          </p:nvPicPr>
          <p:blipFill>
            <a:blip r:embed="rId6" r:link="rId7" cstate="print"/>
            <a:srcRect/>
            <a:stretch>
              <a:fillRect/>
            </a:stretch>
          </p:blipFill>
          <p:spPr bwMode="auto">
            <a:xfrm>
              <a:off x="3787" y="2457"/>
              <a:ext cx="776" cy="792"/>
            </a:xfrm>
            <a:prstGeom prst="rect">
              <a:avLst/>
            </a:prstGeom>
            <a:noFill/>
          </p:spPr>
        </p:pic>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p:cNvSpPr>
            <a:spLocks noGrp="1" noChangeArrowheads="1"/>
          </p:cNvSpPr>
          <p:nvPr>
            <p:ph type="title"/>
          </p:nvPr>
        </p:nvSpPr>
        <p:spPr>
          <a:xfrm>
            <a:off x="2700338" y="549275"/>
            <a:ext cx="3455987" cy="719138"/>
          </a:xfrm>
          <a:solidFill>
            <a:srgbClr val="FFFF00"/>
          </a:solidFill>
          <a:ln w="38100">
            <a:solidFill>
              <a:schemeClr val="tx1"/>
            </a:solidFill>
          </a:ln>
        </p:spPr>
        <p:txBody>
          <a:bodyPr/>
          <a:lstStyle/>
          <a:p>
            <a:r>
              <a:rPr lang="tr-TR" sz="3600" b="1">
                <a:solidFill>
                  <a:schemeClr val="tx1"/>
                </a:solidFill>
              </a:rPr>
              <a:t>Uyarı İşareti</a:t>
            </a:r>
            <a:r>
              <a:rPr lang="tr-TR" sz="3600">
                <a:solidFill>
                  <a:schemeClr val="accent2"/>
                </a:solidFill>
              </a:rPr>
              <a:t> </a:t>
            </a:r>
          </a:p>
        </p:txBody>
      </p:sp>
      <p:sp>
        <p:nvSpPr>
          <p:cNvPr id="276484" name="Rectangle 4"/>
          <p:cNvSpPr>
            <a:spLocks noGrp="1" noChangeArrowheads="1"/>
          </p:cNvSpPr>
          <p:nvPr>
            <p:ph type="body" idx="1"/>
          </p:nvPr>
        </p:nvSpPr>
        <p:spPr/>
        <p:txBody>
          <a:bodyPr/>
          <a:lstStyle/>
          <a:p>
            <a:r>
              <a:rPr lang="tr-TR" sz="2800">
                <a:solidFill>
                  <a:schemeClr val="accent2"/>
                </a:solidFill>
              </a:rPr>
              <a:t> Bir tehlikeye neden olabilecek veya zarar verecek durum hakkında uyarıda bulunan işareti ifade eder.</a:t>
            </a:r>
          </a:p>
        </p:txBody>
      </p:sp>
      <p:grpSp>
        <p:nvGrpSpPr>
          <p:cNvPr id="2" name="Group 5"/>
          <p:cNvGrpSpPr>
            <a:grpSpLocks/>
          </p:cNvGrpSpPr>
          <p:nvPr/>
        </p:nvGrpSpPr>
        <p:grpSpPr bwMode="auto">
          <a:xfrm>
            <a:off x="755576" y="3565525"/>
            <a:ext cx="7704855" cy="1951707"/>
            <a:chOff x="839" y="2246"/>
            <a:chExt cx="4234" cy="706"/>
          </a:xfrm>
        </p:grpSpPr>
        <p:pic>
          <p:nvPicPr>
            <p:cNvPr id="276486" name="Picture 6" descr="flammat.gif (1018 bytes)"/>
            <p:cNvPicPr>
              <a:picLocks noChangeAspect="1" noChangeArrowheads="1"/>
            </p:cNvPicPr>
            <p:nvPr/>
          </p:nvPicPr>
          <p:blipFill>
            <a:blip r:embed="rId2" r:link="rId3" cstate="print"/>
            <a:srcRect/>
            <a:stretch>
              <a:fillRect/>
            </a:stretch>
          </p:blipFill>
          <p:spPr bwMode="auto">
            <a:xfrm>
              <a:off x="839" y="2246"/>
              <a:ext cx="664" cy="640"/>
            </a:xfrm>
            <a:prstGeom prst="rect">
              <a:avLst/>
            </a:prstGeom>
            <a:noFill/>
          </p:spPr>
        </p:pic>
        <p:pic>
          <p:nvPicPr>
            <p:cNvPr id="276487" name="Picture 7" descr="gendang.gif (948 bytes)"/>
            <p:cNvPicPr>
              <a:picLocks noChangeAspect="1" noChangeArrowheads="1"/>
            </p:cNvPicPr>
            <p:nvPr/>
          </p:nvPicPr>
          <p:blipFill>
            <a:blip r:embed="rId4" r:link="rId5" cstate="print"/>
            <a:srcRect/>
            <a:stretch>
              <a:fillRect/>
            </a:stretch>
          </p:blipFill>
          <p:spPr bwMode="auto">
            <a:xfrm>
              <a:off x="1973" y="2251"/>
              <a:ext cx="728" cy="664"/>
            </a:xfrm>
            <a:prstGeom prst="rect">
              <a:avLst/>
            </a:prstGeom>
            <a:noFill/>
          </p:spPr>
        </p:pic>
        <p:pic>
          <p:nvPicPr>
            <p:cNvPr id="276488" name="Picture 8" descr="indtrck.gif (1133 bytes)"/>
            <p:cNvPicPr>
              <a:picLocks noChangeAspect="1" noChangeArrowheads="1"/>
            </p:cNvPicPr>
            <p:nvPr/>
          </p:nvPicPr>
          <p:blipFill>
            <a:blip r:embed="rId6" r:link="rId7" cstate="print"/>
            <a:srcRect/>
            <a:stretch>
              <a:fillRect/>
            </a:stretch>
          </p:blipFill>
          <p:spPr bwMode="auto">
            <a:xfrm>
              <a:off x="3187" y="2267"/>
              <a:ext cx="736" cy="664"/>
            </a:xfrm>
            <a:prstGeom prst="rect">
              <a:avLst/>
            </a:prstGeom>
            <a:noFill/>
          </p:spPr>
        </p:pic>
        <p:pic>
          <p:nvPicPr>
            <p:cNvPr id="276489" name="Picture 9" descr="radiomat.gif (945 bytes)"/>
            <p:cNvPicPr>
              <a:picLocks noChangeAspect="1" noChangeArrowheads="1"/>
            </p:cNvPicPr>
            <p:nvPr/>
          </p:nvPicPr>
          <p:blipFill>
            <a:blip r:embed="rId8" r:link="rId9" cstate="print"/>
            <a:srcRect/>
            <a:stretch>
              <a:fillRect/>
            </a:stretch>
          </p:blipFill>
          <p:spPr bwMode="auto">
            <a:xfrm>
              <a:off x="4377" y="2296"/>
              <a:ext cx="696" cy="656"/>
            </a:xfrm>
            <a:prstGeom prst="rect">
              <a:avLst/>
            </a:prstGeom>
            <a:noFill/>
          </p:spPr>
        </p:pic>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p:cNvSpPr>
            <a:spLocks noGrp="1" noChangeArrowheads="1"/>
          </p:cNvSpPr>
          <p:nvPr>
            <p:ph type="title"/>
          </p:nvPr>
        </p:nvSpPr>
        <p:spPr>
          <a:xfrm>
            <a:off x="2771775" y="549275"/>
            <a:ext cx="3529013" cy="719138"/>
          </a:xfrm>
          <a:solidFill>
            <a:srgbClr val="0066FF"/>
          </a:solidFill>
          <a:ln/>
        </p:spPr>
        <p:txBody>
          <a:bodyPr/>
          <a:lstStyle/>
          <a:p>
            <a:r>
              <a:rPr lang="tr-TR" sz="3600" b="1">
                <a:solidFill>
                  <a:schemeClr val="bg1"/>
                </a:solidFill>
              </a:rPr>
              <a:t>Emredici İşaret</a:t>
            </a:r>
          </a:p>
        </p:txBody>
      </p:sp>
      <p:sp>
        <p:nvSpPr>
          <p:cNvPr id="277508" name="Rectangle 4"/>
          <p:cNvSpPr>
            <a:spLocks noGrp="1" noChangeArrowheads="1"/>
          </p:cNvSpPr>
          <p:nvPr>
            <p:ph type="body" idx="1"/>
          </p:nvPr>
        </p:nvSpPr>
        <p:spPr/>
        <p:txBody>
          <a:bodyPr/>
          <a:lstStyle/>
          <a:p>
            <a:r>
              <a:rPr lang="tr-TR" sz="2800">
                <a:solidFill>
                  <a:schemeClr val="accent2"/>
                </a:solidFill>
              </a:rPr>
              <a:t>Uyulması zorunlu bir davranışı belirleyen işareti ifade eder.</a:t>
            </a:r>
          </a:p>
        </p:txBody>
      </p:sp>
      <p:grpSp>
        <p:nvGrpSpPr>
          <p:cNvPr id="2" name="Group 5"/>
          <p:cNvGrpSpPr>
            <a:grpSpLocks/>
          </p:cNvGrpSpPr>
          <p:nvPr/>
        </p:nvGrpSpPr>
        <p:grpSpPr bwMode="auto">
          <a:xfrm>
            <a:off x="755576" y="3645024"/>
            <a:ext cx="7416824" cy="1728191"/>
            <a:chOff x="893" y="2478"/>
            <a:chExt cx="3950" cy="592"/>
          </a:xfrm>
        </p:grpSpPr>
        <p:pic>
          <p:nvPicPr>
            <p:cNvPr id="277510" name="Picture 6" descr="helmet.gif (2489 bytes)"/>
            <p:cNvPicPr>
              <a:picLocks noChangeAspect="1" noChangeArrowheads="1"/>
            </p:cNvPicPr>
            <p:nvPr/>
          </p:nvPicPr>
          <p:blipFill>
            <a:blip r:embed="rId2" r:link="rId3" cstate="print"/>
            <a:srcRect/>
            <a:stretch>
              <a:fillRect/>
            </a:stretch>
          </p:blipFill>
          <p:spPr bwMode="auto">
            <a:xfrm>
              <a:off x="893" y="2483"/>
              <a:ext cx="672" cy="584"/>
            </a:xfrm>
            <a:prstGeom prst="rect">
              <a:avLst/>
            </a:prstGeom>
            <a:noFill/>
          </p:spPr>
        </p:pic>
        <p:pic>
          <p:nvPicPr>
            <p:cNvPr id="277511" name="Picture 7" descr="overalls.gif (2773 bytes)"/>
            <p:cNvPicPr>
              <a:picLocks noChangeAspect="1" noChangeArrowheads="1"/>
            </p:cNvPicPr>
            <p:nvPr/>
          </p:nvPicPr>
          <p:blipFill>
            <a:blip r:embed="rId4" r:link="rId5" cstate="print"/>
            <a:srcRect/>
            <a:stretch>
              <a:fillRect/>
            </a:stretch>
          </p:blipFill>
          <p:spPr bwMode="auto">
            <a:xfrm>
              <a:off x="1989" y="2478"/>
              <a:ext cx="664" cy="592"/>
            </a:xfrm>
            <a:prstGeom prst="rect">
              <a:avLst/>
            </a:prstGeom>
            <a:noFill/>
          </p:spPr>
        </p:pic>
        <p:pic>
          <p:nvPicPr>
            <p:cNvPr id="277512" name="Picture 8" descr="respira2.gif (2681 bytes)"/>
            <p:cNvPicPr>
              <a:picLocks noChangeAspect="1" noChangeArrowheads="1"/>
            </p:cNvPicPr>
            <p:nvPr/>
          </p:nvPicPr>
          <p:blipFill>
            <a:blip r:embed="rId6" r:link="rId7" cstate="print"/>
            <a:srcRect/>
            <a:stretch>
              <a:fillRect/>
            </a:stretch>
          </p:blipFill>
          <p:spPr bwMode="auto">
            <a:xfrm>
              <a:off x="3061" y="2478"/>
              <a:ext cx="688" cy="592"/>
            </a:xfrm>
            <a:prstGeom prst="rect">
              <a:avLst/>
            </a:prstGeom>
            <a:noFill/>
          </p:spPr>
        </p:pic>
        <p:pic>
          <p:nvPicPr>
            <p:cNvPr id="277513" name="Picture 9" descr="gloves.gif (2670 bytes)"/>
            <p:cNvPicPr>
              <a:picLocks noChangeAspect="1" noChangeArrowheads="1"/>
            </p:cNvPicPr>
            <p:nvPr/>
          </p:nvPicPr>
          <p:blipFill>
            <a:blip r:embed="rId8" r:link="rId9" cstate="print"/>
            <a:srcRect/>
            <a:stretch>
              <a:fillRect/>
            </a:stretch>
          </p:blipFill>
          <p:spPr bwMode="auto">
            <a:xfrm>
              <a:off x="4195" y="2523"/>
              <a:ext cx="648" cy="544"/>
            </a:xfrm>
            <a:prstGeom prst="rect">
              <a:avLst/>
            </a:prstGeom>
            <a:noFill/>
          </p:spPr>
        </p:pic>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3"/>
          <p:cNvSpPr>
            <a:spLocks noGrp="1" noChangeArrowheads="1"/>
          </p:cNvSpPr>
          <p:nvPr>
            <p:ph type="title"/>
          </p:nvPr>
        </p:nvSpPr>
        <p:spPr/>
        <p:txBody>
          <a:bodyPr/>
          <a:lstStyle/>
          <a:p>
            <a:r>
              <a:rPr lang="tr-TR" sz="3600" b="1">
                <a:solidFill>
                  <a:schemeClr val="accent2"/>
                </a:solidFill>
              </a:rPr>
              <a:t>Acil Çıkış ve İlkyardım İşaretleri</a:t>
            </a:r>
            <a:r>
              <a:rPr lang="tr-TR" sz="3600">
                <a:solidFill>
                  <a:schemeClr val="accent2"/>
                </a:solidFill>
              </a:rPr>
              <a:t> </a:t>
            </a:r>
          </a:p>
        </p:txBody>
      </p:sp>
      <p:sp>
        <p:nvSpPr>
          <p:cNvPr id="278532" name="Rectangle 4"/>
          <p:cNvSpPr>
            <a:spLocks noGrp="1" noChangeArrowheads="1"/>
          </p:cNvSpPr>
          <p:nvPr>
            <p:ph type="body" idx="1"/>
          </p:nvPr>
        </p:nvSpPr>
        <p:spPr/>
        <p:txBody>
          <a:bodyPr/>
          <a:lstStyle/>
          <a:p>
            <a:r>
              <a:rPr lang="tr-TR" sz="2800">
                <a:solidFill>
                  <a:schemeClr val="accent2"/>
                </a:solidFill>
              </a:rPr>
              <a:t>Acil çıkış yolları, ilkyardım veya kurtarma ile ilgili bilgi veren işaretleri ifade eder.</a:t>
            </a:r>
          </a:p>
        </p:txBody>
      </p:sp>
      <p:pic>
        <p:nvPicPr>
          <p:cNvPr id="278535" name="Picture 7" descr="acil"/>
          <p:cNvPicPr>
            <a:picLocks noChangeAspect="1" noChangeArrowheads="1"/>
          </p:cNvPicPr>
          <p:nvPr/>
        </p:nvPicPr>
        <p:blipFill>
          <a:blip r:embed="rId2" cstate="print"/>
          <a:srcRect/>
          <a:stretch>
            <a:fillRect/>
          </a:stretch>
        </p:blipFill>
        <p:spPr bwMode="auto">
          <a:xfrm>
            <a:off x="1020762" y="3290888"/>
            <a:ext cx="5063405" cy="1840052"/>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3"/>
          <p:cNvSpPr>
            <a:spLocks noGrp="1" noChangeArrowheads="1"/>
          </p:cNvSpPr>
          <p:nvPr>
            <p:ph type="title"/>
          </p:nvPr>
        </p:nvSpPr>
        <p:spPr>
          <a:xfrm>
            <a:off x="971550" y="549275"/>
            <a:ext cx="6696075" cy="719138"/>
          </a:xfrm>
          <a:solidFill>
            <a:schemeClr val="tx2"/>
          </a:solidFill>
        </p:spPr>
        <p:txBody>
          <a:bodyPr/>
          <a:lstStyle/>
          <a:p>
            <a:r>
              <a:rPr lang="tr-TR" sz="3600" b="1">
                <a:solidFill>
                  <a:schemeClr val="bg1"/>
                </a:solidFill>
              </a:rPr>
              <a:t>Yangınla Mücadele İşaretleri </a:t>
            </a:r>
          </a:p>
        </p:txBody>
      </p:sp>
      <p:pic>
        <p:nvPicPr>
          <p:cNvPr id="279556" name="Picture 4" descr="firehose.gif (3387 bytes)"/>
          <p:cNvPicPr>
            <a:picLocks noChangeAspect="1" noChangeArrowheads="1"/>
          </p:cNvPicPr>
          <p:nvPr/>
        </p:nvPicPr>
        <p:blipFill>
          <a:blip r:embed="rId2" r:link="rId3" cstate="print"/>
          <a:srcRect/>
          <a:stretch>
            <a:fillRect/>
          </a:stretch>
        </p:blipFill>
        <p:spPr bwMode="auto">
          <a:xfrm>
            <a:off x="5172075" y="4437063"/>
            <a:ext cx="1174750" cy="1279525"/>
          </a:xfrm>
          <a:prstGeom prst="rect">
            <a:avLst/>
          </a:prstGeom>
          <a:noFill/>
        </p:spPr>
      </p:pic>
      <p:pic>
        <p:nvPicPr>
          <p:cNvPr id="279557" name="Picture 5" descr="ladder.gif (3118 bytes)"/>
          <p:cNvPicPr>
            <a:picLocks noChangeAspect="1" noChangeArrowheads="1"/>
          </p:cNvPicPr>
          <p:nvPr/>
        </p:nvPicPr>
        <p:blipFill>
          <a:blip r:embed="rId4" r:link="rId5" cstate="print"/>
          <a:srcRect/>
          <a:stretch>
            <a:fillRect/>
          </a:stretch>
        </p:blipFill>
        <p:spPr bwMode="auto">
          <a:xfrm>
            <a:off x="2555875" y="4437063"/>
            <a:ext cx="1082675" cy="1289050"/>
          </a:xfrm>
          <a:prstGeom prst="rect">
            <a:avLst/>
          </a:prstGeom>
          <a:noFill/>
        </p:spPr>
      </p:pic>
      <p:pic>
        <p:nvPicPr>
          <p:cNvPr id="279558" name="Picture 6" descr="fireext.gif (2448 bytes)"/>
          <p:cNvPicPr>
            <a:picLocks noChangeAspect="1" noChangeArrowheads="1"/>
          </p:cNvPicPr>
          <p:nvPr/>
        </p:nvPicPr>
        <p:blipFill>
          <a:blip r:embed="rId6" r:link="rId7" cstate="print"/>
          <a:srcRect/>
          <a:stretch>
            <a:fillRect/>
          </a:stretch>
        </p:blipFill>
        <p:spPr bwMode="auto">
          <a:xfrm>
            <a:off x="661988" y="2420938"/>
            <a:ext cx="885825" cy="1146175"/>
          </a:xfrm>
          <a:prstGeom prst="rect">
            <a:avLst/>
          </a:prstGeom>
          <a:noFill/>
        </p:spPr>
      </p:pic>
      <p:pic>
        <p:nvPicPr>
          <p:cNvPr id="279559" name="Picture 7" descr="firetel.gif (3153 bytes)"/>
          <p:cNvPicPr>
            <a:picLocks noChangeAspect="1" noChangeArrowheads="1"/>
          </p:cNvPicPr>
          <p:nvPr/>
        </p:nvPicPr>
        <p:blipFill>
          <a:blip r:embed="rId8" r:link="rId9" cstate="print"/>
          <a:srcRect/>
          <a:stretch>
            <a:fillRect/>
          </a:stretch>
        </p:blipFill>
        <p:spPr bwMode="auto">
          <a:xfrm>
            <a:off x="3117850" y="2482850"/>
            <a:ext cx="1022350" cy="993775"/>
          </a:xfrm>
          <a:prstGeom prst="rect">
            <a:avLst/>
          </a:prstGeom>
          <a:noFill/>
        </p:spPr>
      </p:pic>
      <p:pic>
        <p:nvPicPr>
          <p:cNvPr id="279560" name="Picture 8"/>
          <p:cNvPicPr>
            <a:picLocks noChangeAspect="1" noChangeArrowheads="1"/>
          </p:cNvPicPr>
          <p:nvPr/>
        </p:nvPicPr>
        <p:blipFill>
          <a:blip r:embed="rId10" cstate="print"/>
          <a:srcRect/>
          <a:stretch>
            <a:fillRect/>
          </a:stretch>
        </p:blipFill>
        <p:spPr bwMode="auto">
          <a:xfrm>
            <a:off x="5435600" y="2582863"/>
            <a:ext cx="3057525" cy="927100"/>
          </a:xfrm>
          <a:prstGeom prst="rect">
            <a:avLst/>
          </a:prstGeom>
          <a:noFill/>
        </p:spPr>
      </p:pic>
      <p:sp>
        <p:nvSpPr>
          <p:cNvPr id="279561" name="Rectangle 9"/>
          <p:cNvSpPr>
            <a:spLocks noChangeArrowheads="1"/>
          </p:cNvSpPr>
          <p:nvPr/>
        </p:nvSpPr>
        <p:spPr bwMode="auto">
          <a:xfrm>
            <a:off x="46038" y="2636838"/>
            <a:ext cx="2173287" cy="0"/>
          </a:xfrm>
          <a:prstGeom prst="rect">
            <a:avLst/>
          </a:prstGeom>
          <a:noFill/>
          <a:ln w="9525">
            <a:noFill/>
            <a:miter lim="800000"/>
            <a:headEnd/>
            <a:tailEnd/>
          </a:ln>
          <a:effectLst/>
        </p:spPr>
        <p:txBody>
          <a:bodyPr wrap="none" anchor="ctr">
            <a:spAutoFit/>
          </a:bodyPr>
          <a:lstStyle/>
          <a:p>
            <a:endParaRPr lang="tr-TR"/>
          </a:p>
        </p:txBody>
      </p:sp>
      <p:sp>
        <p:nvSpPr>
          <p:cNvPr id="279562" name="Rectangle 10"/>
          <p:cNvSpPr>
            <a:spLocks noChangeArrowheads="1"/>
          </p:cNvSpPr>
          <p:nvPr/>
        </p:nvSpPr>
        <p:spPr bwMode="auto">
          <a:xfrm>
            <a:off x="46038" y="2636838"/>
            <a:ext cx="2168525" cy="0"/>
          </a:xfrm>
          <a:prstGeom prst="rect">
            <a:avLst/>
          </a:prstGeom>
          <a:noFill/>
          <a:ln w="9525">
            <a:noFill/>
            <a:miter lim="800000"/>
            <a:headEnd/>
            <a:tailEnd/>
          </a:ln>
          <a:effectLst/>
        </p:spPr>
        <p:txBody>
          <a:bodyPr wrap="none" anchor="ctr">
            <a:spAutoFit/>
          </a:bodyPr>
          <a:lstStyle/>
          <a:p>
            <a:endParaRPr lang="tr-TR"/>
          </a:p>
        </p:txBody>
      </p:sp>
      <p:sp>
        <p:nvSpPr>
          <p:cNvPr id="279563" name="Rectangle 11"/>
          <p:cNvSpPr>
            <a:spLocks noChangeArrowheads="1"/>
          </p:cNvSpPr>
          <p:nvPr/>
        </p:nvSpPr>
        <p:spPr bwMode="auto">
          <a:xfrm>
            <a:off x="46038" y="2636838"/>
            <a:ext cx="2462212" cy="0"/>
          </a:xfrm>
          <a:prstGeom prst="rect">
            <a:avLst/>
          </a:prstGeom>
          <a:noFill/>
          <a:ln w="9525">
            <a:noFill/>
            <a:miter lim="800000"/>
            <a:headEnd/>
            <a:tailEnd/>
          </a:ln>
          <a:effectLst/>
        </p:spPr>
        <p:txBody>
          <a:bodyPr wrap="none" anchor="ctr">
            <a:spAutoFit/>
          </a:bodyPr>
          <a:lstStyle/>
          <a:p>
            <a:endParaRPr lang="tr-TR"/>
          </a:p>
        </p:txBody>
      </p:sp>
      <p:sp>
        <p:nvSpPr>
          <p:cNvPr id="279564" name="Rectangle 12"/>
          <p:cNvSpPr>
            <a:spLocks noChangeArrowheads="1"/>
          </p:cNvSpPr>
          <p:nvPr/>
        </p:nvSpPr>
        <p:spPr bwMode="auto">
          <a:xfrm>
            <a:off x="46038" y="2636838"/>
            <a:ext cx="2193925" cy="0"/>
          </a:xfrm>
          <a:prstGeom prst="rect">
            <a:avLst/>
          </a:prstGeom>
          <a:noFill/>
          <a:ln w="9525">
            <a:noFill/>
            <a:miter lim="800000"/>
            <a:headEnd/>
            <a:tailEnd/>
          </a:ln>
          <a:effectLst/>
        </p:spPr>
        <p:txBody>
          <a:bodyPr wrap="none" anchor="ctr">
            <a:spAutoFit/>
          </a:bodyPr>
          <a:lstStyle/>
          <a:p>
            <a:endParaRPr lang="tr-TR"/>
          </a:p>
        </p:txBody>
      </p:sp>
      <p:sp>
        <p:nvSpPr>
          <p:cNvPr id="279565" name="Rectangle 13"/>
          <p:cNvSpPr>
            <a:spLocks noChangeArrowheads="1"/>
          </p:cNvSpPr>
          <p:nvPr/>
        </p:nvSpPr>
        <p:spPr bwMode="auto">
          <a:xfrm>
            <a:off x="46038" y="2636838"/>
            <a:ext cx="9051925" cy="0"/>
          </a:xfrm>
          <a:prstGeom prst="rect">
            <a:avLst/>
          </a:prstGeom>
          <a:noFill/>
          <a:ln w="9525">
            <a:noFill/>
            <a:miter lim="800000"/>
            <a:headEnd/>
            <a:tailEnd/>
          </a:ln>
          <a:effectLst/>
        </p:spPr>
        <p:txBody>
          <a:bodyPr wrap="none" anchor="ctr">
            <a:spAutoFit/>
          </a:bodyPr>
          <a:lstStyle/>
          <a:p>
            <a:pPr algn="l" eaLnBrk="0" hangingPunct="0"/>
            <a:r>
              <a:rPr lang="tr-TR" sz="1200">
                <a:latin typeface="Arial"/>
                <a:cs typeface="Times New Roman" pitchFamily="18" charset="0"/>
              </a:rPr>
              <a:t>          </a:t>
            </a:r>
            <a:r>
              <a:rPr lang="tr-TR" sz="1200">
                <a:latin typeface="Times New Roman" pitchFamily="18" charset="0"/>
                <a:cs typeface="Times New Roman" pitchFamily="18" charset="0"/>
              </a:rPr>
              <a:t> </a:t>
            </a:r>
            <a:r>
              <a:rPr lang="tr-TR" sz="1200">
                <a:latin typeface="Arial"/>
                <a:cs typeface="Times New Roman" pitchFamily="18" charset="0"/>
              </a:rPr>
              <a:t> </a:t>
            </a:r>
            <a:endParaRPr lang="tr-TR" sz="1800"/>
          </a:p>
        </p:txBody>
      </p:sp>
      <p:sp>
        <p:nvSpPr>
          <p:cNvPr id="279566" name="Rectangle 14"/>
          <p:cNvSpPr>
            <a:spLocks noChangeArrowheads="1"/>
          </p:cNvSpPr>
          <p:nvPr/>
        </p:nvSpPr>
        <p:spPr bwMode="auto">
          <a:xfrm>
            <a:off x="5629275" y="3660775"/>
            <a:ext cx="2687638" cy="304800"/>
          </a:xfrm>
          <a:prstGeom prst="rect">
            <a:avLst/>
          </a:prstGeom>
          <a:noFill/>
          <a:ln w="9525">
            <a:noFill/>
            <a:miter lim="800000"/>
            <a:headEnd/>
            <a:tailEnd/>
          </a:ln>
          <a:effectLst/>
        </p:spPr>
        <p:txBody>
          <a:bodyPr wrap="none" anchor="ctr">
            <a:spAutoFit/>
          </a:bodyPr>
          <a:lstStyle/>
          <a:p>
            <a:pPr algn="l" eaLnBrk="0" hangingPunct="0"/>
            <a:r>
              <a:rPr lang="tr-TR" sz="1400" b="1">
                <a:solidFill>
                  <a:srgbClr val="00008E"/>
                </a:solidFill>
              </a:rPr>
              <a:t>Yönler (Yardımcı bilgi işareti) </a:t>
            </a:r>
          </a:p>
        </p:txBody>
      </p:sp>
      <p:sp>
        <p:nvSpPr>
          <p:cNvPr id="279567" name="Rectangle 15"/>
          <p:cNvSpPr>
            <a:spLocks noChangeArrowheads="1"/>
          </p:cNvSpPr>
          <p:nvPr/>
        </p:nvSpPr>
        <p:spPr bwMode="auto">
          <a:xfrm>
            <a:off x="2732088" y="3629025"/>
            <a:ext cx="1984375" cy="304800"/>
          </a:xfrm>
          <a:prstGeom prst="rect">
            <a:avLst/>
          </a:prstGeom>
          <a:noFill/>
          <a:ln w="9525">
            <a:noFill/>
            <a:miter lim="800000"/>
            <a:headEnd/>
            <a:tailEnd/>
          </a:ln>
          <a:effectLst/>
        </p:spPr>
        <p:txBody>
          <a:bodyPr wrap="none" anchor="ctr">
            <a:spAutoFit/>
          </a:bodyPr>
          <a:lstStyle/>
          <a:p>
            <a:pPr algn="l" eaLnBrk="0" hangingPunct="0"/>
            <a:r>
              <a:rPr lang="tr-TR" sz="1400" b="1">
                <a:solidFill>
                  <a:srgbClr val="00008E"/>
                </a:solidFill>
              </a:rPr>
              <a:t>Acil Yangın Telefonu </a:t>
            </a:r>
          </a:p>
        </p:txBody>
      </p:sp>
      <p:sp>
        <p:nvSpPr>
          <p:cNvPr id="279568" name="Rectangle 16"/>
          <p:cNvSpPr>
            <a:spLocks noChangeArrowheads="1"/>
          </p:cNvSpPr>
          <p:nvPr/>
        </p:nvSpPr>
        <p:spPr bwMode="auto">
          <a:xfrm>
            <a:off x="300038" y="3632200"/>
            <a:ext cx="1751012" cy="517525"/>
          </a:xfrm>
          <a:prstGeom prst="rect">
            <a:avLst/>
          </a:prstGeom>
          <a:noFill/>
          <a:ln w="9525">
            <a:noFill/>
            <a:miter lim="800000"/>
            <a:headEnd/>
            <a:tailEnd/>
          </a:ln>
          <a:effectLst/>
        </p:spPr>
        <p:txBody>
          <a:bodyPr wrap="none" anchor="ctr">
            <a:spAutoFit/>
          </a:bodyPr>
          <a:lstStyle/>
          <a:p>
            <a:pPr eaLnBrk="0" hangingPunct="0"/>
            <a:r>
              <a:rPr lang="tr-TR" sz="1400" b="1">
                <a:solidFill>
                  <a:srgbClr val="00008E"/>
                </a:solidFill>
              </a:rPr>
              <a:t>Yangın Söndürme </a:t>
            </a:r>
          </a:p>
          <a:p>
            <a:pPr eaLnBrk="0" hangingPunct="0"/>
            <a:r>
              <a:rPr lang="tr-TR" sz="1400" b="1">
                <a:solidFill>
                  <a:srgbClr val="00008E"/>
                </a:solidFill>
              </a:rPr>
              <a:t>Cihazı </a:t>
            </a:r>
          </a:p>
        </p:txBody>
      </p:sp>
      <p:sp>
        <p:nvSpPr>
          <p:cNvPr id="279569" name="Rectangle 17"/>
          <p:cNvSpPr>
            <a:spLocks noChangeArrowheads="1"/>
          </p:cNvSpPr>
          <p:nvPr/>
        </p:nvSpPr>
        <p:spPr bwMode="auto">
          <a:xfrm>
            <a:off x="2339975" y="5876925"/>
            <a:ext cx="1700213" cy="304800"/>
          </a:xfrm>
          <a:prstGeom prst="rect">
            <a:avLst/>
          </a:prstGeom>
          <a:noFill/>
          <a:ln w="9525">
            <a:noFill/>
            <a:miter lim="800000"/>
            <a:headEnd/>
            <a:tailEnd/>
          </a:ln>
          <a:effectLst/>
        </p:spPr>
        <p:txBody>
          <a:bodyPr wrap="none" anchor="ctr">
            <a:spAutoFit/>
          </a:bodyPr>
          <a:lstStyle/>
          <a:p>
            <a:pPr algn="l" eaLnBrk="0" hangingPunct="0"/>
            <a:r>
              <a:rPr lang="tr-TR" sz="1400" b="1">
                <a:solidFill>
                  <a:srgbClr val="00008E"/>
                </a:solidFill>
              </a:rPr>
              <a:t>Yangın Merdiveni </a:t>
            </a:r>
          </a:p>
        </p:txBody>
      </p:sp>
      <p:sp>
        <p:nvSpPr>
          <p:cNvPr id="279570" name="Rectangle 18"/>
          <p:cNvSpPr>
            <a:spLocks noChangeArrowheads="1"/>
          </p:cNvSpPr>
          <p:nvPr/>
        </p:nvSpPr>
        <p:spPr bwMode="auto">
          <a:xfrm>
            <a:off x="5076825" y="5876925"/>
            <a:ext cx="1612900" cy="304800"/>
          </a:xfrm>
          <a:prstGeom prst="rect">
            <a:avLst/>
          </a:prstGeom>
          <a:noFill/>
          <a:ln w="9525">
            <a:noFill/>
            <a:miter lim="800000"/>
            <a:headEnd/>
            <a:tailEnd/>
          </a:ln>
          <a:effectLst/>
        </p:spPr>
        <p:txBody>
          <a:bodyPr wrap="none" anchor="ctr">
            <a:spAutoFit/>
          </a:bodyPr>
          <a:lstStyle/>
          <a:p>
            <a:pPr algn="l" eaLnBrk="0" hangingPunct="0"/>
            <a:r>
              <a:rPr lang="tr-TR" sz="1400" b="1">
                <a:solidFill>
                  <a:srgbClr val="00008E"/>
                </a:solidFill>
              </a:rPr>
              <a:t>Yangın Hortumu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7" name="Rectangle 3"/>
          <p:cNvSpPr>
            <a:spLocks noGrp="1" noChangeArrowheads="1"/>
          </p:cNvSpPr>
          <p:nvPr>
            <p:ph type="body" idx="1"/>
          </p:nvPr>
        </p:nvSpPr>
        <p:spPr>
          <a:xfrm>
            <a:off x="395536" y="764704"/>
            <a:ext cx="8229600" cy="4525963"/>
          </a:xfrm>
        </p:spPr>
        <p:txBody>
          <a:bodyPr/>
          <a:lstStyle/>
          <a:p>
            <a:pPr>
              <a:buFontTx/>
              <a:buNone/>
            </a:pPr>
            <a:r>
              <a:rPr lang="tr-TR" sz="2400" b="1" u="sng" dirty="0">
                <a:solidFill>
                  <a:srgbClr val="00008E"/>
                </a:solidFill>
              </a:rPr>
              <a:t>Ergonomi, </a:t>
            </a:r>
            <a:r>
              <a:rPr lang="tr-TR" sz="2400" dirty="0">
                <a:solidFill>
                  <a:srgbClr val="00008E"/>
                </a:solidFill>
              </a:rPr>
              <a:t>insanların anatomik özelliklerini, </a:t>
            </a:r>
            <a:r>
              <a:rPr lang="tr-TR" sz="2400" dirty="0" err="1">
                <a:solidFill>
                  <a:srgbClr val="00008E"/>
                </a:solidFill>
              </a:rPr>
              <a:t>antropometrik</a:t>
            </a:r>
            <a:r>
              <a:rPr lang="tr-TR" sz="2400" dirty="0">
                <a:solidFill>
                  <a:srgbClr val="00008E"/>
                </a:solidFill>
              </a:rPr>
              <a:t> karakteristiklerini,fizyolojik kapasite ve toleranslarını göz önünde tutarak, iş ortamındaki tüm faktörlerin etkisi ile oluşabilecek, fiziksel ve </a:t>
            </a:r>
            <a:r>
              <a:rPr lang="tr-TR" sz="2400" dirty="0" err="1">
                <a:solidFill>
                  <a:srgbClr val="00008E"/>
                </a:solidFill>
              </a:rPr>
              <a:t>psiko</a:t>
            </a:r>
            <a:r>
              <a:rPr lang="tr-TR" sz="2400" dirty="0">
                <a:solidFill>
                  <a:srgbClr val="00008E"/>
                </a:solidFill>
              </a:rPr>
              <a:t>-sosyal stresler karşısında, insan-makine-çevre uyumunun temel yasalarını ortaya koymaya çalışan çok disiplinli bir araştırma ve geliştirme alanıdır.</a:t>
            </a:r>
            <a:endParaRPr lang="tr-TR" sz="2400" b="1" u="sng" dirty="0">
              <a:solidFill>
                <a:srgbClr val="00008E"/>
              </a:solidFill>
            </a:endParaRPr>
          </a:p>
        </p:txBody>
      </p:sp>
      <p:pic>
        <p:nvPicPr>
          <p:cNvPr id="323590" name="Picture 6" descr="imagesCAIBZDK8"/>
          <p:cNvPicPr>
            <a:picLocks noChangeAspect="1" noChangeArrowheads="1"/>
          </p:cNvPicPr>
          <p:nvPr/>
        </p:nvPicPr>
        <p:blipFill>
          <a:blip r:embed="rId2" cstate="print"/>
          <a:srcRect/>
          <a:stretch>
            <a:fillRect/>
          </a:stretch>
        </p:blipFill>
        <p:spPr bwMode="auto">
          <a:xfrm>
            <a:off x="2987675" y="3860800"/>
            <a:ext cx="2663825" cy="280035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5" name="Rectangle 3"/>
          <p:cNvSpPr>
            <a:spLocks noGrp="1" noChangeArrowheads="1"/>
          </p:cNvSpPr>
          <p:nvPr>
            <p:ph type="title"/>
          </p:nvPr>
        </p:nvSpPr>
        <p:spPr/>
        <p:txBody>
          <a:bodyPr/>
          <a:lstStyle/>
          <a:p>
            <a:r>
              <a:rPr lang="tr-TR" sz="3600" b="1">
                <a:solidFill>
                  <a:srgbClr val="00008E"/>
                </a:solidFill>
              </a:rPr>
              <a:t>Antropometri</a:t>
            </a:r>
          </a:p>
        </p:txBody>
      </p:sp>
      <p:sp>
        <p:nvSpPr>
          <p:cNvPr id="325636" name="Rectangle 4"/>
          <p:cNvSpPr>
            <a:spLocks noGrp="1" noChangeArrowheads="1"/>
          </p:cNvSpPr>
          <p:nvPr>
            <p:ph type="body" idx="1"/>
          </p:nvPr>
        </p:nvSpPr>
        <p:spPr/>
        <p:txBody>
          <a:bodyPr/>
          <a:lstStyle/>
          <a:p>
            <a:r>
              <a:rPr lang="tr-TR" sz="2800">
                <a:solidFill>
                  <a:srgbClr val="00008E"/>
                </a:solidFill>
              </a:rPr>
              <a:t>Vücut ölçüleri bilimi</a:t>
            </a:r>
          </a:p>
          <a:p>
            <a:pPr>
              <a:buFontTx/>
              <a:buNone/>
            </a:pPr>
            <a:r>
              <a:rPr lang="tr-TR" sz="2800">
                <a:solidFill>
                  <a:srgbClr val="00008E"/>
                </a:solidFill>
              </a:rPr>
              <a:t> 	</a:t>
            </a:r>
          </a:p>
        </p:txBody>
      </p:sp>
      <p:pic>
        <p:nvPicPr>
          <p:cNvPr id="325638" name="Picture 6" descr="imagesCA3FKE92"/>
          <p:cNvPicPr>
            <a:picLocks noChangeAspect="1" noChangeArrowheads="1"/>
          </p:cNvPicPr>
          <p:nvPr/>
        </p:nvPicPr>
        <p:blipFill>
          <a:blip r:embed="rId2" cstate="print"/>
          <a:srcRect/>
          <a:stretch>
            <a:fillRect/>
          </a:stretch>
        </p:blipFill>
        <p:spPr bwMode="auto">
          <a:xfrm>
            <a:off x="2143125" y="2251075"/>
            <a:ext cx="4733925" cy="3657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83" name="Picture 3"/>
          <p:cNvPicPr>
            <a:picLocks noChangeAspect="1" noChangeArrowheads="1"/>
          </p:cNvPicPr>
          <p:nvPr/>
        </p:nvPicPr>
        <p:blipFill>
          <a:blip r:embed="rId2" cstate="print"/>
          <a:srcRect/>
          <a:stretch>
            <a:fillRect/>
          </a:stretch>
        </p:blipFill>
        <p:spPr bwMode="auto">
          <a:xfrm>
            <a:off x="1763713" y="2060575"/>
            <a:ext cx="5994400" cy="3886200"/>
          </a:xfrm>
          <a:prstGeom prst="rect">
            <a:avLst/>
          </a:prstGeom>
          <a:noFill/>
        </p:spPr>
      </p:pic>
      <p:sp>
        <p:nvSpPr>
          <p:cNvPr id="327684" name="Rectangle 4"/>
          <p:cNvSpPr>
            <a:spLocks noGrp="1" noChangeArrowheads="1"/>
          </p:cNvSpPr>
          <p:nvPr>
            <p:ph type="title"/>
          </p:nvPr>
        </p:nvSpPr>
        <p:spPr/>
        <p:txBody>
          <a:bodyPr/>
          <a:lstStyle/>
          <a:p>
            <a:r>
              <a:rPr lang="tr-TR" sz="3200" b="1">
                <a:solidFill>
                  <a:srgbClr val="00008E"/>
                </a:solidFill>
              </a:rPr>
              <a:t>İşyerinin Antropometrik verilere göre düzenlenmesi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2" name="Rectangle 4"/>
          <p:cNvSpPr>
            <a:spLocks noChangeArrowheads="1"/>
          </p:cNvSpPr>
          <p:nvPr/>
        </p:nvSpPr>
        <p:spPr bwMode="auto">
          <a:xfrm>
            <a:off x="457200" y="188913"/>
            <a:ext cx="8229600" cy="1143000"/>
          </a:xfrm>
          <a:prstGeom prst="rect">
            <a:avLst/>
          </a:prstGeom>
          <a:noFill/>
          <a:ln w="9525">
            <a:noFill/>
            <a:miter lim="800000"/>
            <a:headEnd/>
            <a:tailEnd/>
          </a:ln>
        </p:spPr>
        <p:txBody>
          <a:bodyPr anchor="ctr"/>
          <a:lstStyle/>
          <a:p>
            <a:pPr eaLnBrk="0" hangingPunct="0"/>
            <a:r>
              <a:rPr lang="tr-TR" sz="3200" b="1">
                <a:solidFill>
                  <a:srgbClr val="00008E"/>
                </a:solidFill>
              </a:rPr>
              <a:t>İşyerinin Antropometrik verilere göre düzenlenmesi</a:t>
            </a:r>
          </a:p>
        </p:txBody>
      </p:sp>
      <p:pic>
        <p:nvPicPr>
          <p:cNvPr id="329733" name="Picture 5" descr="masa2"/>
          <p:cNvPicPr>
            <a:picLocks noChangeAspect="1" noChangeArrowheads="1"/>
          </p:cNvPicPr>
          <p:nvPr/>
        </p:nvPicPr>
        <p:blipFill>
          <a:blip r:embed="rId2" cstate="print"/>
          <a:srcRect/>
          <a:stretch>
            <a:fillRect/>
          </a:stretch>
        </p:blipFill>
        <p:spPr bwMode="auto">
          <a:xfrm>
            <a:off x="1619250" y="1490663"/>
            <a:ext cx="6007100" cy="4175125"/>
          </a:xfrm>
          <a:prstGeom prst="rect">
            <a:avLst/>
          </a:prstGeom>
          <a:noFill/>
        </p:spPr>
      </p:pic>
    </p:spTree>
  </p:cSld>
  <p:clrMapOvr>
    <a:masterClrMapping/>
  </p:clrMapOvr>
</p:sld>
</file>

<file path=ppt/theme/theme1.xml><?xml version="1.0" encoding="utf-8"?>
<a:theme xmlns:a="http://schemas.openxmlformats.org/drawingml/2006/main" name="Varsayılan Tasarım">
  <a:themeElements>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arsayılan Tasarım">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arsayılan Tasarı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arsayılan Tasarı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arsayılan Tasarı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arsayılan Tasarı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arsayılan Tasarı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arsayılan Tasarı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arsayılan Tasarı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arsayılan Tasarı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arsayılan Tasarı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arsayılan Tasarı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arsayılan Tasarı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540</TotalTime>
  <Words>1869</Words>
  <Application>Microsoft Office PowerPoint</Application>
  <PresentationFormat>Ekran Gösterisi (4:3)</PresentationFormat>
  <Paragraphs>171</Paragraphs>
  <Slides>58</Slides>
  <Notes>0</Notes>
  <HiddenSlides>0</HiddenSlides>
  <MMClips>0</MMClips>
  <ScaleCrop>false</ScaleCrop>
  <HeadingPairs>
    <vt:vector size="8" baseType="variant">
      <vt:variant>
        <vt:lpstr>Kullanılan Yazı Tipleri</vt:lpstr>
      </vt:variant>
      <vt:variant>
        <vt:i4>6</vt:i4>
      </vt:variant>
      <vt:variant>
        <vt:lpstr>Tema</vt:lpstr>
      </vt:variant>
      <vt:variant>
        <vt:i4>1</vt:i4>
      </vt:variant>
      <vt:variant>
        <vt:lpstr>Eklenmiş OLE Hizmet Programları</vt:lpstr>
      </vt:variant>
      <vt:variant>
        <vt:i4>2</vt:i4>
      </vt:variant>
      <vt:variant>
        <vt:lpstr>Slayt Başlıkları</vt:lpstr>
      </vt:variant>
      <vt:variant>
        <vt:i4>58</vt:i4>
      </vt:variant>
    </vt:vector>
  </HeadingPairs>
  <TitlesOfParts>
    <vt:vector size="67" baseType="lpstr">
      <vt:lpstr>Arial</vt:lpstr>
      <vt:lpstr>Comic Sans MS</vt:lpstr>
      <vt:lpstr>Symbol</vt:lpstr>
      <vt:lpstr>Tahoma</vt:lpstr>
      <vt:lpstr>Times New Roman</vt:lpstr>
      <vt:lpstr>Wingdings</vt:lpstr>
      <vt:lpstr>Varsayılan Tasarım</vt:lpstr>
      <vt:lpstr>Clip</vt:lpstr>
      <vt:lpstr>Photo Editor Photo</vt:lpstr>
      <vt:lpstr>PowerPoint Sunusu</vt:lpstr>
      <vt:lpstr>PowerPoint Sunusu</vt:lpstr>
      <vt:lpstr>PowerPoint Sunusu</vt:lpstr>
      <vt:lpstr>PowerPoint Sunusu</vt:lpstr>
      <vt:lpstr>Ergonomi nedir?</vt:lpstr>
      <vt:lpstr>PowerPoint Sunusu</vt:lpstr>
      <vt:lpstr>Antropometri</vt:lpstr>
      <vt:lpstr>İşyerinin Antropometrik verilere göre düzenlenmesi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Ekranlı Araçlarla Çalışmalarda Sağlık ve Güvenlik Önlemleri Hakkında Yönetmelik 16.04.2013 tarihli resmi gazete </vt:lpstr>
      <vt:lpstr>PowerPoint Sunusu</vt:lpstr>
      <vt:lpstr>PowerPoint Sunusu</vt:lpstr>
      <vt:lpstr>PowerPoint Sunusu</vt:lpstr>
      <vt:lpstr>İşverenin Yükümlülüğü</vt:lpstr>
      <vt:lpstr>PowerPoint Sunusu</vt:lpstr>
      <vt:lpstr>PowerPoint Sunusu</vt:lpstr>
      <vt:lpstr>PowerPoint Sunusu</vt:lpstr>
      <vt:lpstr>PowerPoint Sunusu</vt:lpstr>
      <vt:lpstr>Ekranlı Araçlarla Çalışmalarda Sağlık ve Güvenlik Önlemleri Hakkında Yönetmelik</vt:lpstr>
      <vt:lpstr>PowerPoint Sunusu</vt:lpstr>
      <vt:lpstr>GÜVENLİK VE SAĞLIK İŞARETLERİ </vt:lpstr>
      <vt:lpstr>Güvenlik ve Sağlık İşaretleri </vt:lpstr>
      <vt:lpstr>Yasak İşareti </vt:lpstr>
      <vt:lpstr>Uyarı İşareti </vt:lpstr>
      <vt:lpstr>Emredici İşaret</vt:lpstr>
      <vt:lpstr>Acil Çıkış ve İlkyardım İşaretleri </vt:lpstr>
      <vt:lpstr>Yangınla Mücadele İşaretleri </vt:lpstr>
    </vt:vector>
  </TitlesOfParts>
  <Company>yeditepe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hilmi sabuncu</dc:creator>
  <cp:lastModifiedBy>Emirhan ÜNLÜ</cp:lastModifiedBy>
  <cp:revision>50</cp:revision>
  <dcterms:created xsi:type="dcterms:W3CDTF">2005-04-01T01:08:43Z</dcterms:created>
  <dcterms:modified xsi:type="dcterms:W3CDTF">2024-01-17T10:23:59Z</dcterms:modified>
</cp:coreProperties>
</file>