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8" r:id="rId4"/>
    <p:sldId id="264" r:id="rId5"/>
    <p:sldId id="257" r:id="rId6"/>
    <p:sldId id="259" r:id="rId7"/>
    <p:sldId id="265" r:id="rId8"/>
    <p:sldId id="260" r:id="rId9"/>
    <p:sldId id="266" r:id="rId10"/>
    <p:sldId id="261" r:id="rId11"/>
    <p:sldId id="267" r:id="rId12"/>
    <p:sldId id="262" r:id="rId13"/>
    <p:sldId id="268" r:id="rId14"/>
    <p:sldId id="263" r:id="rId15"/>
    <p:sldId id="269"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E1ABAB-9D03-4603-ADCD-69F17A01AC3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E24C95A7-C6AB-41A0-A190-8C970A42C3E0}">
      <dgm:prSet/>
      <dgm:spPr/>
      <dgm:t>
        <a:bodyPr/>
        <a:lstStyle/>
        <a:p>
          <a:r>
            <a:rPr lang="tr-TR"/>
            <a:t>Dinlediğiniz için teşekkürler </a:t>
          </a:r>
          <a:r>
            <a:rPr lang="tr-TR">
              <a:sym typeface="Wingdings" panose="05000000000000000000" pitchFamily="2" charset="2"/>
            </a:rPr>
            <a:t></a:t>
          </a:r>
          <a:endParaRPr lang="en-US"/>
        </a:p>
      </dgm:t>
    </dgm:pt>
    <dgm:pt modelId="{12C35B07-180D-4341-A49A-16BED2CA7A0A}" type="parTrans" cxnId="{AF37780B-95EE-4AC5-BB28-BE311D4B3C2B}">
      <dgm:prSet/>
      <dgm:spPr/>
      <dgm:t>
        <a:bodyPr/>
        <a:lstStyle/>
        <a:p>
          <a:endParaRPr lang="en-US"/>
        </a:p>
      </dgm:t>
    </dgm:pt>
    <dgm:pt modelId="{327A14F5-FAF2-4065-A63C-06F06051CCB3}" type="sibTrans" cxnId="{AF37780B-95EE-4AC5-BB28-BE311D4B3C2B}">
      <dgm:prSet/>
      <dgm:spPr/>
      <dgm:t>
        <a:bodyPr/>
        <a:lstStyle/>
        <a:p>
          <a:endParaRPr lang="en-US"/>
        </a:p>
      </dgm:t>
    </dgm:pt>
    <dgm:pt modelId="{8E4716C6-5FE4-4289-AB6C-35158B2CA9C2}">
      <dgm:prSet/>
      <dgm:spPr/>
      <dgm:t>
        <a:bodyPr/>
        <a:lstStyle/>
        <a:p>
          <a:r>
            <a:rPr lang="tr-TR" dirty="0"/>
            <a:t>Sorular? </a:t>
          </a:r>
          <a:endParaRPr lang="en-US" dirty="0"/>
        </a:p>
      </dgm:t>
    </dgm:pt>
    <dgm:pt modelId="{55AB81AD-A412-4172-85DD-5541FED7033B}" type="parTrans" cxnId="{55712CB5-B88C-4160-8B6F-89C87C313406}">
      <dgm:prSet/>
      <dgm:spPr/>
      <dgm:t>
        <a:bodyPr/>
        <a:lstStyle/>
        <a:p>
          <a:endParaRPr lang="en-US"/>
        </a:p>
      </dgm:t>
    </dgm:pt>
    <dgm:pt modelId="{3E10FFC7-533D-47E4-9680-4AC37441005B}" type="sibTrans" cxnId="{55712CB5-B88C-4160-8B6F-89C87C313406}">
      <dgm:prSet/>
      <dgm:spPr/>
      <dgm:t>
        <a:bodyPr/>
        <a:lstStyle/>
        <a:p>
          <a:endParaRPr lang="en-US"/>
        </a:p>
      </dgm:t>
    </dgm:pt>
    <dgm:pt modelId="{38890D12-60EA-4205-B08F-6E4AA0E59E44}" type="pres">
      <dgm:prSet presAssocID="{EFE1ABAB-9D03-4603-ADCD-69F17A01AC34}" presName="hierChild1" presStyleCnt="0">
        <dgm:presLayoutVars>
          <dgm:chPref val="1"/>
          <dgm:dir/>
          <dgm:animOne val="branch"/>
          <dgm:animLvl val="lvl"/>
          <dgm:resizeHandles/>
        </dgm:presLayoutVars>
      </dgm:prSet>
      <dgm:spPr/>
    </dgm:pt>
    <dgm:pt modelId="{B92FF6D6-511A-49C9-89D9-ED6C22443EAD}" type="pres">
      <dgm:prSet presAssocID="{E24C95A7-C6AB-41A0-A190-8C970A42C3E0}" presName="hierRoot1" presStyleCnt="0"/>
      <dgm:spPr/>
    </dgm:pt>
    <dgm:pt modelId="{29E51F9A-D9E0-4E17-B13C-5A6C74F57DFC}" type="pres">
      <dgm:prSet presAssocID="{E24C95A7-C6AB-41A0-A190-8C970A42C3E0}" presName="composite" presStyleCnt="0"/>
      <dgm:spPr/>
    </dgm:pt>
    <dgm:pt modelId="{A8C67D94-2421-43B6-B30D-A46373576431}" type="pres">
      <dgm:prSet presAssocID="{E24C95A7-C6AB-41A0-A190-8C970A42C3E0}" presName="background" presStyleLbl="node0" presStyleIdx="0" presStyleCnt="2"/>
      <dgm:spPr/>
    </dgm:pt>
    <dgm:pt modelId="{5834954B-4436-40F0-8666-5D8B7E4C695A}" type="pres">
      <dgm:prSet presAssocID="{E24C95A7-C6AB-41A0-A190-8C970A42C3E0}" presName="text" presStyleLbl="fgAcc0" presStyleIdx="0" presStyleCnt="2">
        <dgm:presLayoutVars>
          <dgm:chPref val="3"/>
        </dgm:presLayoutVars>
      </dgm:prSet>
      <dgm:spPr/>
    </dgm:pt>
    <dgm:pt modelId="{0BB41B92-5A15-4B55-A466-0CA4751E06AE}" type="pres">
      <dgm:prSet presAssocID="{E24C95A7-C6AB-41A0-A190-8C970A42C3E0}" presName="hierChild2" presStyleCnt="0"/>
      <dgm:spPr/>
    </dgm:pt>
    <dgm:pt modelId="{55453CE8-B8FE-46FB-8BD0-1E1BEAE1742A}" type="pres">
      <dgm:prSet presAssocID="{8E4716C6-5FE4-4289-AB6C-35158B2CA9C2}" presName="hierRoot1" presStyleCnt="0"/>
      <dgm:spPr/>
    </dgm:pt>
    <dgm:pt modelId="{91503010-618D-4A54-B1A0-1080C880CD8F}" type="pres">
      <dgm:prSet presAssocID="{8E4716C6-5FE4-4289-AB6C-35158B2CA9C2}" presName="composite" presStyleCnt="0"/>
      <dgm:spPr/>
    </dgm:pt>
    <dgm:pt modelId="{07AC5F88-D7E9-42B0-B50C-F2E7DD178257}" type="pres">
      <dgm:prSet presAssocID="{8E4716C6-5FE4-4289-AB6C-35158B2CA9C2}" presName="background" presStyleLbl="node0" presStyleIdx="1" presStyleCnt="2"/>
      <dgm:spPr/>
    </dgm:pt>
    <dgm:pt modelId="{961983D9-96E5-46FE-90CE-250A02010902}" type="pres">
      <dgm:prSet presAssocID="{8E4716C6-5FE4-4289-AB6C-35158B2CA9C2}" presName="text" presStyleLbl="fgAcc0" presStyleIdx="1" presStyleCnt="2">
        <dgm:presLayoutVars>
          <dgm:chPref val="3"/>
        </dgm:presLayoutVars>
      </dgm:prSet>
      <dgm:spPr/>
    </dgm:pt>
    <dgm:pt modelId="{0040A6E2-9908-4DDA-BC94-33273E2A17D3}" type="pres">
      <dgm:prSet presAssocID="{8E4716C6-5FE4-4289-AB6C-35158B2CA9C2}" presName="hierChild2" presStyleCnt="0"/>
      <dgm:spPr/>
    </dgm:pt>
  </dgm:ptLst>
  <dgm:cxnLst>
    <dgm:cxn modelId="{4A0DCA09-C1EB-4F84-B0C9-A49A4AF4FFDD}" type="presOf" srcId="{EFE1ABAB-9D03-4603-ADCD-69F17A01AC34}" destId="{38890D12-60EA-4205-B08F-6E4AA0E59E44}" srcOrd="0" destOrd="0" presId="urn:microsoft.com/office/officeart/2005/8/layout/hierarchy1"/>
    <dgm:cxn modelId="{AF37780B-95EE-4AC5-BB28-BE311D4B3C2B}" srcId="{EFE1ABAB-9D03-4603-ADCD-69F17A01AC34}" destId="{E24C95A7-C6AB-41A0-A190-8C970A42C3E0}" srcOrd="0" destOrd="0" parTransId="{12C35B07-180D-4341-A49A-16BED2CA7A0A}" sibTransId="{327A14F5-FAF2-4065-A63C-06F06051CCB3}"/>
    <dgm:cxn modelId="{968D6B2E-E703-46FC-9FCB-7A2D90813EDA}" type="presOf" srcId="{E24C95A7-C6AB-41A0-A190-8C970A42C3E0}" destId="{5834954B-4436-40F0-8666-5D8B7E4C695A}" srcOrd="0" destOrd="0" presId="urn:microsoft.com/office/officeart/2005/8/layout/hierarchy1"/>
    <dgm:cxn modelId="{55712CB5-B88C-4160-8B6F-89C87C313406}" srcId="{EFE1ABAB-9D03-4603-ADCD-69F17A01AC34}" destId="{8E4716C6-5FE4-4289-AB6C-35158B2CA9C2}" srcOrd="1" destOrd="0" parTransId="{55AB81AD-A412-4172-85DD-5541FED7033B}" sibTransId="{3E10FFC7-533D-47E4-9680-4AC37441005B}"/>
    <dgm:cxn modelId="{F65248C6-EC62-4A09-9FBA-49FC0FED2CBB}" type="presOf" srcId="{8E4716C6-5FE4-4289-AB6C-35158B2CA9C2}" destId="{961983D9-96E5-46FE-90CE-250A02010902}" srcOrd="0" destOrd="0" presId="urn:microsoft.com/office/officeart/2005/8/layout/hierarchy1"/>
    <dgm:cxn modelId="{10FE05BE-3B78-4EB6-97E1-975AB5C1C142}" type="presParOf" srcId="{38890D12-60EA-4205-B08F-6E4AA0E59E44}" destId="{B92FF6D6-511A-49C9-89D9-ED6C22443EAD}" srcOrd="0" destOrd="0" presId="urn:microsoft.com/office/officeart/2005/8/layout/hierarchy1"/>
    <dgm:cxn modelId="{595F07AC-C8D4-404D-BAFE-8AAB58755BE7}" type="presParOf" srcId="{B92FF6D6-511A-49C9-89D9-ED6C22443EAD}" destId="{29E51F9A-D9E0-4E17-B13C-5A6C74F57DFC}" srcOrd="0" destOrd="0" presId="urn:microsoft.com/office/officeart/2005/8/layout/hierarchy1"/>
    <dgm:cxn modelId="{344A360A-5A2E-4907-88A1-FA64152AF916}" type="presParOf" srcId="{29E51F9A-D9E0-4E17-B13C-5A6C74F57DFC}" destId="{A8C67D94-2421-43B6-B30D-A46373576431}" srcOrd="0" destOrd="0" presId="urn:microsoft.com/office/officeart/2005/8/layout/hierarchy1"/>
    <dgm:cxn modelId="{4609BE40-F16D-42D2-A7BC-319A3E10C179}" type="presParOf" srcId="{29E51F9A-D9E0-4E17-B13C-5A6C74F57DFC}" destId="{5834954B-4436-40F0-8666-5D8B7E4C695A}" srcOrd="1" destOrd="0" presId="urn:microsoft.com/office/officeart/2005/8/layout/hierarchy1"/>
    <dgm:cxn modelId="{D8A3DC0D-41AD-4420-A1AB-3F6B4ED37C98}" type="presParOf" srcId="{B92FF6D6-511A-49C9-89D9-ED6C22443EAD}" destId="{0BB41B92-5A15-4B55-A466-0CA4751E06AE}" srcOrd="1" destOrd="0" presId="urn:microsoft.com/office/officeart/2005/8/layout/hierarchy1"/>
    <dgm:cxn modelId="{0FBABA8B-90D7-4293-B431-6A62E3D4FFAC}" type="presParOf" srcId="{38890D12-60EA-4205-B08F-6E4AA0E59E44}" destId="{55453CE8-B8FE-46FB-8BD0-1E1BEAE1742A}" srcOrd="1" destOrd="0" presId="urn:microsoft.com/office/officeart/2005/8/layout/hierarchy1"/>
    <dgm:cxn modelId="{66D87EA5-9577-49ED-8D8D-61FF3A876742}" type="presParOf" srcId="{55453CE8-B8FE-46FB-8BD0-1E1BEAE1742A}" destId="{91503010-618D-4A54-B1A0-1080C880CD8F}" srcOrd="0" destOrd="0" presId="urn:microsoft.com/office/officeart/2005/8/layout/hierarchy1"/>
    <dgm:cxn modelId="{F6E1F40B-C1F6-42CC-828E-10A6CFB97DB7}" type="presParOf" srcId="{91503010-618D-4A54-B1A0-1080C880CD8F}" destId="{07AC5F88-D7E9-42B0-B50C-F2E7DD178257}" srcOrd="0" destOrd="0" presId="urn:microsoft.com/office/officeart/2005/8/layout/hierarchy1"/>
    <dgm:cxn modelId="{32C35444-241A-4D1C-B7FF-3D40F336D44B}" type="presParOf" srcId="{91503010-618D-4A54-B1A0-1080C880CD8F}" destId="{961983D9-96E5-46FE-90CE-250A02010902}" srcOrd="1" destOrd="0" presId="urn:microsoft.com/office/officeart/2005/8/layout/hierarchy1"/>
    <dgm:cxn modelId="{E3FFE173-827F-477E-A886-F7F8F36C5C1D}" type="presParOf" srcId="{55453CE8-B8FE-46FB-8BD0-1E1BEAE1742A}" destId="{0040A6E2-9908-4DDA-BC94-33273E2A17D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67D94-2421-43B6-B30D-A46373576431}">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4954B-4436-40F0-8666-5D8B7E4C695A}">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tr-TR" sz="5400" kern="1200"/>
            <a:t>Dinlediğiniz için teşekkürler </a:t>
          </a:r>
          <a:r>
            <a:rPr lang="tr-TR" sz="5400" kern="1200">
              <a:sym typeface="Wingdings" panose="05000000000000000000" pitchFamily="2" charset="2"/>
            </a:rPr>
            <a:t></a:t>
          </a:r>
          <a:endParaRPr lang="en-US" sz="5400" kern="1200"/>
        </a:p>
      </dsp:txBody>
      <dsp:txXfrm>
        <a:off x="608661" y="692298"/>
        <a:ext cx="4508047" cy="2799040"/>
      </dsp:txXfrm>
    </dsp:sp>
    <dsp:sp modelId="{07AC5F88-D7E9-42B0-B50C-F2E7DD178257}">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1983D9-96E5-46FE-90CE-250A02010902}">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tr-TR" sz="5400" kern="1200" dirty="0"/>
            <a:t>Sorular? </a:t>
          </a:r>
          <a:endParaRPr lang="en-US" sz="5400" kern="1200" dirty="0"/>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0BE933-4B57-D4C8-7DD7-D6F25C3F3F6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A618004-98C0-579C-BB4F-BCD5B3B73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E42E3DA-3D8C-77FF-A503-1882DFF72E87}"/>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5" name="Alt Bilgi Yer Tutucusu 4">
            <a:extLst>
              <a:ext uri="{FF2B5EF4-FFF2-40B4-BE49-F238E27FC236}">
                <a16:creationId xmlns:a16="http://schemas.microsoft.com/office/drawing/2014/main" id="{EEB06A3F-1BBC-A0FD-B159-7F5B4EB9DF0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F3A47BA-4906-A085-2901-B6A1B97B82A2}"/>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374173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5547CD-58DB-4389-1C9A-DCEEFA39109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6B2B80C-3B83-11B5-4B53-988C1848C97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C37F08C-767F-6EE8-6ACB-FFAFC22D312B}"/>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5" name="Alt Bilgi Yer Tutucusu 4">
            <a:extLst>
              <a:ext uri="{FF2B5EF4-FFF2-40B4-BE49-F238E27FC236}">
                <a16:creationId xmlns:a16="http://schemas.microsoft.com/office/drawing/2014/main" id="{77AEBF4F-53EE-3AC0-EC7F-5B77BA87A80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DEF5E2-762B-35D0-6ABA-E3DB23E6F78E}"/>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250892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2F33B1C-0789-5B1B-D2DD-9E28F5AF044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80487E2-3CA9-2E7C-5720-5901DC90A53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451B0E3-1259-3CDC-A538-7CF523007105}"/>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5" name="Alt Bilgi Yer Tutucusu 4">
            <a:extLst>
              <a:ext uri="{FF2B5EF4-FFF2-40B4-BE49-F238E27FC236}">
                <a16:creationId xmlns:a16="http://schemas.microsoft.com/office/drawing/2014/main" id="{2C5ED77C-C97A-9A0C-AC8B-DD12B879B0C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EC07B7-4BD9-CEE2-0857-CA06FE35A7EB}"/>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297512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20FE9B-BA6A-589C-6092-CA2FA1D7136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AEF4C95-26EC-1D07-4A80-A997CB1002D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8568B28-0268-D5AE-CFE3-2F4DE33B30C4}"/>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5" name="Alt Bilgi Yer Tutucusu 4">
            <a:extLst>
              <a:ext uri="{FF2B5EF4-FFF2-40B4-BE49-F238E27FC236}">
                <a16:creationId xmlns:a16="http://schemas.microsoft.com/office/drawing/2014/main" id="{C264F0CD-638B-375B-E67F-82618780836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E768A96-7842-FA7F-E990-43B4D858F551}"/>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14842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161530-52C5-2914-9101-DEC09BAFC1E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140CA87-7C2C-120F-D285-80B6CD14BE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B47CB34-8988-322C-F6BD-AB76A270418A}"/>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5" name="Alt Bilgi Yer Tutucusu 4">
            <a:extLst>
              <a:ext uri="{FF2B5EF4-FFF2-40B4-BE49-F238E27FC236}">
                <a16:creationId xmlns:a16="http://schemas.microsoft.com/office/drawing/2014/main" id="{0C14E448-7196-5115-3AD2-61C714FD24A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9C06CCF-0BC0-D27A-2E5E-04D4C68A3F85}"/>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62708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01DC97-F69E-E655-C267-3CED6ECF894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517C86E-3B8F-E46C-BB17-BAD18493E9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574A7F2-AC4D-4ACA-DC2F-83392308962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782C3EA-6B46-4F4E-50C3-71A77BB87D67}"/>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6" name="Alt Bilgi Yer Tutucusu 5">
            <a:extLst>
              <a:ext uri="{FF2B5EF4-FFF2-40B4-BE49-F238E27FC236}">
                <a16:creationId xmlns:a16="http://schemas.microsoft.com/office/drawing/2014/main" id="{D43022E9-0645-80BA-6AFA-0078C99128B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58CC87F-EF39-0000-88B3-234B26EF8A9D}"/>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247882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24FF50-C4A5-2039-F2CB-0D45B3672A9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694F300-B8E3-F5A5-F256-442A5B8EF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294C496-FCAC-EE8A-22CD-260BB0DA746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A4F4C94-E502-9606-F0A2-15D173B479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8092C26-B9DE-1A38-CB76-70B1BCF7D55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E909FF3-1508-2807-2C04-5A01E5C8E1D7}"/>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8" name="Alt Bilgi Yer Tutucusu 7">
            <a:extLst>
              <a:ext uri="{FF2B5EF4-FFF2-40B4-BE49-F238E27FC236}">
                <a16:creationId xmlns:a16="http://schemas.microsoft.com/office/drawing/2014/main" id="{2CF62759-EC2B-3206-4B78-FEC6C7D72DA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83D896D-A7EB-CB78-505C-58B126BC4825}"/>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205845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5177BF-7E28-F433-A006-FA69B0FDE62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56F3CD5-F772-9B1F-A5A7-3C6758CE0176}"/>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4" name="Alt Bilgi Yer Tutucusu 3">
            <a:extLst>
              <a:ext uri="{FF2B5EF4-FFF2-40B4-BE49-F238E27FC236}">
                <a16:creationId xmlns:a16="http://schemas.microsoft.com/office/drawing/2014/main" id="{46AF51C7-E385-BBE0-1FD0-FE271E7560B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796375C-8771-965D-4281-50040CFF60F9}"/>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319073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842562A-1E7E-CE34-1118-C7CD6AC5811C}"/>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3" name="Alt Bilgi Yer Tutucusu 2">
            <a:extLst>
              <a:ext uri="{FF2B5EF4-FFF2-40B4-BE49-F238E27FC236}">
                <a16:creationId xmlns:a16="http://schemas.microsoft.com/office/drawing/2014/main" id="{50A87D48-4854-A55F-20FB-D7213C2E6F5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636F672-C1D5-4203-EEBE-1AE9F798F03B}"/>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313686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A877-D3B0-FD5E-2A06-1F89C4D4D3A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5F56FBE-3ABC-7D7A-6EA8-BE85D01B9B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B8910F7-B95B-5890-55B2-141068838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6ECAE2C-C70C-9890-6B4D-5AE4F0D1C69D}"/>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6" name="Alt Bilgi Yer Tutucusu 5">
            <a:extLst>
              <a:ext uri="{FF2B5EF4-FFF2-40B4-BE49-F238E27FC236}">
                <a16:creationId xmlns:a16="http://schemas.microsoft.com/office/drawing/2014/main" id="{C7CCFC12-0610-2914-5C81-836BEF35C5A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655BAB7-E1EF-354D-F2C1-77EEBE187467}"/>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418380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C3C000-0711-CBF4-BC61-D929577C4CD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F53C203-F0B7-D939-C229-F6C9FFEB5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F379BE2-18B3-AA94-595B-F8464A742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00371D4-9D1B-805C-178A-E91F49D2FC26}"/>
              </a:ext>
            </a:extLst>
          </p:cNvPr>
          <p:cNvSpPr>
            <a:spLocks noGrp="1"/>
          </p:cNvSpPr>
          <p:nvPr>
            <p:ph type="dt" sz="half" idx="10"/>
          </p:nvPr>
        </p:nvSpPr>
        <p:spPr/>
        <p:txBody>
          <a:bodyPr/>
          <a:lstStyle/>
          <a:p>
            <a:fld id="{B912DCC4-B5C4-44E3-967F-3A882CB1E80C}" type="datetimeFigureOut">
              <a:rPr lang="tr-TR" smtClean="0"/>
              <a:t>24.11.2024</a:t>
            </a:fld>
            <a:endParaRPr lang="tr-TR"/>
          </a:p>
        </p:txBody>
      </p:sp>
      <p:sp>
        <p:nvSpPr>
          <p:cNvPr id="6" name="Alt Bilgi Yer Tutucusu 5">
            <a:extLst>
              <a:ext uri="{FF2B5EF4-FFF2-40B4-BE49-F238E27FC236}">
                <a16:creationId xmlns:a16="http://schemas.microsoft.com/office/drawing/2014/main" id="{6215CC01-3A06-F29A-A8A0-5004A641139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7ED9A5-2617-FAFE-367C-F962B84994F7}"/>
              </a:ext>
            </a:extLst>
          </p:cNvPr>
          <p:cNvSpPr>
            <a:spLocks noGrp="1"/>
          </p:cNvSpPr>
          <p:nvPr>
            <p:ph type="sldNum" sz="quarter" idx="12"/>
          </p:nvPr>
        </p:nvSpPr>
        <p:spPr/>
        <p:txBody>
          <a:bodyPr/>
          <a:lstStyle/>
          <a:p>
            <a:fld id="{86318402-5986-4E6B-8232-A1EE532ED4AE}" type="slidenum">
              <a:rPr lang="tr-TR" smtClean="0"/>
              <a:t>‹#›</a:t>
            </a:fld>
            <a:endParaRPr lang="tr-TR"/>
          </a:p>
        </p:txBody>
      </p:sp>
    </p:spTree>
    <p:extLst>
      <p:ext uri="{BB962C8B-B14F-4D97-AF65-F5344CB8AC3E}">
        <p14:creationId xmlns:p14="http://schemas.microsoft.com/office/powerpoint/2010/main" val="309214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92E266C-8077-C6CB-EA6D-E3A737F31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D09528B-B094-78E2-D404-A686C60BB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5A90334-B0C5-2FD3-07AE-0BBA7BE24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12DCC4-B5C4-44E3-967F-3A882CB1E80C}" type="datetimeFigureOut">
              <a:rPr lang="tr-TR" smtClean="0"/>
              <a:t>24.11.2024</a:t>
            </a:fld>
            <a:endParaRPr lang="tr-TR"/>
          </a:p>
        </p:txBody>
      </p:sp>
      <p:sp>
        <p:nvSpPr>
          <p:cNvPr id="5" name="Alt Bilgi Yer Tutucusu 4">
            <a:extLst>
              <a:ext uri="{FF2B5EF4-FFF2-40B4-BE49-F238E27FC236}">
                <a16:creationId xmlns:a16="http://schemas.microsoft.com/office/drawing/2014/main" id="{AD410AB1-70B7-6F06-C594-3FE3355A2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7A09D10A-235B-42C7-D1C4-F6B081D20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318402-5986-4E6B-8232-A1EE532ED4AE}" type="slidenum">
              <a:rPr lang="tr-TR" smtClean="0"/>
              <a:t>‹#›</a:t>
            </a:fld>
            <a:endParaRPr lang="tr-TR"/>
          </a:p>
        </p:txBody>
      </p:sp>
    </p:spTree>
    <p:extLst>
      <p:ext uri="{BB962C8B-B14F-4D97-AF65-F5344CB8AC3E}">
        <p14:creationId xmlns:p14="http://schemas.microsoft.com/office/powerpoint/2010/main" val="108565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kranda bilgisayar betiği">
            <a:extLst>
              <a:ext uri="{FF2B5EF4-FFF2-40B4-BE49-F238E27FC236}">
                <a16:creationId xmlns:a16="http://schemas.microsoft.com/office/drawing/2014/main" id="{8DC82596-8B18-DB5E-E099-0221236CC79C}"/>
              </a:ext>
            </a:extLst>
          </p:cNvPr>
          <p:cNvPicPr>
            <a:picLocks noChangeAspect="1"/>
          </p:cNvPicPr>
          <p:nvPr/>
        </p:nvPicPr>
        <p:blipFill>
          <a:blip r:embed="rId2"/>
          <a:srcRect t="6849" r="23298" b="2242"/>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116F684F-DD0E-511F-618F-483CBBA65B6E}"/>
              </a:ext>
            </a:extLst>
          </p:cNvPr>
          <p:cNvSpPr>
            <a:spLocks noGrp="1"/>
          </p:cNvSpPr>
          <p:nvPr>
            <p:ph type="ctrTitle"/>
          </p:nvPr>
        </p:nvSpPr>
        <p:spPr>
          <a:xfrm>
            <a:off x="477980" y="66716"/>
            <a:ext cx="4634793" cy="3204134"/>
          </a:xfrm>
        </p:spPr>
        <p:txBody>
          <a:bodyPr anchor="b">
            <a:normAutofit/>
          </a:bodyPr>
          <a:lstStyle/>
          <a:p>
            <a:pPr algn="l"/>
            <a:r>
              <a:rPr lang="tr-TR" sz="4400" dirty="0">
                <a:latin typeface="Times New Roman" panose="02020603050405020304" pitchFamily="18" charset="0"/>
                <a:cs typeface="Times New Roman" panose="02020603050405020304" pitchFamily="18" charset="0"/>
              </a:rPr>
              <a:t>Yazılım Geliştirme Sürecinde SOLID Prensipleri</a:t>
            </a:r>
          </a:p>
        </p:txBody>
      </p:sp>
      <p:sp>
        <p:nvSpPr>
          <p:cNvPr id="3" name="Alt Başlık 2">
            <a:extLst>
              <a:ext uri="{FF2B5EF4-FFF2-40B4-BE49-F238E27FC236}">
                <a16:creationId xmlns:a16="http://schemas.microsoft.com/office/drawing/2014/main" id="{59BDC08A-4885-F197-148C-6A992F228821}"/>
              </a:ext>
            </a:extLst>
          </p:cNvPr>
          <p:cNvSpPr>
            <a:spLocks noGrp="1"/>
          </p:cNvSpPr>
          <p:nvPr>
            <p:ph type="subTitle" idx="1"/>
          </p:nvPr>
        </p:nvSpPr>
        <p:spPr>
          <a:xfrm>
            <a:off x="477980" y="4872922"/>
            <a:ext cx="4023359" cy="1208141"/>
          </a:xfrm>
        </p:spPr>
        <p:txBody>
          <a:bodyPr>
            <a:normAutofit/>
          </a:bodyPr>
          <a:lstStyle/>
          <a:p>
            <a:pPr algn="l"/>
            <a:r>
              <a:rPr lang="tr-TR" sz="2000" dirty="0"/>
              <a:t>Yusuf Safa Köksal</a:t>
            </a:r>
          </a:p>
          <a:p>
            <a:pPr algn="l"/>
            <a:r>
              <a:rPr lang="tr-TR" sz="2000" dirty="0"/>
              <a:t>21011002</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94314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FBC049-E733-E43E-480C-F03309147F33}"/>
            </a:ext>
          </a:extLst>
        </p:cNvPr>
        <p:cNvGrpSpPr/>
        <p:nvPr/>
      </p:nvGrpSpPr>
      <p:grpSpPr>
        <a:xfrm>
          <a:off x="0" y="0"/>
          <a:ext cx="0" cy="0"/>
          <a:chOff x="0" y="0"/>
          <a:chExt cx="0" cy="0"/>
        </a:xfrm>
      </p:grpSpPr>
      <p:sp useBgFill="1">
        <p:nvSpPr>
          <p:cNvPr id="8207" name="Rectangle 819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8" name="Freeform: Shape 820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37791826-24C4-647F-61FE-9FACE05E2319}"/>
              </a:ext>
            </a:extLst>
          </p:cNvPr>
          <p:cNvSpPr>
            <a:spLocks noGrp="1"/>
          </p:cNvSpPr>
          <p:nvPr>
            <p:ph type="title"/>
          </p:nvPr>
        </p:nvSpPr>
        <p:spPr>
          <a:xfrm>
            <a:off x="1137034" y="609597"/>
            <a:ext cx="9392421" cy="1330841"/>
          </a:xfrm>
        </p:spPr>
        <p:txBody>
          <a:bodyPr>
            <a:normAutofit/>
          </a:bodyPr>
          <a:lstStyle/>
          <a:p>
            <a:r>
              <a:rPr lang="tr-TR">
                <a:latin typeface="Times New Roman" panose="02020603050405020304" pitchFamily="18" charset="0"/>
                <a:cs typeface="Times New Roman" panose="02020603050405020304" pitchFamily="18" charset="0"/>
              </a:rPr>
              <a:t>Liskov’s Substitution Principle</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8AC161FC-F60B-43E5-2193-D73EE5938A21}"/>
              </a:ext>
            </a:extLst>
          </p:cNvPr>
          <p:cNvSpPr>
            <a:spLocks noGrp="1"/>
          </p:cNvSpPr>
          <p:nvPr>
            <p:ph idx="1"/>
          </p:nvPr>
        </p:nvSpPr>
        <p:spPr>
          <a:xfrm>
            <a:off x="1137034" y="2198362"/>
            <a:ext cx="4958966" cy="3917773"/>
          </a:xfrm>
        </p:spPr>
        <p:txBody>
          <a:bodyPr>
            <a:normAutofit/>
          </a:bodyPr>
          <a:lstStyle/>
          <a:p>
            <a:r>
              <a:rPr lang="tr-TR" sz="2000">
                <a:latin typeface="Times New Roman" panose="02020603050405020304" pitchFamily="18" charset="0"/>
                <a:cs typeface="Times New Roman" panose="02020603050405020304" pitchFamily="18" charset="0"/>
              </a:rPr>
              <a:t>Bu prensip kodlarda herhangi bir değişikliğe gerek duymadan alt sınıfların türedikleri üst sınıf yerine kullanılabilmesini savunur.</a:t>
            </a:r>
          </a:p>
          <a:p>
            <a:endParaRPr lang="tr-TR" sz="2000">
              <a:latin typeface="Times New Roman" panose="02020603050405020304" pitchFamily="18" charset="0"/>
              <a:cs typeface="Times New Roman" panose="02020603050405020304" pitchFamily="18" charset="0"/>
            </a:endParaRPr>
          </a:p>
          <a:p>
            <a:r>
              <a:rPr lang="tr-TR" sz="2000">
                <a:latin typeface="Times New Roman" panose="02020603050405020304" pitchFamily="18" charset="0"/>
                <a:cs typeface="Times New Roman" panose="02020603050405020304" pitchFamily="18" charset="0"/>
              </a:rPr>
              <a:t>Alt sınıf, üst sınıfın özelliklerini genişletebilir, ancak bu özelliklerin davranışını değiştiremez veya bozmaz.</a:t>
            </a:r>
          </a:p>
          <a:p>
            <a:endParaRPr lang="tr-TR" sz="2000">
              <a:latin typeface="Times New Roman" panose="02020603050405020304" pitchFamily="18" charset="0"/>
              <a:cs typeface="Times New Roman" panose="02020603050405020304" pitchFamily="18" charset="0"/>
            </a:endParaRPr>
          </a:p>
          <a:p>
            <a:r>
              <a:rPr lang="tr-TR" sz="2000" b="0" i="0">
                <a:effectLst/>
                <a:latin typeface="Times New Roman" panose="02020603050405020304" pitchFamily="18" charset="0"/>
                <a:cs typeface="Times New Roman" panose="02020603050405020304" pitchFamily="18" charset="0"/>
              </a:rPr>
              <a:t> Liskov’s Substitution Principle MIT programlama metodolojileri grup liderliği yapan Barbara Liskov tarafından öne sürülmüştür.</a:t>
            </a:r>
            <a:endParaRPr lang="tr-TR" sz="200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53F797E5-08A5-8B0E-1D55-11753BCE30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644277"/>
            <a:ext cx="4788505" cy="2837189"/>
          </a:xfrm>
          <a:prstGeom prst="rect">
            <a:avLst/>
          </a:prstGeom>
          <a:noFill/>
          <a:extLst>
            <a:ext uri="{909E8E84-426E-40DD-AFC4-6F175D3DCCD1}">
              <a14:hiddenFill xmlns:a14="http://schemas.microsoft.com/office/drawing/2010/main">
                <a:solidFill>
                  <a:srgbClr val="FFFFFF"/>
                </a:solidFill>
              </a14:hiddenFill>
            </a:ext>
          </a:extLst>
        </p:spPr>
      </p:pic>
      <p:sp>
        <p:nvSpPr>
          <p:cNvPr id="8209" name="Freeform: Shape 820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4336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37D9B-35A6-1EEA-3E81-7F7EBEF1C466}"/>
              </a:ext>
            </a:extLst>
          </p:cNvPr>
          <p:cNvSpPr>
            <a:spLocks noGrp="1"/>
          </p:cNvSpPr>
          <p:nvPr>
            <p:ph type="title"/>
          </p:nvPr>
        </p:nvSpPr>
        <p:spPr>
          <a:xfrm>
            <a:off x="838200" y="292783"/>
            <a:ext cx="10515600" cy="1325563"/>
          </a:xfrm>
        </p:spPr>
        <p:txBody>
          <a:bodyPr/>
          <a:lstStyle/>
          <a:p>
            <a:r>
              <a:rPr lang="tr-TR" dirty="0" err="1">
                <a:latin typeface="Times New Roman" panose="02020603050405020304" pitchFamily="18" charset="0"/>
                <a:cs typeface="Times New Roman" panose="02020603050405020304" pitchFamily="18" charset="0"/>
              </a:rPr>
              <a:t>Liskov’s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Substitution</a:t>
            </a:r>
            <a:r>
              <a:rPr lang="tr-TR" dirty="0">
                <a:latin typeface="Times New Roman" panose="02020603050405020304" pitchFamily="18" charset="0"/>
                <a:cs typeface="Times New Roman" panose="02020603050405020304" pitchFamily="18" charset="0"/>
              </a:rPr>
              <a:t> Kod Örneği</a:t>
            </a:r>
            <a:endParaRPr lang="tr-TR" dirty="0"/>
          </a:p>
        </p:txBody>
      </p:sp>
      <p:sp>
        <p:nvSpPr>
          <p:cNvPr id="3" name="İçerik Yer Tutucusu 2">
            <a:extLst>
              <a:ext uri="{FF2B5EF4-FFF2-40B4-BE49-F238E27FC236}">
                <a16:creationId xmlns:a16="http://schemas.microsoft.com/office/drawing/2014/main" id="{73BA1F98-FEE4-8D82-409F-10DF7958AB8B}"/>
              </a:ext>
            </a:extLst>
          </p:cNvPr>
          <p:cNvSpPr>
            <a:spLocks noGrp="1"/>
          </p:cNvSpPr>
          <p:nvPr>
            <p:ph idx="1"/>
          </p:nvPr>
        </p:nvSpPr>
        <p:spPr/>
        <p:txBody>
          <a:bodyPr>
            <a:normAutofit/>
          </a:bodyPr>
          <a:lstStyle/>
          <a:p>
            <a:r>
              <a:rPr lang="tr-TR" sz="1800" dirty="0">
                <a:latin typeface="Times New Roman" panose="02020603050405020304" pitchFamily="18" charset="0"/>
                <a:cs typeface="Times New Roman" panose="02020603050405020304" pitchFamily="18" charset="0"/>
              </a:rPr>
              <a:t>Yandaki örnekte bir </a:t>
            </a:r>
            <a:r>
              <a:rPr lang="tr-TR" sz="1800" i="1" dirty="0">
                <a:latin typeface="Times New Roman" panose="02020603050405020304" pitchFamily="18" charset="0"/>
                <a:cs typeface="Times New Roman" panose="02020603050405020304" pitchFamily="18" charset="0"/>
              </a:rPr>
              <a:t>Dikdörtgen</a:t>
            </a:r>
            <a:r>
              <a:rPr lang="tr-TR" sz="1800" dirty="0">
                <a:latin typeface="Times New Roman" panose="02020603050405020304" pitchFamily="18" charset="0"/>
                <a:cs typeface="Times New Roman" panose="02020603050405020304" pitchFamily="18" charset="0"/>
              </a:rPr>
              <a:t> sınıfı vardır. </a:t>
            </a:r>
            <a:r>
              <a:rPr lang="tr-TR" sz="1800" i="1" dirty="0">
                <a:latin typeface="Times New Roman" panose="02020603050405020304" pitchFamily="18" charset="0"/>
                <a:cs typeface="Times New Roman" panose="02020603050405020304" pitchFamily="18" charset="0"/>
              </a:rPr>
              <a:t>Kare</a:t>
            </a:r>
            <a:r>
              <a:rPr lang="tr-TR" sz="1800" dirty="0">
                <a:latin typeface="Times New Roman" panose="02020603050405020304" pitchFamily="18" charset="0"/>
                <a:cs typeface="Times New Roman" panose="02020603050405020304" pitchFamily="18" charset="0"/>
              </a:rPr>
              <a:t>,                                                                                     </a:t>
            </a:r>
            <a:r>
              <a:rPr lang="tr-TR" sz="1800" i="1" dirty="0">
                <a:latin typeface="Times New Roman" panose="02020603050405020304" pitchFamily="18" charset="0"/>
                <a:cs typeface="Times New Roman" panose="02020603050405020304" pitchFamily="18" charset="0"/>
              </a:rPr>
              <a:t>Dikdörtgen</a:t>
            </a:r>
            <a:r>
              <a:rPr lang="tr-TR" sz="1800" dirty="0">
                <a:latin typeface="Times New Roman" panose="02020603050405020304" pitchFamily="18" charset="0"/>
                <a:cs typeface="Times New Roman" panose="02020603050405020304" pitchFamily="18" charset="0"/>
              </a:rPr>
              <a:t> sınıfından türetilmiştir. Ancak, </a:t>
            </a:r>
            <a:r>
              <a:rPr lang="tr-TR" sz="1800" i="1" dirty="0">
                <a:latin typeface="Times New Roman" panose="02020603050405020304" pitchFamily="18" charset="0"/>
                <a:cs typeface="Times New Roman" panose="02020603050405020304" pitchFamily="18" charset="0"/>
              </a:rPr>
              <a:t>Kare</a:t>
            </a:r>
            <a:r>
              <a:rPr lang="tr-TR" sz="1800" dirty="0">
                <a:latin typeface="Times New Roman" panose="02020603050405020304" pitchFamily="18" charset="0"/>
                <a:cs typeface="Times New Roman" panose="02020603050405020304" pitchFamily="18" charset="0"/>
              </a:rPr>
              <a:t> sınıfı,                                                                                 </a:t>
            </a:r>
            <a:r>
              <a:rPr lang="tr-TR" sz="1800" i="1" dirty="0">
                <a:latin typeface="Times New Roman" panose="02020603050405020304" pitchFamily="18" charset="0"/>
                <a:cs typeface="Times New Roman" panose="02020603050405020304" pitchFamily="18" charset="0"/>
              </a:rPr>
              <a:t>Dikdörtgen</a:t>
            </a:r>
            <a:r>
              <a:rPr lang="tr-TR" sz="1800" dirty="0">
                <a:latin typeface="Times New Roman" panose="02020603050405020304" pitchFamily="18" charset="0"/>
                <a:cs typeface="Times New Roman" panose="02020603050405020304" pitchFamily="18" charset="0"/>
              </a:rPr>
              <a:t> sınıfının özelliklerini doğru şekilde desteklememektedir.</a:t>
            </a:r>
          </a:p>
          <a:p>
            <a:endParaRPr lang="tr-TR" sz="1800" dirty="0">
              <a:latin typeface="Times New Roman" panose="02020603050405020304" pitchFamily="18" charset="0"/>
              <a:cs typeface="Times New Roman" panose="02020603050405020304" pitchFamily="18" charset="0"/>
            </a:endParaRP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Bu Kod LSP Prensibine Neden Aykırı?</a:t>
            </a:r>
          </a:p>
          <a:p>
            <a:r>
              <a:rPr lang="tr-TR" sz="1800" i="1" dirty="0">
                <a:latin typeface="Times New Roman" panose="02020603050405020304" pitchFamily="18" charset="0"/>
                <a:cs typeface="Times New Roman" panose="02020603050405020304" pitchFamily="18" charset="0"/>
              </a:rPr>
              <a:t>Kare</a:t>
            </a:r>
            <a:r>
              <a:rPr lang="tr-TR" sz="1800" dirty="0">
                <a:latin typeface="Times New Roman" panose="02020603050405020304" pitchFamily="18" charset="0"/>
                <a:cs typeface="Times New Roman" panose="02020603050405020304" pitchFamily="18" charset="0"/>
              </a:rPr>
              <a:t> sınıfı, </a:t>
            </a:r>
            <a:r>
              <a:rPr lang="tr-TR" sz="1800" i="1" dirty="0">
                <a:latin typeface="Times New Roman" panose="02020603050405020304" pitchFamily="18" charset="0"/>
                <a:cs typeface="Times New Roman" panose="02020603050405020304" pitchFamily="18" charset="0"/>
              </a:rPr>
              <a:t>Dikdörtgen</a:t>
            </a:r>
            <a:r>
              <a:rPr lang="tr-TR" sz="1800" dirty="0">
                <a:latin typeface="Times New Roman" panose="02020603050405020304" pitchFamily="18" charset="0"/>
                <a:cs typeface="Times New Roman" panose="02020603050405020304" pitchFamily="18" charset="0"/>
              </a:rPr>
              <a:t> sınıfının beklenen davranışını bozuyor.                                                                            Çünkü karede genişlik ve yükseklik her zaman eşittir.</a:t>
            </a:r>
          </a:p>
          <a:p>
            <a:r>
              <a:rPr lang="tr-TR" sz="1800" dirty="0">
                <a:latin typeface="Times New Roman" panose="02020603050405020304" pitchFamily="18" charset="0"/>
                <a:cs typeface="Times New Roman" panose="02020603050405020304" pitchFamily="18" charset="0"/>
              </a:rPr>
              <a:t>Eğer bir </a:t>
            </a:r>
            <a:r>
              <a:rPr lang="tr-TR" sz="1800" i="1" dirty="0">
                <a:latin typeface="Times New Roman" panose="02020603050405020304" pitchFamily="18" charset="0"/>
                <a:cs typeface="Times New Roman" panose="02020603050405020304" pitchFamily="18" charset="0"/>
              </a:rPr>
              <a:t>Dikdörtgen</a:t>
            </a:r>
            <a:r>
              <a:rPr lang="tr-TR" sz="1800" dirty="0">
                <a:latin typeface="Times New Roman" panose="02020603050405020304" pitchFamily="18" charset="0"/>
                <a:cs typeface="Times New Roman" panose="02020603050405020304" pitchFamily="18" charset="0"/>
              </a:rPr>
              <a:t> nesnesi yerine </a:t>
            </a:r>
            <a:r>
              <a:rPr lang="tr-TR" sz="1800" i="1" dirty="0">
                <a:latin typeface="Times New Roman" panose="02020603050405020304" pitchFamily="18" charset="0"/>
                <a:cs typeface="Times New Roman" panose="02020603050405020304" pitchFamily="18" charset="0"/>
              </a:rPr>
              <a:t>Kare</a:t>
            </a:r>
            <a:r>
              <a:rPr lang="tr-TR" sz="1800" dirty="0">
                <a:latin typeface="Times New Roman" panose="02020603050405020304" pitchFamily="18" charset="0"/>
                <a:cs typeface="Times New Roman" panose="02020603050405020304" pitchFamily="18" charset="0"/>
              </a:rPr>
              <a:t> nesnesi kullanılırsa,                                                                         </a:t>
            </a:r>
            <a:r>
              <a:rPr lang="tr-TR" sz="1800" dirty="0" err="1">
                <a:latin typeface="Times New Roman" panose="02020603050405020304" pitchFamily="18" charset="0"/>
                <a:cs typeface="Times New Roman" panose="02020603050405020304" pitchFamily="18" charset="0"/>
              </a:rPr>
              <a:t>setGenislik</a:t>
            </a:r>
            <a:r>
              <a:rPr lang="tr-TR" sz="1800" dirty="0">
                <a:latin typeface="Times New Roman" panose="02020603050405020304" pitchFamily="18" charset="0"/>
                <a:cs typeface="Times New Roman" panose="02020603050405020304" pitchFamily="18" charset="0"/>
              </a:rPr>
              <a:t>() ve </a:t>
            </a:r>
            <a:r>
              <a:rPr lang="tr-TR" sz="1800" dirty="0" err="1">
                <a:latin typeface="Times New Roman" panose="02020603050405020304" pitchFamily="18" charset="0"/>
                <a:cs typeface="Times New Roman" panose="02020603050405020304" pitchFamily="18" charset="0"/>
              </a:rPr>
              <a:t>setYukseklik</a:t>
            </a:r>
            <a:r>
              <a:rPr lang="tr-TR" sz="1800" dirty="0">
                <a:latin typeface="Times New Roman" panose="02020603050405020304" pitchFamily="18" charset="0"/>
                <a:cs typeface="Times New Roman" panose="02020603050405020304" pitchFamily="18" charset="0"/>
              </a:rPr>
              <a:t>() metotları beklenmeyen sonuçların                                                                      üretilmesine yol açabilir.</a:t>
            </a:r>
          </a:p>
        </p:txBody>
      </p:sp>
      <p:pic>
        <p:nvPicPr>
          <p:cNvPr id="5" name="Resim 4">
            <a:extLst>
              <a:ext uri="{FF2B5EF4-FFF2-40B4-BE49-F238E27FC236}">
                <a16:creationId xmlns:a16="http://schemas.microsoft.com/office/drawing/2014/main" id="{93FC1C56-E096-5C26-18A1-8282073B1F14}"/>
              </a:ext>
            </a:extLst>
          </p:cNvPr>
          <p:cNvPicPr>
            <a:picLocks noChangeAspect="1"/>
          </p:cNvPicPr>
          <p:nvPr/>
        </p:nvPicPr>
        <p:blipFill>
          <a:blip r:embed="rId2"/>
          <a:stretch>
            <a:fillRect/>
          </a:stretch>
        </p:blipFill>
        <p:spPr>
          <a:xfrm>
            <a:off x="7508662" y="1409270"/>
            <a:ext cx="4530210" cy="2499624"/>
          </a:xfrm>
          <a:prstGeom prst="rect">
            <a:avLst/>
          </a:prstGeom>
        </p:spPr>
      </p:pic>
      <p:pic>
        <p:nvPicPr>
          <p:cNvPr id="7" name="Resim 6">
            <a:extLst>
              <a:ext uri="{FF2B5EF4-FFF2-40B4-BE49-F238E27FC236}">
                <a16:creationId xmlns:a16="http://schemas.microsoft.com/office/drawing/2014/main" id="{F9B770F2-A51E-00DC-FEAC-A3F80F3F58B1}"/>
              </a:ext>
            </a:extLst>
          </p:cNvPr>
          <p:cNvPicPr>
            <a:picLocks noChangeAspect="1"/>
          </p:cNvPicPr>
          <p:nvPr/>
        </p:nvPicPr>
        <p:blipFill>
          <a:blip r:embed="rId3"/>
          <a:stretch>
            <a:fillRect/>
          </a:stretch>
        </p:blipFill>
        <p:spPr>
          <a:xfrm>
            <a:off x="7529262" y="3908894"/>
            <a:ext cx="4489010" cy="2430730"/>
          </a:xfrm>
          <a:prstGeom prst="rect">
            <a:avLst/>
          </a:prstGeom>
        </p:spPr>
      </p:pic>
    </p:spTree>
    <p:extLst>
      <p:ext uri="{BB962C8B-B14F-4D97-AF65-F5344CB8AC3E}">
        <p14:creationId xmlns:p14="http://schemas.microsoft.com/office/powerpoint/2010/main" val="225288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6BCA59-B06D-34BF-7B13-01A3BEB6966A}"/>
            </a:ext>
          </a:extLst>
        </p:cNvPr>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C48DD8F-EE1F-DF4E-FC3E-3D16BD5747D3}"/>
              </a:ext>
            </a:extLst>
          </p:cNvPr>
          <p:cNvSpPr>
            <a:spLocks noGrp="1"/>
          </p:cNvSpPr>
          <p:nvPr>
            <p:ph type="title"/>
          </p:nvPr>
        </p:nvSpPr>
        <p:spPr>
          <a:xfrm>
            <a:off x="1137033" y="213420"/>
            <a:ext cx="9392421" cy="1330841"/>
          </a:xfrm>
        </p:spPr>
        <p:txBody>
          <a:bodyPr>
            <a:normAutofit/>
          </a:bodyPr>
          <a:lstStyle/>
          <a:p>
            <a:r>
              <a:rPr lang="tr-TR" dirty="0" err="1">
                <a:latin typeface="Times New Roman" panose="02020603050405020304" pitchFamily="18" charset="0"/>
                <a:cs typeface="Times New Roman" panose="02020603050405020304" pitchFamily="18" charset="0"/>
              </a:rPr>
              <a:t>Interface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Segregation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Principle</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8F7C59FF-2FB7-CC8A-C387-97FFFACC234E}"/>
              </a:ext>
            </a:extLst>
          </p:cNvPr>
          <p:cNvSpPr>
            <a:spLocks noGrp="1"/>
          </p:cNvSpPr>
          <p:nvPr>
            <p:ph idx="1"/>
          </p:nvPr>
        </p:nvSpPr>
        <p:spPr>
          <a:xfrm>
            <a:off x="884247" y="2061836"/>
            <a:ext cx="5582333" cy="4358455"/>
          </a:xfrm>
        </p:spPr>
        <p:txBody>
          <a:bodyPr>
            <a:noAutofit/>
          </a:bodyPr>
          <a:lstStyle/>
          <a:p>
            <a:r>
              <a:rPr lang="tr-TR" sz="1800" dirty="0">
                <a:latin typeface="Times New Roman" panose="02020603050405020304" pitchFamily="18" charset="0"/>
                <a:cs typeface="Times New Roman" panose="02020603050405020304" pitchFamily="18" charset="0"/>
              </a:rPr>
              <a:t>Sorumlulukların hepsini tek bir arayüze toplamak yerine daha özelleştirilmiş birden fazla arayüz oluşturmayı tercih etmemizi söyleyen prensiptir.</a:t>
            </a:r>
          </a:p>
          <a:p>
            <a:r>
              <a:rPr lang="tr-TR" sz="1800" dirty="0">
                <a:latin typeface="Times New Roman" panose="02020603050405020304" pitchFamily="18" charset="0"/>
                <a:cs typeface="Times New Roman" panose="02020603050405020304" pitchFamily="18" charset="0"/>
              </a:rPr>
              <a:t>Geniş ve şişkin </a:t>
            </a:r>
            <a:r>
              <a:rPr lang="tr-TR" sz="1800" dirty="0" err="1">
                <a:latin typeface="Times New Roman" panose="02020603050405020304" pitchFamily="18" charset="0"/>
                <a:cs typeface="Times New Roman" panose="02020603050405020304" pitchFamily="18" charset="0"/>
              </a:rPr>
              <a:t>interface’ler</a:t>
            </a:r>
            <a:r>
              <a:rPr lang="tr-TR" sz="1800" dirty="0">
                <a:latin typeface="Times New Roman" panose="02020603050405020304" pitchFamily="18" charset="0"/>
                <a:cs typeface="Times New Roman" panose="02020603050405020304" pitchFamily="18" charset="0"/>
              </a:rPr>
              <a:t> yerine, küçük ve özelleşmiş </a:t>
            </a:r>
            <a:r>
              <a:rPr lang="tr-TR" sz="1800" dirty="0" err="1">
                <a:latin typeface="Times New Roman" panose="02020603050405020304" pitchFamily="18" charset="0"/>
                <a:cs typeface="Times New Roman" panose="02020603050405020304" pitchFamily="18" charset="0"/>
              </a:rPr>
              <a:t>interface</a:t>
            </a:r>
            <a:r>
              <a:rPr lang="tr-TR" sz="1800" dirty="0">
                <a:latin typeface="Times New Roman" panose="02020603050405020304" pitchFamily="18" charset="0"/>
                <a:cs typeface="Times New Roman" panose="02020603050405020304" pitchFamily="18" charset="0"/>
              </a:rPr>
              <a:t> kullanımını teşvik eder.</a:t>
            </a:r>
          </a:p>
          <a:p>
            <a:r>
              <a:rPr lang="tr-TR" sz="1800" dirty="0">
                <a:latin typeface="Times New Roman" panose="02020603050405020304" pitchFamily="18" charset="0"/>
                <a:cs typeface="Times New Roman" panose="02020603050405020304" pitchFamily="18" charset="0"/>
              </a:rPr>
              <a:t>Nesnelerin ihtiyacı olmayan </a:t>
            </a:r>
            <a:r>
              <a:rPr lang="tr-TR" sz="1800" dirty="0" err="1">
                <a:latin typeface="Times New Roman" panose="02020603050405020304" pitchFamily="18" charset="0"/>
                <a:cs typeface="Times New Roman" panose="02020603050405020304" pitchFamily="18" charset="0"/>
              </a:rPr>
              <a:t>property</a:t>
            </a:r>
            <a:r>
              <a:rPr lang="tr-TR" sz="1800" dirty="0">
                <a:latin typeface="Times New Roman" panose="02020603050405020304" pitchFamily="18" charset="0"/>
                <a:cs typeface="Times New Roman" panose="02020603050405020304" pitchFamily="18" charset="0"/>
              </a:rPr>
              <a:t>/</a:t>
            </a:r>
            <a:r>
              <a:rPr lang="tr-TR" sz="1800" dirty="0" err="1">
                <a:latin typeface="Times New Roman" panose="02020603050405020304" pitchFamily="18" charset="0"/>
                <a:cs typeface="Times New Roman" panose="02020603050405020304" pitchFamily="18" charset="0"/>
              </a:rPr>
              <a:t>metod</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vs</a:t>
            </a:r>
            <a:r>
              <a:rPr lang="tr-TR" sz="1800" dirty="0">
                <a:latin typeface="Times New Roman" panose="02020603050405020304" pitchFamily="18" charset="0"/>
                <a:cs typeface="Times New Roman" panose="02020603050405020304" pitchFamily="18" charset="0"/>
              </a:rPr>
              <a:t> içeren </a:t>
            </a:r>
            <a:r>
              <a:rPr lang="tr-TR" sz="1800" dirty="0" err="1">
                <a:latin typeface="Times New Roman" panose="02020603050405020304" pitchFamily="18" charset="0"/>
                <a:cs typeface="Times New Roman" panose="02020603050405020304" pitchFamily="18" charset="0"/>
              </a:rPr>
              <a:t>interfaceleri</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implemente</a:t>
            </a:r>
            <a:r>
              <a:rPr lang="tr-TR" sz="1800" dirty="0">
                <a:latin typeface="Times New Roman" panose="02020603050405020304" pitchFamily="18" charset="0"/>
                <a:cs typeface="Times New Roman" panose="02020603050405020304" pitchFamily="18" charset="0"/>
              </a:rPr>
              <a:t> etmeye zorlanmaması gerektiğini savunur.</a:t>
            </a:r>
          </a:p>
          <a:p>
            <a:endParaRPr lang="tr-TR" sz="1800" dirty="0">
              <a:latin typeface="Times New Roman" panose="02020603050405020304" pitchFamily="18" charset="0"/>
              <a:cs typeface="Times New Roman" panose="02020603050405020304" pitchFamily="18" charset="0"/>
            </a:endParaRPr>
          </a:p>
          <a:p>
            <a:r>
              <a:rPr lang="tr-TR" sz="1800" dirty="0" err="1">
                <a:latin typeface="Times New Roman" panose="02020603050405020304" pitchFamily="18" charset="0"/>
                <a:cs typeface="Times New Roman" panose="02020603050405020304" pitchFamily="18" charset="0"/>
              </a:rPr>
              <a:t>Single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Responsibility</a:t>
            </a:r>
            <a:r>
              <a:rPr lang="tr-TR" sz="1800" dirty="0">
                <a:latin typeface="Times New Roman" panose="02020603050405020304" pitchFamily="18" charset="0"/>
                <a:cs typeface="Times New Roman" panose="02020603050405020304" pitchFamily="18" charset="0"/>
              </a:rPr>
              <a:t> ve </a:t>
            </a:r>
            <a:r>
              <a:rPr lang="tr-TR" sz="1800" dirty="0" err="1">
                <a:latin typeface="Times New Roman" panose="02020603050405020304" pitchFamily="18" charset="0"/>
                <a:cs typeface="Times New Roman" panose="02020603050405020304" pitchFamily="18" charset="0"/>
              </a:rPr>
              <a:t>Interface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Segregation</a:t>
            </a:r>
            <a:r>
              <a:rPr lang="tr-TR" sz="1800" dirty="0">
                <a:latin typeface="Times New Roman" panose="02020603050405020304" pitchFamily="18" charset="0"/>
                <a:cs typeface="Times New Roman" panose="02020603050405020304" pitchFamily="18" charset="0"/>
              </a:rPr>
              <a:t> prensipleri birbirleriyle oldukça benzerdir. </a:t>
            </a:r>
            <a:r>
              <a:rPr lang="tr-TR" sz="1800" dirty="0" err="1">
                <a:latin typeface="Times New Roman" panose="02020603050405020304" pitchFamily="18" charset="0"/>
                <a:cs typeface="Times New Roman" panose="02020603050405020304" pitchFamily="18" charset="0"/>
              </a:rPr>
              <a:t>Single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Responsibility</a:t>
            </a:r>
            <a:r>
              <a:rPr lang="tr-TR" sz="1800" dirty="0">
                <a:latin typeface="Times New Roman" panose="02020603050405020304" pitchFamily="18" charset="0"/>
                <a:cs typeface="Times New Roman" panose="02020603050405020304" pitchFamily="18" charset="0"/>
              </a:rPr>
              <a:t> aynı düşünceyi </a:t>
            </a:r>
            <a:r>
              <a:rPr lang="tr-TR" sz="1800" dirty="0" err="1">
                <a:latin typeface="Times New Roman" panose="02020603050405020304" pitchFamily="18" charset="0"/>
                <a:cs typeface="Times New Roman" panose="02020603050405020304" pitchFamily="18" charset="0"/>
              </a:rPr>
              <a:t>class</a:t>
            </a:r>
            <a:r>
              <a:rPr lang="tr-TR" sz="1800" dirty="0">
                <a:latin typeface="Times New Roman" panose="02020603050405020304" pitchFamily="18" charset="0"/>
                <a:cs typeface="Times New Roman" panose="02020603050405020304" pitchFamily="18" charset="0"/>
              </a:rPr>
              <a:t> bazında gerçekleştirirken, </a:t>
            </a:r>
            <a:r>
              <a:rPr lang="tr-TR" sz="1800" dirty="0" err="1">
                <a:latin typeface="Times New Roman" panose="02020603050405020304" pitchFamily="18" charset="0"/>
                <a:cs typeface="Times New Roman" panose="02020603050405020304" pitchFamily="18" charset="0"/>
              </a:rPr>
              <a:t>Interface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Segregation</a:t>
            </a:r>
            <a:r>
              <a:rPr lang="tr-TR" sz="1800" dirty="0">
                <a:latin typeface="Times New Roman" panose="02020603050405020304" pitchFamily="18" charset="0"/>
                <a:cs typeface="Times New Roman" panose="02020603050405020304" pitchFamily="18" charset="0"/>
              </a:rPr>
              <a:t> yönteminde </a:t>
            </a:r>
            <a:r>
              <a:rPr lang="tr-TR" sz="1800" dirty="0" err="1">
                <a:latin typeface="Times New Roman" panose="02020603050405020304" pitchFamily="18" charset="0"/>
                <a:cs typeface="Times New Roman" panose="02020603050405020304" pitchFamily="18" charset="0"/>
              </a:rPr>
              <a:t>Interface’ler</a:t>
            </a:r>
            <a:r>
              <a:rPr lang="tr-TR" sz="1800" dirty="0">
                <a:latin typeface="Times New Roman" panose="02020603050405020304" pitchFamily="18" charset="0"/>
                <a:cs typeface="Times New Roman" panose="02020603050405020304" pitchFamily="18" charset="0"/>
              </a:rPr>
              <a:t> düzeyinde bu fikir gerçekleştirilir.</a:t>
            </a:r>
          </a:p>
          <a:p>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p:txBody>
      </p:sp>
      <p:pic>
        <p:nvPicPr>
          <p:cNvPr id="10242" name="Picture 2" descr="7 Software Development Principles Boiled Down to Memes | by Jose Granja |  Better Programming">
            <a:extLst>
              <a:ext uri="{FF2B5EF4-FFF2-40B4-BE49-F238E27FC236}">
                <a16:creationId xmlns:a16="http://schemas.microsoft.com/office/drawing/2014/main" id="{9B5543E0-FAC9-67E7-FC36-F1A1D9BEC2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2404" y="2275256"/>
            <a:ext cx="4788505" cy="3328528"/>
          </a:xfrm>
          <a:prstGeom prst="rect">
            <a:avLst/>
          </a:prstGeom>
          <a:noFill/>
          <a:extLst>
            <a:ext uri="{909E8E84-426E-40DD-AFC4-6F175D3DCCD1}">
              <a14:hiddenFill xmlns:a14="http://schemas.microsoft.com/office/drawing/2010/main">
                <a:solidFill>
                  <a:srgbClr val="FFFFFF"/>
                </a:solidFill>
              </a14:hiddenFill>
            </a:ext>
          </a:extLst>
        </p:spPr>
      </p:pic>
      <p:sp>
        <p:nvSpPr>
          <p:cNvPr id="10251" name="Freeform: Shape 1025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834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DB6EC5-3850-5B34-CCED-65F07E71EACB}"/>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Interface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Segregation</a:t>
            </a:r>
            <a:r>
              <a:rPr lang="tr-TR" dirty="0">
                <a:latin typeface="Times New Roman" panose="02020603050405020304" pitchFamily="18" charset="0"/>
                <a:cs typeface="Times New Roman" panose="02020603050405020304" pitchFamily="18" charset="0"/>
              </a:rPr>
              <a:t> Kod Örneği</a:t>
            </a:r>
          </a:p>
        </p:txBody>
      </p:sp>
      <p:sp>
        <p:nvSpPr>
          <p:cNvPr id="3" name="İçerik Yer Tutucusu 2">
            <a:extLst>
              <a:ext uri="{FF2B5EF4-FFF2-40B4-BE49-F238E27FC236}">
                <a16:creationId xmlns:a16="http://schemas.microsoft.com/office/drawing/2014/main" id="{C7CC4C80-0C79-1B9E-041B-8E26205EC8D5}"/>
              </a:ext>
            </a:extLst>
          </p:cNvPr>
          <p:cNvSpPr>
            <a:spLocks noGrp="1"/>
          </p:cNvSpPr>
          <p:nvPr>
            <p:ph idx="1"/>
          </p:nvPr>
        </p:nvSpPr>
        <p:spPr/>
        <p:txBody>
          <a:bodyPr>
            <a:normAutofit/>
          </a:bodyPr>
          <a:lstStyle/>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r>
              <a:rPr lang="tr-TR" sz="1800" dirty="0">
                <a:latin typeface="Times New Roman" panose="02020603050405020304" pitchFamily="18" charset="0"/>
                <a:cs typeface="Times New Roman" panose="02020603050405020304" pitchFamily="18" charset="0"/>
              </a:rPr>
              <a:t>	           Prensibe Aykırı Kod                                                         Prensibe Uygun Kod</a:t>
            </a:r>
          </a:p>
        </p:txBody>
      </p:sp>
      <p:pic>
        <p:nvPicPr>
          <p:cNvPr id="5" name="Resim 4">
            <a:extLst>
              <a:ext uri="{FF2B5EF4-FFF2-40B4-BE49-F238E27FC236}">
                <a16:creationId xmlns:a16="http://schemas.microsoft.com/office/drawing/2014/main" id="{ABF1A6FD-A3EB-5ADF-B209-33FC29318AA5}"/>
              </a:ext>
            </a:extLst>
          </p:cNvPr>
          <p:cNvPicPr>
            <a:picLocks noChangeAspect="1"/>
          </p:cNvPicPr>
          <p:nvPr/>
        </p:nvPicPr>
        <p:blipFill>
          <a:blip r:embed="rId2"/>
          <a:stretch>
            <a:fillRect/>
          </a:stretch>
        </p:blipFill>
        <p:spPr>
          <a:xfrm>
            <a:off x="1602931" y="1656080"/>
            <a:ext cx="3697696" cy="3545840"/>
          </a:xfrm>
          <a:prstGeom prst="rect">
            <a:avLst/>
          </a:prstGeom>
        </p:spPr>
      </p:pic>
      <p:pic>
        <p:nvPicPr>
          <p:cNvPr id="7" name="Resim 6">
            <a:extLst>
              <a:ext uri="{FF2B5EF4-FFF2-40B4-BE49-F238E27FC236}">
                <a16:creationId xmlns:a16="http://schemas.microsoft.com/office/drawing/2014/main" id="{1A57836D-8503-6BA7-9A35-F3AEA1FBC86A}"/>
              </a:ext>
            </a:extLst>
          </p:cNvPr>
          <p:cNvPicPr>
            <a:picLocks noChangeAspect="1"/>
          </p:cNvPicPr>
          <p:nvPr/>
        </p:nvPicPr>
        <p:blipFill>
          <a:blip r:embed="rId3"/>
          <a:stretch>
            <a:fillRect/>
          </a:stretch>
        </p:blipFill>
        <p:spPr>
          <a:xfrm>
            <a:off x="6468256" y="1601828"/>
            <a:ext cx="4366620" cy="3600092"/>
          </a:xfrm>
          <a:prstGeom prst="rect">
            <a:avLst/>
          </a:prstGeom>
        </p:spPr>
      </p:pic>
    </p:spTree>
    <p:extLst>
      <p:ext uri="{BB962C8B-B14F-4D97-AF65-F5344CB8AC3E}">
        <p14:creationId xmlns:p14="http://schemas.microsoft.com/office/powerpoint/2010/main" val="305407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BCD2F2-03D4-F94C-908E-D7C2DEFF0059}"/>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14166D3-ED53-9353-B40A-4F5E9FAFB157}"/>
              </a:ext>
            </a:extLst>
          </p:cNvPr>
          <p:cNvSpPr>
            <a:spLocks noGrp="1"/>
          </p:cNvSpPr>
          <p:nvPr>
            <p:ph type="title"/>
          </p:nvPr>
        </p:nvSpPr>
        <p:spPr>
          <a:xfrm>
            <a:off x="1137034" y="609600"/>
            <a:ext cx="4784796" cy="1330840"/>
          </a:xfrm>
        </p:spPr>
        <p:txBody>
          <a:bodyPr>
            <a:normAutofit/>
          </a:bodyPr>
          <a:lstStyle/>
          <a:p>
            <a:r>
              <a:rPr lang="tr-TR" dirty="0" err="1">
                <a:latin typeface="Times New Roman" panose="02020603050405020304" pitchFamily="18" charset="0"/>
                <a:cs typeface="Times New Roman" panose="02020603050405020304" pitchFamily="18" charset="0"/>
              </a:rPr>
              <a:t>Dependency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Inversion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Principle</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003F46A9-9CEC-A903-D7F8-DE889805F07C}"/>
              </a:ext>
            </a:extLst>
          </p:cNvPr>
          <p:cNvSpPr>
            <a:spLocks noGrp="1"/>
          </p:cNvSpPr>
          <p:nvPr>
            <p:ph idx="1"/>
          </p:nvPr>
        </p:nvSpPr>
        <p:spPr>
          <a:xfrm>
            <a:off x="1137034" y="2194102"/>
            <a:ext cx="4438036" cy="3908585"/>
          </a:xfrm>
        </p:spPr>
        <p:txBody>
          <a:bodyPr>
            <a:normAutofit/>
          </a:bodyPr>
          <a:lstStyle/>
          <a:p>
            <a:r>
              <a:rPr lang="tr-TR" sz="2000">
                <a:latin typeface="Times New Roman" panose="02020603050405020304" pitchFamily="18" charset="0"/>
                <a:cs typeface="Times New Roman" panose="02020603050405020304" pitchFamily="18" charset="0"/>
              </a:rPr>
              <a:t>Bir sınıfın, metodun ya da özelliğin, onu kullanan diğer sınıflara karşı olan bağımlılığı en aza indirgenmelidir. </a:t>
            </a:r>
          </a:p>
          <a:p>
            <a:r>
              <a:rPr lang="tr-TR" sz="2000">
                <a:latin typeface="Times New Roman" panose="02020603050405020304" pitchFamily="18" charset="0"/>
                <a:cs typeface="Times New Roman" panose="02020603050405020304" pitchFamily="18" charset="0"/>
              </a:rPr>
              <a:t>Bir alt sınıfta yapılan değişiklikler üst sınıfları etkilememelidir.</a:t>
            </a:r>
          </a:p>
          <a:p>
            <a:r>
              <a:rPr lang="tr-TR" sz="2000">
                <a:latin typeface="Times New Roman" panose="02020603050405020304" pitchFamily="18" charset="0"/>
                <a:cs typeface="Times New Roman" panose="02020603050405020304" pitchFamily="18" charset="0"/>
              </a:rPr>
              <a:t>Yüksek seviyeli sınıflar doğrudan düşük seviyeli sınıflara bağımlı olmamalıdır.</a:t>
            </a:r>
          </a:p>
          <a:p>
            <a:r>
              <a:rPr lang="tr-TR" sz="2000">
                <a:latin typeface="Times New Roman" panose="02020603050405020304" pitchFamily="18" charset="0"/>
                <a:cs typeface="Times New Roman" panose="02020603050405020304" pitchFamily="18" charset="0"/>
              </a:rPr>
              <a:t>Interface’ler hem yüksek seviyeli hem de düşük seviyeli sınıflar için ortak bir bağlantı noktası oluşturmalıdır.</a:t>
            </a:r>
          </a:p>
          <a:p>
            <a:r>
              <a:rPr lang="tr-TR" sz="2000">
                <a:latin typeface="Times New Roman" panose="02020603050405020304" pitchFamily="18" charset="0"/>
                <a:cs typeface="Times New Roman" panose="02020603050405020304" pitchFamily="18" charset="0"/>
              </a:rPr>
              <a:t>Solid prensiplerinin sonuncusudur.</a:t>
            </a:r>
          </a:p>
          <a:p>
            <a:endParaRPr lang="tr-TR" sz="2000">
              <a:latin typeface="Times New Roman" panose="02020603050405020304" pitchFamily="18" charset="0"/>
              <a:cs typeface="Times New Roman" panose="02020603050405020304" pitchFamily="18" charset="0"/>
            </a:endParaRPr>
          </a:p>
          <a:p>
            <a:endParaRPr lang="tr-TR" sz="2000">
              <a:latin typeface="Times New Roman" panose="02020603050405020304" pitchFamily="18" charset="0"/>
              <a:cs typeface="Times New Roman" panose="02020603050405020304" pitchFamily="18" charset="0"/>
            </a:endParaRPr>
          </a:p>
          <a:p>
            <a:endParaRPr lang="tr-TR" sz="200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C22AF131-CF0A-DB18-0294-B03B49A7F9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0610" y="1817462"/>
            <a:ext cx="4737650" cy="324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71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EBA6B2-8F6B-0639-B1D5-12238A0D0D5C}"/>
              </a:ext>
            </a:extLst>
          </p:cNvPr>
          <p:cNvSpPr>
            <a:spLocks noGrp="1"/>
          </p:cNvSpPr>
          <p:nvPr>
            <p:ph type="title"/>
          </p:nvPr>
        </p:nvSpPr>
        <p:spPr>
          <a:xfrm>
            <a:off x="743157" y="199520"/>
            <a:ext cx="10515600" cy="1325563"/>
          </a:xfrm>
        </p:spPr>
        <p:txBody>
          <a:bodyPr/>
          <a:lstStyle/>
          <a:p>
            <a:r>
              <a:rPr lang="tr-TR" dirty="0" err="1">
                <a:latin typeface="Times New Roman" panose="02020603050405020304" pitchFamily="18" charset="0"/>
                <a:cs typeface="Times New Roman" panose="02020603050405020304" pitchFamily="18" charset="0"/>
              </a:rPr>
              <a:t>Dependency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Inversion</a:t>
            </a:r>
            <a:r>
              <a:rPr lang="tr-TR" dirty="0">
                <a:latin typeface="Times New Roman" panose="02020603050405020304" pitchFamily="18" charset="0"/>
                <a:cs typeface="Times New Roman" panose="02020603050405020304" pitchFamily="18" charset="0"/>
              </a:rPr>
              <a:t> Kod Örneği</a:t>
            </a:r>
          </a:p>
        </p:txBody>
      </p:sp>
      <p:sp>
        <p:nvSpPr>
          <p:cNvPr id="3" name="İçerik Yer Tutucusu 2">
            <a:extLst>
              <a:ext uri="{FF2B5EF4-FFF2-40B4-BE49-F238E27FC236}">
                <a16:creationId xmlns:a16="http://schemas.microsoft.com/office/drawing/2014/main" id="{1B0AF369-C64F-BE26-104B-E0B5C92A7E56}"/>
              </a:ext>
            </a:extLst>
          </p:cNvPr>
          <p:cNvSpPr>
            <a:spLocks noGrp="1"/>
          </p:cNvSpPr>
          <p:nvPr>
            <p:ph idx="1"/>
          </p:nvPr>
        </p:nvSpPr>
        <p:spPr>
          <a:xfrm>
            <a:off x="838200" y="2218915"/>
            <a:ext cx="10515600" cy="4351338"/>
          </a:xfrm>
        </p:spPr>
        <p:txBody>
          <a:bodyPr>
            <a:normAutofit/>
          </a:bodyPr>
          <a:lstStyle/>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r>
              <a:rPr lang="tr-TR" sz="1800" dirty="0">
                <a:latin typeface="Times New Roman" panose="02020603050405020304" pitchFamily="18" charset="0"/>
                <a:cs typeface="Times New Roman" panose="02020603050405020304" pitchFamily="18" charset="0"/>
              </a:rPr>
              <a:t>	  Prensibe Aykırı Kod                                                                          Prensibe Uygun Kod</a:t>
            </a:r>
          </a:p>
        </p:txBody>
      </p:sp>
      <p:pic>
        <p:nvPicPr>
          <p:cNvPr id="5" name="Resim 4">
            <a:extLst>
              <a:ext uri="{FF2B5EF4-FFF2-40B4-BE49-F238E27FC236}">
                <a16:creationId xmlns:a16="http://schemas.microsoft.com/office/drawing/2014/main" id="{2F1BB02D-CDE2-446D-BB4A-E8216AC4D714}"/>
              </a:ext>
            </a:extLst>
          </p:cNvPr>
          <p:cNvPicPr>
            <a:picLocks noChangeAspect="1"/>
          </p:cNvPicPr>
          <p:nvPr/>
        </p:nvPicPr>
        <p:blipFill>
          <a:blip r:embed="rId2"/>
          <a:stretch>
            <a:fillRect/>
          </a:stretch>
        </p:blipFill>
        <p:spPr>
          <a:xfrm>
            <a:off x="1228122" y="1382712"/>
            <a:ext cx="3977985" cy="4397121"/>
          </a:xfrm>
          <a:prstGeom prst="rect">
            <a:avLst/>
          </a:prstGeom>
        </p:spPr>
      </p:pic>
      <p:pic>
        <p:nvPicPr>
          <p:cNvPr id="7" name="Resim 6">
            <a:extLst>
              <a:ext uri="{FF2B5EF4-FFF2-40B4-BE49-F238E27FC236}">
                <a16:creationId xmlns:a16="http://schemas.microsoft.com/office/drawing/2014/main" id="{1CBC2040-4147-6362-6888-AE4D80FDEB8C}"/>
              </a:ext>
            </a:extLst>
          </p:cNvPr>
          <p:cNvPicPr>
            <a:picLocks noChangeAspect="1"/>
          </p:cNvPicPr>
          <p:nvPr/>
        </p:nvPicPr>
        <p:blipFill>
          <a:blip r:embed="rId3"/>
          <a:stretch>
            <a:fillRect/>
          </a:stretch>
        </p:blipFill>
        <p:spPr>
          <a:xfrm>
            <a:off x="7119611" y="1144350"/>
            <a:ext cx="4003040" cy="2502698"/>
          </a:xfrm>
          <a:prstGeom prst="rect">
            <a:avLst/>
          </a:prstGeom>
        </p:spPr>
      </p:pic>
      <p:pic>
        <p:nvPicPr>
          <p:cNvPr id="9" name="Resim 8">
            <a:extLst>
              <a:ext uri="{FF2B5EF4-FFF2-40B4-BE49-F238E27FC236}">
                <a16:creationId xmlns:a16="http://schemas.microsoft.com/office/drawing/2014/main" id="{D5ABC219-C930-4AC7-B0DC-6547AE149351}"/>
              </a:ext>
            </a:extLst>
          </p:cNvPr>
          <p:cNvPicPr>
            <a:picLocks noChangeAspect="1"/>
          </p:cNvPicPr>
          <p:nvPr/>
        </p:nvPicPr>
        <p:blipFill>
          <a:blip r:embed="rId4"/>
          <a:stretch>
            <a:fillRect/>
          </a:stretch>
        </p:blipFill>
        <p:spPr>
          <a:xfrm>
            <a:off x="7119611" y="3581272"/>
            <a:ext cx="4003040" cy="2406930"/>
          </a:xfrm>
          <a:prstGeom prst="rect">
            <a:avLst/>
          </a:prstGeom>
        </p:spPr>
      </p:pic>
    </p:spTree>
    <p:extLst>
      <p:ext uri="{BB962C8B-B14F-4D97-AF65-F5344CB8AC3E}">
        <p14:creationId xmlns:p14="http://schemas.microsoft.com/office/powerpoint/2010/main" val="8956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Metin kutusu 3">
            <a:extLst>
              <a:ext uri="{FF2B5EF4-FFF2-40B4-BE49-F238E27FC236}">
                <a16:creationId xmlns:a16="http://schemas.microsoft.com/office/drawing/2014/main" id="{CD80319D-836E-61C8-3A93-C3C2D70498E5}"/>
              </a:ext>
            </a:extLst>
          </p:cNvPr>
          <p:cNvSpPr txBox="1"/>
          <p:nvPr/>
        </p:nvSpPr>
        <p:spPr>
          <a:xfrm>
            <a:off x="416560" y="5322610"/>
            <a:ext cx="4155440" cy="1169551"/>
          </a:xfrm>
          <a:prstGeom prst="rect">
            <a:avLst/>
          </a:prstGeom>
          <a:noFill/>
        </p:spPr>
        <p:txBody>
          <a:bodyPr wrap="square" rtlCol="0">
            <a:spAutoFit/>
          </a:bodyPr>
          <a:lstStyle/>
          <a:p>
            <a:pPr>
              <a:spcAft>
                <a:spcPts val="600"/>
              </a:spcAft>
            </a:pPr>
            <a:r>
              <a:rPr lang="tr-TR" sz="2000" dirty="0">
                <a:latin typeface="Times New Roman" panose="02020603050405020304" pitchFamily="18" charset="0"/>
                <a:cs typeface="Times New Roman" panose="02020603050405020304" pitchFamily="18" charset="0"/>
              </a:rPr>
              <a:t>Yusuf Safa Köksal</a:t>
            </a:r>
          </a:p>
          <a:p>
            <a:pPr>
              <a:spcAft>
                <a:spcPts val="600"/>
              </a:spcAft>
            </a:pPr>
            <a:r>
              <a:rPr lang="tr-TR" sz="2000" dirty="0">
                <a:latin typeface="Times New Roman" panose="02020603050405020304" pitchFamily="18" charset="0"/>
                <a:cs typeface="Times New Roman" panose="02020603050405020304" pitchFamily="18" charset="0"/>
              </a:rPr>
              <a:t>21011002	</a:t>
            </a:r>
          </a:p>
          <a:p>
            <a:pPr>
              <a:spcAft>
                <a:spcPts val="600"/>
              </a:spcAft>
            </a:pPr>
            <a:r>
              <a:rPr lang="tr-TR" sz="2000" dirty="0">
                <a:latin typeface="Times New Roman" panose="02020603050405020304" pitchFamily="18" charset="0"/>
                <a:cs typeface="Times New Roman" panose="02020603050405020304" pitchFamily="18" charset="0"/>
              </a:rPr>
              <a:t>safa.koksal@std.yildiz.edu.tr</a:t>
            </a:r>
            <a:endParaRPr lang="tr-TR" dirty="0">
              <a:latin typeface="Times New Roman" panose="02020603050405020304" pitchFamily="18" charset="0"/>
              <a:cs typeface="Times New Roman" panose="02020603050405020304" pitchFamily="18" charset="0"/>
            </a:endParaRPr>
          </a:p>
        </p:txBody>
      </p:sp>
      <p:graphicFrame>
        <p:nvGraphicFramePr>
          <p:cNvPr id="6" name="İçerik Yer Tutucusu 2">
            <a:extLst>
              <a:ext uri="{FF2B5EF4-FFF2-40B4-BE49-F238E27FC236}">
                <a16:creationId xmlns:a16="http://schemas.microsoft.com/office/drawing/2014/main" id="{9771EA65-B209-D7CC-117D-1153D66037A3}"/>
              </a:ext>
            </a:extLst>
          </p:cNvPr>
          <p:cNvGraphicFramePr>
            <a:graphicFrameLocks noGrp="1"/>
          </p:cNvGraphicFramePr>
          <p:nvPr>
            <p:ph idx="1"/>
            <p:extLst>
              <p:ext uri="{D42A27DB-BD31-4B8C-83A1-F6EECF244321}">
                <p14:modId xmlns:p14="http://schemas.microsoft.com/office/powerpoint/2010/main" val="3018634679"/>
              </p:ext>
            </p:extLst>
          </p:nvPr>
        </p:nvGraphicFramePr>
        <p:xfrm>
          <a:off x="778704" y="1473325"/>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819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83DB427-3AAF-27F8-E68A-03BD5502FA71}"/>
              </a:ext>
            </a:extLst>
          </p:cNvPr>
          <p:cNvSpPr>
            <a:spLocks noGrp="1"/>
          </p:cNvSpPr>
          <p:nvPr>
            <p:ph type="title"/>
          </p:nvPr>
        </p:nvSpPr>
        <p:spPr>
          <a:xfrm>
            <a:off x="1115568" y="548640"/>
            <a:ext cx="10168128" cy="1179576"/>
          </a:xfrm>
        </p:spPr>
        <p:txBody>
          <a:bodyPr>
            <a:normAutofit/>
          </a:bodyPr>
          <a:lstStyle/>
          <a:p>
            <a:r>
              <a:rPr lang="tr-TR" sz="4000">
                <a:latin typeface="Times New Roman" panose="02020603050405020304" pitchFamily="18" charset="0"/>
                <a:cs typeface="Times New Roman" panose="02020603050405020304" pitchFamily="18" charset="0"/>
              </a:rPr>
              <a:t>Sunum İçeriği</a:t>
            </a:r>
            <a:endParaRPr lang="tr-TR"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çerik Yer Tutucusu 2">
            <a:extLst>
              <a:ext uri="{FF2B5EF4-FFF2-40B4-BE49-F238E27FC236}">
                <a16:creationId xmlns:a16="http://schemas.microsoft.com/office/drawing/2014/main" id="{956C9481-02E7-701B-81D3-6511D8314290}"/>
              </a:ext>
            </a:extLst>
          </p:cNvPr>
          <p:cNvSpPr>
            <a:spLocks noGrp="1"/>
          </p:cNvSpPr>
          <p:nvPr>
            <p:ph idx="1"/>
          </p:nvPr>
        </p:nvSpPr>
        <p:spPr>
          <a:xfrm>
            <a:off x="1115568" y="2282460"/>
            <a:ext cx="10168128" cy="3695020"/>
          </a:xfrm>
        </p:spPr>
        <p:txBody>
          <a:bodyPr>
            <a:normAutofit/>
          </a:bodyPr>
          <a:lstStyle/>
          <a:p>
            <a:r>
              <a:rPr lang="tr-TR" sz="2000" dirty="0">
                <a:latin typeface="Times New Roman" panose="02020603050405020304" pitchFamily="18" charset="0"/>
                <a:cs typeface="Times New Roman" panose="02020603050405020304" pitchFamily="18" charset="0"/>
              </a:rPr>
              <a:t>Nasıl Ortaya Çıktı?</a:t>
            </a:r>
          </a:p>
          <a:p>
            <a:r>
              <a:rPr lang="tr-TR" sz="2000" dirty="0">
                <a:latin typeface="Times New Roman" panose="02020603050405020304" pitchFamily="18" charset="0"/>
                <a:cs typeface="Times New Roman" panose="02020603050405020304" pitchFamily="18" charset="0"/>
              </a:rPr>
              <a:t>Solid Prensipleri Nedir?</a:t>
            </a:r>
          </a:p>
          <a:p>
            <a:r>
              <a:rPr lang="tr-TR" sz="2000" dirty="0" err="1">
                <a:latin typeface="Times New Roman" panose="02020603050405020304" pitchFamily="18" charset="0"/>
                <a:cs typeface="Times New Roman" panose="02020603050405020304" pitchFamily="18" charset="0"/>
              </a:rPr>
              <a:t>Clean</a:t>
            </a:r>
            <a:r>
              <a:rPr lang="tr-TR" sz="2000" dirty="0">
                <a:latin typeface="Times New Roman" panose="02020603050405020304" pitchFamily="18" charset="0"/>
                <a:cs typeface="Times New Roman" panose="02020603050405020304" pitchFamily="18" charset="0"/>
              </a:rPr>
              <a:t> Kod Nedir ve Solid ile Nasıl Bağlantılıdır?</a:t>
            </a:r>
          </a:p>
          <a:p>
            <a:r>
              <a:rPr lang="tr-TR" sz="2000" dirty="0">
                <a:latin typeface="Times New Roman" panose="02020603050405020304" pitchFamily="18" charset="0"/>
                <a:cs typeface="Times New Roman" panose="02020603050405020304" pitchFamily="18" charset="0"/>
              </a:rPr>
              <a:t>Solid Prensiplerinin Açılımı</a:t>
            </a:r>
          </a:p>
          <a:p>
            <a:r>
              <a:rPr lang="tr-TR" sz="2000" dirty="0" err="1">
                <a:latin typeface="Times New Roman" panose="02020603050405020304" pitchFamily="18" charset="0"/>
                <a:cs typeface="Times New Roman" panose="02020603050405020304" pitchFamily="18" charset="0"/>
              </a:rPr>
              <a:t>Single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Responsibility</a:t>
            </a:r>
            <a:r>
              <a:rPr lang="tr-TR" sz="2000" dirty="0">
                <a:latin typeface="Times New Roman" panose="02020603050405020304" pitchFamily="18" charset="0"/>
                <a:cs typeface="Times New Roman" panose="02020603050405020304" pitchFamily="18" charset="0"/>
              </a:rPr>
              <a:t> Prensibi ve Kod Örneği</a:t>
            </a:r>
          </a:p>
          <a:p>
            <a:r>
              <a:rPr lang="tr-TR" sz="2000" dirty="0">
                <a:latin typeface="Times New Roman" panose="02020603050405020304" pitchFamily="18" charset="0"/>
                <a:cs typeface="Times New Roman" panose="02020603050405020304" pitchFamily="18" charset="0"/>
              </a:rPr>
              <a:t>Open-</a:t>
            </a:r>
            <a:r>
              <a:rPr lang="tr-TR" sz="2000" dirty="0" err="1">
                <a:latin typeface="Times New Roman" panose="02020603050405020304" pitchFamily="18" charset="0"/>
                <a:cs typeface="Times New Roman" panose="02020603050405020304" pitchFamily="18" charset="0"/>
              </a:rPr>
              <a:t>Closed</a:t>
            </a:r>
            <a:r>
              <a:rPr lang="tr-TR" sz="2000" dirty="0">
                <a:latin typeface="Times New Roman" panose="02020603050405020304" pitchFamily="18" charset="0"/>
                <a:cs typeface="Times New Roman" panose="02020603050405020304" pitchFamily="18" charset="0"/>
              </a:rPr>
              <a:t> Prensibi ve Kod Örneği</a:t>
            </a:r>
          </a:p>
          <a:p>
            <a:r>
              <a:rPr lang="tr-TR" sz="2000" dirty="0" err="1">
                <a:latin typeface="Times New Roman" panose="02020603050405020304" pitchFamily="18" charset="0"/>
                <a:cs typeface="Times New Roman" panose="02020603050405020304" pitchFamily="18" charset="0"/>
              </a:rPr>
              <a:t>Liskov’s</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Substitution</a:t>
            </a:r>
            <a:r>
              <a:rPr lang="tr-TR" sz="2000" dirty="0">
                <a:latin typeface="Times New Roman" panose="02020603050405020304" pitchFamily="18" charset="0"/>
                <a:cs typeface="Times New Roman" panose="02020603050405020304" pitchFamily="18" charset="0"/>
              </a:rPr>
              <a:t> Prensibi ve Kod Örneği</a:t>
            </a:r>
          </a:p>
          <a:p>
            <a:r>
              <a:rPr lang="tr-TR" sz="2000" dirty="0" err="1">
                <a:latin typeface="Times New Roman" panose="02020603050405020304" pitchFamily="18" charset="0"/>
                <a:cs typeface="Times New Roman" panose="02020603050405020304" pitchFamily="18" charset="0"/>
              </a:rPr>
              <a:t>Interface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Segregation</a:t>
            </a:r>
            <a:r>
              <a:rPr lang="tr-TR" sz="2000" dirty="0">
                <a:latin typeface="Times New Roman" panose="02020603050405020304" pitchFamily="18" charset="0"/>
                <a:cs typeface="Times New Roman" panose="02020603050405020304" pitchFamily="18" charset="0"/>
              </a:rPr>
              <a:t> Prensibi ve Kod Örneği</a:t>
            </a:r>
          </a:p>
          <a:p>
            <a:r>
              <a:rPr lang="tr-TR" sz="2000" dirty="0" err="1">
                <a:latin typeface="Times New Roman" panose="02020603050405020304" pitchFamily="18" charset="0"/>
                <a:cs typeface="Times New Roman" panose="02020603050405020304" pitchFamily="18" charset="0"/>
              </a:rPr>
              <a:t>Dependency</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Inversion</a:t>
            </a:r>
            <a:r>
              <a:rPr lang="tr-TR" sz="2000" dirty="0">
                <a:latin typeface="Times New Roman" panose="02020603050405020304" pitchFamily="18" charset="0"/>
                <a:cs typeface="Times New Roman" panose="02020603050405020304" pitchFamily="18" charset="0"/>
              </a:rPr>
              <a:t> Prensibi ve Kod Örneği</a:t>
            </a:r>
          </a:p>
          <a:p>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4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179EC1-8FEC-9BFA-8248-721936FB1795}"/>
              </a:ext>
            </a:extLst>
          </p:cNvPr>
          <p:cNvSpPr>
            <a:spLocks noGrp="1"/>
          </p:cNvSpPr>
          <p:nvPr>
            <p:ph type="title"/>
          </p:nvPr>
        </p:nvSpPr>
        <p:spPr>
          <a:xfrm>
            <a:off x="838200" y="83574"/>
            <a:ext cx="10515600" cy="1325563"/>
          </a:xfrm>
        </p:spPr>
        <p:txBody>
          <a:bodyPr/>
          <a:lstStyle/>
          <a:p>
            <a:r>
              <a:rPr lang="tr-TR" dirty="0">
                <a:latin typeface="Times New Roman" panose="02020603050405020304" pitchFamily="18" charset="0"/>
                <a:cs typeface="Times New Roman" panose="02020603050405020304" pitchFamily="18" charset="0"/>
              </a:rPr>
              <a:t>Nasıl Ortaya Çıktı?</a:t>
            </a:r>
          </a:p>
        </p:txBody>
      </p:sp>
      <p:sp>
        <p:nvSpPr>
          <p:cNvPr id="3" name="İçerik Yer Tutucusu 2">
            <a:extLst>
              <a:ext uri="{FF2B5EF4-FFF2-40B4-BE49-F238E27FC236}">
                <a16:creationId xmlns:a16="http://schemas.microsoft.com/office/drawing/2014/main" id="{9446FDE0-DDD2-D8E3-7E25-645520B5195F}"/>
              </a:ext>
            </a:extLst>
          </p:cNvPr>
          <p:cNvSpPr>
            <a:spLocks noGrp="1"/>
          </p:cNvSpPr>
          <p:nvPr>
            <p:ph idx="1"/>
          </p:nvPr>
        </p:nvSpPr>
        <p:spPr>
          <a:xfrm>
            <a:off x="730045" y="1088206"/>
            <a:ext cx="10515600" cy="5558400"/>
          </a:xfrm>
        </p:spPr>
        <p:txBody>
          <a:bodyPr>
            <a:normAutofit/>
          </a:bodyPr>
          <a:lstStyle/>
          <a:p>
            <a:r>
              <a:rPr lang="tr-TR" sz="1900" dirty="0">
                <a:latin typeface="Times New Roman" panose="02020603050405020304" pitchFamily="18" charset="0"/>
                <a:cs typeface="Times New Roman" panose="02020603050405020304" pitchFamily="18" charset="0"/>
              </a:rPr>
              <a:t>Bu prensipler tanımlanmadan önce yazılımlarda genellikle </a:t>
            </a:r>
            <a:r>
              <a:rPr lang="tr-TR" sz="1900" b="1" dirty="0">
                <a:latin typeface="Times New Roman" panose="02020603050405020304" pitchFamily="18" charset="0"/>
                <a:cs typeface="Times New Roman" panose="02020603050405020304" pitchFamily="18" charset="0"/>
              </a:rPr>
              <a:t>karmaşık kod </a:t>
            </a:r>
            <a:r>
              <a:rPr lang="tr-TR" sz="1900" dirty="0">
                <a:latin typeface="Times New Roman" panose="02020603050405020304" pitchFamily="18" charset="0"/>
                <a:cs typeface="Times New Roman" panose="02020603050405020304" pitchFamily="18" charset="0"/>
              </a:rPr>
              <a:t>dediğimiz, uzun vadede birçok probleme yol açan, sürdürülebilir ve yenilenebilir olmayan bir teknik hakimdi.</a:t>
            </a:r>
          </a:p>
          <a:p>
            <a:r>
              <a:rPr lang="tr-TR" sz="1900" dirty="0">
                <a:latin typeface="Times New Roman" panose="02020603050405020304" pitchFamily="18" charset="0"/>
                <a:cs typeface="Times New Roman" panose="02020603050405020304" pitchFamily="18" charset="0"/>
              </a:rPr>
              <a:t>Karmaşık kodlar;</a:t>
            </a:r>
          </a:p>
          <a:p>
            <a:pPr lvl="1"/>
            <a:r>
              <a:rPr lang="tr-TR" sz="1900" dirty="0">
                <a:latin typeface="Times New Roman" panose="02020603050405020304" pitchFamily="18" charset="0"/>
                <a:cs typeface="Times New Roman" panose="02020603050405020304" pitchFamily="18" charset="0"/>
              </a:rPr>
              <a:t>Anlaması ve bakımı zor olan,</a:t>
            </a:r>
          </a:p>
          <a:p>
            <a:pPr lvl="1"/>
            <a:r>
              <a:rPr lang="tr-TR" sz="1900" dirty="0">
                <a:latin typeface="Times New Roman" panose="02020603050405020304" pitchFamily="18" charset="0"/>
                <a:cs typeface="Times New Roman" panose="02020603050405020304" pitchFamily="18" charset="0"/>
              </a:rPr>
              <a:t>Küçük bir değişikliğin bütün sistemi etkilediği,</a:t>
            </a:r>
          </a:p>
          <a:p>
            <a:pPr lvl="1"/>
            <a:r>
              <a:rPr lang="tr-TR" sz="1900" dirty="0">
                <a:latin typeface="Times New Roman" panose="02020603050405020304" pitchFamily="18" charset="0"/>
                <a:cs typeface="Times New Roman" panose="02020603050405020304" pitchFamily="18" charset="0"/>
              </a:rPr>
              <a:t>Bir çok kod tekrarı bulunan,</a:t>
            </a:r>
          </a:p>
          <a:p>
            <a:pPr lvl="1"/>
            <a:r>
              <a:rPr lang="tr-TR" sz="1900" dirty="0">
                <a:latin typeface="Times New Roman" panose="02020603050405020304" pitchFamily="18" charset="0"/>
                <a:cs typeface="Times New Roman" panose="02020603050405020304" pitchFamily="18" charset="0"/>
              </a:rPr>
              <a:t>Uzun ve aşırı sıkı bağımlılıklar içeren,</a:t>
            </a:r>
          </a:p>
          <a:p>
            <a:pPr lvl="1"/>
            <a:r>
              <a:rPr lang="tr-TR" sz="1900" dirty="0">
                <a:latin typeface="Times New Roman" panose="02020603050405020304" pitchFamily="18" charset="0"/>
                <a:cs typeface="Times New Roman" panose="02020603050405020304" pitchFamily="18" charset="0"/>
              </a:rPr>
              <a:t>Test etmenin ve bakım yapmanın zor olduğu,</a:t>
            </a:r>
          </a:p>
          <a:p>
            <a:pPr marL="457200" lvl="1" indent="0">
              <a:buNone/>
            </a:pPr>
            <a:r>
              <a:rPr lang="tr-TR" sz="1900" dirty="0">
                <a:latin typeface="Times New Roman" panose="02020603050405020304" pitchFamily="18" charset="0"/>
                <a:cs typeface="Times New Roman" panose="02020603050405020304" pitchFamily="18" charset="0"/>
              </a:rPr>
              <a:t> kodlar olarak tanımlanabilir.</a:t>
            </a:r>
          </a:p>
          <a:p>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r>
              <a:rPr lang="tr-TR" sz="1900" dirty="0">
                <a:latin typeface="Times New Roman" panose="02020603050405020304" pitchFamily="18" charset="0"/>
                <a:cs typeface="Times New Roman" panose="02020603050405020304" pitchFamily="18" charset="0"/>
              </a:rPr>
              <a:t>SOLID, yazılım geliştirme sürecinde </a:t>
            </a:r>
            <a:r>
              <a:rPr lang="tr-TR" sz="1900" b="1" dirty="0">
                <a:latin typeface="Times New Roman" panose="02020603050405020304" pitchFamily="18" charset="0"/>
                <a:cs typeface="Times New Roman" panose="02020603050405020304" pitchFamily="18" charset="0"/>
              </a:rPr>
              <a:t>esneklik</a:t>
            </a:r>
            <a:r>
              <a:rPr lang="tr-TR" sz="1900" dirty="0">
                <a:latin typeface="Times New Roman" panose="02020603050405020304" pitchFamily="18" charset="0"/>
                <a:cs typeface="Times New Roman" panose="02020603050405020304" pitchFamily="18" charset="0"/>
              </a:rPr>
              <a:t>, </a:t>
            </a:r>
            <a:r>
              <a:rPr lang="tr-TR" sz="1900" b="1" dirty="0">
                <a:latin typeface="Times New Roman" panose="02020603050405020304" pitchFamily="18" charset="0"/>
                <a:cs typeface="Times New Roman" panose="02020603050405020304" pitchFamily="18" charset="0"/>
              </a:rPr>
              <a:t>yeniden kullanılabilirlik</a:t>
            </a:r>
            <a:r>
              <a:rPr lang="tr-TR" sz="1900" dirty="0">
                <a:latin typeface="Times New Roman" panose="02020603050405020304" pitchFamily="18" charset="0"/>
                <a:cs typeface="Times New Roman" panose="02020603050405020304" pitchFamily="18" charset="0"/>
              </a:rPr>
              <a:t> ve </a:t>
            </a:r>
            <a:r>
              <a:rPr lang="tr-TR" sz="1900" b="1" dirty="0">
                <a:latin typeface="Times New Roman" panose="02020603050405020304" pitchFamily="18" charset="0"/>
                <a:cs typeface="Times New Roman" panose="02020603050405020304" pitchFamily="18" charset="0"/>
              </a:rPr>
              <a:t>bakımı kolaylaştıran prensipler setidir</a:t>
            </a:r>
            <a:r>
              <a:rPr lang="tr-TR" sz="1900" dirty="0">
                <a:latin typeface="Times New Roman" panose="02020603050405020304" pitchFamily="18" charset="0"/>
                <a:cs typeface="Times New Roman" panose="02020603050405020304" pitchFamily="18" charset="0"/>
              </a:rPr>
              <a:t>.</a:t>
            </a:r>
            <a:endParaRPr lang="tr-TR" sz="1900" dirty="0">
              <a:solidFill>
                <a:srgbClr val="212529"/>
              </a:solidFill>
              <a:latin typeface="Times New Roman" panose="02020603050405020304" pitchFamily="18" charset="0"/>
              <a:cs typeface="Times New Roman" panose="02020603050405020304" pitchFamily="18" charset="0"/>
            </a:endParaRPr>
          </a:p>
          <a:p>
            <a:r>
              <a:rPr lang="tr-TR" sz="1900" b="0" i="0" dirty="0">
                <a:solidFill>
                  <a:srgbClr val="212529"/>
                </a:solidFill>
                <a:effectLst/>
                <a:latin typeface="Times New Roman" panose="02020603050405020304" pitchFamily="18" charset="0"/>
                <a:cs typeface="Times New Roman" panose="02020603050405020304" pitchFamily="18" charset="0"/>
              </a:rPr>
              <a:t>SOLID ilkeleri,  Robert C. Martin tarafından 2000 yılında yayınlanan “Design </a:t>
            </a:r>
            <a:r>
              <a:rPr lang="tr-TR" sz="1900" b="0" i="0" dirty="0" err="1">
                <a:solidFill>
                  <a:srgbClr val="212529"/>
                </a:solidFill>
                <a:effectLst/>
                <a:latin typeface="Times New Roman" panose="02020603050405020304" pitchFamily="18" charset="0"/>
                <a:cs typeface="Times New Roman" panose="02020603050405020304" pitchFamily="18" charset="0"/>
              </a:rPr>
              <a:t>Principles</a:t>
            </a:r>
            <a:r>
              <a:rPr lang="tr-TR" sz="1900" b="0" i="0" dirty="0">
                <a:solidFill>
                  <a:srgbClr val="212529"/>
                </a:solidFill>
                <a:effectLst/>
                <a:latin typeface="Times New Roman" panose="02020603050405020304" pitchFamily="18" charset="0"/>
                <a:cs typeface="Times New Roman" panose="02020603050405020304" pitchFamily="18" charset="0"/>
              </a:rPr>
              <a:t> </a:t>
            </a:r>
            <a:r>
              <a:rPr lang="tr-TR" sz="1900" b="0" i="0" dirty="0" err="1">
                <a:solidFill>
                  <a:srgbClr val="212529"/>
                </a:solidFill>
                <a:effectLst/>
                <a:latin typeface="Times New Roman" panose="02020603050405020304" pitchFamily="18" charset="0"/>
                <a:cs typeface="Times New Roman" panose="02020603050405020304" pitchFamily="18" charset="0"/>
              </a:rPr>
              <a:t>and</a:t>
            </a:r>
            <a:r>
              <a:rPr lang="tr-TR" sz="1900" b="0" i="0" dirty="0">
                <a:solidFill>
                  <a:srgbClr val="212529"/>
                </a:solidFill>
                <a:effectLst/>
                <a:latin typeface="Times New Roman" panose="02020603050405020304" pitchFamily="18" charset="0"/>
                <a:cs typeface="Times New Roman" panose="02020603050405020304" pitchFamily="18" charset="0"/>
              </a:rPr>
              <a:t> Design </a:t>
            </a:r>
            <a:r>
              <a:rPr lang="tr-TR" sz="1900" b="0" i="0" dirty="0" err="1">
                <a:solidFill>
                  <a:srgbClr val="212529"/>
                </a:solidFill>
                <a:effectLst/>
                <a:latin typeface="Times New Roman" panose="02020603050405020304" pitchFamily="18" charset="0"/>
                <a:cs typeface="Times New Roman" panose="02020603050405020304" pitchFamily="18" charset="0"/>
              </a:rPr>
              <a:t>Patterns</a:t>
            </a:r>
            <a:r>
              <a:rPr lang="tr-TR" sz="1900" b="0" i="0" dirty="0">
                <a:solidFill>
                  <a:srgbClr val="212529"/>
                </a:solidFill>
                <a:effectLst/>
                <a:latin typeface="Times New Roman" panose="02020603050405020304" pitchFamily="18" charset="0"/>
                <a:cs typeface="Times New Roman" panose="02020603050405020304" pitchFamily="18" charset="0"/>
              </a:rPr>
              <a:t>” makalesinde geliştirilmiştir</a:t>
            </a:r>
          </a:p>
          <a:p>
            <a:endParaRPr lang="tr-TR" sz="1800" dirty="0">
              <a:solidFill>
                <a:srgbClr val="212529"/>
              </a:solidFill>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p:txBody>
      </p:sp>
      <p:sp>
        <p:nvSpPr>
          <p:cNvPr id="4" name="Başlık 1">
            <a:extLst>
              <a:ext uri="{FF2B5EF4-FFF2-40B4-BE49-F238E27FC236}">
                <a16:creationId xmlns:a16="http://schemas.microsoft.com/office/drawing/2014/main" id="{C3A5F712-11ED-CDCE-5864-765C47150E4A}"/>
              </a:ext>
            </a:extLst>
          </p:cNvPr>
          <p:cNvSpPr txBox="1">
            <a:spLocks/>
          </p:cNvSpPr>
          <p:nvPr/>
        </p:nvSpPr>
        <p:spPr>
          <a:xfrm>
            <a:off x="838200" y="40591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Times New Roman" panose="02020603050405020304" pitchFamily="18" charset="0"/>
                <a:cs typeface="Times New Roman" panose="02020603050405020304" pitchFamily="18" charset="0"/>
              </a:rPr>
              <a:t>Solid Prensipleri Nedir?</a:t>
            </a:r>
          </a:p>
        </p:txBody>
      </p:sp>
      <p:pic>
        <p:nvPicPr>
          <p:cNvPr id="5122" name="Picture 2">
            <a:extLst>
              <a:ext uri="{FF2B5EF4-FFF2-40B4-BE49-F238E27FC236}">
                <a16:creationId xmlns:a16="http://schemas.microsoft.com/office/drawing/2014/main" id="{775DCB31-5FBA-17F3-88C2-C871EE874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794" y="1812105"/>
            <a:ext cx="3751006" cy="281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8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53F07F-1495-BD6E-7FCE-5D039471F568}"/>
              </a:ext>
            </a:extLst>
          </p:cNvPr>
          <p:cNvSpPr>
            <a:spLocks noGrp="1"/>
          </p:cNvSpPr>
          <p:nvPr>
            <p:ph type="title"/>
          </p:nvPr>
        </p:nvSpPr>
        <p:spPr>
          <a:xfrm>
            <a:off x="838199" y="365125"/>
            <a:ext cx="10714703" cy="1325563"/>
          </a:xfrm>
        </p:spPr>
        <p:txBody>
          <a:bodyPr>
            <a:normAutofit/>
          </a:bodyPr>
          <a:lstStyle/>
          <a:p>
            <a:r>
              <a:rPr lang="tr-TR" sz="4000" dirty="0" err="1">
                <a:latin typeface="Times New Roman" panose="02020603050405020304" pitchFamily="18" charset="0"/>
                <a:cs typeface="Times New Roman" panose="02020603050405020304" pitchFamily="18" charset="0"/>
              </a:rPr>
              <a:t>Clean</a:t>
            </a:r>
            <a:r>
              <a:rPr lang="tr-TR" sz="4000" dirty="0">
                <a:latin typeface="Times New Roman" panose="02020603050405020304" pitchFamily="18" charset="0"/>
                <a:cs typeface="Times New Roman" panose="02020603050405020304" pitchFamily="18" charset="0"/>
              </a:rPr>
              <a:t> Kod Nedir ve SOLID ile Nasıl Bağlantılıdır?</a:t>
            </a:r>
          </a:p>
        </p:txBody>
      </p:sp>
      <p:sp>
        <p:nvSpPr>
          <p:cNvPr id="3" name="İçerik Yer Tutucusu 2">
            <a:extLst>
              <a:ext uri="{FF2B5EF4-FFF2-40B4-BE49-F238E27FC236}">
                <a16:creationId xmlns:a16="http://schemas.microsoft.com/office/drawing/2014/main" id="{FDDAD9E9-181F-1E21-FB36-2653EE53FB31}"/>
              </a:ext>
            </a:extLst>
          </p:cNvPr>
          <p:cNvSpPr>
            <a:spLocks noGrp="1"/>
          </p:cNvSpPr>
          <p:nvPr>
            <p:ph idx="1"/>
          </p:nvPr>
        </p:nvSpPr>
        <p:spPr>
          <a:xfrm>
            <a:off x="838199" y="1825624"/>
            <a:ext cx="10515600" cy="4351338"/>
          </a:xfrm>
        </p:spPr>
        <p:txBody>
          <a:bodyPr>
            <a:normAutofit/>
          </a:bodyPr>
          <a:lstStyle/>
          <a:p>
            <a:r>
              <a:rPr lang="tr-TR" sz="1800" dirty="0">
                <a:latin typeface="Times New Roman" panose="02020603050405020304" pitchFamily="18" charset="0"/>
                <a:cs typeface="Times New Roman" panose="02020603050405020304" pitchFamily="18" charset="0"/>
              </a:rPr>
              <a:t>Her kavram da Robert C. Martin (</a:t>
            </a:r>
            <a:r>
              <a:rPr lang="tr-TR" sz="1800" dirty="0" err="1">
                <a:latin typeface="Times New Roman" panose="02020603050405020304" pitchFamily="18" charset="0"/>
                <a:cs typeface="Times New Roman" panose="02020603050405020304" pitchFamily="18" charset="0"/>
              </a:rPr>
              <a:t>Uncle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Bob</a:t>
            </a:r>
            <a:r>
              <a:rPr lang="tr-TR" sz="1800" dirty="0">
                <a:latin typeface="Times New Roman" panose="02020603050405020304" pitchFamily="18" charset="0"/>
                <a:cs typeface="Times New Roman" panose="02020603050405020304" pitchFamily="18" charset="0"/>
              </a:rPr>
              <a:t>) tarafından tanımlanmış ve yazılım                                    dünyasında önemli bir yer edinmiştir.</a:t>
            </a:r>
          </a:p>
          <a:p>
            <a:endParaRPr lang="tr-TR" sz="1800" dirty="0">
              <a:latin typeface="Times New Roman" panose="02020603050405020304" pitchFamily="18" charset="0"/>
              <a:cs typeface="Times New Roman" panose="02020603050405020304" pitchFamily="18" charset="0"/>
            </a:endParaRPr>
          </a:p>
          <a:p>
            <a:r>
              <a:rPr lang="tr-TR" sz="1800" dirty="0" err="1">
                <a:latin typeface="Times New Roman" panose="02020603050405020304" pitchFamily="18" charset="0"/>
                <a:cs typeface="Times New Roman" panose="02020603050405020304" pitchFamily="18" charset="0"/>
              </a:rPr>
              <a:t>Clean</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Code</a:t>
            </a:r>
            <a:r>
              <a:rPr lang="tr-TR" sz="1800" dirty="0">
                <a:latin typeface="Times New Roman" panose="02020603050405020304" pitchFamily="18" charset="0"/>
                <a:cs typeface="Times New Roman" panose="02020603050405020304" pitchFamily="18" charset="0"/>
              </a:rPr>
              <a:t>, yazılımın:</a:t>
            </a:r>
          </a:p>
          <a:p>
            <a:pPr lvl="1"/>
            <a:r>
              <a:rPr lang="tr-TR" sz="1800" dirty="0">
                <a:latin typeface="Times New Roman" panose="02020603050405020304" pitchFamily="18" charset="0"/>
                <a:cs typeface="Times New Roman" panose="02020603050405020304" pitchFamily="18" charset="0"/>
              </a:rPr>
              <a:t>Anlaşılabilir</a:t>
            </a:r>
          </a:p>
          <a:p>
            <a:pPr lvl="1"/>
            <a:r>
              <a:rPr lang="tr-TR" sz="1800" dirty="0">
                <a:latin typeface="Times New Roman" panose="02020603050405020304" pitchFamily="18" charset="0"/>
                <a:cs typeface="Times New Roman" panose="02020603050405020304" pitchFamily="18" charset="0"/>
              </a:rPr>
              <a:t>Bakımı kolay</a:t>
            </a:r>
          </a:p>
          <a:p>
            <a:pPr lvl="1"/>
            <a:r>
              <a:rPr lang="tr-TR" sz="1800" dirty="0">
                <a:latin typeface="Times New Roman" panose="02020603050405020304" pitchFamily="18" charset="0"/>
                <a:cs typeface="Times New Roman" panose="02020603050405020304" pitchFamily="18" charset="0"/>
              </a:rPr>
              <a:t>Geliştirilebilir yapıda olması gerektiğini savunur.</a:t>
            </a: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SOLID prensipleri bu hedeflere ulaşmanın yol haritasını sunar. Diğer bir deyişle,                                       </a:t>
            </a:r>
            <a:r>
              <a:rPr lang="tr-TR" sz="1800" dirty="0" err="1">
                <a:latin typeface="Times New Roman" panose="02020603050405020304" pitchFamily="18" charset="0"/>
                <a:cs typeface="Times New Roman" panose="02020603050405020304" pitchFamily="18" charset="0"/>
              </a:rPr>
              <a:t>Clean</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Kod’un</a:t>
            </a:r>
            <a:r>
              <a:rPr lang="tr-TR" sz="1800" dirty="0">
                <a:latin typeface="Times New Roman" panose="02020603050405020304" pitchFamily="18" charset="0"/>
                <a:cs typeface="Times New Roman" panose="02020603050405020304" pitchFamily="18" charset="0"/>
              </a:rPr>
              <a:t> daha somut ve uygulanabilir kurallarla nasıl hayata geçirilebileceğini açıklar.</a:t>
            </a:r>
          </a:p>
          <a:p>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pPr lvl="1"/>
            <a:endParaRPr lang="tr-TR" sz="1800" dirty="0">
              <a:latin typeface="Times New Roman" panose="02020603050405020304" pitchFamily="18" charset="0"/>
              <a:cs typeface="Times New Roman" panose="02020603050405020304" pitchFamily="18" charset="0"/>
            </a:endParaRPr>
          </a:p>
          <a:p>
            <a:pPr lvl="1"/>
            <a:endParaRPr lang="tr-TR" sz="1800" dirty="0">
              <a:latin typeface="Times New Roman" panose="02020603050405020304" pitchFamily="18" charset="0"/>
              <a:cs typeface="Times New Roman" panose="02020603050405020304" pitchFamily="18" charset="0"/>
            </a:endParaRPr>
          </a:p>
          <a:p>
            <a:pPr lvl="1"/>
            <a:endParaRPr lang="tr-TR" sz="1800" dirty="0">
              <a:latin typeface="Times New Roman" panose="02020603050405020304" pitchFamily="18" charset="0"/>
              <a:cs typeface="Times New Roman" panose="02020603050405020304" pitchFamily="18" charset="0"/>
            </a:endParaRPr>
          </a:p>
          <a:p>
            <a:pPr lvl="1"/>
            <a:endParaRPr lang="tr-TR" sz="1800" dirty="0">
              <a:latin typeface="Times New Roman" panose="02020603050405020304" pitchFamily="18" charset="0"/>
              <a:cs typeface="Times New Roman" panose="02020603050405020304" pitchFamily="18" charset="0"/>
            </a:endParaRPr>
          </a:p>
        </p:txBody>
      </p:sp>
      <p:pic>
        <p:nvPicPr>
          <p:cNvPr id="2050" name="Picture 2" descr="Robert C. Martin (Uncle Bob) | gotopia.tech">
            <a:extLst>
              <a:ext uri="{FF2B5EF4-FFF2-40B4-BE49-F238E27FC236}">
                <a16:creationId xmlns:a16="http://schemas.microsoft.com/office/drawing/2014/main" id="{AA083E1F-B03C-8155-8B43-3B6BD0D28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1674" y="1887359"/>
            <a:ext cx="2497392" cy="2497392"/>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0567AD27-D317-EEF2-EF6D-951358A26B7A}"/>
              </a:ext>
            </a:extLst>
          </p:cNvPr>
          <p:cNvSpPr txBox="1"/>
          <p:nvPr/>
        </p:nvSpPr>
        <p:spPr>
          <a:xfrm>
            <a:off x="9447839" y="4384751"/>
            <a:ext cx="2105063" cy="369332"/>
          </a:xfrm>
          <a:prstGeom prst="rect">
            <a:avLst/>
          </a:prstGeom>
          <a:noFill/>
        </p:spPr>
        <p:txBody>
          <a:bodyPr wrap="none" rtlCol="0">
            <a:spAutoFit/>
          </a:bodyPr>
          <a:lstStyle/>
          <a:p>
            <a:r>
              <a:rPr lang="tr-TR" i="1" dirty="0">
                <a:latin typeface="Times New Roman" panose="02020603050405020304" pitchFamily="18" charset="0"/>
                <a:cs typeface="Times New Roman" panose="02020603050405020304" pitchFamily="18" charset="0"/>
              </a:rPr>
              <a:t>Robert </a:t>
            </a:r>
            <a:r>
              <a:rPr lang="tr-TR" i="1" dirty="0" err="1">
                <a:latin typeface="Times New Roman" panose="02020603050405020304" pitchFamily="18" charset="0"/>
                <a:cs typeface="Times New Roman" panose="02020603050405020304" pitchFamily="18" charset="0"/>
              </a:rPr>
              <a:t>Cecil</a:t>
            </a:r>
            <a:r>
              <a:rPr lang="tr-TR" i="1" dirty="0">
                <a:latin typeface="Times New Roman" panose="02020603050405020304" pitchFamily="18" charset="0"/>
                <a:cs typeface="Times New Roman" panose="02020603050405020304" pitchFamily="18" charset="0"/>
              </a:rPr>
              <a:t> Martin</a:t>
            </a:r>
          </a:p>
        </p:txBody>
      </p:sp>
    </p:spTree>
    <p:extLst>
      <p:ext uri="{BB962C8B-B14F-4D97-AF65-F5344CB8AC3E}">
        <p14:creationId xmlns:p14="http://schemas.microsoft.com/office/powerpoint/2010/main" val="359425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FC3F86-F70E-E73C-8007-473E1436F39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SOLID Prensibinin Açılımı</a:t>
            </a:r>
          </a:p>
        </p:txBody>
      </p:sp>
      <p:sp>
        <p:nvSpPr>
          <p:cNvPr id="3" name="İçerik Yer Tutucusu 2">
            <a:extLst>
              <a:ext uri="{FF2B5EF4-FFF2-40B4-BE49-F238E27FC236}">
                <a16:creationId xmlns:a16="http://schemas.microsoft.com/office/drawing/2014/main" id="{38422F1A-FAB2-953B-1134-815B9CAEF67A}"/>
              </a:ext>
            </a:extLst>
          </p:cNvPr>
          <p:cNvSpPr>
            <a:spLocks noGrp="1"/>
          </p:cNvSpPr>
          <p:nvPr>
            <p:ph idx="1"/>
          </p:nvPr>
        </p:nvSpPr>
        <p:spPr>
          <a:xfrm>
            <a:off x="3247103" y="2141537"/>
            <a:ext cx="7676535" cy="4351338"/>
          </a:xfrm>
        </p:spPr>
        <p:txBody>
          <a:bodyPr>
            <a:normAutofit/>
          </a:bodyPr>
          <a:lstStyle/>
          <a:p>
            <a:pPr marL="0" indent="0">
              <a:buNone/>
            </a:pPr>
            <a:r>
              <a:rPr lang="tr-TR" sz="4400" dirty="0" err="1">
                <a:latin typeface="Times New Roman" panose="02020603050405020304" pitchFamily="18" charset="0"/>
                <a:cs typeface="Times New Roman" panose="02020603050405020304" pitchFamily="18" charset="0"/>
              </a:rPr>
              <a:t>Single</a:t>
            </a:r>
            <a:r>
              <a:rPr lang="tr-TR" sz="4400" dirty="0">
                <a:latin typeface="Times New Roman" panose="02020603050405020304" pitchFamily="18" charset="0"/>
                <a:cs typeface="Times New Roman" panose="02020603050405020304" pitchFamily="18" charset="0"/>
              </a:rPr>
              <a:t> </a:t>
            </a:r>
            <a:r>
              <a:rPr lang="tr-TR" sz="4400" dirty="0" err="1">
                <a:latin typeface="Times New Roman" panose="02020603050405020304" pitchFamily="18" charset="0"/>
                <a:cs typeface="Times New Roman" panose="02020603050405020304" pitchFamily="18" charset="0"/>
              </a:rPr>
              <a:t>Responsibility</a:t>
            </a:r>
            <a:r>
              <a:rPr lang="tr-TR" sz="4400" dirty="0">
                <a:latin typeface="Times New Roman" panose="02020603050405020304" pitchFamily="18" charset="0"/>
                <a:cs typeface="Times New Roman" panose="02020603050405020304" pitchFamily="18" charset="0"/>
              </a:rPr>
              <a:t> </a:t>
            </a:r>
            <a:r>
              <a:rPr lang="tr-TR" sz="4400" dirty="0" err="1">
                <a:latin typeface="Times New Roman" panose="02020603050405020304" pitchFamily="18" charset="0"/>
                <a:cs typeface="Times New Roman" panose="02020603050405020304" pitchFamily="18" charset="0"/>
              </a:rPr>
              <a:t>Principle</a:t>
            </a:r>
            <a:endParaRPr lang="tr-TR" sz="4400" dirty="0">
              <a:latin typeface="Times New Roman" panose="02020603050405020304" pitchFamily="18" charset="0"/>
              <a:cs typeface="Times New Roman" panose="02020603050405020304" pitchFamily="18" charset="0"/>
            </a:endParaRPr>
          </a:p>
          <a:p>
            <a:pPr marL="0" indent="0">
              <a:buNone/>
            </a:pPr>
            <a:r>
              <a:rPr lang="tr-TR" sz="4400" dirty="0">
                <a:latin typeface="Times New Roman" panose="02020603050405020304" pitchFamily="18" charset="0"/>
                <a:cs typeface="Times New Roman" panose="02020603050405020304" pitchFamily="18" charset="0"/>
              </a:rPr>
              <a:t>Open-</a:t>
            </a:r>
            <a:r>
              <a:rPr lang="tr-TR" sz="4400" dirty="0" err="1">
                <a:latin typeface="Times New Roman" panose="02020603050405020304" pitchFamily="18" charset="0"/>
                <a:cs typeface="Times New Roman" panose="02020603050405020304" pitchFamily="18" charset="0"/>
              </a:rPr>
              <a:t>Closed</a:t>
            </a:r>
            <a:r>
              <a:rPr lang="tr-TR" sz="4400" dirty="0">
                <a:latin typeface="Times New Roman" panose="02020603050405020304" pitchFamily="18" charset="0"/>
                <a:cs typeface="Times New Roman" panose="02020603050405020304" pitchFamily="18" charset="0"/>
              </a:rPr>
              <a:t> </a:t>
            </a:r>
            <a:r>
              <a:rPr lang="tr-TR" sz="4400" dirty="0" err="1">
                <a:latin typeface="Times New Roman" panose="02020603050405020304" pitchFamily="18" charset="0"/>
                <a:cs typeface="Times New Roman" panose="02020603050405020304" pitchFamily="18" charset="0"/>
              </a:rPr>
              <a:t>Principle</a:t>
            </a:r>
            <a:endParaRPr lang="tr-TR" sz="4400" dirty="0">
              <a:latin typeface="Times New Roman" panose="02020603050405020304" pitchFamily="18" charset="0"/>
              <a:cs typeface="Times New Roman" panose="02020603050405020304" pitchFamily="18" charset="0"/>
            </a:endParaRPr>
          </a:p>
          <a:p>
            <a:pPr marL="0" indent="0">
              <a:buNone/>
            </a:pPr>
            <a:r>
              <a:rPr lang="tr-TR" sz="4400" dirty="0" err="1">
                <a:latin typeface="Times New Roman" panose="02020603050405020304" pitchFamily="18" charset="0"/>
                <a:cs typeface="Times New Roman" panose="02020603050405020304" pitchFamily="18" charset="0"/>
              </a:rPr>
              <a:t>Liskov’s</a:t>
            </a:r>
            <a:r>
              <a:rPr lang="tr-TR" sz="4400" dirty="0">
                <a:latin typeface="Times New Roman" panose="02020603050405020304" pitchFamily="18" charset="0"/>
                <a:cs typeface="Times New Roman" panose="02020603050405020304" pitchFamily="18" charset="0"/>
              </a:rPr>
              <a:t> </a:t>
            </a:r>
            <a:r>
              <a:rPr lang="tr-TR" sz="4400" dirty="0" err="1">
                <a:latin typeface="Times New Roman" panose="02020603050405020304" pitchFamily="18" charset="0"/>
                <a:cs typeface="Times New Roman" panose="02020603050405020304" pitchFamily="18" charset="0"/>
              </a:rPr>
              <a:t>Substitution</a:t>
            </a:r>
            <a:r>
              <a:rPr lang="tr-TR" sz="4400" dirty="0">
                <a:latin typeface="Times New Roman" panose="02020603050405020304" pitchFamily="18" charset="0"/>
                <a:cs typeface="Times New Roman" panose="02020603050405020304" pitchFamily="18" charset="0"/>
              </a:rPr>
              <a:t> </a:t>
            </a:r>
            <a:r>
              <a:rPr lang="tr-TR" sz="4400" dirty="0" err="1">
                <a:latin typeface="Times New Roman" panose="02020603050405020304" pitchFamily="18" charset="0"/>
                <a:cs typeface="Times New Roman" panose="02020603050405020304" pitchFamily="18" charset="0"/>
              </a:rPr>
              <a:t>Principle</a:t>
            </a:r>
            <a:endParaRPr lang="tr-TR" sz="4400" dirty="0">
              <a:latin typeface="Times New Roman" panose="02020603050405020304" pitchFamily="18" charset="0"/>
              <a:cs typeface="Times New Roman" panose="02020603050405020304" pitchFamily="18" charset="0"/>
            </a:endParaRPr>
          </a:p>
          <a:p>
            <a:pPr marL="0" indent="0">
              <a:buNone/>
            </a:pPr>
            <a:r>
              <a:rPr lang="tr-TR" sz="4400" dirty="0" err="1">
                <a:latin typeface="Times New Roman" panose="02020603050405020304" pitchFamily="18" charset="0"/>
                <a:cs typeface="Times New Roman" panose="02020603050405020304" pitchFamily="18" charset="0"/>
              </a:rPr>
              <a:t>Interface</a:t>
            </a:r>
            <a:r>
              <a:rPr lang="tr-TR" sz="4400" dirty="0">
                <a:latin typeface="Times New Roman" panose="02020603050405020304" pitchFamily="18" charset="0"/>
                <a:cs typeface="Times New Roman" panose="02020603050405020304" pitchFamily="18" charset="0"/>
              </a:rPr>
              <a:t> </a:t>
            </a:r>
            <a:r>
              <a:rPr lang="tr-TR" sz="4400" dirty="0" err="1">
                <a:latin typeface="Times New Roman" panose="02020603050405020304" pitchFamily="18" charset="0"/>
                <a:cs typeface="Times New Roman" panose="02020603050405020304" pitchFamily="18" charset="0"/>
              </a:rPr>
              <a:t>Segregation</a:t>
            </a:r>
            <a:r>
              <a:rPr lang="tr-TR" sz="4400" dirty="0">
                <a:latin typeface="Times New Roman" panose="02020603050405020304" pitchFamily="18" charset="0"/>
                <a:cs typeface="Times New Roman" panose="02020603050405020304" pitchFamily="18" charset="0"/>
              </a:rPr>
              <a:t> </a:t>
            </a:r>
            <a:r>
              <a:rPr lang="tr-TR" sz="4400" dirty="0" err="1">
                <a:latin typeface="Times New Roman" panose="02020603050405020304" pitchFamily="18" charset="0"/>
                <a:cs typeface="Times New Roman" panose="02020603050405020304" pitchFamily="18" charset="0"/>
              </a:rPr>
              <a:t>Principle</a:t>
            </a:r>
            <a:endParaRPr lang="tr-TR" sz="4400" dirty="0">
              <a:latin typeface="Times New Roman" panose="02020603050405020304" pitchFamily="18" charset="0"/>
              <a:cs typeface="Times New Roman" panose="02020603050405020304" pitchFamily="18" charset="0"/>
            </a:endParaRPr>
          </a:p>
          <a:p>
            <a:pPr marL="0" indent="0">
              <a:buNone/>
            </a:pPr>
            <a:r>
              <a:rPr lang="tr-TR" sz="4400" dirty="0" err="1">
                <a:latin typeface="Times New Roman" panose="02020603050405020304" pitchFamily="18" charset="0"/>
                <a:cs typeface="Times New Roman" panose="02020603050405020304" pitchFamily="18" charset="0"/>
              </a:rPr>
              <a:t>Dependency</a:t>
            </a:r>
            <a:r>
              <a:rPr lang="tr-TR" sz="4400" dirty="0">
                <a:latin typeface="Times New Roman" panose="02020603050405020304" pitchFamily="18" charset="0"/>
                <a:cs typeface="Times New Roman" panose="02020603050405020304" pitchFamily="18" charset="0"/>
              </a:rPr>
              <a:t> </a:t>
            </a:r>
            <a:r>
              <a:rPr lang="tr-TR" sz="4400" dirty="0" err="1">
                <a:latin typeface="Times New Roman" panose="02020603050405020304" pitchFamily="18" charset="0"/>
                <a:cs typeface="Times New Roman" panose="02020603050405020304" pitchFamily="18" charset="0"/>
              </a:rPr>
              <a:t>Inversion</a:t>
            </a:r>
            <a:r>
              <a:rPr lang="tr-TR" sz="4400" dirty="0">
                <a:latin typeface="Times New Roman" panose="02020603050405020304" pitchFamily="18" charset="0"/>
                <a:cs typeface="Times New Roman" panose="02020603050405020304" pitchFamily="18" charset="0"/>
              </a:rPr>
              <a:t> </a:t>
            </a:r>
            <a:r>
              <a:rPr lang="tr-TR" sz="4400" dirty="0" err="1">
                <a:latin typeface="Times New Roman" panose="02020603050405020304" pitchFamily="18" charset="0"/>
                <a:cs typeface="Times New Roman" panose="02020603050405020304" pitchFamily="18" charset="0"/>
              </a:rPr>
              <a:t>Principle</a:t>
            </a:r>
            <a:endParaRPr lang="tr-TR" sz="4400" dirty="0">
              <a:latin typeface="Times New Roman" panose="02020603050405020304" pitchFamily="18" charset="0"/>
              <a:cs typeface="Times New Roman" panose="02020603050405020304" pitchFamily="18" charset="0"/>
            </a:endParaRPr>
          </a:p>
        </p:txBody>
      </p:sp>
      <p:sp>
        <p:nvSpPr>
          <p:cNvPr id="4" name="Metin kutusu 3">
            <a:extLst>
              <a:ext uri="{FF2B5EF4-FFF2-40B4-BE49-F238E27FC236}">
                <a16:creationId xmlns:a16="http://schemas.microsoft.com/office/drawing/2014/main" id="{A19A6734-11AC-D574-B61C-AF3A034BACA3}"/>
              </a:ext>
            </a:extLst>
          </p:cNvPr>
          <p:cNvSpPr txBox="1"/>
          <p:nvPr/>
        </p:nvSpPr>
        <p:spPr>
          <a:xfrm>
            <a:off x="838200" y="2045110"/>
            <a:ext cx="3529781" cy="3785652"/>
          </a:xfrm>
          <a:prstGeom prst="rect">
            <a:avLst/>
          </a:prstGeom>
          <a:noFill/>
        </p:spPr>
        <p:txBody>
          <a:bodyPr wrap="square" rtlCol="0">
            <a:spAutoFit/>
          </a:bodyPr>
          <a:lstStyle/>
          <a:p>
            <a:pPr marL="571500" indent="-571500">
              <a:buFont typeface="Arial" panose="020B0604020202020204" pitchFamily="34" charset="0"/>
              <a:buChar char="•"/>
            </a:pPr>
            <a:r>
              <a:rPr lang="tr-TR" sz="4800" b="1" dirty="0"/>
              <a:t>S</a:t>
            </a:r>
          </a:p>
          <a:p>
            <a:pPr marL="571500" indent="-571500">
              <a:buFont typeface="Arial" panose="020B0604020202020204" pitchFamily="34" charset="0"/>
              <a:buChar char="•"/>
            </a:pPr>
            <a:r>
              <a:rPr lang="tr-TR" sz="4800" b="1" dirty="0"/>
              <a:t>O</a:t>
            </a:r>
          </a:p>
          <a:p>
            <a:pPr marL="571500" indent="-571500">
              <a:buFont typeface="Arial" panose="020B0604020202020204" pitchFamily="34" charset="0"/>
              <a:buChar char="•"/>
            </a:pPr>
            <a:r>
              <a:rPr lang="tr-TR" sz="4800" b="1" dirty="0"/>
              <a:t>L</a:t>
            </a:r>
          </a:p>
          <a:p>
            <a:pPr marL="571500" indent="-571500">
              <a:buFont typeface="Arial" panose="020B0604020202020204" pitchFamily="34" charset="0"/>
              <a:buChar char="•"/>
            </a:pPr>
            <a:r>
              <a:rPr lang="tr-TR" sz="4800" b="1" dirty="0"/>
              <a:t>I</a:t>
            </a:r>
          </a:p>
          <a:p>
            <a:pPr marL="571500" indent="-571500">
              <a:buFont typeface="Arial" panose="020B0604020202020204" pitchFamily="34" charset="0"/>
              <a:buChar char="•"/>
            </a:pPr>
            <a:r>
              <a:rPr lang="tr-TR" sz="4800" b="1" dirty="0"/>
              <a:t>D</a:t>
            </a:r>
          </a:p>
        </p:txBody>
      </p:sp>
      <p:sp>
        <p:nvSpPr>
          <p:cNvPr id="5" name="Ok: Sağ 4">
            <a:extLst>
              <a:ext uri="{FF2B5EF4-FFF2-40B4-BE49-F238E27FC236}">
                <a16:creationId xmlns:a16="http://schemas.microsoft.com/office/drawing/2014/main" id="{54D25E3E-4D7B-8389-05A4-E9774BF0758C}"/>
              </a:ext>
            </a:extLst>
          </p:cNvPr>
          <p:cNvSpPr/>
          <p:nvPr/>
        </p:nvSpPr>
        <p:spPr>
          <a:xfrm>
            <a:off x="2276167" y="2324574"/>
            <a:ext cx="884904" cy="275304"/>
          </a:xfrm>
          <a:prstGeom prst="rightArrow">
            <a:avLst/>
          </a:prstGeom>
          <a:solidFill>
            <a:schemeClr val="tx2">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dirty="0">
              <a:solidFill>
                <a:srgbClr val="FF0000"/>
              </a:solidFill>
              <a:highlight>
                <a:srgbClr val="FFFF00"/>
              </a:highlight>
            </a:endParaRPr>
          </a:p>
        </p:txBody>
      </p:sp>
      <p:sp>
        <p:nvSpPr>
          <p:cNvPr id="6" name="Ok: Sağ 5">
            <a:extLst>
              <a:ext uri="{FF2B5EF4-FFF2-40B4-BE49-F238E27FC236}">
                <a16:creationId xmlns:a16="http://schemas.microsoft.com/office/drawing/2014/main" id="{7E005B88-0A51-2C87-8CF3-D09CFA6E614A}"/>
              </a:ext>
            </a:extLst>
          </p:cNvPr>
          <p:cNvSpPr/>
          <p:nvPr/>
        </p:nvSpPr>
        <p:spPr>
          <a:xfrm>
            <a:off x="2276167" y="3043174"/>
            <a:ext cx="884904" cy="275304"/>
          </a:xfrm>
          <a:prstGeom prst="rightArrow">
            <a:avLst/>
          </a:prstGeom>
          <a:solidFill>
            <a:schemeClr val="tx2">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dirty="0"/>
          </a:p>
        </p:txBody>
      </p:sp>
      <p:sp>
        <p:nvSpPr>
          <p:cNvPr id="7" name="Ok: Sağ 6">
            <a:extLst>
              <a:ext uri="{FF2B5EF4-FFF2-40B4-BE49-F238E27FC236}">
                <a16:creationId xmlns:a16="http://schemas.microsoft.com/office/drawing/2014/main" id="{45A83DFB-48BF-7C0A-8D71-A2170CC8D41A}"/>
              </a:ext>
            </a:extLst>
          </p:cNvPr>
          <p:cNvSpPr/>
          <p:nvPr/>
        </p:nvSpPr>
        <p:spPr>
          <a:xfrm>
            <a:off x="2276167" y="3824313"/>
            <a:ext cx="884904" cy="275304"/>
          </a:xfrm>
          <a:prstGeom prst="rightArrow">
            <a:avLst/>
          </a:prstGeom>
          <a:solidFill>
            <a:schemeClr val="tx2">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dirty="0"/>
          </a:p>
        </p:txBody>
      </p:sp>
      <p:sp>
        <p:nvSpPr>
          <p:cNvPr id="8" name="Ok: Sağ 7">
            <a:extLst>
              <a:ext uri="{FF2B5EF4-FFF2-40B4-BE49-F238E27FC236}">
                <a16:creationId xmlns:a16="http://schemas.microsoft.com/office/drawing/2014/main" id="{858D7C28-B26D-66DA-6320-0CD6FF51D5B0}"/>
              </a:ext>
            </a:extLst>
          </p:cNvPr>
          <p:cNvSpPr/>
          <p:nvPr/>
        </p:nvSpPr>
        <p:spPr>
          <a:xfrm>
            <a:off x="2276167" y="4552233"/>
            <a:ext cx="884904" cy="275304"/>
          </a:xfrm>
          <a:prstGeom prst="rightArrow">
            <a:avLst/>
          </a:prstGeom>
          <a:solidFill>
            <a:schemeClr val="tx2">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dirty="0"/>
          </a:p>
        </p:txBody>
      </p:sp>
      <p:sp>
        <p:nvSpPr>
          <p:cNvPr id="9" name="Ok: Sağ 8">
            <a:extLst>
              <a:ext uri="{FF2B5EF4-FFF2-40B4-BE49-F238E27FC236}">
                <a16:creationId xmlns:a16="http://schemas.microsoft.com/office/drawing/2014/main" id="{7DD9D268-E31D-8ADC-F0C9-D1454F371F3F}"/>
              </a:ext>
            </a:extLst>
          </p:cNvPr>
          <p:cNvSpPr/>
          <p:nvPr/>
        </p:nvSpPr>
        <p:spPr>
          <a:xfrm>
            <a:off x="2276167" y="5280153"/>
            <a:ext cx="884904" cy="275304"/>
          </a:xfrm>
          <a:prstGeom prst="rightArrow">
            <a:avLst/>
          </a:prstGeom>
          <a:solidFill>
            <a:schemeClr val="tx2">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249618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1EE543C8-C9ED-4796-AA17-3EBE3BB6E556}"/>
              </a:ext>
            </a:extLst>
          </p:cNvPr>
          <p:cNvSpPr>
            <a:spLocks noGrp="1"/>
          </p:cNvSpPr>
          <p:nvPr>
            <p:ph type="title"/>
          </p:nvPr>
        </p:nvSpPr>
        <p:spPr>
          <a:xfrm>
            <a:off x="1088567" y="400160"/>
            <a:ext cx="9392421" cy="1330841"/>
          </a:xfrm>
        </p:spPr>
        <p:txBody>
          <a:bodyPr>
            <a:normAutofit/>
          </a:bodyPr>
          <a:lstStyle/>
          <a:p>
            <a:r>
              <a:rPr lang="tr-TR" dirty="0" err="1">
                <a:latin typeface="Times New Roman" panose="02020603050405020304" pitchFamily="18" charset="0"/>
                <a:cs typeface="Times New Roman" panose="02020603050405020304" pitchFamily="18" charset="0"/>
              </a:rPr>
              <a:t>Single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Responsibility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Principle</a:t>
            </a:r>
            <a:r>
              <a:rPr lang="tr-TR" dirty="0">
                <a:latin typeface="Times New Roman" panose="02020603050405020304" pitchFamily="18" charset="0"/>
                <a:cs typeface="Times New Roman" panose="02020603050405020304" pitchFamily="18" charset="0"/>
              </a:rPr>
              <a:t> </a:t>
            </a:r>
          </a:p>
        </p:txBody>
      </p:sp>
      <p:sp>
        <p:nvSpPr>
          <p:cNvPr id="3" name="İçerik Yer Tutucusu 2">
            <a:extLst>
              <a:ext uri="{FF2B5EF4-FFF2-40B4-BE49-F238E27FC236}">
                <a16:creationId xmlns:a16="http://schemas.microsoft.com/office/drawing/2014/main" id="{7488DF05-7DF7-010D-4AFF-13C23AB5A938}"/>
              </a:ext>
            </a:extLst>
          </p:cNvPr>
          <p:cNvSpPr>
            <a:spLocks noGrp="1"/>
          </p:cNvSpPr>
          <p:nvPr>
            <p:ph idx="1"/>
          </p:nvPr>
        </p:nvSpPr>
        <p:spPr>
          <a:xfrm>
            <a:off x="924122" y="1990826"/>
            <a:ext cx="4958966" cy="3917773"/>
          </a:xfrm>
        </p:spPr>
        <p:txBody>
          <a:bodyPr>
            <a:noAutofit/>
          </a:bodyPr>
          <a:lstStyle/>
          <a:p>
            <a:pPr marL="0" indent="0">
              <a:buNone/>
            </a:pPr>
            <a:r>
              <a:rPr lang="tr-TR" sz="1800" dirty="0">
                <a:latin typeface="Times New Roman" panose="02020603050405020304" pitchFamily="18" charset="0"/>
                <a:cs typeface="Times New Roman" panose="02020603050405020304" pitchFamily="18" charset="0"/>
              </a:rPr>
              <a:t>Temel Kuralları:</a:t>
            </a:r>
          </a:p>
          <a:p>
            <a:pPr marL="342900" indent="-342900">
              <a:buFont typeface="+mj-lt"/>
              <a:buAutoNum type="arabicPeriod"/>
            </a:pPr>
            <a:r>
              <a:rPr lang="tr-TR" sz="1800" dirty="0">
                <a:latin typeface="Times New Roman" panose="02020603050405020304" pitchFamily="18" charset="0"/>
                <a:cs typeface="Times New Roman" panose="02020603050405020304" pitchFamily="18" charset="0"/>
              </a:rPr>
              <a:t>Bir sınıfın veya metodun değişmek için yalnızca tek bir sebebi olmalıdır</a:t>
            </a:r>
          </a:p>
          <a:p>
            <a:pPr marL="342900" indent="-342900">
              <a:buFont typeface="+mj-lt"/>
              <a:buAutoNum type="arabicPeriod"/>
            </a:pPr>
            <a:r>
              <a:rPr lang="tr-TR" sz="1800" dirty="0">
                <a:latin typeface="Times New Roman" panose="02020603050405020304" pitchFamily="18" charset="0"/>
                <a:cs typeface="Times New Roman" panose="02020603050405020304" pitchFamily="18" charset="0"/>
              </a:rPr>
              <a:t>Bir sınıfın veya metodun ilgilenmesi gereken yalnızca bir görevi olmalıdır.</a:t>
            </a:r>
          </a:p>
          <a:p>
            <a:pPr marL="0" indent="0">
              <a:buNone/>
            </a:pPr>
            <a:endParaRPr lang="tr-TR" sz="1800" dirty="0">
              <a:latin typeface="Times New Roman" panose="02020603050405020304" pitchFamily="18" charset="0"/>
              <a:cs typeface="Times New Roman" panose="02020603050405020304" pitchFamily="18" charset="0"/>
            </a:endParaRPr>
          </a:p>
          <a:p>
            <a:r>
              <a:rPr lang="tr-TR" sz="1800" b="0" i="0" dirty="0">
                <a:effectLst/>
                <a:latin typeface="Times New Roman" panose="02020603050405020304" pitchFamily="18" charset="0"/>
                <a:cs typeface="Times New Roman" panose="02020603050405020304" pitchFamily="18" charset="0"/>
              </a:rPr>
              <a:t>Bir sınıf ne kadar fazla sorumluluk alırsa, o kadar fazla değişime uğramak zorunda kalır.</a:t>
            </a:r>
          </a:p>
          <a:p>
            <a:r>
              <a:rPr lang="tr-TR" sz="1800" i="0" dirty="0">
                <a:effectLst/>
                <a:latin typeface="Times New Roman" panose="02020603050405020304" pitchFamily="18" charset="0"/>
                <a:cs typeface="Times New Roman" panose="02020603050405020304" pitchFamily="18" charset="0"/>
              </a:rPr>
              <a:t>Sorumluluğun azaltılması demek değişime daha kolay adapte olmak demektir.</a:t>
            </a:r>
          </a:p>
          <a:p>
            <a:endParaRPr lang="tr-TR" sz="1800" i="0" dirty="0">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Test kolaylığı,</a:t>
            </a:r>
          </a:p>
          <a:p>
            <a:r>
              <a:rPr lang="tr-TR" sz="1800" dirty="0">
                <a:latin typeface="Times New Roman" panose="02020603050405020304" pitchFamily="18" charset="0"/>
                <a:cs typeface="Times New Roman" panose="02020603050405020304" pitchFamily="18" charset="0"/>
              </a:rPr>
              <a:t>Daha az bağımlılık,</a:t>
            </a:r>
          </a:p>
          <a:p>
            <a:r>
              <a:rPr lang="tr-TR" sz="1800" dirty="0">
                <a:latin typeface="Times New Roman" panose="02020603050405020304" pitchFamily="18" charset="0"/>
                <a:cs typeface="Times New Roman" panose="02020603050405020304" pitchFamily="18" charset="0"/>
              </a:rPr>
              <a:t>Yalın ve daha anlaşılır yapılar sağlar</a:t>
            </a:r>
          </a:p>
        </p:txBody>
      </p:sp>
      <p:pic>
        <p:nvPicPr>
          <p:cNvPr id="6" name="Picture 2" descr="The Single Responsibility Principle made simple | by Mihai Sandu | Level Up  Coding">
            <a:extLst>
              <a:ext uri="{FF2B5EF4-FFF2-40B4-BE49-F238E27FC236}">
                <a16:creationId xmlns:a16="http://schemas.microsoft.com/office/drawing/2014/main" id="{BFCD3044-A0A2-AAB2-823B-AE4B1E7BBF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626320"/>
            <a:ext cx="4788505" cy="2873103"/>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5271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08A145-F1F6-60DE-6306-C28AB4B7E3FA}"/>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Single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Responsibility</a:t>
            </a:r>
            <a:r>
              <a:rPr lang="tr-TR" dirty="0">
                <a:latin typeface="Times New Roman" panose="02020603050405020304" pitchFamily="18" charset="0"/>
                <a:cs typeface="Times New Roman" panose="02020603050405020304" pitchFamily="18" charset="0"/>
              </a:rPr>
              <a:t> Kod Örneği</a:t>
            </a:r>
          </a:p>
        </p:txBody>
      </p:sp>
      <p:sp>
        <p:nvSpPr>
          <p:cNvPr id="3" name="İçerik Yer Tutucusu 2">
            <a:extLst>
              <a:ext uri="{FF2B5EF4-FFF2-40B4-BE49-F238E27FC236}">
                <a16:creationId xmlns:a16="http://schemas.microsoft.com/office/drawing/2014/main" id="{3D80F485-BDF8-85FD-A8CA-51FD8118CBAF}"/>
              </a:ext>
            </a:extLst>
          </p:cNvPr>
          <p:cNvSpPr>
            <a:spLocks noGrp="1"/>
          </p:cNvSpPr>
          <p:nvPr>
            <p:ph idx="1"/>
          </p:nvPr>
        </p:nvSpPr>
        <p:spPr/>
        <p:txBody>
          <a:bodyPr>
            <a:noAutofit/>
          </a:bodyPr>
          <a:lstStyle/>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r>
              <a:rPr lang="tr-TR" sz="1800" dirty="0">
                <a:latin typeface="Times New Roman" panose="02020603050405020304" pitchFamily="18" charset="0"/>
                <a:cs typeface="Times New Roman" panose="02020603050405020304" pitchFamily="18" charset="0"/>
              </a:rPr>
              <a:t>	       Prensibe Aykırı Kod				   Prensibe Uygun Kod</a:t>
            </a:r>
          </a:p>
        </p:txBody>
      </p:sp>
      <p:pic>
        <p:nvPicPr>
          <p:cNvPr id="6" name="Resim 5">
            <a:extLst>
              <a:ext uri="{FF2B5EF4-FFF2-40B4-BE49-F238E27FC236}">
                <a16:creationId xmlns:a16="http://schemas.microsoft.com/office/drawing/2014/main" id="{C05B1D6B-44BC-BFB8-B30D-36A9D806C683}"/>
              </a:ext>
            </a:extLst>
          </p:cNvPr>
          <p:cNvPicPr>
            <a:picLocks noChangeAspect="1"/>
          </p:cNvPicPr>
          <p:nvPr/>
        </p:nvPicPr>
        <p:blipFill>
          <a:blip r:embed="rId2"/>
          <a:stretch>
            <a:fillRect/>
          </a:stretch>
        </p:blipFill>
        <p:spPr>
          <a:xfrm>
            <a:off x="1659961" y="1825625"/>
            <a:ext cx="3096216" cy="3688602"/>
          </a:xfrm>
          <a:prstGeom prst="rect">
            <a:avLst/>
          </a:prstGeom>
        </p:spPr>
      </p:pic>
      <p:pic>
        <p:nvPicPr>
          <p:cNvPr id="8" name="Resim 7">
            <a:extLst>
              <a:ext uri="{FF2B5EF4-FFF2-40B4-BE49-F238E27FC236}">
                <a16:creationId xmlns:a16="http://schemas.microsoft.com/office/drawing/2014/main" id="{265E5157-8935-5A4C-5EC5-8D1F28673F9F}"/>
              </a:ext>
            </a:extLst>
          </p:cNvPr>
          <p:cNvPicPr>
            <a:picLocks noChangeAspect="1"/>
          </p:cNvPicPr>
          <p:nvPr/>
        </p:nvPicPr>
        <p:blipFill>
          <a:blip r:embed="rId3"/>
          <a:stretch>
            <a:fillRect/>
          </a:stretch>
        </p:blipFill>
        <p:spPr>
          <a:xfrm>
            <a:off x="6217920" y="1825625"/>
            <a:ext cx="4565890" cy="3688602"/>
          </a:xfrm>
          <a:prstGeom prst="rect">
            <a:avLst/>
          </a:prstGeom>
        </p:spPr>
      </p:pic>
    </p:spTree>
    <p:extLst>
      <p:ext uri="{BB962C8B-B14F-4D97-AF65-F5344CB8AC3E}">
        <p14:creationId xmlns:p14="http://schemas.microsoft.com/office/powerpoint/2010/main" val="26033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84707C-AC4E-CA9C-402D-CA927C07DC6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Open-</a:t>
            </a:r>
            <a:r>
              <a:rPr lang="tr-TR" dirty="0" err="1">
                <a:latin typeface="Times New Roman" panose="02020603050405020304" pitchFamily="18" charset="0"/>
                <a:cs typeface="Times New Roman" panose="02020603050405020304" pitchFamily="18" charset="0"/>
              </a:rPr>
              <a:t>Closed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Principle</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26ED7264-8CCA-BF33-3D58-BD02F3FCA2FF}"/>
              </a:ext>
            </a:extLst>
          </p:cNvPr>
          <p:cNvSpPr>
            <a:spLocks noGrp="1"/>
          </p:cNvSpPr>
          <p:nvPr>
            <p:ph idx="1"/>
          </p:nvPr>
        </p:nvSpPr>
        <p:spPr/>
        <p:txBody>
          <a:bodyPr>
            <a:normAutofit/>
          </a:bodyPr>
          <a:lstStyle/>
          <a:p>
            <a:r>
              <a:rPr lang="tr-TR" sz="1800" b="1" dirty="0">
                <a:latin typeface="Times New Roman" panose="02020603050405020304" pitchFamily="18" charset="0"/>
                <a:cs typeface="Times New Roman" panose="02020603050405020304" pitchFamily="18" charset="0"/>
              </a:rPr>
              <a:t>Genişletmeye Açık</a:t>
            </a:r>
            <a:r>
              <a:rPr lang="tr-TR" sz="1800" dirty="0">
                <a:latin typeface="Times New Roman" panose="02020603050405020304" pitchFamily="18" charset="0"/>
                <a:cs typeface="Times New Roman" panose="02020603050405020304" pitchFamily="18" charset="0"/>
              </a:rPr>
              <a:t>: Bir sınıf, yeni işlevsellikler eklenerek genişletilebilir                                                                             olmalıdır.</a:t>
            </a:r>
          </a:p>
          <a:p>
            <a:r>
              <a:rPr lang="tr-TR" sz="1800" b="1" dirty="0">
                <a:latin typeface="Times New Roman" panose="02020603050405020304" pitchFamily="18" charset="0"/>
                <a:cs typeface="Times New Roman" panose="02020603050405020304" pitchFamily="18" charset="0"/>
              </a:rPr>
              <a:t>Değişikliğe Kapalı: </a:t>
            </a:r>
            <a:r>
              <a:rPr lang="tr-TR" sz="1800" dirty="0">
                <a:latin typeface="Times New Roman" panose="02020603050405020304" pitchFamily="18" charset="0"/>
                <a:cs typeface="Times New Roman" panose="02020603050405020304" pitchFamily="18" charset="0"/>
              </a:rPr>
              <a:t>Var olan sınıfın kodu, yeni işlevsellikler eklemek için                                                             değiştirilmemelidir.</a:t>
            </a:r>
          </a:p>
          <a:p>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Bir elektrik prizi düşünün. Farklı cihazları (telefon, bilgisayar, elektrikli süpürge) kullanmak için prizi değiştirmek yerine cihazlara uygun adaptörler kullanırız. Priz (ana sistem) değişikliğe kapalıdır, ancak farklı cihazlar için adaptörler (yeni sınıflar) eklenebilir.</a:t>
            </a:r>
          </a:p>
        </p:txBody>
      </p:sp>
      <p:pic>
        <p:nvPicPr>
          <p:cNvPr id="7" name="Picture 2" descr="Understanding SOLID in C++ : Open Closed Principle">
            <a:extLst>
              <a:ext uri="{FF2B5EF4-FFF2-40B4-BE49-F238E27FC236}">
                <a16:creationId xmlns:a16="http://schemas.microsoft.com/office/drawing/2014/main" id="{8D33FA3B-69C8-524E-CB66-D5CB58C399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27" r="15631"/>
          <a:stretch/>
        </p:blipFill>
        <p:spPr bwMode="auto">
          <a:xfrm>
            <a:off x="8328481" y="1128077"/>
            <a:ext cx="3545704" cy="300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43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879C09-9CA7-6957-D36D-49ED104064F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Open-</a:t>
            </a:r>
            <a:r>
              <a:rPr lang="tr-TR" dirty="0" err="1">
                <a:latin typeface="Times New Roman" panose="02020603050405020304" pitchFamily="18" charset="0"/>
                <a:cs typeface="Times New Roman" panose="02020603050405020304" pitchFamily="18" charset="0"/>
              </a:rPr>
              <a:t>Closed</a:t>
            </a:r>
            <a:r>
              <a:rPr lang="tr-TR" dirty="0">
                <a:latin typeface="Times New Roman" panose="02020603050405020304" pitchFamily="18" charset="0"/>
                <a:cs typeface="Times New Roman" panose="02020603050405020304" pitchFamily="18" charset="0"/>
              </a:rPr>
              <a:t> Kod Örneği</a:t>
            </a:r>
          </a:p>
        </p:txBody>
      </p:sp>
      <p:sp>
        <p:nvSpPr>
          <p:cNvPr id="3" name="İçerik Yer Tutucusu 2">
            <a:extLst>
              <a:ext uri="{FF2B5EF4-FFF2-40B4-BE49-F238E27FC236}">
                <a16:creationId xmlns:a16="http://schemas.microsoft.com/office/drawing/2014/main" id="{D82AD88A-BFD4-6987-D4C3-4C7679BEF786}"/>
              </a:ext>
            </a:extLst>
          </p:cNvPr>
          <p:cNvSpPr>
            <a:spLocks noGrp="1"/>
          </p:cNvSpPr>
          <p:nvPr>
            <p:ph idx="1"/>
          </p:nvPr>
        </p:nvSpPr>
        <p:spPr/>
        <p:txBody>
          <a:bodyPr>
            <a:normAutofit/>
          </a:bodyPr>
          <a:lstStyle/>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r>
              <a:rPr lang="tr-TR" sz="1800" dirty="0">
                <a:latin typeface="Times New Roman" panose="02020603050405020304" pitchFamily="18" charset="0"/>
                <a:cs typeface="Times New Roman" panose="02020603050405020304" pitchFamily="18" charset="0"/>
              </a:rPr>
              <a:t>	            Prensibe Aykırı Kod</a:t>
            </a: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r>
              <a:rPr lang="tr-TR" sz="1800" dirty="0">
                <a:latin typeface="Times New Roman" panose="02020603050405020304" pitchFamily="18" charset="0"/>
                <a:cs typeface="Times New Roman" panose="02020603050405020304" pitchFamily="18" charset="0"/>
              </a:rPr>
              <a:t>							               Prensibe Uygun Kod</a:t>
            </a:r>
          </a:p>
        </p:txBody>
      </p:sp>
      <p:pic>
        <p:nvPicPr>
          <p:cNvPr id="5" name="Resim 4">
            <a:extLst>
              <a:ext uri="{FF2B5EF4-FFF2-40B4-BE49-F238E27FC236}">
                <a16:creationId xmlns:a16="http://schemas.microsoft.com/office/drawing/2014/main" id="{C53F3E8C-D6C1-17AC-7118-485D8FBEED7C}"/>
              </a:ext>
            </a:extLst>
          </p:cNvPr>
          <p:cNvPicPr>
            <a:picLocks noChangeAspect="1"/>
          </p:cNvPicPr>
          <p:nvPr/>
        </p:nvPicPr>
        <p:blipFill>
          <a:blip r:embed="rId2"/>
          <a:stretch>
            <a:fillRect/>
          </a:stretch>
        </p:blipFill>
        <p:spPr>
          <a:xfrm>
            <a:off x="905798" y="2705693"/>
            <a:ext cx="5190202" cy="1884582"/>
          </a:xfrm>
          <a:prstGeom prst="rect">
            <a:avLst/>
          </a:prstGeom>
        </p:spPr>
      </p:pic>
      <p:pic>
        <p:nvPicPr>
          <p:cNvPr id="7" name="Resim 6">
            <a:extLst>
              <a:ext uri="{FF2B5EF4-FFF2-40B4-BE49-F238E27FC236}">
                <a16:creationId xmlns:a16="http://schemas.microsoft.com/office/drawing/2014/main" id="{4CE1B87B-F6FD-8515-DD66-240B80C2BDF7}"/>
              </a:ext>
            </a:extLst>
          </p:cNvPr>
          <p:cNvPicPr>
            <a:picLocks noChangeAspect="1"/>
          </p:cNvPicPr>
          <p:nvPr/>
        </p:nvPicPr>
        <p:blipFill>
          <a:blip r:embed="rId3"/>
          <a:stretch>
            <a:fillRect/>
          </a:stretch>
        </p:blipFill>
        <p:spPr>
          <a:xfrm>
            <a:off x="6817278" y="1434605"/>
            <a:ext cx="4604120" cy="3988790"/>
          </a:xfrm>
          <a:prstGeom prst="rect">
            <a:avLst/>
          </a:prstGeom>
        </p:spPr>
      </p:pic>
    </p:spTree>
    <p:extLst>
      <p:ext uri="{BB962C8B-B14F-4D97-AF65-F5344CB8AC3E}">
        <p14:creationId xmlns:p14="http://schemas.microsoft.com/office/powerpoint/2010/main" val="34439947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1461</TotalTime>
  <Words>750</Words>
  <Application>Microsoft Office PowerPoint</Application>
  <PresentationFormat>Geniş ekran</PresentationFormat>
  <Paragraphs>150</Paragraphs>
  <Slides>16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16</vt:i4>
      </vt:variant>
    </vt:vector>
  </HeadingPairs>
  <TitlesOfParts>
    <vt:vector size="23" baseType="lpstr">
      <vt:lpstr>Aptos</vt:lpstr>
      <vt:lpstr>Aptos Display</vt:lpstr>
      <vt:lpstr>Arial</vt:lpstr>
      <vt:lpstr>Calibri</vt:lpstr>
      <vt:lpstr>Times New Roman</vt:lpstr>
      <vt:lpstr>Wingdings</vt:lpstr>
      <vt:lpstr>Office Teması</vt:lpstr>
      <vt:lpstr>Yazılım Geliştirme Sürecinde SOLID Prensipleri</vt:lpstr>
      <vt:lpstr>Sunum İçeriği</vt:lpstr>
      <vt:lpstr>Nasıl Ortaya Çıktı?</vt:lpstr>
      <vt:lpstr>Clean Kod Nedir ve SOLID ile Nasıl Bağlantılıdır?</vt:lpstr>
      <vt:lpstr>SOLID Prensibinin Açılımı</vt:lpstr>
      <vt:lpstr>Single Responsibility Principle </vt:lpstr>
      <vt:lpstr>Single Responsibility Kod Örneği</vt:lpstr>
      <vt:lpstr>Open-Closed Principle</vt:lpstr>
      <vt:lpstr>Open-Closed Kod Örneği</vt:lpstr>
      <vt:lpstr>Liskov’s Substitution Principle</vt:lpstr>
      <vt:lpstr>Liskov’s Substitution Kod Örneği</vt:lpstr>
      <vt:lpstr>Interface Segregation Principle</vt:lpstr>
      <vt:lpstr>Interface Segregation Kod Örneği</vt:lpstr>
      <vt:lpstr>Dependency Inversion Principle</vt:lpstr>
      <vt:lpstr>Dependency Inversion Kod Örneği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Yusuf Safa Köksal</dc:creator>
  <cp:lastModifiedBy>Yusuf Safa Köksal</cp:lastModifiedBy>
  <cp:revision>2</cp:revision>
  <dcterms:created xsi:type="dcterms:W3CDTF">2024-11-24T12:36:35Z</dcterms:created>
  <dcterms:modified xsi:type="dcterms:W3CDTF">2024-11-25T12:58:12Z</dcterms:modified>
</cp:coreProperties>
</file>