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9" r:id="rId5"/>
    <p:sldId id="270" r:id="rId6"/>
    <p:sldId id="268" r:id="rId7"/>
    <p:sldId id="265" r:id="rId8"/>
    <p:sldId id="261" r:id="rId9"/>
    <p:sldId id="258" r:id="rId10"/>
    <p:sldId id="260" r:id="rId11"/>
    <p:sldId id="262" r:id="rId12"/>
    <p:sldId id="257" r:id="rId13"/>
    <p:sldId id="263" r:id="rId14"/>
    <p:sldId id="264"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64059C0C-373A-4A90-8225-8AE7666F7A68}" type="datetimeFigureOut">
              <a:rPr lang="tr-TR" smtClean="0"/>
              <a:t>30.09.2024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0B5354-E905-4023-9343-A40909E28E61}" type="slidenum">
              <a:rPr lang="tr-TR" smtClean="0"/>
              <a:t>‹#›</a:t>
            </a:fld>
            <a:endParaRPr lang="tr-TR"/>
          </a:p>
        </p:txBody>
      </p:sp>
    </p:spTree>
    <p:extLst>
      <p:ext uri="{BB962C8B-B14F-4D97-AF65-F5344CB8AC3E}">
        <p14:creationId xmlns:p14="http://schemas.microsoft.com/office/powerpoint/2010/main" val="32813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4059C0C-373A-4A90-8225-8AE7666F7A68}" type="datetimeFigureOut">
              <a:rPr lang="tr-TR" smtClean="0"/>
              <a:t>30.09.2024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0B5354-E905-4023-9343-A40909E28E61}" type="slidenum">
              <a:rPr lang="tr-TR" smtClean="0"/>
              <a:t>‹#›</a:t>
            </a:fld>
            <a:endParaRPr lang="tr-TR"/>
          </a:p>
        </p:txBody>
      </p:sp>
    </p:spTree>
    <p:extLst>
      <p:ext uri="{BB962C8B-B14F-4D97-AF65-F5344CB8AC3E}">
        <p14:creationId xmlns:p14="http://schemas.microsoft.com/office/powerpoint/2010/main" val="386932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4059C0C-373A-4A90-8225-8AE7666F7A68}" type="datetimeFigureOut">
              <a:rPr lang="tr-TR" smtClean="0"/>
              <a:t>30.09.2024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0B5354-E905-4023-9343-A40909E28E61}" type="slidenum">
              <a:rPr lang="tr-TR" smtClean="0"/>
              <a:t>‹#›</a:t>
            </a:fld>
            <a:endParaRPr lang="tr-TR"/>
          </a:p>
        </p:txBody>
      </p:sp>
    </p:spTree>
    <p:extLst>
      <p:ext uri="{BB962C8B-B14F-4D97-AF65-F5344CB8AC3E}">
        <p14:creationId xmlns:p14="http://schemas.microsoft.com/office/powerpoint/2010/main" val="284263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4059C0C-373A-4A90-8225-8AE7666F7A68}" type="datetimeFigureOut">
              <a:rPr lang="tr-TR" smtClean="0"/>
              <a:t>30.09.2024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0B5354-E905-4023-9343-A40909E28E61}" type="slidenum">
              <a:rPr lang="tr-TR" smtClean="0"/>
              <a:t>‹#›</a:t>
            </a:fld>
            <a:endParaRPr lang="tr-TR"/>
          </a:p>
        </p:txBody>
      </p:sp>
    </p:spTree>
    <p:extLst>
      <p:ext uri="{BB962C8B-B14F-4D97-AF65-F5344CB8AC3E}">
        <p14:creationId xmlns:p14="http://schemas.microsoft.com/office/powerpoint/2010/main" val="992072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64059C0C-373A-4A90-8225-8AE7666F7A68}" type="datetimeFigureOut">
              <a:rPr lang="tr-TR" smtClean="0"/>
              <a:t>30.09.2024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0B5354-E905-4023-9343-A40909E28E61}" type="slidenum">
              <a:rPr lang="tr-TR" smtClean="0"/>
              <a:t>‹#›</a:t>
            </a:fld>
            <a:endParaRPr lang="tr-TR"/>
          </a:p>
        </p:txBody>
      </p:sp>
    </p:spTree>
    <p:extLst>
      <p:ext uri="{BB962C8B-B14F-4D97-AF65-F5344CB8AC3E}">
        <p14:creationId xmlns:p14="http://schemas.microsoft.com/office/powerpoint/2010/main" val="130150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64059C0C-373A-4A90-8225-8AE7666F7A68}" type="datetimeFigureOut">
              <a:rPr lang="tr-TR" smtClean="0"/>
              <a:t>30.09.2024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0B5354-E905-4023-9343-A40909E28E61}" type="slidenum">
              <a:rPr lang="tr-TR" smtClean="0"/>
              <a:t>‹#›</a:t>
            </a:fld>
            <a:endParaRPr lang="tr-TR"/>
          </a:p>
        </p:txBody>
      </p:sp>
    </p:spTree>
    <p:extLst>
      <p:ext uri="{BB962C8B-B14F-4D97-AF65-F5344CB8AC3E}">
        <p14:creationId xmlns:p14="http://schemas.microsoft.com/office/powerpoint/2010/main" val="410590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64059C0C-373A-4A90-8225-8AE7666F7A68}" type="datetimeFigureOut">
              <a:rPr lang="tr-TR" smtClean="0"/>
              <a:t>30.09.2024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80B5354-E905-4023-9343-A40909E28E61}" type="slidenum">
              <a:rPr lang="tr-TR" smtClean="0"/>
              <a:t>‹#›</a:t>
            </a:fld>
            <a:endParaRPr lang="tr-TR"/>
          </a:p>
        </p:txBody>
      </p:sp>
    </p:spTree>
    <p:extLst>
      <p:ext uri="{BB962C8B-B14F-4D97-AF65-F5344CB8AC3E}">
        <p14:creationId xmlns:p14="http://schemas.microsoft.com/office/powerpoint/2010/main" val="375602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64059C0C-373A-4A90-8225-8AE7666F7A68}" type="datetimeFigureOut">
              <a:rPr lang="tr-TR" smtClean="0"/>
              <a:t>30.09.2024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80B5354-E905-4023-9343-A40909E28E61}" type="slidenum">
              <a:rPr lang="tr-TR" smtClean="0"/>
              <a:t>‹#›</a:t>
            </a:fld>
            <a:endParaRPr lang="tr-TR"/>
          </a:p>
        </p:txBody>
      </p:sp>
    </p:spTree>
    <p:extLst>
      <p:ext uri="{BB962C8B-B14F-4D97-AF65-F5344CB8AC3E}">
        <p14:creationId xmlns:p14="http://schemas.microsoft.com/office/powerpoint/2010/main" val="353227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4059C0C-373A-4A90-8225-8AE7666F7A68}" type="datetimeFigureOut">
              <a:rPr lang="tr-TR" smtClean="0"/>
              <a:t>30.09.2024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80B5354-E905-4023-9343-A40909E28E61}" type="slidenum">
              <a:rPr lang="tr-TR" smtClean="0"/>
              <a:t>‹#›</a:t>
            </a:fld>
            <a:endParaRPr lang="tr-TR"/>
          </a:p>
        </p:txBody>
      </p:sp>
    </p:spTree>
    <p:extLst>
      <p:ext uri="{BB962C8B-B14F-4D97-AF65-F5344CB8AC3E}">
        <p14:creationId xmlns:p14="http://schemas.microsoft.com/office/powerpoint/2010/main" val="390933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4059C0C-373A-4A90-8225-8AE7666F7A68}" type="datetimeFigureOut">
              <a:rPr lang="tr-TR" smtClean="0"/>
              <a:t>30.09.2024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0B5354-E905-4023-9343-A40909E28E61}" type="slidenum">
              <a:rPr lang="tr-TR" smtClean="0"/>
              <a:t>‹#›</a:t>
            </a:fld>
            <a:endParaRPr lang="tr-TR"/>
          </a:p>
        </p:txBody>
      </p:sp>
    </p:spTree>
    <p:extLst>
      <p:ext uri="{BB962C8B-B14F-4D97-AF65-F5344CB8AC3E}">
        <p14:creationId xmlns:p14="http://schemas.microsoft.com/office/powerpoint/2010/main" val="339240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4059C0C-373A-4A90-8225-8AE7666F7A68}" type="datetimeFigureOut">
              <a:rPr lang="tr-TR" smtClean="0"/>
              <a:t>30.09.2024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0B5354-E905-4023-9343-A40909E28E61}" type="slidenum">
              <a:rPr lang="tr-TR" smtClean="0"/>
              <a:t>‹#›</a:t>
            </a:fld>
            <a:endParaRPr lang="tr-TR"/>
          </a:p>
        </p:txBody>
      </p:sp>
    </p:spTree>
    <p:extLst>
      <p:ext uri="{BB962C8B-B14F-4D97-AF65-F5344CB8AC3E}">
        <p14:creationId xmlns:p14="http://schemas.microsoft.com/office/powerpoint/2010/main" val="374878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59C0C-373A-4A90-8225-8AE7666F7A68}" type="datetimeFigureOut">
              <a:rPr lang="tr-TR" smtClean="0"/>
              <a:t>30.09.2024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B5354-E905-4023-9343-A40909E28E61}" type="slidenum">
              <a:rPr lang="tr-TR" smtClean="0"/>
              <a:t>‹#›</a:t>
            </a:fld>
            <a:endParaRPr lang="tr-TR"/>
          </a:p>
        </p:txBody>
      </p:sp>
    </p:spTree>
    <p:extLst>
      <p:ext uri="{BB962C8B-B14F-4D97-AF65-F5344CB8AC3E}">
        <p14:creationId xmlns:p14="http://schemas.microsoft.com/office/powerpoint/2010/main" val="302983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slanmuhsin99@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Muhasebe Organizasyonu</a:t>
            </a:r>
            <a:endParaRPr lang="tr-TR" dirty="0"/>
          </a:p>
        </p:txBody>
      </p:sp>
      <p:sp>
        <p:nvSpPr>
          <p:cNvPr id="3" name="Alt Başlık 2"/>
          <p:cNvSpPr>
            <a:spLocks noGrp="1"/>
          </p:cNvSpPr>
          <p:nvPr>
            <p:ph type="subTitle" idx="1"/>
          </p:nvPr>
        </p:nvSpPr>
        <p:spPr/>
        <p:txBody>
          <a:bodyPr/>
          <a:lstStyle/>
          <a:p>
            <a:endParaRPr lang="tr-TR" dirty="0" smtClean="0"/>
          </a:p>
          <a:p>
            <a:pPr algn="r"/>
            <a:r>
              <a:rPr lang="tr-TR" dirty="0" smtClean="0"/>
              <a:t>Dr. Muhsin Aslan</a:t>
            </a:r>
          </a:p>
          <a:p>
            <a:pPr algn="r"/>
            <a:r>
              <a:rPr lang="tr-TR" dirty="0" smtClean="0"/>
              <a:t>30.09.2024</a:t>
            </a:r>
            <a:endParaRPr lang="tr-TR" dirty="0"/>
          </a:p>
        </p:txBody>
      </p:sp>
    </p:spTree>
    <p:extLst>
      <p:ext uri="{BB962C8B-B14F-4D97-AF65-F5344CB8AC3E}">
        <p14:creationId xmlns:p14="http://schemas.microsoft.com/office/powerpoint/2010/main" val="335170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006475"/>
          </a:xfrm>
        </p:spPr>
        <p:txBody>
          <a:bodyPr>
            <a:normAutofit/>
          </a:bodyPr>
          <a:lstStyle/>
          <a:p>
            <a:r>
              <a:rPr lang="tr-TR" sz="2800" dirty="0" smtClean="0">
                <a:latin typeface="+mn-lt"/>
              </a:rPr>
              <a:t>Hesap Kavramı</a:t>
            </a:r>
            <a:endParaRPr lang="tr-TR" sz="2800" dirty="0">
              <a:latin typeface="+mn-lt"/>
            </a:endParaRPr>
          </a:p>
        </p:txBody>
      </p:sp>
      <p:sp>
        <p:nvSpPr>
          <p:cNvPr id="3" name="İçerik Yer Tutucusu 2"/>
          <p:cNvSpPr>
            <a:spLocks noGrp="1"/>
          </p:cNvSpPr>
          <p:nvPr>
            <p:ph idx="1"/>
          </p:nvPr>
        </p:nvSpPr>
        <p:spPr>
          <a:xfrm>
            <a:off x="838200" y="1581150"/>
            <a:ext cx="10515600" cy="4595813"/>
          </a:xfrm>
        </p:spPr>
        <p:txBody>
          <a:bodyPr>
            <a:normAutofit/>
          </a:bodyPr>
          <a:lstStyle/>
          <a:p>
            <a:pPr algn="just"/>
            <a:r>
              <a:rPr lang="tr-TR" sz="2400" dirty="0" smtClean="0"/>
              <a:t>Gerçekleştirilen işlemlerin sistematik bir şekilde izlendiği, yani işletmede ortaya çıkan mali nitelikli aynı tür bilgileri aynı başlık altında toplayan, yani bilgileri sınıflandıran bir çizelgedir (</a:t>
            </a:r>
            <a:r>
              <a:rPr lang="tr-TR" sz="2400" dirty="0" err="1" smtClean="0"/>
              <a:t>Lazol</a:t>
            </a:r>
            <a:r>
              <a:rPr lang="tr-TR" sz="2400" dirty="0" smtClean="0"/>
              <a:t>, 2019:17).</a:t>
            </a:r>
          </a:p>
          <a:p>
            <a:pPr algn="just"/>
            <a:r>
              <a:rPr lang="tr-TR" sz="2400" dirty="0" smtClean="0"/>
              <a:t>Muhasebe sistemimizde hesap kodları </a:t>
            </a:r>
            <a:r>
              <a:rPr lang="tr-TR" sz="2400" dirty="0" err="1" smtClean="0"/>
              <a:t>desimal</a:t>
            </a:r>
            <a:r>
              <a:rPr lang="tr-TR" sz="2400" dirty="0" smtClean="0"/>
              <a:t> (ondalık) sistemle oluşturulmuştur. Tekdüzen Hesap Planı (THP) kodu ana hesaplar için sınıflandırma amacına uygun olarak 3 hane (XXX) oluşturulmuştur.</a:t>
            </a:r>
          </a:p>
          <a:p>
            <a:pPr marL="0" indent="0" algn="just">
              <a:buNone/>
            </a:pPr>
            <a:r>
              <a:rPr lang="tr-TR" sz="2400" dirty="0" smtClean="0"/>
              <a:t>	X Hesap Sınıfı			1 Dönen Varlıklar</a:t>
            </a:r>
          </a:p>
          <a:p>
            <a:pPr marL="0" indent="0" algn="just">
              <a:buNone/>
            </a:pPr>
            <a:r>
              <a:rPr lang="tr-TR" sz="2400" dirty="0" smtClean="0"/>
              <a:t>	  XX Hesap Grubu		   12 Ticari Alacaklar</a:t>
            </a:r>
          </a:p>
          <a:p>
            <a:pPr marL="0" indent="0" algn="just">
              <a:buNone/>
            </a:pPr>
            <a:r>
              <a:rPr lang="tr-TR" sz="2400" dirty="0" smtClean="0"/>
              <a:t>	      XXX Hesap Kodu	   	       121 Alacak Senetleri</a:t>
            </a:r>
          </a:p>
          <a:p>
            <a:pPr marL="0" indent="0">
              <a:buNone/>
            </a:pPr>
            <a:endParaRPr lang="tr-TR" dirty="0"/>
          </a:p>
        </p:txBody>
      </p:sp>
    </p:spTree>
    <p:extLst>
      <p:ext uri="{BB962C8B-B14F-4D97-AF65-F5344CB8AC3E}">
        <p14:creationId xmlns:p14="http://schemas.microsoft.com/office/powerpoint/2010/main" val="959839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28750" y="1825625"/>
            <a:ext cx="9925050" cy="4351338"/>
          </a:xfrm>
        </p:spPr>
        <p:txBody>
          <a:bodyPr>
            <a:normAutofit/>
          </a:bodyPr>
          <a:lstStyle/>
          <a:p>
            <a:pPr marL="0" indent="0">
              <a:buNone/>
            </a:pPr>
            <a:r>
              <a:rPr lang="tr-TR" sz="2400" dirty="0" err="1" smtClean="0"/>
              <a:t>THP’na</a:t>
            </a:r>
            <a:r>
              <a:rPr lang="tr-TR" sz="2400" dirty="0" smtClean="0"/>
              <a:t> göre hesaplar;</a:t>
            </a:r>
          </a:p>
          <a:p>
            <a:pPr marL="628650" indent="-266700"/>
            <a:r>
              <a:rPr lang="tr-TR" sz="2400" dirty="0" smtClean="0"/>
              <a:t>Bilanço hesapları, (1-5 Grupları)</a:t>
            </a:r>
          </a:p>
          <a:p>
            <a:pPr marL="628650" indent="-266700"/>
            <a:r>
              <a:rPr lang="tr-TR" sz="2400" dirty="0" smtClean="0"/>
              <a:t>Gelir Tablosu Hesapları, (6 Grubu)</a:t>
            </a:r>
          </a:p>
          <a:p>
            <a:pPr marL="628650" indent="-266700"/>
            <a:r>
              <a:rPr lang="tr-TR" sz="2400" dirty="0" smtClean="0"/>
              <a:t>Maliyet Hesapları (7 Grubu)</a:t>
            </a:r>
          </a:p>
          <a:p>
            <a:pPr marL="628650" indent="-266700"/>
            <a:r>
              <a:rPr lang="tr-TR" sz="2400" dirty="0" smtClean="0"/>
              <a:t>Nazım Hesaplar (9 Grubu)</a:t>
            </a:r>
          </a:p>
          <a:p>
            <a:pPr marL="0" indent="0">
              <a:buNone/>
            </a:pPr>
            <a:r>
              <a:rPr lang="tr-TR" sz="2400" dirty="0"/>
              <a:t>o</a:t>
            </a:r>
            <a:r>
              <a:rPr lang="tr-TR" sz="2400" dirty="0" smtClean="0"/>
              <a:t>larak sınıflandırılmıştır.</a:t>
            </a:r>
            <a:endParaRPr lang="tr-TR" sz="2400" dirty="0"/>
          </a:p>
        </p:txBody>
      </p:sp>
    </p:spTree>
    <p:extLst>
      <p:ext uri="{BB962C8B-B14F-4D97-AF65-F5344CB8AC3E}">
        <p14:creationId xmlns:p14="http://schemas.microsoft.com/office/powerpoint/2010/main" val="835764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95400"/>
            <a:ext cx="10515600" cy="4881563"/>
          </a:xfrm>
        </p:spPr>
        <p:txBody>
          <a:bodyPr/>
          <a:lstStyle/>
          <a:p>
            <a:pPr marL="0" indent="0">
              <a:buNone/>
            </a:pPr>
            <a:r>
              <a:rPr lang="tr-TR" b="1" dirty="0" smtClean="0"/>
              <a:t>	</a:t>
            </a:r>
            <a:r>
              <a:rPr lang="tr-TR" sz="2400" dirty="0" smtClean="0"/>
              <a:t>Temel muhasebe denklemi (bilanço eşitliği)	     </a:t>
            </a:r>
          </a:p>
          <a:p>
            <a:pPr marL="0" indent="0">
              <a:buNone/>
            </a:pPr>
            <a:r>
              <a:rPr lang="tr-TR" sz="2400" b="1" dirty="0"/>
              <a:t>	</a:t>
            </a:r>
            <a:r>
              <a:rPr lang="tr-TR" sz="2400" b="1" dirty="0" smtClean="0"/>
              <a:t>	        Varlıklar	=   Sermaye </a:t>
            </a:r>
            <a:r>
              <a:rPr lang="tr-TR" sz="2400" b="1" dirty="0"/>
              <a:t>+ </a:t>
            </a:r>
            <a:r>
              <a:rPr lang="tr-TR" sz="2400" b="1" dirty="0" smtClean="0"/>
              <a:t>Borçlar</a:t>
            </a:r>
          </a:p>
          <a:p>
            <a:pPr marL="0" indent="0">
              <a:buNone/>
            </a:pPr>
            <a:r>
              <a:rPr lang="tr-TR" sz="2400" b="1" dirty="0"/>
              <a:t/>
            </a:r>
            <a:br>
              <a:rPr lang="tr-TR" sz="2400" b="1" dirty="0"/>
            </a:br>
            <a:r>
              <a:rPr lang="tr-TR" sz="2400" b="1" dirty="0" smtClean="0"/>
              <a:t>		    VARLIKLAR	=   KAYNAKLAR</a:t>
            </a:r>
            <a:endParaRPr lang="tr-TR" sz="2400" b="1" dirty="0"/>
          </a:p>
          <a:p>
            <a:pPr marL="0" indent="0">
              <a:buNone/>
            </a:pPr>
            <a:endParaRPr lang="tr-TR" sz="2400" dirty="0" smtClean="0"/>
          </a:p>
          <a:p>
            <a:pPr marL="0" indent="0">
              <a:buNone/>
            </a:pPr>
            <a:r>
              <a:rPr lang="tr-TR" sz="2400" b="1" dirty="0"/>
              <a:t>	</a:t>
            </a:r>
            <a:r>
              <a:rPr lang="tr-TR" sz="2400" b="1" dirty="0" smtClean="0"/>
              <a:t>		 Aktif </a:t>
            </a:r>
            <a:r>
              <a:rPr lang="tr-TR" sz="2400" b="1" dirty="0"/>
              <a:t>	= </a:t>
            </a:r>
            <a:r>
              <a:rPr lang="tr-TR" sz="2400" b="1" dirty="0" smtClean="0"/>
              <a:t>  Pasif</a:t>
            </a:r>
            <a:endParaRPr lang="tr-TR" sz="2400" b="1" dirty="0"/>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1167690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11200"/>
          </a:xfrm>
        </p:spPr>
        <p:txBody>
          <a:bodyPr>
            <a:normAutofit/>
          </a:bodyPr>
          <a:lstStyle/>
          <a:p>
            <a:r>
              <a:rPr lang="tr-TR" sz="2800" dirty="0" smtClean="0">
                <a:latin typeface="+mn-lt"/>
              </a:rPr>
              <a:t>Bilanço Hesapları</a:t>
            </a:r>
            <a:endParaRPr lang="tr-TR" sz="2800" dirty="0">
              <a:latin typeface="+mn-lt"/>
            </a:endParaRPr>
          </a:p>
        </p:txBody>
      </p:sp>
      <p:sp>
        <p:nvSpPr>
          <p:cNvPr id="3" name="İçerik Yer Tutucusu 2"/>
          <p:cNvSpPr>
            <a:spLocks noGrp="1"/>
          </p:cNvSpPr>
          <p:nvPr>
            <p:ph idx="1"/>
          </p:nvPr>
        </p:nvSpPr>
        <p:spPr>
          <a:xfrm>
            <a:off x="838200" y="1266825"/>
            <a:ext cx="10515600" cy="4910138"/>
          </a:xfrm>
        </p:spPr>
        <p:txBody>
          <a:bodyPr>
            <a:normAutofit/>
          </a:bodyPr>
          <a:lstStyle/>
          <a:p>
            <a:pPr marL="0" indent="0">
              <a:buNone/>
            </a:pPr>
            <a:r>
              <a:rPr lang="tr-TR" sz="2000" dirty="0"/>
              <a:t> </a:t>
            </a:r>
            <a:r>
              <a:rPr lang="tr-TR" sz="2000" dirty="0" smtClean="0"/>
              <a:t>Aktif		           ( 100 – 599 )	      	       Pasif</a:t>
            </a:r>
          </a:p>
          <a:p>
            <a:pPr marL="0" indent="0">
              <a:buNone/>
            </a:pPr>
            <a:r>
              <a:rPr lang="tr-TR" sz="2000" dirty="0" smtClean="0"/>
              <a:t>  Varlıklar </a:t>
            </a:r>
            <a:r>
              <a:rPr lang="tr-TR" sz="2000" i="1" dirty="0" smtClean="0"/>
              <a:t>( 100 - 299 )</a:t>
            </a:r>
            <a:r>
              <a:rPr lang="tr-TR" sz="2000" dirty="0" smtClean="0"/>
              <a:t>		      Kaynaklar </a:t>
            </a:r>
            <a:r>
              <a:rPr lang="tr-TR" sz="2000" i="1" dirty="0" smtClean="0"/>
              <a:t>(300 – 599 )</a:t>
            </a:r>
          </a:p>
          <a:p>
            <a:pPr marL="0" indent="0">
              <a:buNone/>
            </a:pPr>
            <a:r>
              <a:rPr lang="tr-TR" sz="2000" dirty="0" smtClean="0"/>
              <a:t>     I. Dönen Varlıklar </a:t>
            </a:r>
            <a:r>
              <a:rPr lang="tr-TR" sz="1600" dirty="0" smtClean="0"/>
              <a:t>(100 – 199)</a:t>
            </a:r>
            <a:r>
              <a:rPr lang="tr-TR" sz="2000" dirty="0" smtClean="0"/>
              <a:t>	III. Kısa Vadeli </a:t>
            </a:r>
            <a:r>
              <a:rPr lang="tr-TR" sz="2000" dirty="0" err="1" smtClean="0"/>
              <a:t>Yab.Kaynaklar</a:t>
            </a:r>
            <a:r>
              <a:rPr lang="tr-TR" sz="2000" smtClean="0"/>
              <a:t> </a:t>
            </a:r>
            <a:r>
              <a:rPr lang="tr-TR" sz="1600" smtClean="0"/>
              <a:t>(300 – 399</a:t>
            </a:r>
            <a:r>
              <a:rPr lang="tr-TR" sz="1600" dirty="0" smtClean="0"/>
              <a:t>)</a:t>
            </a:r>
          </a:p>
          <a:p>
            <a:pPr marL="0" indent="0">
              <a:buNone/>
            </a:pPr>
            <a:r>
              <a:rPr lang="tr-TR" sz="2000" dirty="0" smtClean="0"/>
              <a:t>       10. Hazır Değerler	   	  30. Mali Borçlar</a:t>
            </a:r>
          </a:p>
          <a:p>
            <a:pPr marL="0" indent="0">
              <a:buNone/>
            </a:pPr>
            <a:r>
              <a:rPr lang="tr-TR" sz="2000" dirty="0" smtClean="0"/>
              <a:t>          100 Kasa			      300 Banka Kredileri		          Borç	         Alacak</a:t>
            </a:r>
          </a:p>
          <a:p>
            <a:pPr marL="0" indent="0">
              <a:buNone/>
            </a:pPr>
            <a:r>
              <a:rPr lang="tr-TR" sz="2000" dirty="0" smtClean="0"/>
              <a:t>    II. Duran Varlıklar </a:t>
            </a:r>
            <a:r>
              <a:rPr lang="tr-TR" sz="1600" dirty="0" smtClean="0"/>
              <a:t>(200 – 299) </a:t>
            </a:r>
            <a:r>
              <a:rPr lang="tr-TR" sz="2000" dirty="0" smtClean="0"/>
              <a:t>	IV. Uzun Vadeli </a:t>
            </a:r>
            <a:r>
              <a:rPr lang="tr-TR" sz="2000" dirty="0" err="1" smtClean="0"/>
              <a:t>Yab.Kaynaklar</a:t>
            </a:r>
            <a:r>
              <a:rPr lang="tr-TR" sz="2000" dirty="0" smtClean="0"/>
              <a:t> </a:t>
            </a:r>
            <a:r>
              <a:rPr lang="tr-TR" sz="1600" dirty="0" smtClean="0"/>
              <a:t>(400 – 499)</a:t>
            </a:r>
          </a:p>
          <a:p>
            <a:pPr marL="0" indent="0">
              <a:buNone/>
            </a:pPr>
            <a:r>
              <a:rPr lang="tr-TR" sz="2000" dirty="0"/>
              <a:t>	</a:t>
            </a:r>
            <a:r>
              <a:rPr lang="tr-TR" sz="2000" dirty="0" smtClean="0"/>
              <a:t>			 V.  </a:t>
            </a:r>
            <a:r>
              <a:rPr lang="tr-TR" sz="2000" dirty="0" err="1" smtClean="0"/>
              <a:t>Özkaynaklar</a:t>
            </a:r>
            <a:r>
              <a:rPr lang="tr-TR" sz="2000" dirty="0" smtClean="0"/>
              <a:t> </a:t>
            </a:r>
            <a:r>
              <a:rPr lang="tr-TR" sz="1600" dirty="0" smtClean="0"/>
              <a:t>(500 – 599)</a:t>
            </a:r>
          </a:p>
          <a:p>
            <a:pPr marL="0" indent="0">
              <a:buNone/>
            </a:pPr>
            <a:endParaRPr lang="tr-TR" sz="2000" dirty="0"/>
          </a:p>
          <a:p>
            <a:pPr marL="0" indent="0">
              <a:buNone/>
            </a:pPr>
            <a:r>
              <a:rPr lang="tr-TR" sz="2400" b="1" dirty="0" smtClean="0"/>
              <a:t>V</a:t>
            </a:r>
            <a:r>
              <a:rPr lang="tr-TR" sz="2400" b="1" baseline="30000" dirty="0" smtClean="0"/>
              <a:t>+</a:t>
            </a:r>
            <a:r>
              <a:rPr lang="tr-TR" sz="2400" b="1" dirty="0" smtClean="0"/>
              <a:t> </a:t>
            </a:r>
            <a:r>
              <a:rPr lang="tr-TR" sz="2000" dirty="0" smtClean="0"/>
              <a:t>Borç				</a:t>
            </a:r>
            <a:r>
              <a:rPr lang="tr-TR" sz="2400" b="1" dirty="0" smtClean="0"/>
              <a:t>K</a:t>
            </a:r>
            <a:r>
              <a:rPr lang="tr-TR" sz="2400" b="1" baseline="30000" dirty="0" smtClean="0"/>
              <a:t>+</a:t>
            </a:r>
            <a:r>
              <a:rPr lang="tr-TR" sz="2400" b="1" dirty="0" smtClean="0"/>
              <a:t> </a:t>
            </a:r>
            <a:r>
              <a:rPr lang="tr-TR" sz="2000" dirty="0" smtClean="0"/>
              <a:t>Alacak</a:t>
            </a:r>
          </a:p>
          <a:p>
            <a:pPr marL="0" indent="0">
              <a:buNone/>
            </a:pPr>
            <a:r>
              <a:rPr lang="tr-TR" sz="2400" b="1" dirty="0" smtClean="0"/>
              <a:t>V</a:t>
            </a:r>
            <a:r>
              <a:rPr lang="tr-TR" sz="2400" b="1" baseline="30000" dirty="0" smtClean="0"/>
              <a:t>-</a:t>
            </a:r>
            <a:r>
              <a:rPr lang="tr-TR" sz="2000" dirty="0" smtClean="0"/>
              <a:t> Alacak			</a:t>
            </a:r>
            <a:r>
              <a:rPr lang="tr-TR" sz="2400" b="1" dirty="0" smtClean="0"/>
              <a:t>K</a:t>
            </a:r>
            <a:r>
              <a:rPr lang="tr-TR" sz="2400" b="1" baseline="30000" dirty="0" smtClean="0"/>
              <a:t>-</a:t>
            </a:r>
            <a:r>
              <a:rPr lang="tr-TR" sz="2400" b="1" dirty="0" smtClean="0"/>
              <a:t> </a:t>
            </a:r>
            <a:r>
              <a:rPr lang="tr-TR" sz="2000" dirty="0" smtClean="0"/>
              <a:t>Borç</a:t>
            </a:r>
          </a:p>
          <a:p>
            <a:pPr marL="0" indent="0">
              <a:buNone/>
            </a:pPr>
            <a:r>
              <a:rPr lang="tr-TR" sz="2000" dirty="0" smtClean="0"/>
              <a:t>Yukarıdaki bilgiler asli hesaplar için geçerlidir. (-) karakterli düzenleyici hesaplarda tam tersi olarak çalışırlar.</a:t>
            </a:r>
          </a:p>
        </p:txBody>
      </p:sp>
      <p:cxnSp>
        <p:nvCxnSpPr>
          <p:cNvPr id="5" name="Düz Bağlayıcı 4"/>
          <p:cNvCxnSpPr/>
          <p:nvPr/>
        </p:nvCxnSpPr>
        <p:spPr>
          <a:xfrm flipV="1">
            <a:off x="971550" y="1588295"/>
            <a:ext cx="6296025" cy="30956"/>
          </a:xfrm>
          <a:prstGeom prst="line">
            <a:avLst/>
          </a:prstGeom>
        </p:spPr>
        <p:style>
          <a:lnRef idx="3">
            <a:schemeClr val="dk1"/>
          </a:lnRef>
          <a:fillRef idx="0">
            <a:schemeClr val="dk1"/>
          </a:fillRef>
          <a:effectRef idx="2">
            <a:schemeClr val="dk1"/>
          </a:effectRef>
          <a:fontRef idx="minor">
            <a:schemeClr val="tx1"/>
          </a:fontRef>
        </p:style>
      </p:cxnSp>
      <p:cxnSp>
        <p:nvCxnSpPr>
          <p:cNvPr id="7" name="Düz Bağlayıcı 6"/>
          <p:cNvCxnSpPr/>
          <p:nvPr/>
        </p:nvCxnSpPr>
        <p:spPr>
          <a:xfrm flipH="1">
            <a:off x="4036511" y="1590675"/>
            <a:ext cx="21525" cy="2762250"/>
          </a:xfrm>
          <a:prstGeom prst="line">
            <a:avLst/>
          </a:prstGeom>
        </p:spPr>
        <p:style>
          <a:lnRef idx="3">
            <a:schemeClr val="dk1"/>
          </a:lnRef>
          <a:fillRef idx="0">
            <a:schemeClr val="dk1"/>
          </a:fillRef>
          <a:effectRef idx="2">
            <a:schemeClr val="dk1"/>
          </a:effectRef>
          <a:fontRef idx="minor">
            <a:schemeClr val="tx1"/>
          </a:fontRef>
        </p:style>
      </p:cxnSp>
      <p:grpSp>
        <p:nvGrpSpPr>
          <p:cNvPr id="17" name="Grup 16"/>
          <p:cNvGrpSpPr/>
          <p:nvPr/>
        </p:nvGrpSpPr>
        <p:grpSpPr>
          <a:xfrm>
            <a:off x="8829675" y="3162300"/>
            <a:ext cx="2409825" cy="1786655"/>
            <a:chOff x="8829675" y="3028950"/>
            <a:chExt cx="2409825" cy="1786655"/>
          </a:xfrm>
        </p:grpSpPr>
        <p:cxnSp>
          <p:nvCxnSpPr>
            <p:cNvPr id="14" name="Düz Bağlayıcı 13"/>
            <p:cNvCxnSpPr/>
            <p:nvPr/>
          </p:nvCxnSpPr>
          <p:spPr>
            <a:xfrm flipV="1">
              <a:off x="8829675" y="3028950"/>
              <a:ext cx="2409825" cy="24530"/>
            </a:xfrm>
            <a:prstGeom prst="line">
              <a:avLst/>
            </a:prstGeom>
          </p:spPr>
          <p:style>
            <a:lnRef idx="3">
              <a:schemeClr val="dk1"/>
            </a:lnRef>
            <a:fillRef idx="0">
              <a:schemeClr val="dk1"/>
            </a:fillRef>
            <a:effectRef idx="2">
              <a:schemeClr val="dk1"/>
            </a:effectRef>
            <a:fontRef idx="minor">
              <a:schemeClr val="tx1"/>
            </a:fontRef>
          </p:style>
        </p:cxnSp>
        <p:cxnSp>
          <p:nvCxnSpPr>
            <p:cNvPr id="15" name="Düz Bağlayıcı 14"/>
            <p:cNvCxnSpPr/>
            <p:nvPr/>
          </p:nvCxnSpPr>
          <p:spPr>
            <a:xfrm flipH="1">
              <a:off x="9991725" y="3030836"/>
              <a:ext cx="12473" cy="1784769"/>
            </a:xfrm>
            <a:prstGeom prst="line">
              <a:avLst/>
            </a:prstGeom>
          </p:spPr>
          <p:style>
            <a:lnRef idx="3">
              <a:schemeClr val="dk1"/>
            </a:lnRef>
            <a:fillRef idx="0">
              <a:schemeClr val="dk1"/>
            </a:fillRef>
            <a:effectRef idx="2">
              <a:schemeClr val="dk1"/>
            </a:effectRef>
            <a:fontRef idx="minor">
              <a:schemeClr val="tx1"/>
            </a:fontRef>
          </p:style>
        </p:cxnSp>
      </p:grpSp>
      <p:sp>
        <p:nvSpPr>
          <p:cNvPr id="18" name="Metin kutusu 17"/>
          <p:cNvSpPr txBox="1"/>
          <p:nvPr/>
        </p:nvSpPr>
        <p:spPr>
          <a:xfrm>
            <a:off x="9553575" y="2386726"/>
            <a:ext cx="1031051" cy="369332"/>
          </a:xfrm>
          <a:prstGeom prst="rect">
            <a:avLst/>
          </a:prstGeom>
          <a:noFill/>
        </p:spPr>
        <p:txBody>
          <a:bodyPr wrap="none" rtlCol="0">
            <a:spAutoFit/>
          </a:bodyPr>
          <a:lstStyle/>
          <a:p>
            <a:r>
              <a:rPr lang="tr-TR" dirty="0" smtClean="0"/>
              <a:t>… Hesabı</a:t>
            </a:r>
            <a:endParaRPr lang="tr-TR" dirty="0"/>
          </a:p>
        </p:txBody>
      </p:sp>
    </p:spTree>
    <p:extLst>
      <p:ext uri="{BB962C8B-B14F-4D97-AF65-F5344CB8AC3E}">
        <p14:creationId xmlns:p14="http://schemas.microsoft.com/office/powerpoint/2010/main" val="2225897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sz="2400" dirty="0" smtClean="0"/>
              <a:t>Bilanço hesapları varlık / kaynak olarak sınıflandırılırken Gelir Tablosu hesapları ve maliyet hesapları ise gelir / gider olarak sınıflandırılmaktadır.</a:t>
            </a:r>
          </a:p>
          <a:p>
            <a:pPr algn="just"/>
            <a:r>
              <a:rPr lang="tr-TR" sz="2400" dirty="0" smtClean="0"/>
              <a:t>Gelir hesapları Kaynaklar gibi artışta alacak çalışır, tam tersine giderlerde artış olduğunda ise ilgili gider hesapları borçlu çalışır.</a:t>
            </a:r>
            <a:endParaRPr lang="tr-TR" sz="2400" dirty="0"/>
          </a:p>
        </p:txBody>
      </p:sp>
    </p:spTree>
    <p:extLst>
      <p:ext uri="{BB962C8B-B14F-4D97-AF65-F5344CB8AC3E}">
        <p14:creationId xmlns:p14="http://schemas.microsoft.com/office/powerpoint/2010/main" val="1518554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9113" y="463963"/>
            <a:ext cx="10515600" cy="6016349"/>
          </a:xfrm>
        </p:spPr>
        <p:txBody>
          <a:bodyPr>
            <a:normAutofit/>
          </a:bodyPr>
          <a:lstStyle/>
          <a:p>
            <a:pPr marL="0" indent="0" algn="ctr">
              <a:buNone/>
            </a:pPr>
            <a:r>
              <a:rPr lang="tr-TR" sz="2500" b="1" dirty="0" smtClean="0"/>
              <a:t>İKTİSADİ VE İDARİ BİLİMLER FAKÜLTESİ İŞLETME BÖLÜMÜ</a:t>
            </a:r>
            <a:endParaRPr lang="tr-TR" sz="2500" dirty="0" smtClean="0"/>
          </a:p>
          <a:p>
            <a:pPr marL="0" indent="0">
              <a:buNone/>
            </a:pPr>
            <a:r>
              <a:rPr lang="tr-TR" sz="2500" b="1" dirty="0" smtClean="0"/>
              <a:t> </a:t>
            </a:r>
            <a:endParaRPr lang="tr-TR" sz="2500" dirty="0" smtClean="0"/>
          </a:p>
          <a:p>
            <a:pPr marL="0" indent="0">
              <a:buNone/>
            </a:pPr>
            <a:r>
              <a:rPr lang="tr-TR" sz="2500" b="1" dirty="0" smtClean="0"/>
              <a:t>ISL2170	Muhasebe Organizasyonu	/	Gr: 1</a:t>
            </a:r>
            <a:endParaRPr lang="tr-TR" sz="2500" dirty="0" smtClean="0"/>
          </a:p>
          <a:p>
            <a:pPr marL="0" indent="0">
              <a:buNone/>
            </a:pPr>
            <a:r>
              <a:rPr lang="tr-TR" sz="2500" b="1" dirty="0" smtClean="0"/>
              <a:t> </a:t>
            </a:r>
            <a:endParaRPr lang="tr-TR" sz="2500" dirty="0" smtClean="0"/>
          </a:p>
          <a:p>
            <a:pPr marL="0" indent="0">
              <a:buNone/>
            </a:pPr>
            <a:r>
              <a:rPr lang="tr-TR" sz="2500" b="1" dirty="0" smtClean="0"/>
              <a:t>GÜZ 2024	  </a:t>
            </a:r>
            <a:endParaRPr lang="tr-TR" sz="2500" dirty="0" smtClean="0"/>
          </a:p>
          <a:p>
            <a:pPr marL="0" indent="0">
              <a:buNone/>
            </a:pPr>
            <a:r>
              <a:rPr lang="tr-TR" sz="2500" b="1" dirty="0" smtClean="0"/>
              <a:t>Pazartesi </a:t>
            </a:r>
            <a:r>
              <a:rPr lang="tr-TR" sz="2500" b="1" dirty="0"/>
              <a:t>13:00-15:50			 </a:t>
            </a:r>
            <a:endParaRPr lang="tr-TR" sz="2500" dirty="0"/>
          </a:p>
          <a:p>
            <a:pPr marL="0" indent="0">
              <a:buNone/>
            </a:pPr>
            <a:r>
              <a:rPr lang="tr-TR" sz="2500" b="1" dirty="0"/>
              <a:t>Derslik 114				 </a:t>
            </a:r>
            <a:endParaRPr lang="tr-TR" sz="2500" dirty="0"/>
          </a:p>
          <a:p>
            <a:pPr marL="0" indent="0">
              <a:buNone/>
            </a:pPr>
            <a:r>
              <a:rPr lang="tr-TR" sz="2500" b="1" dirty="0"/>
              <a:t> </a:t>
            </a:r>
            <a:endParaRPr lang="tr-TR" sz="2500" dirty="0"/>
          </a:p>
          <a:p>
            <a:pPr marL="0" indent="0">
              <a:buNone/>
            </a:pPr>
            <a:r>
              <a:rPr lang="tr-TR" sz="2500" b="1" dirty="0"/>
              <a:t>Dr. Muhsin ASLAN </a:t>
            </a:r>
            <a:endParaRPr lang="tr-TR" sz="2500" dirty="0"/>
          </a:p>
          <a:p>
            <a:pPr marL="0" indent="0">
              <a:buNone/>
            </a:pPr>
            <a:r>
              <a:rPr lang="tr-TR" sz="2500" b="1" i="1" dirty="0"/>
              <a:t>e-mail:  </a:t>
            </a:r>
            <a:r>
              <a:rPr lang="tr-TR" sz="2500" b="1" i="1" u="sng" dirty="0">
                <a:hlinkClick r:id="rId2"/>
              </a:rPr>
              <a:t>aslanmuhsin99@gmail.com</a:t>
            </a:r>
            <a:endParaRPr lang="tr-TR" sz="2500" dirty="0"/>
          </a:p>
          <a:p>
            <a:pPr marL="0" indent="0">
              <a:buNone/>
            </a:pPr>
            <a:r>
              <a:rPr lang="tr-TR" sz="2500" b="1" dirty="0"/>
              <a:t>Ofis # :  G1 – 305	</a:t>
            </a:r>
            <a:endParaRPr lang="tr-TR" sz="2500" dirty="0"/>
          </a:p>
          <a:p>
            <a:pPr marL="0" indent="0">
              <a:buNone/>
            </a:pPr>
            <a:r>
              <a:rPr lang="tr-TR" sz="2500" b="1" dirty="0"/>
              <a:t>Görüşme saatleri: (Salı 11:00 -12:30)</a:t>
            </a:r>
            <a:endParaRPr lang="tr-TR" sz="2500" dirty="0"/>
          </a:p>
          <a:p>
            <a:pPr marL="0" indent="0">
              <a:buNone/>
            </a:pPr>
            <a:endParaRPr lang="tr-TR" sz="2500" dirty="0"/>
          </a:p>
        </p:txBody>
      </p:sp>
    </p:spTree>
    <p:extLst>
      <p:ext uri="{BB962C8B-B14F-4D97-AF65-F5344CB8AC3E}">
        <p14:creationId xmlns:p14="http://schemas.microsoft.com/office/powerpoint/2010/main" val="358219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9478" y="785191"/>
            <a:ext cx="10515600" cy="5724938"/>
          </a:xfrm>
        </p:spPr>
        <p:txBody>
          <a:bodyPr>
            <a:noAutofit/>
          </a:bodyPr>
          <a:lstStyle/>
          <a:p>
            <a:pPr marL="0" indent="0" algn="just">
              <a:buNone/>
            </a:pPr>
            <a:r>
              <a:rPr lang="tr-TR" sz="2500" b="1" dirty="0"/>
              <a:t>Dersin </a:t>
            </a:r>
            <a:r>
              <a:rPr lang="tr-TR" sz="2400" b="1" dirty="0"/>
              <a:t>Amacı: </a:t>
            </a:r>
            <a:r>
              <a:rPr lang="tr-TR" sz="2400" dirty="0"/>
              <a:t>Bu dersin amacı, muhasebe sistemleri konusunda teorik ve uygulanabilir bilgiler vermektir. </a:t>
            </a:r>
            <a:endParaRPr lang="tr-TR" sz="2400" dirty="0" smtClean="0"/>
          </a:p>
          <a:p>
            <a:pPr marL="0" indent="0" algn="just">
              <a:buNone/>
            </a:pPr>
            <a:endParaRPr lang="tr-TR" sz="2400" dirty="0"/>
          </a:p>
          <a:p>
            <a:pPr marL="0" indent="0" algn="just">
              <a:buNone/>
            </a:pPr>
            <a:r>
              <a:rPr lang="tr-TR" sz="2400" dirty="0"/>
              <a:t>Temel Kavramlar, muhasebe ve denetleme arasındaki ilişki, işletme muhasebesi, işletme muhasebesinin tanımı, temel kavramları, temel ilkeleri, masraf türleri, muhasebe </a:t>
            </a:r>
            <a:r>
              <a:rPr lang="tr-TR" sz="2400" dirty="0" err="1"/>
              <a:t>tümlemleri</a:t>
            </a:r>
            <a:r>
              <a:rPr lang="tr-TR" sz="2400" dirty="0"/>
              <a:t>, tanımı ve açıklaması, hesap çerçevesi ve hesap planları, hesap çerçevesinin amacı ve görevleri, hesap çerçevesinin ana nitelikleri, temel ilkeleri, ülkelerin hesap çerçevesi, Türkiye’de hesap çerçevesi, muhasebede kullanılan belge ve defterler, bildirge ve beyannameler.</a:t>
            </a:r>
          </a:p>
          <a:p>
            <a:pPr marL="0" indent="0">
              <a:buNone/>
            </a:pPr>
            <a:r>
              <a:rPr lang="tr-TR" sz="2400" dirty="0"/>
              <a:t> </a:t>
            </a:r>
          </a:p>
        </p:txBody>
      </p:sp>
    </p:spTree>
    <p:extLst>
      <p:ext uri="{BB962C8B-B14F-4D97-AF65-F5344CB8AC3E}">
        <p14:creationId xmlns:p14="http://schemas.microsoft.com/office/powerpoint/2010/main" val="400273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26165"/>
            <a:ext cx="10515600" cy="5550798"/>
          </a:xfrm>
        </p:spPr>
        <p:txBody>
          <a:bodyPr>
            <a:normAutofit/>
          </a:bodyPr>
          <a:lstStyle/>
          <a:p>
            <a:pPr marL="0" indent="0">
              <a:buNone/>
            </a:pPr>
            <a:r>
              <a:rPr lang="tr-TR" sz="2500" b="1" dirty="0"/>
              <a:t>SINAVLAR ve DEĞERLENDİRME KRİTERLERİ</a:t>
            </a:r>
            <a:r>
              <a:rPr lang="tr-TR" sz="2500" dirty="0"/>
              <a:t>:</a:t>
            </a:r>
          </a:p>
          <a:p>
            <a:pPr marL="0" indent="0">
              <a:buNone/>
            </a:pPr>
            <a:r>
              <a:rPr lang="tr-TR" sz="2400" dirty="0"/>
              <a:t>Dönem içinde 1</a:t>
            </a:r>
            <a:r>
              <a:rPr lang="tr-TR" sz="2400" u="sng" dirty="0"/>
              <a:t> ara sınav ve dönem sonunda da final sınavı</a:t>
            </a:r>
            <a:r>
              <a:rPr lang="tr-TR" sz="2400" dirty="0"/>
              <a:t> yapılması planlanmıştır. </a:t>
            </a:r>
          </a:p>
          <a:p>
            <a:pPr marL="0" lvl="0" indent="0">
              <a:buNone/>
            </a:pPr>
            <a:r>
              <a:rPr lang="tr-TR" sz="2400" dirty="0" smtClean="0"/>
              <a:t>	Vize</a:t>
            </a:r>
            <a:r>
              <a:rPr lang="tr-TR" sz="2400" dirty="0"/>
              <a:t>	</a:t>
            </a:r>
            <a:r>
              <a:rPr lang="tr-TR" sz="2400" dirty="0" smtClean="0"/>
              <a:t>%60</a:t>
            </a:r>
            <a:endParaRPr lang="tr-TR" sz="2400" dirty="0"/>
          </a:p>
          <a:p>
            <a:pPr marL="0" indent="0">
              <a:buNone/>
            </a:pPr>
            <a:r>
              <a:rPr lang="tr-TR" sz="2400" dirty="0"/>
              <a:t>	</a:t>
            </a:r>
            <a:r>
              <a:rPr lang="tr-TR" sz="2400" dirty="0" smtClean="0"/>
              <a:t>Final</a:t>
            </a:r>
            <a:r>
              <a:rPr lang="tr-TR" sz="2400" dirty="0"/>
              <a:t>	</a:t>
            </a:r>
            <a:r>
              <a:rPr lang="tr-TR" sz="2400" dirty="0" smtClean="0"/>
              <a:t>%40</a:t>
            </a:r>
            <a:endParaRPr lang="tr-TR" sz="2400" dirty="0"/>
          </a:p>
        </p:txBody>
      </p:sp>
    </p:spTree>
    <p:extLst>
      <p:ext uri="{BB962C8B-B14F-4D97-AF65-F5344CB8AC3E}">
        <p14:creationId xmlns:p14="http://schemas.microsoft.com/office/powerpoint/2010/main" val="1956318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26165"/>
            <a:ext cx="10515600" cy="5550798"/>
          </a:xfrm>
        </p:spPr>
        <p:txBody>
          <a:bodyPr>
            <a:normAutofit lnSpcReduction="10000"/>
          </a:bodyPr>
          <a:lstStyle/>
          <a:p>
            <a:pPr marL="0" indent="0">
              <a:buNone/>
            </a:pPr>
            <a:r>
              <a:rPr lang="tr-TR" sz="2500" b="1" dirty="0" smtClean="0"/>
              <a:t>ÖNERİLEN </a:t>
            </a:r>
            <a:r>
              <a:rPr lang="tr-TR" sz="2500" b="1" dirty="0"/>
              <a:t>KAYNAKLAR</a:t>
            </a:r>
            <a:endParaRPr lang="tr-TR" sz="2500" dirty="0"/>
          </a:p>
          <a:p>
            <a:pPr marL="0" indent="0">
              <a:buNone/>
            </a:pPr>
            <a:r>
              <a:rPr lang="tr-TR" sz="2500" dirty="0"/>
              <a:t>Bilginoğlu, F. (1988). Muhasebe Organizasyonu. İstanbul </a:t>
            </a:r>
            <a:r>
              <a:rPr lang="tr-TR" sz="2500" dirty="0" err="1"/>
              <a:t>Üniv</a:t>
            </a:r>
            <a:r>
              <a:rPr lang="tr-TR" sz="2500" dirty="0"/>
              <a:t>. İşletme Fakültesi.</a:t>
            </a:r>
          </a:p>
          <a:p>
            <a:pPr marL="0" indent="0">
              <a:buNone/>
            </a:pPr>
            <a:r>
              <a:rPr lang="tr-TR" sz="2500" b="1" dirty="0"/>
              <a:t>Ertaş, F.C. (2019). Muhasebe Bilgi Sistemi ve Organizasyonu, Ankara: Seçkin Yayıncılık</a:t>
            </a:r>
            <a:endParaRPr lang="tr-TR" sz="2500" dirty="0"/>
          </a:p>
          <a:p>
            <a:pPr marL="0" indent="0">
              <a:buNone/>
            </a:pPr>
            <a:r>
              <a:rPr lang="tr-TR" sz="2500" dirty="0"/>
              <a:t>Karaoğlu, s. &amp; Eray M. (2015). İşletmelerde Muhasebe Organizasyonu, Ankara: Seçkin Yayıncılık</a:t>
            </a:r>
          </a:p>
          <a:p>
            <a:pPr marL="0" indent="0">
              <a:buNone/>
            </a:pPr>
            <a:r>
              <a:rPr lang="tr-TR" sz="2500" dirty="0" err="1"/>
              <a:t>Sevilengül</a:t>
            </a:r>
            <a:r>
              <a:rPr lang="tr-TR" sz="2500" dirty="0"/>
              <a:t>, O. (2020). Genel Muhasebe. Genişletilmiş 19. Baskı. Ankara: Gazi Kitabevi.</a:t>
            </a:r>
          </a:p>
          <a:p>
            <a:pPr marL="0" indent="0">
              <a:buNone/>
            </a:pPr>
            <a:r>
              <a:rPr lang="tr-TR" sz="2500" dirty="0" err="1"/>
              <a:t>Büyükmirza</a:t>
            </a:r>
            <a:r>
              <a:rPr lang="tr-TR" sz="2500" dirty="0"/>
              <a:t>, K. (1995). Maliyet ve Yönetim Muhasebesi. Ankara: Gazi Kitabevi.</a:t>
            </a:r>
          </a:p>
          <a:p>
            <a:pPr marL="0" indent="0">
              <a:buNone/>
            </a:pPr>
            <a:r>
              <a:rPr lang="tr-TR" sz="2500" i="1" dirty="0"/>
              <a:t>Muhasebe Sistemi Uygulama Genel Tebliğleri</a:t>
            </a:r>
            <a:endParaRPr lang="tr-TR" sz="2500" dirty="0"/>
          </a:p>
          <a:p>
            <a:pPr marL="0" indent="0">
              <a:buNone/>
            </a:pPr>
            <a:r>
              <a:rPr lang="tr-TR" sz="2500" i="1" dirty="0"/>
              <a:t>İlgili Muhasebe Standartları</a:t>
            </a:r>
            <a:endParaRPr lang="tr-TR" sz="2500" dirty="0"/>
          </a:p>
          <a:p>
            <a:pPr marL="0" indent="0">
              <a:buNone/>
            </a:pPr>
            <a:r>
              <a:rPr lang="tr-TR" sz="2500" i="1" dirty="0"/>
              <a:t>İlgili yasal mevzuat</a:t>
            </a:r>
            <a:endParaRPr lang="tr-TR" sz="2500" dirty="0"/>
          </a:p>
          <a:p>
            <a:pPr marL="0" indent="0">
              <a:buNone/>
            </a:pPr>
            <a:r>
              <a:rPr lang="tr-TR" sz="2500" i="1" dirty="0"/>
              <a:t>Not: Önerilen kaynakların daha güncel baskıları (varsa) tavsiye edilir</a:t>
            </a:r>
            <a:r>
              <a:rPr lang="tr-TR" sz="2500" i="1" dirty="0" smtClean="0"/>
              <a:t>.</a:t>
            </a:r>
            <a:endParaRPr lang="tr-TR" sz="2500" dirty="0"/>
          </a:p>
        </p:txBody>
      </p:sp>
    </p:spTree>
    <p:extLst>
      <p:ext uri="{BB962C8B-B14F-4D97-AF65-F5344CB8AC3E}">
        <p14:creationId xmlns:p14="http://schemas.microsoft.com/office/powerpoint/2010/main" val="3454887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95739"/>
            <a:ext cx="10515600" cy="5481224"/>
          </a:xfrm>
        </p:spPr>
        <p:txBody>
          <a:bodyPr>
            <a:normAutofit/>
          </a:bodyPr>
          <a:lstStyle/>
          <a:p>
            <a:pPr marL="0" indent="0">
              <a:buNone/>
            </a:pPr>
            <a:endParaRPr lang="tr-TR" sz="2400" dirty="0"/>
          </a:p>
          <a:p>
            <a:pPr marL="0" indent="0">
              <a:buNone/>
            </a:pPr>
            <a:r>
              <a:rPr lang="tr-TR" sz="2400" b="1" u="heavy" dirty="0"/>
              <a:t>DERS PLANI  - KONULAR </a:t>
            </a:r>
            <a:r>
              <a:rPr lang="tr-TR" sz="2400" dirty="0"/>
              <a:t>		</a:t>
            </a:r>
          </a:p>
          <a:p>
            <a:pPr lvl="0"/>
            <a:r>
              <a:rPr lang="tr-TR" sz="2400" dirty="0"/>
              <a:t>Temel Kavramlar ve Terimler, Muhasebede Kayıt Yöntemleri, </a:t>
            </a:r>
          </a:p>
          <a:p>
            <a:pPr lvl="0"/>
            <a:r>
              <a:rPr lang="tr-TR" sz="2400" dirty="0"/>
              <a:t>Muhasebe Sistemleri, Sınıflamalar, Muhasebe Bilgi Sistemi</a:t>
            </a:r>
          </a:p>
          <a:p>
            <a:pPr lvl="0"/>
            <a:r>
              <a:rPr lang="tr-TR" sz="2400" dirty="0"/>
              <a:t>Hesap Planı, Hesap Çerçevesi, Muhasebe Standartları,</a:t>
            </a:r>
          </a:p>
          <a:p>
            <a:pPr lvl="0"/>
            <a:r>
              <a:rPr lang="tr-TR" sz="2400" dirty="0"/>
              <a:t>Muhasebede Hata ve Hileler ve Muhasebe Bilgi Sistemi ile İlişkisi,</a:t>
            </a:r>
          </a:p>
          <a:p>
            <a:pPr lvl="0"/>
            <a:r>
              <a:rPr lang="tr-TR" sz="2400" dirty="0"/>
              <a:t>Muhasebede Kullanılan Belge ve Defterler,</a:t>
            </a:r>
          </a:p>
          <a:p>
            <a:pPr lvl="0"/>
            <a:r>
              <a:rPr lang="tr-TR" sz="2400" dirty="0"/>
              <a:t>Bildirge ve Beyannameler,</a:t>
            </a:r>
          </a:p>
          <a:p>
            <a:pPr lvl="0"/>
            <a:r>
              <a:rPr lang="tr-TR" sz="2400" dirty="0"/>
              <a:t>Mesleki Unvanlar,</a:t>
            </a:r>
          </a:p>
          <a:p>
            <a:endParaRPr lang="tr-TR" dirty="0"/>
          </a:p>
        </p:txBody>
      </p:sp>
    </p:spTree>
    <p:extLst>
      <p:ext uri="{BB962C8B-B14F-4D97-AF65-F5344CB8AC3E}">
        <p14:creationId xmlns:p14="http://schemas.microsoft.com/office/powerpoint/2010/main" val="1309996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047750"/>
            <a:ext cx="10515600" cy="5129213"/>
          </a:xfrm>
        </p:spPr>
        <p:txBody>
          <a:bodyPr>
            <a:normAutofit/>
          </a:bodyPr>
          <a:lstStyle/>
          <a:p>
            <a:pPr marL="0" indent="0">
              <a:buNone/>
            </a:pPr>
            <a:r>
              <a:rPr lang="tr-TR" sz="2400" dirty="0" smtClean="0"/>
              <a:t>Dersimizin amacı;</a:t>
            </a:r>
          </a:p>
          <a:p>
            <a:pPr marL="0" indent="0">
              <a:buNone/>
            </a:pPr>
            <a:r>
              <a:rPr lang="tr-TR" sz="2400" dirty="0" smtClean="0"/>
              <a:t>  Muhasebe bilgi sisteminin anlaşılması çerçevesinde genel olarak;</a:t>
            </a:r>
          </a:p>
          <a:p>
            <a:pPr lvl="1"/>
            <a:r>
              <a:rPr lang="tr-TR" dirty="0" smtClean="0"/>
              <a:t>Muhasebenin temel kavram, ilkeleri,</a:t>
            </a:r>
          </a:p>
          <a:p>
            <a:pPr lvl="1"/>
            <a:r>
              <a:rPr lang="tr-TR" dirty="0" smtClean="0"/>
              <a:t>Muhasebede kullanılan belgeler, defterler ve bu belgelerin kayıt ve arşiv düzeni,</a:t>
            </a:r>
          </a:p>
          <a:p>
            <a:pPr lvl="1"/>
            <a:r>
              <a:rPr lang="tr-TR" dirty="0" smtClean="0"/>
              <a:t>Bildirge ve beyannameler</a:t>
            </a:r>
          </a:p>
          <a:p>
            <a:pPr lvl="1"/>
            <a:r>
              <a:rPr lang="tr-TR" dirty="0" smtClean="0"/>
              <a:t>İşletmelerde muhasebe süreci, kayıt, raporlama, vb.</a:t>
            </a:r>
          </a:p>
          <a:p>
            <a:pPr lvl="1"/>
            <a:r>
              <a:rPr lang="tr-TR" dirty="0" smtClean="0"/>
              <a:t>Muhasebe hataları, hileleri ve koşulları tetikleyen nedenler</a:t>
            </a:r>
          </a:p>
          <a:p>
            <a:pPr lvl="1"/>
            <a:r>
              <a:rPr lang="tr-TR" dirty="0" smtClean="0"/>
              <a:t>Muhasebe sistemleri,</a:t>
            </a:r>
          </a:p>
          <a:p>
            <a:pPr lvl="1"/>
            <a:r>
              <a:rPr lang="tr-TR" dirty="0" smtClean="0"/>
              <a:t>Hesap çerçevesi ve hesap planı</a:t>
            </a:r>
          </a:p>
          <a:p>
            <a:pPr lvl="1"/>
            <a:r>
              <a:rPr lang="tr-TR" dirty="0" smtClean="0"/>
              <a:t>Muhasebe bilgi sisteminin süreçleri, tasarımı, geliştirilmesi vb.</a:t>
            </a:r>
          </a:p>
          <a:p>
            <a:pPr marL="180975" lvl="1" indent="0">
              <a:buNone/>
            </a:pPr>
            <a:r>
              <a:rPr lang="tr-TR" dirty="0" smtClean="0"/>
              <a:t>konuları dönem içerisinde ders kapsamında incelenmeye çalışılacaktır.</a:t>
            </a:r>
            <a:endParaRPr lang="tr-TR" dirty="0"/>
          </a:p>
        </p:txBody>
      </p:sp>
    </p:spTree>
    <p:extLst>
      <p:ext uri="{BB962C8B-B14F-4D97-AF65-F5344CB8AC3E}">
        <p14:creationId xmlns:p14="http://schemas.microsoft.com/office/powerpoint/2010/main" val="3163676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t>Muhasebede Dönemsel Süreç</a:t>
            </a:r>
            <a:endParaRPr lang="tr-TR" sz="2800" dirty="0"/>
          </a:p>
        </p:txBody>
      </p:sp>
      <p:sp>
        <p:nvSpPr>
          <p:cNvPr id="3" name="İçerik Yer Tutucusu 2"/>
          <p:cNvSpPr>
            <a:spLocks noGrp="1"/>
          </p:cNvSpPr>
          <p:nvPr>
            <p:ph idx="1"/>
          </p:nvPr>
        </p:nvSpPr>
        <p:spPr>
          <a:xfrm>
            <a:off x="838200" y="1600200"/>
            <a:ext cx="10515600" cy="4576763"/>
          </a:xfrm>
        </p:spPr>
        <p:txBody>
          <a:bodyPr>
            <a:noAutofit/>
          </a:bodyPr>
          <a:lstStyle/>
          <a:p>
            <a:pPr marL="628650"/>
            <a:r>
              <a:rPr lang="tr-TR" sz="2400" dirty="0" smtClean="0"/>
              <a:t>Açılış kaydı</a:t>
            </a:r>
          </a:p>
          <a:p>
            <a:pPr marL="628650"/>
            <a:r>
              <a:rPr lang="tr-TR" sz="2400" dirty="0" smtClean="0"/>
              <a:t>Dönem içi işlemler</a:t>
            </a:r>
          </a:p>
          <a:p>
            <a:pPr marL="628650"/>
            <a:r>
              <a:rPr lang="tr-TR" sz="2400" dirty="0" smtClean="0"/>
              <a:t>(Genel) Geçici mizan</a:t>
            </a:r>
          </a:p>
          <a:p>
            <a:pPr marL="628650"/>
            <a:r>
              <a:rPr lang="tr-TR" sz="2400" dirty="0" smtClean="0"/>
              <a:t>Dönem sonu (envanter) işlemleri</a:t>
            </a:r>
          </a:p>
          <a:p>
            <a:pPr marL="628650"/>
            <a:r>
              <a:rPr lang="tr-TR" sz="2400" dirty="0" smtClean="0"/>
              <a:t>Maliyet, gelir ve gider hesaplarının kapatılması</a:t>
            </a:r>
          </a:p>
          <a:p>
            <a:pPr marL="628650"/>
            <a:r>
              <a:rPr lang="tr-TR" sz="2400" dirty="0" smtClean="0"/>
              <a:t>Kârın netleştirilmesi</a:t>
            </a:r>
          </a:p>
          <a:p>
            <a:pPr marL="628650"/>
            <a:r>
              <a:rPr lang="tr-TR" sz="2400" dirty="0" smtClean="0"/>
              <a:t>Kesin mizanın düzenlenmesi</a:t>
            </a:r>
          </a:p>
          <a:p>
            <a:pPr marL="628650"/>
            <a:r>
              <a:rPr lang="tr-TR" sz="2400" dirty="0" smtClean="0"/>
              <a:t>Bilanço ve Gelir Tablosunun düzenlenmesi</a:t>
            </a:r>
          </a:p>
          <a:p>
            <a:pPr marL="628650"/>
            <a:r>
              <a:rPr lang="tr-TR" sz="2400" dirty="0" smtClean="0"/>
              <a:t>Kapanış Kaydı</a:t>
            </a:r>
          </a:p>
          <a:p>
            <a:pPr marL="628650"/>
            <a:r>
              <a:rPr lang="tr-TR" sz="2400" dirty="0" smtClean="0"/>
              <a:t>Bilançonun Envanter Defterine yazılması</a:t>
            </a:r>
            <a:endParaRPr lang="tr-TR" sz="2400" dirty="0"/>
          </a:p>
        </p:txBody>
      </p:sp>
    </p:spTree>
    <p:extLst>
      <p:ext uri="{BB962C8B-B14F-4D97-AF65-F5344CB8AC3E}">
        <p14:creationId xmlns:p14="http://schemas.microsoft.com/office/powerpoint/2010/main" val="1831306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409700"/>
            <a:ext cx="10515600" cy="4767263"/>
          </a:xfrm>
        </p:spPr>
        <p:txBody>
          <a:bodyPr>
            <a:normAutofit/>
          </a:bodyPr>
          <a:lstStyle/>
          <a:p>
            <a:pPr algn="just"/>
            <a:r>
              <a:rPr lang="tr-TR" sz="2400" dirty="0" smtClean="0"/>
              <a:t>Muhasebe bir işletmenin mali nitelikteki iş ve işlemleriyle ilgili olarak bilgi ve belgelerin toplanması, kaydedilmesi, sınıflandırılması, raporlanması ve analiz edilmesiyle ilgilenen bilim dalıdır.</a:t>
            </a:r>
          </a:p>
        </p:txBody>
      </p:sp>
      <p:graphicFrame>
        <p:nvGraphicFramePr>
          <p:cNvPr id="4" name="Tablo 3"/>
          <p:cNvGraphicFramePr>
            <a:graphicFrameLocks noGrp="1"/>
          </p:cNvGraphicFramePr>
          <p:nvPr>
            <p:extLst>
              <p:ext uri="{D42A27DB-BD31-4B8C-83A1-F6EECF244321}">
                <p14:modId xmlns:p14="http://schemas.microsoft.com/office/powerpoint/2010/main" val="2895322315"/>
              </p:ext>
            </p:extLst>
          </p:nvPr>
        </p:nvGraphicFramePr>
        <p:xfrm>
          <a:off x="1355725" y="2662766"/>
          <a:ext cx="8127999" cy="2651760"/>
        </p:xfrm>
        <a:graphic>
          <a:graphicData uri="http://schemas.openxmlformats.org/drawingml/2006/table">
            <a:tbl>
              <a:tblPr firstRow="1" bandRow="1">
                <a:tableStyleId>{5C22544A-7EE6-4342-B048-85BDC9FD1C3A}</a:tableStyleId>
              </a:tblPr>
              <a:tblGrid>
                <a:gridCol w="2549525">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gridCol w="4140199">
                  <a:extLst>
                    <a:ext uri="{9D8B030D-6E8A-4147-A177-3AD203B41FA5}">
                      <a16:colId xmlns:a16="http://schemas.microsoft.com/office/drawing/2014/main" val="20002"/>
                    </a:ext>
                  </a:extLst>
                </a:gridCol>
              </a:tblGrid>
              <a:tr h="370840">
                <a:tc>
                  <a:txBody>
                    <a:bodyPr/>
                    <a:lstStyle/>
                    <a:p>
                      <a:r>
                        <a:rPr lang="tr-TR" sz="2400" dirty="0" smtClean="0"/>
                        <a:t>Muhasebe İşlevi</a:t>
                      </a:r>
                      <a:endParaRPr lang="tr-TR" sz="2400" dirty="0"/>
                    </a:p>
                  </a:txBody>
                  <a:tcPr/>
                </a:tc>
                <a:tc>
                  <a:txBody>
                    <a:bodyPr/>
                    <a:lstStyle/>
                    <a:p>
                      <a:endParaRPr lang="tr-TR" sz="2400" dirty="0"/>
                    </a:p>
                  </a:txBody>
                  <a:tcPr/>
                </a:tc>
                <a:tc>
                  <a:txBody>
                    <a:bodyPr/>
                    <a:lstStyle/>
                    <a:p>
                      <a:r>
                        <a:rPr lang="tr-TR" sz="2400" dirty="0" smtClean="0"/>
                        <a:t>İlgili Muhasebe Aracı</a:t>
                      </a:r>
                      <a:endParaRPr lang="tr-TR" sz="2400" dirty="0"/>
                    </a:p>
                  </a:txBody>
                  <a:tcPr/>
                </a:tc>
                <a:extLst>
                  <a:ext uri="{0D108BD9-81ED-4DB2-BD59-A6C34878D82A}">
                    <a16:rowId xmlns:a16="http://schemas.microsoft.com/office/drawing/2014/main" val="10000"/>
                  </a:ext>
                </a:extLst>
              </a:tr>
              <a:tr h="370840">
                <a:tc>
                  <a:txBody>
                    <a:bodyPr/>
                    <a:lstStyle/>
                    <a:p>
                      <a:r>
                        <a:rPr lang="tr-TR" sz="2400" dirty="0" smtClean="0"/>
                        <a:t>Kaydetme</a:t>
                      </a:r>
                      <a:endParaRPr lang="tr-TR" sz="2400" dirty="0"/>
                    </a:p>
                  </a:txBody>
                  <a:tcPr anchor="ctr"/>
                </a:tc>
                <a:tc>
                  <a:txBody>
                    <a:bodyPr/>
                    <a:lstStyle/>
                    <a:p>
                      <a:endParaRPr lang="tr-TR" sz="2400" dirty="0"/>
                    </a:p>
                  </a:txBody>
                  <a:tcPr/>
                </a:tc>
                <a:tc>
                  <a:txBody>
                    <a:bodyPr/>
                    <a:lstStyle/>
                    <a:p>
                      <a:r>
                        <a:rPr lang="tr-TR" sz="2400" dirty="0" smtClean="0"/>
                        <a:t>Yevmiye Defteri</a:t>
                      </a:r>
                      <a:endParaRPr lang="tr-TR" sz="2400" dirty="0"/>
                    </a:p>
                  </a:txBody>
                  <a:tcPr/>
                </a:tc>
                <a:extLst>
                  <a:ext uri="{0D108BD9-81ED-4DB2-BD59-A6C34878D82A}">
                    <a16:rowId xmlns:a16="http://schemas.microsoft.com/office/drawing/2014/main" val="10001"/>
                  </a:ext>
                </a:extLst>
              </a:tr>
              <a:tr h="370840">
                <a:tc>
                  <a:txBody>
                    <a:bodyPr/>
                    <a:lstStyle/>
                    <a:p>
                      <a:r>
                        <a:rPr lang="tr-TR" sz="2400" dirty="0" smtClean="0"/>
                        <a:t>Sınıflandırma</a:t>
                      </a:r>
                      <a:endParaRPr lang="tr-TR" sz="2400" dirty="0"/>
                    </a:p>
                  </a:txBody>
                  <a:tcPr anchor="ctr"/>
                </a:tc>
                <a:tc>
                  <a:txBody>
                    <a:bodyPr/>
                    <a:lstStyle/>
                    <a:p>
                      <a:endParaRPr lang="tr-TR" sz="2400" dirty="0"/>
                    </a:p>
                  </a:txBody>
                  <a:tcPr/>
                </a:tc>
                <a:tc>
                  <a:txBody>
                    <a:bodyPr/>
                    <a:lstStyle/>
                    <a:p>
                      <a:r>
                        <a:rPr lang="tr-TR" sz="2400" dirty="0" smtClean="0"/>
                        <a:t>Defter-i Kebir (Büyük Defter)</a:t>
                      </a:r>
                      <a:endParaRPr lang="tr-TR" sz="2400" dirty="0"/>
                    </a:p>
                  </a:txBody>
                  <a:tcPr/>
                </a:tc>
                <a:extLst>
                  <a:ext uri="{0D108BD9-81ED-4DB2-BD59-A6C34878D82A}">
                    <a16:rowId xmlns:a16="http://schemas.microsoft.com/office/drawing/2014/main" val="10002"/>
                  </a:ext>
                </a:extLst>
              </a:tr>
              <a:tr h="370840">
                <a:tc>
                  <a:txBody>
                    <a:bodyPr/>
                    <a:lstStyle/>
                    <a:p>
                      <a:r>
                        <a:rPr lang="tr-TR" sz="2400" dirty="0" smtClean="0"/>
                        <a:t>Raporlama</a:t>
                      </a:r>
                      <a:endParaRPr lang="tr-TR" sz="2400" dirty="0"/>
                    </a:p>
                  </a:txBody>
                  <a:tcPr anchor="ctr"/>
                </a:tc>
                <a:tc>
                  <a:txBody>
                    <a:bodyPr/>
                    <a:lstStyle/>
                    <a:p>
                      <a:endParaRPr lang="tr-TR" sz="2400" dirty="0"/>
                    </a:p>
                  </a:txBody>
                  <a:tcPr/>
                </a:tc>
                <a:tc>
                  <a:txBody>
                    <a:bodyPr/>
                    <a:lstStyle/>
                    <a:p>
                      <a:r>
                        <a:rPr lang="tr-TR" sz="2400" dirty="0" smtClean="0"/>
                        <a:t>Temel Mali Tablolar (Bilanço, Gelir Tablosu)</a:t>
                      </a:r>
                      <a:endParaRPr lang="tr-TR" sz="2400" dirty="0"/>
                    </a:p>
                  </a:txBody>
                  <a:tcPr/>
                </a:tc>
                <a:extLst>
                  <a:ext uri="{0D108BD9-81ED-4DB2-BD59-A6C34878D82A}">
                    <a16:rowId xmlns:a16="http://schemas.microsoft.com/office/drawing/2014/main" val="10003"/>
                  </a:ext>
                </a:extLst>
              </a:tr>
              <a:tr h="370840">
                <a:tc>
                  <a:txBody>
                    <a:bodyPr/>
                    <a:lstStyle/>
                    <a:p>
                      <a:r>
                        <a:rPr lang="tr-TR" sz="2400" dirty="0" smtClean="0"/>
                        <a:t>Analiz</a:t>
                      </a:r>
                      <a:r>
                        <a:rPr lang="tr-TR" sz="2400" baseline="0" dirty="0" smtClean="0"/>
                        <a:t> ve Yorum</a:t>
                      </a:r>
                      <a:endParaRPr lang="tr-TR" sz="2400" dirty="0"/>
                    </a:p>
                  </a:txBody>
                  <a:tcPr anchor="ctr"/>
                </a:tc>
                <a:tc>
                  <a:txBody>
                    <a:bodyPr/>
                    <a:lstStyle/>
                    <a:p>
                      <a:endParaRPr lang="tr-TR" sz="2400" dirty="0"/>
                    </a:p>
                  </a:txBody>
                  <a:tcPr/>
                </a:tc>
                <a:tc>
                  <a:txBody>
                    <a:bodyPr/>
                    <a:lstStyle/>
                    <a:p>
                      <a:r>
                        <a:rPr lang="tr-TR" sz="2400" dirty="0" smtClean="0"/>
                        <a:t>Mali Analiz</a:t>
                      </a:r>
                      <a:r>
                        <a:rPr lang="tr-TR" sz="2400" baseline="0" dirty="0" smtClean="0"/>
                        <a:t> Teknikleri</a:t>
                      </a:r>
                      <a:endParaRPr lang="tr-TR" sz="2400" dirty="0"/>
                    </a:p>
                  </a:txBody>
                  <a:tcPr/>
                </a:tc>
                <a:extLst>
                  <a:ext uri="{0D108BD9-81ED-4DB2-BD59-A6C34878D82A}">
                    <a16:rowId xmlns:a16="http://schemas.microsoft.com/office/drawing/2014/main" val="10004"/>
                  </a:ext>
                </a:extLst>
              </a:tr>
            </a:tbl>
          </a:graphicData>
        </a:graphic>
      </p:graphicFrame>
      <p:sp>
        <p:nvSpPr>
          <p:cNvPr id="5" name="Sağ Ok 4"/>
          <p:cNvSpPr/>
          <p:nvPr/>
        </p:nvSpPr>
        <p:spPr>
          <a:xfrm>
            <a:off x="4181475" y="3286125"/>
            <a:ext cx="628650" cy="143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Sağ Ok 5"/>
          <p:cNvSpPr/>
          <p:nvPr/>
        </p:nvSpPr>
        <p:spPr>
          <a:xfrm>
            <a:off x="4181475" y="3733931"/>
            <a:ext cx="628650" cy="143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Sağ Ok 6"/>
          <p:cNvSpPr/>
          <p:nvPr/>
        </p:nvSpPr>
        <p:spPr>
          <a:xfrm>
            <a:off x="4181475" y="4362449"/>
            <a:ext cx="628650" cy="143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Sağ Ok 7"/>
          <p:cNvSpPr/>
          <p:nvPr/>
        </p:nvSpPr>
        <p:spPr>
          <a:xfrm>
            <a:off x="4181475" y="4990968"/>
            <a:ext cx="628650" cy="143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368410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1384</TotalTime>
  <Words>892</Words>
  <Application>Microsoft Office PowerPoint</Application>
  <PresentationFormat>Geniş ekran</PresentationFormat>
  <Paragraphs>108</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Calibri</vt:lpstr>
      <vt:lpstr>Calibri Light</vt:lpstr>
      <vt:lpstr>Office Teması</vt:lpstr>
      <vt:lpstr>Muhasebe Organizasyonu</vt:lpstr>
      <vt:lpstr>PowerPoint Sunusu</vt:lpstr>
      <vt:lpstr>PowerPoint Sunusu</vt:lpstr>
      <vt:lpstr>PowerPoint Sunusu</vt:lpstr>
      <vt:lpstr>PowerPoint Sunusu</vt:lpstr>
      <vt:lpstr>PowerPoint Sunusu</vt:lpstr>
      <vt:lpstr>PowerPoint Sunusu</vt:lpstr>
      <vt:lpstr>Muhasebede Dönemsel Süreç</vt:lpstr>
      <vt:lpstr>PowerPoint Sunusu</vt:lpstr>
      <vt:lpstr>Hesap Kavramı</vt:lpstr>
      <vt:lpstr>PowerPoint Sunusu</vt:lpstr>
      <vt:lpstr>PowerPoint Sunusu</vt:lpstr>
      <vt:lpstr>Bilanço Hesapları</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 Aslan</dc:creator>
  <cp:lastModifiedBy>Eris</cp:lastModifiedBy>
  <cp:revision>31</cp:revision>
  <dcterms:created xsi:type="dcterms:W3CDTF">2020-10-06T07:47:56Z</dcterms:created>
  <dcterms:modified xsi:type="dcterms:W3CDTF">2024-09-30T11:37:27Z</dcterms:modified>
</cp:coreProperties>
</file>