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0" r:id="rId3"/>
    <p:sldId id="364" r:id="rId4"/>
    <p:sldId id="368" r:id="rId5"/>
    <p:sldId id="361" r:id="rId6"/>
    <p:sldId id="362" r:id="rId7"/>
    <p:sldId id="363" r:id="rId8"/>
    <p:sldId id="288" r:id="rId9"/>
    <p:sldId id="367" r:id="rId10"/>
    <p:sldId id="397" r:id="rId11"/>
    <p:sldId id="365" r:id="rId12"/>
    <p:sldId id="369" r:id="rId13"/>
    <p:sldId id="370" r:id="rId14"/>
    <p:sldId id="371" r:id="rId15"/>
    <p:sldId id="372" r:id="rId16"/>
    <p:sldId id="398" r:id="rId17"/>
    <p:sldId id="373" r:id="rId18"/>
    <p:sldId id="374" r:id="rId19"/>
    <p:sldId id="375" r:id="rId20"/>
    <p:sldId id="376" r:id="rId21"/>
    <p:sldId id="377" r:id="rId22"/>
    <p:sldId id="378" r:id="rId23"/>
    <p:sldId id="379" r:id="rId24"/>
    <p:sldId id="380" r:id="rId25"/>
    <p:sldId id="383" r:id="rId26"/>
    <p:sldId id="381" r:id="rId27"/>
    <p:sldId id="382"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66" r:id="rId42"/>
    <p:sldId id="281"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4.11.2024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4.11.2024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4.11.2024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4.11.2024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4.11.2024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4.11.2024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4.11.2024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4.11.2024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4.11.2024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4.11.2024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4.11.2024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4.11.2024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001837"/>
          </a:xfrm>
        </p:spPr>
        <p:txBody>
          <a:bodyPr>
            <a:normAutofit/>
          </a:bodyPr>
          <a:lstStyle/>
          <a:p>
            <a:r>
              <a:rPr lang="tr-TR" sz="4000" dirty="0" smtClean="0"/>
              <a:t>Muhasebe Organizasyonu</a:t>
            </a:r>
            <a:r>
              <a:rPr lang="tr-TR" dirty="0" smtClean="0"/>
              <a:t/>
            </a:r>
            <a:br>
              <a:rPr lang="tr-TR" dirty="0" smtClean="0"/>
            </a:br>
            <a:endParaRPr lang="tr-TR" dirty="0"/>
          </a:p>
        </p:txBody>
      </p:sp>
      <p:sp>
        <p:nvSpPr>
          <p:cNvPr id="3" name="Alt Başlık 2"/>
          <p:cNvSpPr>
            <a:spLocks noGrp="1"/>
          </p:cNvSpPr>
          <p:nvPr>
            <p:ph type="subTitle" idx="1"/>
          </p:nvPr>
        </p:nvSpPr>
        <p:spPr>
          <a:xfrm>
            <a:off x="1524000" y="3448879"/>
            <a:ext cx="9144000" cy="2305878"/>
          </a:xfrm>
        </p:spPr>
        <p:txBody>
          <a:bodyPr>
            <a:normAutofit/>
          </a:bodyPr>
          <a:lstStyle/>
          <a:p>
            <a:pPr algn="l"/>
            <a:r>
              <a:rPr lang="tr-TR" b="1" i="1" dirty="0" smtClean="0"/>
              <a:t>Muhasebe Bilgi Sisteminde Güvenlik</a:t>
            </a:r>
          </a:p>
          <a:p>
            <a:pPr algn="l"/>
            <a:endParaRPr lang="tr-TR" b="1" i="1" dirty="0"/>
          </a:p>
          <a:p>
            <a:pPr algn="l"/>
            <a:endParaRPr lang="tr-TR" b="1" i="1" dirty="0"/>
          </a:p>
          <a:p>
            <a:pPr algn="r"/>
            <a:r>
              <a:rPr lang="tr-TR" dirty="0" smtClean="0"/>
              <a:t>Dr. Muhsin ASLAN</a:t>
            </a:r>
          </a:p>
          <a:p>
            <a:pPr algn="r"/>
            <a:r>
              <a:rPr lang="tr-TR" dirty="0" smtClean="0"/>
              <a:t>28.10.2024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a:t>	</a:t>
            </a:r>
            <a:r>
              <a:rPr lang="tr-TR" sz="2300" dirty="0" smtClean="0"/>
              <a:t>Yedeklemenin de, bir sorun ortaya çıktığında yedekleme tarihi itibariyle, yedeklerin sisteme hızlı bir şekilde aktarılabilecek şekilde yapılandırılması gerekir. Bu noktada önem derecesine göre yedeklerin hem işyerinde ve hem de işyerinden farklı bir ortamda ayrı ayrı yedeklenmesi, olası durumlara karşı önlem alınması yönünden önem kazanmaktadır. </a:t>
            </a:r>
          </a:p>
          <a:p>
            <a:pPr marL="0" indent="0" algn="just">
              <a:lnSpc>
                <a:spcPct val="100000"/>
              </a:lnSpc>
              <a:buNone/>
              <a:tabLst>
                <a:tab pos="542925" algn="l"/>
              </a:tabLst>
            </a:pPr>
            <a:r>
              <a:rPr lang="tr-TR" sz="2300" dirty="0"/>
              <a:t>	</a:t>
            </a:r>
            <a:r>
              <a:rPr lang="tr-TR" sz="2300" dirty="0" smtClean="0"/>
              <a:t>Son zamanlarda bulut teknolojisi kullanılarak yedekleme işlemi de revaçtadır. Ancak bulutta yedeklenen bilgilerin güvenliği de ayrı bir konudur.</a:t>
            </a:r>
          </a:p>
          <a:p>
            <a:pPr marL="0" indent="0" algn="just">
              <a:lnSpc>
                <a:spcPct val="100000"/>
              </a:lnSpc>
              <a:buNone/>
              <a:tabLst>
                <a:tab pos="542925" algn="l"/>
              </a:tabLst>
            </a:pPr>
            <a:r>
              <a:rPr lang="tr-TR" sz="2300" dirty="0"/>
              <a:t>	</a:t>
            </a:r>
            <a:r>
              <a:rPr lang="tr-TR" sz="2300" dirty="0" smtClean="0"/>
              <a:t>Bu iş işletme içindeki konuyla ilgili profesyoneller tarafından yürütülebileceği gibi, profesyonel olarak hizmet alımı şeklinde de yürütülebilir. </a:t>
            </a:r>
          </a:p>
        </p:txBody>
      </p:sp>
    </p:spTree>
    <p:extLst>
      <p:ext uri="{BB962C8B-B14F-4D97-AF65-F5344CB8AC3E}">
        <p14:creationId xmlns:p14="http://schemas.microsoft.com/office/powerpoint/2010/main" val="2539101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HATALARI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a:t>
            </a:r>
            <a:r>
              <a:rPr lang="tr-TR" sz="2300" dirty="0" err="1" smtClean="0"/>
              <a:t>TDK’ya</a:t>
            </a:r>
            <a:r>
              <a:rPr lang="tr-TR" sz="2300" dirty="0"/>
              <a:t> göre hata kavramı </a:t>
            </a:r>
            <a:r>
              <a:rPr lang="tr-TR" sz="2300" dirty="0" smtClean="0"/>
              <a:t>«istemeyerek </a:t>
            </a:r>
            <a:r>
              <a:rPr lang="tr-TR" sz="2300" dirty="0"/>
              <a:t>ve bilmeyerek yapılan yanlış, kusur, yanılma, </a:t>
            </a:r>
            <a:r>
              <a:rPr lang="tr-TR" sz="2300" dirty="0" smtClean="0"/>
              <a:t>yanılgı» şeklinde tanımlanmıştır. Yeni borçlar kanunumuz hata yerine yanılgı kelimesini kullanmayı tercih etmiştir.</a:t>
            </a:r>
          </a:p>
          <a:p>
            <a:pPr marL="0" indent="0" algn="just">
              <a:lnSpc>
                <a:spcPct val="100000"/>
              </a:lnSpc>
              <a:buNone/>
              <a:tabLst>
                <a:tab pos="542925" algn="l"/>
              </a:tabLst>
            </a:pPr>
            <a:r>
              <a:rPr lang="tr-TR" sz="2300" dirty="0"/>
              <a:t>	</a:t>
            </a:r>
            <a:r>
              <a:rPr lang="tr-TR" sz="2300" dirty="0" smtClean="0"/>
              <a:t>Hata; gerçek hakkında bilinçli olmayan yanlış ve eksiklik hali olarak ifade edilmektedir. </a:t>
            </a:r>
          </a:p>
          <a:p>
            <a:pPr marL="0" indent="0" algn="just">
              <a:lnSpc>
                <a:spcPct val="100000"/>
              </a:lnSpc>
              <a:buNone/>
              <a:tabLst>
                <a:tab pos="542925" algn="l"/>
              </a:tabLst>
            </a:pPr>
            <a:r>
              <a:rPr lang="tr-TR" sz="2300" dirty="0"/>
              <a:t>	</a:t>
            </a:r>
            <a:r>
              <a:rPr lang="tr-TR" sz="2300" dirty="0" smtClean="0"/>
              <a:t>Muhasebe hataları, unutkanlık, dikkatsizlik, bilgisizlik yüzünden muhasebe ile ilgili işlem, kayıt ve hesaplarda, genelde kasıt unsuru taşımayan yanlışlıklardır </a:t>
            </a:r>
            <a:r>
              <a:rPr lang="tr-TR" sz="1600" dirty="0" smtClean="0">
                <a:solidFill>
                  <a:prstClr val="black"/>
                </a:solidFill>
              </a:rPr>
              <a:t>(Ertaş</a:t>
            </a:r>
            <a:r>
              <a:rPr lang="tr-TR" sz="1600" dirty="0">
                <a:solidFill>
                  <a:prstClr val="black"/>
                </a:solidFill>
              </a:rPr>
              <a:t>, 2019</a:t>
            </a:r>
            <a:r>
              <a:rPr lang="tr-TR" sz="1600" dirty="0" smtClean="0">
                <a:solidFill>
                  <a:prstClr val="black"/>
                </a:solidFill>
              </a:rPr>
              <a:t>)</a:t>
            </a:r>
            <a:r>
              <a:rPr lang="tr-TR" sz="2300" dirty="0" smtClean="0">
                <a:solidFill>
                  <a:prstClr val="black"/>
                </a:solidFill>
              </a:rPr>
              <a:t>.</a:t>
            </a:r>
            <a:endParaRPr lang="tr-TR" sz="2300" dirty="0" smtClean="0"/>
          </a:p>
        </p:txBody>
      </p:sp>
    </p:spTree>
    <p:extLst>
      <p:ext uri="{BB962C8B-B14F-4D97-AF65-F5344CB8AC3E}">
        <p14:creationId xmlns:p14="http://schemas.microsoft.com/office/powerpoint/2010/main" val="1553312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Hataları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a:t>	</a:t>
            </a:r>
            <a:r>
              <a:rPr lang="tr-TR" sz="2300" dirty="0" smtClean="0"/>
              <a:t>Muhasebe hataları </a:t>
            </a:r>
            <a:r>
              <a:rPr lang="tr-TR" sz="1600" dirty="0">
                <a:solidFill>
                  <a:prstClr val="black"/>
                </a:solidFill>
              </a:rPr>
              <a:t>(Ertaş, 2019</a:t>
            </a:r>
            <a:r>
              <a:rPr lang="tr-TR" sz="1600" dirty="0" smtClean="0">
                <a:solidFill>
                  <a:prstClr val="black"/>
                </a:solidFill>
              </a:rPr>
              <a:t>)</a:t>
            </a:r>
            <a:r>
              <a:rPr lang="tr-TR" sz="2300" dirty="0" smtClean="0"/>
              <a:t>;</a:t>
            </a:r>
          </a:p>
          <a:p>
            <a:pPr marL="895350" indent="-180975" algn="just">
              <a:buNone/>
            </a:pPr>
            <a:r>
              <a:rPr lang="tr-TR" sz="2300" dirty="0"/>
              <a:t>	</a:t>
            </a:r>
            <a:r>
              <a:rPr lang="tr-TR" sz="2300" dirty="0" smtClean="0"/>
              <a:t>- gereken dikkat ve </a:t>
            </a:r>
            <a:r>
              <a:rPr lang="tr-TR" sz="2300" dirty="0"/>
              <a:t>ö</a:t>
            </a:r>
            <a:r>
              <a:rPr lang="tr-TR" sz="2300" dirty="0" smtClean="0"/>
              <a:t>zenin gösterilmemesi,</a:t>
            </a:r>
          </a:p>
          <a:p>
            <a:pPr marL="895350" indent="-180975" algn="just">
              <a:buNone/>
            </a:pPr>
            <a:r>
              <a:rPr lang="tr-TR" sz="2300" dirty="0"/>
              <a:t>	</a:t>
            </a:r>
            <a:r>
              <a:rPr lang="tr-TR" sz="2300" dirty="0" smtClean="0"/>
              <a:t>- ihmal,</a:t>
            </a:r>
          </a:p>
          <a:p>
            <a:pPr marL="895350" indent="-180975" algn="just">
              <a:buNone/>
            </a:pPr>
            <a:r>
              <a:rPr lang="tr-TR" sz="2300" dirty="0"/>
              <a:t>	</a:t>
            </a:r>
            <a:r>
              <a:rPr lang="tr-TR" sz="2300" dirty="0" smtClean="0"/>
              <a:t>- bilgi ve denetim yetersizliği,</a:t>
            </a:r>
          </a:p>
          <a:p>
            <a:pPr marL="895350" indent="-180975" algn="just">
              <a:buNone/>
            </a:pPr>
            <a:r>
              <a:rPr lang="tr-TR" sz="2300" dirty="0"/>
              <a:t>	</a:t>
            </a:r>
            <a:r>
              <a:rPr lang="tr-TR" sz="2300" dirty="0" smtClean="0"/>
              <a:t>- yasal yükümlülüklerin yeterince anlaşılmaması,</a:t>
            </a:r>
          </a:p>
          <a:p>
            <a:pPr marL="895350" indent="-180975" algn="just">
              <a:buNone/>
            </a:pPr>
            <a:r>
              <a:rPr lang="tr-TR" sz="2300" dirty="0"/>
              <a:t>	</a:t>
            </a:r>
            <a:r>
              <a:rPr lang="tr-TR" sz="2300" dirty="0" smtClean="0"/>
              <a:t>- plansız ve programsız çalışma</a:t>
            </a:r>
          </a:p>
          <a:p>
            <a:pPr marL="0" indent="0" algn="just">
              <a:buNone/>
              <a:tabLst>
                <a:tab pos="542925" algn="l"/>
              </a:tabLst>
            </a:pPr>
            <a:r>
              <a:rPr lang="tr-TR" sz="2300" dirty="0" smtClean="0"/>
              <a:t>gibi kasıt unsuru taşımayan nedenlerle ortaya çıkmaktadır.</a:t>
            </a:r>
          </a:p>
          <a:p>
            <a:pPr marL="0" indent="0" algn="just">
              <a:lnSpc>
                <a:spcPct val="100000"/>
              </a:lnSpc>
              <a:spcBef>
                <a:spcPts val="1800"/>
              </a:spcBef>
              <a:buNone/>
              <a:tabLst>
                <a:tab pos="542925" algn="l"/>
              </a:tabLst>
            </a:pPr>
            <a:r>
              <a:rPr lang="tr-TR" sz="2300" dirty="0" smtClean="0"/>
              <a:t>	Muhasebe </a:t>
            </a:r>
            <a:r>
              <a:rPr lang="tr-TR" sz="2300" dirty="0"/>
              <a:t>hataları genel olarak yasal mevzuata, genel kabul görmüş muhasebe </a:t>
            </a:r>
            <a:r>
              <a:rPr lang="tr-TR" sz="2300" dirty="0" smtClean="0"/>
              <a:t>ilkelerine, </a:t>
            </a:r>
            <a:r>
              <a:rPr lang="tr-TR" sz="2300" dirty="0"/>
              <a:t>işletme politikaları ve doğruluğu kabul edilen diğer ilke ve prensiplere aykırı ancak kasıt unsuru taşımayan fiil ve davranışlar olarak da </a:t>
            </a:r>
            <a:r>
              <a:rPr lang="tr-TR" sz="2300" dirty="0" smtClean="0"/>
              <a:t>tanımlanmaktadır.</a:t>
            </a:r>
            <a:endParaRPr lang="tr-TR" sz="2300" dirty="0"/>
          </a:p>
        </p:txBody>
      </p:sp>
    </p:spTree>
    <p:extLst>
      <p:ext uri="{BB962C8B-B14F-4D97-AF65-F5344CB8AC3E}">
        <p14:creationId xmlns:p14="http://schemas.microsoft.com/office/powerpoint/2010/main" val="44474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a:t>Muhasebede Yapılan Hata Türleri</a:t>
            </a:r>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a:t>	</a:t>
            </a:r>
            <a:r>
              <a:rPr lang="tr-TR" sz="2300" dirty="0" smtClean="0"/>
              <a:t>Muhasebede Yapılan Hata Türleri</a:t>
            </a:r>
          </a:p>
          <a:p>
            <a:pPr marL="0" lvl="0" indent="0" algn="just">
              <a:buNone/>
              <a:tabLst>
                <a:tab pos="542925" algn="l"/>
              </a:tabLst>
            </a:pPr>
            <a:r>
              <a:rPr lang="tr-TR" sz="2300" dirty="0"/>
              <a:t>	</a:t>
            </a:r>
            <a:r>
              <a:rPr lang="tr-TR" sz="2300" dirty="0" smtClean="0"/>
              <a:t>Günümüzde bilgisayar teknolojilerinin kullanımı, muhasebe hatalarının azalmasını ve hatta bir kısım muhasebe hatalarının ortadan kalkmasına vesile olmuştur. </a:t>
            </a:r>
            <a:endParaRPr lang="tr-TR" sz="2300" dirty="0"/>
          </a:p>
          <a:p>
            <a:pPr marL="0" lvl="0" indent="0" algn="just">
              <a:buNone/>
              <a:tabLst>
                <a:tab pos="542925" algn="l"/>
              </a:tabLst>
            </a:pPr>
            <a:r>
              <a:rPr lang="tr-TR" sz="2300" dirty="0" smtClean="0"/>
              <a:t>	Muhasebede yapılan hata türleri genel olarak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300" dirty="0" smtClean="0">
                <a:solidFill>
                  <a:prstClr val="black"/>
                </a:solidFill>
              </a:rPr>
              <a:t>;</a:t>
            </a:r>
          </a:p>
          <a:p>
            <a:pPr marL="809625" lvl="0" indent="0" algn="just">
              <a:buNone/>
              <a:tabLst>
                <a:tab pos="542925" algn="l"/>
              </a:tabLst>
            </a:pPr>
            <a:r>
              <a:rPr lang="tr-TR" sz="2300" dirty="0">
                <a:solidFill>
                  <a:prstClr val="black"/>
                </a:solidFill>
              </a:rPr>
              <a:t>	</a:t>
            </a:r>
            <a:r>
              <a:rPr lang="tr-TR" sz="2300" dirty="0" smtClean="0">
                <a:solidFill>
                  <a:prstClr val="black"/>
                </a:solidFill>
              </a:rPr>
              <a:t>- Matematiksel hesaplama hataları,</a:t>
            </a:r>
          </a:p>
          <a:p>
            <a:pPr marL="809625" lvl="0" indent="0" algn="just">
              <a:buNone/>
              <a:tabLst>
                <a:tab pos="542925" algn="l"/>
              </a:tabLst>
            </a:pPr>
            <a:r>
              <a:rPr lang="tr-TR" sz="2300" dirty="0">
                <a:solidFill>
                  <a:prstClr val="black"/>
                </a:solidFill>
              </a:rPr>
              <a:t>	</a:t>
            </a:r>
            <a:r>
              <a:rPr lang="tr-TR" sz="2300" dirty="0" smtClean="0">
                <a:solidFill>
                  <a:prstClr val="black"/>
                </a:solidFill>
              </a:rPr>
              <a:t>- Kayıt hataları,</a:t>
            </a:r>
          </a:p>
          <a:p>
            <a:pPr marL="809625" lvl="0" indent="0" algn="just">
              <a:buNone/>
              <a:tabLst>
                <a:tab pos="542925" algn="l"/>
              </a:tabLst>
            </a:pPr>
            <a:r>
              <a:rPr lang="tr-TR" sz="2300" dirty="0">
                <a:solidFill>
                  <a:prstClr val="black"/>
                </a:solidFill>
              </a:rPr>
              <a:t>	</a:t>
            </a:r>
            <a:r>
              <a:rPr lang="tr-TR" sz="2300" dirty="0" smtClean="0">
                <a:solidFill>
                  <a:prstClr val="black"/>
                </a:solidFill>
              </a:rPr>
              <a:t>- Nakil hataları,</a:t>
            </a:r>
          </a:p>
          <a:p>
            <a:pPr marL="809625" lvl="0" indent="0" algn="just">
              <a:buNone/>
              <a:tabLst>
                <a:tab pos="542925" algn="l"/>
              </a:tabLst>
            </a:pPr>
            <a:r>
              <a:rPr lang="tr-TR" sz="2300" dirty="0">
                <a:solidFill>
                  <a:prstClr val="black"/>
                </a:solidFill>
              </a:rPr>
              <a:t>	</a:t>
            </a:r>
            <a:r>
              <a:rPr lang="tr-TR" sz="2300" dirty="0" smtClean="0">
                <a:solidFill>
                  <a:prstClr val="black"/>
                </a:solidFill>
              </a:rPr>
              <a:t>- Unutma ve tekrar hataları,</a:t>
            </a:r>
          </a:p>
          <a:p>
            <a:pPr marL="809625" lvl="0" indent="0" algn="just">
              <a:buNone/>
              <a:tabLst>
                <a:tab pos="542925" algn="l"/>
              </a:tabLst>
            </a:pPr>
            <a:r>
              <a:rPr lang="tr-TR" sz="2300" dirty="0">
                <a:solidFill>
                  <a:prstClr val="black"/>
                </a:solidFill>
              </a:rPr>
              <a:t>	</a:t>
            </a:r>
            <a:r>
              <a:rPr lang="tr-TR" sz="2300" dirty="0" smtClean="0">
                <a:solidFill>
                  <a:prstClr val="black"/>
                </a:solidFill>
              </a:rPr>
              <a:t>- Bilanço hataları</a:t>
            </a:r>
          </a:p>
          <a:p>
            <a:pPr marL="0" lvl="0" indent="0" algn="just">
              <a:buNone/>
              <a:tabLst>
                <a:tab pos="542925" algn="l"/>
              </a:tabLst>
            </a:pPr>
            <a:r>
              <a:rPr lang="tr-TR" sz="2300" dirty="0" smtClean="0">
                <a:solidFill>
                  <a:prstClr val="black"/>
                </a:solidFill>
              </a:rPr>
              <a:t>olarak karşımıza çıkabilir.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54674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a:t>	</a:t>
            </a:r>
            <a:r>
              <a:rPr lang="tr-TR" sz="2300" b="1" i="1" dirty="0" smtClean="0"/>
              <a:t>1.</a:t>
            </a:r>
            <a:r>
              <a:rPr lang="tr-TR" sz="2300" b="1" i="1" dirty="0" smtClean="0">
                <a:solidFill>
                  <a:prstClr val="black"/>
                </a:solidFill>
              </a:rPr>
              <a:t> </a:t>
            </a:r>
            <a:r>
              <a:rPr lang="tr-TR" sz="2300" b="1" i="1" dirty="0">
                <a:solidFill>
                  <a:prstClr val="black"/>
                </a:solidFill>
              </a:rPr>
              <a:t>Matematiksel hesaplama hataları,</a:t>
            </a:r>
          </a:p>
          <a:p>
            <a:pPr marL="0" lvl="0" indent="0" algn="just">
              <a:lnSpc>
                <a:spcPct val="100000"/>
              </a:lnSpc>
              <a:buNone/>
              <a:tabLst>
                <a:tab pos="542925" algn="l"/>
              </a:tabLst>
            </a:pPr>
            <a:r>
              <a:rPr lang="tr-TR" sz="2300" dirty="0"/>
              <a:t>	</a:t>
            </a:r>
            <a:r>
              <a:rPr lang="tr-TR" sz="2300" dirty="0" smtClean="0"/>
              <a:t>Muhasebede kullanılan defter ve belgeler üzerinde yapılan aritmetik işlemler sırasında yapılan hesaplama hatalarıdır. Özellikle sayfa, tablo, bilanço toplamlarının alınması, bakiyelerinin tespitinde yapılan çıkarma hataları, döküm listelerinde yapılan çarpma hataları gibi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300" dirty="0" smtClean="0">
                <a:solidFill>
                  <a:prstClr val="black"/>
                </a:solidFill>
              </a:rPr>
              <a:t>;</a:t>
            </a:r>
          </a:p>
        </p:txBody>
      </p:sp>
    </p:spTree>
    <p:extLst>
      <p:ext uri="{BB962C8B-B14F-4D97-AF65-F5344CB8AC3E}">
        <p14:creationId xmlns:p14="http://schemas.microsoft.com/office/powerpoint/2010/main" val="572217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a:t>	</a:t>
            </a:r>
            <a:r>
              <a:rPr lang="tr-TR" sz="2300" dirty="0" smtClean="0"/>
              <a:t>Genel olarak yapılan matematiksel hata türleri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a:p>
            <a:pPr marL="1162050" indent="-266700" algn="just">
              <a:spcBef>
                <a:spcPts val="600"/>
              </a:spcBef>
            </a:pPr>
            <a:r>
              <a:rPr lang="tr-TR" sz="2300" dirty="0" smtClean="0">
                <a:solidFill>
                  <a:prstClr val="black"/>
                </a:solidFill>
              </a:rPr>
              <a:t>Yevmiye, defteri kebir toplamlarında yapılan hatalar,</a:t>
            </a:r>
          </a:p>
          <a:p>
            <a:pPr marL="1162050" indent="-266700" algn="just">
              <a:spcBef>
                <a:spcPts val="600"/>
              </a:spcBef>
            </a:pPr>
            <a:r>
              <a:rPr lang="tr-TR" sz="2300" dirty="0" smtClean="0">
                <a:solidFill>
                  <a:prstClr val="black"/>
                </a:solidFill>
              </a:rPr>
              <a:t>Kasa defterinde yapılan toplama, çıkarma hataları,</a:t>
            </a:r>
          </a:p>
          <a:p>
            <a:pPr marL="1162050" indent="-266700" algn="just">
              <a:spcBef>
                <a:spcPts val="600"/>
              </a:spcBef>
            </a:pPr>
            <a:r>
              <a:rPr lang="tr-TR" sz="2300" dirty="0" smtClean="0">
                <a:solidFill>
                  <a:prstClr val="black"/>
                </a:solidFill>
              </a:rPr>
              <a:t>Envanter cetvellerinde çarpım ve toplama hataları,</a:t>
            </a:r>
          </a:p>
          <a:p>
            <a:pPr marL="1162050" indent="-266700" algn="just">
              <a:spcBef>
                <a:spcPts val="600"/>
              </a:spcBef>
            </a:pPr>
            <a:r>
              <a:rPr lang="tr-TR" sz="2300" dirty="0" smtClean="0">
                <a:solidFill>
                  <a:prstClr val="black"/>
                </a:solidFill>
              </a:rPr>
              <a:t>Amortisman hesaplamalarında yapılan hatalar,</a:t>
            </a:r>
          </a:p>
          <a:p>
            <a:pPr marL="1162050" indent="-266700" algn="just">
              <a:spcBef>
                <a:spcPts val="600"/>
              </a:spcBef>
            </a:pPr>
            <a:r>
              <a:rPr lang="tr-TR" sz="2300" dirty="0" smtClean="0">
                <a:solidFill>
                  <a:prstClr val="black"/>
                </a:solidFill>
              </a:rPr>
              <a:t>Maaş bordrolarının toplamında yapılan hatalar,</a:t>
            </a:r>
          </a:p>
          <a:p>
            <a:pPr marL="1162050" indent="-266700" algn="just">
              <a:spcBef>
                <a:spcPts val="600"/>
              </a:spcBef>
            </a:pPr>
            <a:r>
              <a:rPr lang="tr-TR" sz="2300" dirty="0" smtClean="0">
                <a:solidFill>
                  <a:prstClr val="black"/>
                </a:solidFill>
              </a:rPr>
              <a:t>Fatura üzerinde KDV hesaplanması sırasında yapılan hatalar,</a:t>
            </a:r>
          </a:p>
          <a:p>
            <a:pPr marL="1162050" indent="-266700" algn="just">
              <a:spcBef>
                <a:spcPts val="600"/>
              </a:spcBef>
            </a:pPr>
            <a:r>
              <a:rPr lang="tr-TR" sz="2300" dirty="0" smtClean="0">
                <a:solidFill>
                  <a:prstClr val="black"/>
                </a:solidFill>
              </a:rPr>
              <a:t>Gelir tablosu ve bilanço toplamlarında yapılan hatalar,</a:t>
            </a:r>
          </a:p>
          <a:p>
            <a:pPr marL="1162050" indent="-266700" algn="just">
              <a:spcBef>
                <a:spcPts val="600"/>
              </a:spcBef>
            </a:pPr>
            <a:r>
              <a:rPr lang="tr-TR" sz="2300" dirty="0" smtClean="0">
                <a:solidFill>
                  <a:prstClr val="black"/>
                </a:solidFill>
              </a:rPr>
              <a:t>Yeniden değerleme işlemleri sırasında yapılan çarpım hataları gibi</a:t>
            </a:r>
          </a:p>
        </p:txBody>
      </p:sp>
    </p:spTree>
    <p:extLst>
      <p:ext uri="{BB962C8B-B14F-4D97-AF65-F5344CB8AC3E}">
        <p14:creationId xmlns:p14="http://schemas.microsoft.com/office/powerpoint/2010/main" val="3024673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spcBef>
                <a:spcPts val="400"/>
              </a:spcBef>
              <a:buNone/>
            </a:pPr>
            <a:r>
              <a:rPr lang="tr-TR" sz="2300" dirty="0" smtClean="0">
                <a:solidFill>
                  <a:prstClr val="black"/>
                </a:solidFill>
              </a:rPr>
              <a:t>	Ancak günümüzde kullanılan bilgi teknolojileri ve bilgisayarlı muhasebe paket programları, ERP yazılımları bu hataların büyük bir kısmını önlemekte ve hata anında genelde kullanıcıyı uyarmakta ve hatta bir kısım tablo ve raporları otomatik olarak önceki kayıtlardan çıkarmaktadır. </a:t>
            </a:r>
          </a:p>
          <a:p>
            <a:pPr marL="0" indent="0" algn="just">
              <a:spcBef>
                <a:spcPts val="400"/>
              </a:spcBef>
              <a:buNone/>
            </a:pPr>
            <a:r>
              <a:rPr lang="tr-TR" sz="2300" dirty="0">
                <a:solidFill>
                  <a:prstClr val="black"/>
                </a:solidFill>
              </a:rPr>
              <a:t>	</a:t>
            </a:r>
            <a:r>
              <a:rPr lang="tr-TR" sz="2300" dirty="0" smtClean="0">
                <a:solidFill>
                  <a:prstClr val="black"/>
                </a:solidFill>
              </a:rPr>
              <a:t>Yine de sisteme ilk kayıtlama sürecinde hatalar yapılmışsa bu hatalar raporlanan sonuçlara etki etmektedir.</a:t>
            </a:r>
          </a:p>
        </p:txBody>
      </p:sp>
    </p:spTree>
    <p:extLst>
      <p:ext uri="{BB962C8B-B14F-4D97-AF65-F5344CB8AC3E}">
        <p14:creationId xmlns:p14="http://schemas.microsoft.com/office/powerpoint/2010/main" val="1305445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b="1" i="1" dirty="0"/>
              <a:t>	</a:t>
            </a:r>
            <a:r>
              <a:rPr lang="tr-TR" sz="2300" b="1" i="1" dirty="0" smtClean="0"/>
              <a:t>2. Kayıt Hataları</a:t>
            </a:r>
          </a:p>
          <a:p>
            <a:pPr marL="0" lvl="0" indent="0" algn="just">
              <a:lnSpc>
                <a:spcPct val="100000"/>
              </a:lnSpc>
              <a:buNone/>
              <a:tabLst>
                <a:tab pos="542925" algn="l"/>
              </a:tabLst>
            </a:pPr>
            <a:r>
              <a:rPr lang="tr-TR" sz="2300" dirty="0"/>
              <a:t>	</a:t>
            </a:r>
            <a:r>
              <a:rPr lang="tr-TR" sz="2300" dirty="0" smtClean="0"/>
              <a:t>İşletmelerin gerçekleştirdikleri finansal nitelikli işlemlere ait belgeler, muhasebeleştirilme sürecinde kayıt altına alınırken, bu belgelerde yer alan tutarların yanlış kaydedilmesi, finansal nitelikli bilgilerin yanlış yorumlanarak olması gerekenden farklı hesaplara kaydedilmesi veya borçlu ve alacaklı hesapların karıştırılması sonucu ortaya çıkan hatalardır. Kayıtlama hatalar genel olarak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a:t>
            </a:r>
            <a:r>
              <a:rPr lang="tr-TR" sz="2300" dirty="0" smtClean="0">
                <a:solidFill>
                  <a:prstClr val="black"/>
                </a:solidFill>
              </a:rPr>
              <a:t>Rakam hatası,</a:t>
            </a:r>
          </a:p>
          <a:p>
            <a:pPr marL="0" lvl="0" indent="0" algn="just">
              <a:lnSpc>
                <a:spcPct val="100000"/>
              </a:lnSpc>
              <a:buNone/>
              <a:tabLst>
                <a:tab pos="542925" algn="l"/>
              </a:tabLst>
            </a:pPr>
            <a:r>
              <a:rPr lang="tr-TR" sz="2300" dirty="0">
                <a:solidFill>
                  <a:prstClr val="black"/>
                </a:solidFill>
              </a:rPr>
              <a:t>	</a:t>
            </a:r>
            <a:r>
              <a:rPr lang="tr-TR" sz="2300" dirty="0" smtClean="0">
                <a:solidFill>
                  <a:prstClr val="black"/>
                </a:solidFill>
              </a:rPr>
              <a:t>- Hesap hatası,</a:t>
            </a:r>
          </a:p>
          <a:p>
            <a:pPr marL="0" lvl="0" indent="0" algn="just">
              <a:lnSpc>
                <a:spcPct val="100000"/>
              </a:lnSpc>
              <a:buNone/>
              <a:tabLst>
                <a:tab pos="542925" algn="l"/>
              </a:tabLst>
            </a:pPr>
            <a:r>
              <a:rPr lang="tr-TR" sz="2300" dirty="0">
                <a:solidFill>
                  <a:prstClr val="black"/>
                </a:solidFill>
              </a:rPr>
              <a:t>	</a:t>
            </a:r>
            <a:r>
              <a:rPr lang="tr-TR" sz="2300" dirty="0" smtClean="0">
                <a:solidFill>
                  <a:prstClr val="black"/>
                </a:solidFill>
              </a:rPr>
              <a:t>- Borç alacak tarafın karıştırılması,</a:t>
            </a:r>
          </a:p>
          <a:p>
            <a:pPr marL="0" lvl="0" indent="0" algn="just">
              <a:lnSpc>
                <a:spcPct val="100000"/>
              </a:lnSpc>
              <a:buNone/>
              <a:tabLst>
                <a:tab pos="542925" algn="l"/>
              </a:tabLst>
            </a:pPr>
            <a:r>
              <a:rPr lang="tr-TR" sz="2300" dirty="0">
                <a:solidFill>
                  <a:prstClr val="black"/>
                </a:solidFill>
              </a:rPr>
              <a:t>	</a:t>
            </a:r>
            <a:r>
              <a:rPr lang="tr-TR" sz="2300" dirty="0" smtClean="0">
                <a:solidFill>
                  <a:prstClr val="black"/>
                </a:solidFill>
              </a:rPr>
              <a:t>- Borç alacak hesaplarının karıştırılması</a:t>
            </a:r>
          </a:p>
          <a:p>
            <a:pPr marL="0" lvl="0" indent="0" algn="just">
              <a:lnSpc>
                <a:spcPct val="100000"/>
              </a:lnSpc>
              <a:buNone/>
              <a:tabLst>
                <a:tab pos="542925" algn="l"/>
              </a:tabLst>
            </a:pPr>
            <a:r>
              <a:rPr lang="tr-TR" sz="2300" dirty="0">
                <a:solidFill>
                  <a:prstClr val="black"/>
                </a:solidFill>
              </a:rPr>
              <a:t>ş</a:t>
            </a:r>
            <a:r>
              <a:rPr lang="tr-TR" sz="2300" dirty="0" smtClean="0">
                <a:solidFill>
                  <a:prstClr val="black"/>
                </a:solidFill>
              </a:rPr>
              <a:t>eklinde ortaya çıkar.</a:t>
            </a:r>
          </a:p>
        </p:txBody>
      </p:sp>
    </p:spTree>
    <p:extLst>
      <p:ext uri="{BB962C8B-B14F-4D97-AF65-F5344CB8AC3E}">
        <p14:creationId xmlns:p14="http://schemas.microsoft.com/office/powerpoint/2010/main" val="3962570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b="1" i="1" dirty="0"/>
              <a:t>	3</a:t>
            </a:r>
            <a:r>
              <a:rPr lang="tr-TR" sz="2300" b="1" i="1" dirty="0" smtClean="0"/>
              <a:t>. Nakil Hataları</a:t>
            </a:r>
          </a:p>
          <a:p>
            <a:pPr marL="0" lvl="0" indent="0" algn="just">
              <a:lnSpc>
                <a:spcPct val="100000"/>
              </a:lnSpc>
              <a:buNone/>
              <a:tabLst>
                <a:tab pos="542925" algn="l"/>
              </a:tabLst>
            </a:pPr>
            <a:r>
              <a:rPr lang="tr-TR" sz="2300" dirty="0"/>
              <a:t>	</a:t>
            </a:r>
            <a:r>
              <a:rPr lang="tr-TR" sz="2300" dirty="0" smtClean="0"/>
              <a:t>Muhasebe işlemlerine ait tutarların, sayfadan sayfaya, defterden deftere, defterden mizana veya yevmiye defterine kaydedilen tutarın büyük deftere kaydı sırasında yanlış kaydedilmesi durumudur. Bunlar genel olarak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a:t>
            </a:r>
            <a:r>
              <a:rPr lang="tr-TR" sz="2300" dirty="0" smtClean="0">
                <a:solidFill>
                  <a:prstClr val="black"/>
                </a:solidFill>
              </a:rPr>
              <a:t>Rakamsal hatalar,</a:t>
            </a:r>
          </a:p>
          <a:p>
            <a:pPr marL="0" lvl="0" indent="0" algn="just">
              <a:lnSpc>
                <a:spcPct val="100000"/>
              </a:lnSpc>
              <a:buNone/>
              <a:tabLst>
                <a:tab pos="542925" algn="l"/>
              </a:tabLst>
            </a:pPr>
            <a:r>
              <a:rPr lang="tr-TR" sz="2300" dirty="0">
                <a:solidFill>
                  <a:prstClr val="black"/>
                </a:solidFill>
              </a:rPr>
              <a:t>	</a:t>
            </a:r>
            <a:r>
              <a:rPr lang="tr-TR" sz="2300" dirty="0" smtClean="0">
                <a:solidFill>
                  <a:prstClr val="black"/>
                </a:solidFill>
              </a:rPr>
              <a:t>- Hesap hatası,</a:t>
            </a:r>
          </a:p>
          <a:p>
            <a:pPr marL="0" lvl="0" indent="0" algn="just">
              <a:lnSpc>
                <a:spcPct val="100000"/>
              </a:lnSpc>
              <a:buNone/>
              <a:tabLst>
                <a:tab pos="542925" algn="l"/>
              </a:tabLst>
            </a:pPr>
            <a:r>
              <a:rPr lang="tr-TR" sz="2300" dirty="0">
                <a:solidFill>
                  <a:prstClr val="black"/>
                </a:solidFill>
              </a:rPr>
              <a:t>	</a:t>
            </a:r>
            <a:r>
              <a:rPr lang="tr-TR" sz="2300" dirty="0" smtClean="0">
                <a:solidFill>
                  <a:prstClr val="black"/>
                </a:solidFill>
              </a:rPr>
              <a:t>şeklinde karşımıza çıkmaktadır.</a:t>
            </a:r>
          </a:p>
          <a:p>
            <a:pPr marL="0" lvl="0" indent="0" algn="just">
              <a:lnSpc>
                <a:spcPct val="100000"/>
              </a:lnSpc>
              <a:buNone/>
              <a:tabLst>
                <a:tab pos="542925" algn="l"/>
              </a:tabLst>
            </a:pPr>
            <a:r>
              <a:rPr lang="tr-TR" sz="2300" dirty="0" smtClean="0">
                <a:solidFill>
                  <a:prstClr val="black"/>
                </a:solidFill>
              </a:rPr>
              <a:t>Ancak muhasebede bilişim teknolojileri kullanımıyla aktarımların büyük bir kısmı otomatik yapıldığından eskiye nazaran daha az karşımıza çıkmaktadır.</a:t>
            </a:r>
          </a:p>
        </p:txBody>
      </p:sp>
    </p:spTree>
    <p:extLst>
      <p:ext uri="{BB962C8B-B14F-4D97-AF65-F5344CB8AC3E}">
        <p14:creationId xmlns:p14="http://schemas.microsoft.com/office/powerpoint/2010/main" val="1678669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b="1" i="1" dirty="0"/>
              <a:t>	</a:t>
            </a:r>
            <a:r>
              <a:rPr lang="tr-TR" sz="2300" b="1" i="1" dirty="0" smtClean="0"/>
              <a:t>4. Unutma ve Tekrar Hataları</a:t>
            </a:r>
          </a:p>
          <a:p>
            <a:pPr marL="0" lvl="0" indent="0" algn="just">
              <a:buNone/>
              <a:tabLst>
                <a:tab pos="542925" algn="l"/>
              </a:tabLst>
            </a:pPr>
            <a:r>
              <a:rPr lang="tr-TR" sz="2300" dirty="0"/>
              <a:t>	</a:t>
            </a:r>
            <a:r>
              <a:rPr lang="tr-TR" sz="2300" dirty="0" smtClean="0"/>
              <a:t>Muhasebe işlemlerin unutulması veya kaydedilmediği düşünülerek tekrar kaydedilmesi şeklinde ortaya çıkan hatalardır. Bunlar genel olarak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a:p>
            <a:pPr marL="0" lvl="0" indent="0" algn="just">
              <a:buNone/>
              <a:tabLst>
                <a:tab pos="542925" algn="l"/>
              </a:tabLst>
            </a:pPr>
            <a:r>
              <a:rPr lang="tr-TR" sz="2200" dirty="0">
                <a:solidFill>
                  <a:prstClr val="black"/>
                </a:solidFill>
              </a:rPr>
              <a:t>	</a:t>
            </a:r>
            <a:r>
              <a:rPr lang="tr-TR" sz="2200" b="1" i="1" dirty="0" smtClean="0">
                <a:solidFill>
                  <a:prstClr val="black"/>
                </a:solidFill>
              </a:rPr>
              <a:t>- Unutma hataları,</a:t>
            </a:r>
          </a:p>
          <a:p>
            <a:pPr marL="0" lvl="0" indent="0" algn="just">
              <a:buNone/>
              <a:tabLst>
                <a:tab pos="542925" algn="l"/>
              </a:tabLst>
            </a:pPr>
            <a:r>
              <a:rPr lang="tr-TR" sz="2200" dirty="0">
                <a:solidFill>
                  <a:prstClr val="black"/>
                </a:solidFill>
              </a:rPr>
              <a:t>	</a:t>
            </a:r>
            <a:r>
              <a:rPr lang="tr-TR" sz="2200" dirty="0" smtClean="0">
                <a:solidFill>
                  <a:prstClr val="black"/>
                </a:solidFill>
              </a:rPr>
              <a:t>İşletmeye ait olup alış, satış ve gider gibi ticari işlemlerin ilgili döneme veya hiç kaydedilmemesi unutma hatasıdır. Bir kaydın yapılmasının unutulduğunun farkına varıldığı tarihte o işleme ait belge ve bilgiler ilgili defterlere kaydedilmektedir.</a:t>
            </a:r>
          </a:p>
          <a:p>
            <a:pPr marL="0" lvl="0" indent="0" algn="just">
              <a:buNone/>
              <a:tabLst>
                <a:tab pos="542925" algn="l"/>
              </a:tabLst>
            </a:pPr>
            <a:r>
              <a:rPr lang="tr-TR" sz="2200" dirty="0">
                <a:solidFill>
                  <a:prstClr val="black"/>
                </a:solidFill>
              </a:rPr>
              <a:t>	</a:t>
            </a:r>
            <a:r>
              <a:rPr lang="tr-TR" sz="2200" b="1" i="1" dirty="0" smtClean="0">
                <a:solidFill>
                  <a:prstClr val="black"/>
                </a:solidFill>
              </a:rPr>
              <a:t>- Tekrarlama hatası,</a:t>
            </a:r>
          </a:p>
          <a:p>
            <a:pPr marL="0" lvl="0" indent="0" algn="just">
              <a:buNone/>
              <a:tabLst>
                <a:tab pos="542925" algn="l"/>
              </a:tabLst>
            </a:pPr>
            <a:r>
              <a:rPr lang="tr-TR" sz="2200" dirty="0">
                <a:solidFill>
                  <a:prstClr val="black"/>
                </a:solidFill>
              </a:rPr>
              <a:t>	</a:t>
            </a:r>
            <a:r>
              <a:rPr lang="tr-TR" sz="2200" dirty="0" smtClean="0">
                <a:solidFill>
                  <a:prstClr val="black"/>
                </a:solidFill>
              </a:rPr>
              <a:t>Aynı işlemin defter kayıtlarına birden fazla kaydedilmesi durumudur. Sık rastlanan tekrar hataları;</a:t>
            </a:r>
          </a:p>
          <a:p>
            <a:pPr marL="809625" algn="just">
              <a:spcBef>
                <a:spcPts val="600"/>
              </a:spcBef>
              <a:tabLst>
                <a:tab pos="628650" algn="l"/>
              </a:tabLst>
            </a:pPr>
            <a:r>
              <a:rPr lang="tr-TR" sz="2200" dirty="0" smtClean="0">
                <a:solidFill>
                  <a:prstClr val="black"/>
                </a:solidFill>
              </a:rPr>
              <a:t>Aynı belgenin bir defadan fazla muhasebe kayıtlarına alınması,</a:t>
            </a:r>
          </a:p>
          <a:p>
            <a:pPr marL="809625" algn="just">
              <a:spcBef>
                <a:spcPts val="600"/>
              </a:spcBef>
              <a:tabLst>
                <a:tab pos="628650" algn="l"/>
              </a:tabLst>
            </a:pPr>
            <a:r>
              <a:rPr lang="tr-TR" sz="2200" dirty="0" smtClean="0">
                <a:solidFill>
                  <a:prstClr val="black"/>
                </a:solidFill>
              </a:rPr>
              <a:t>Bir ticari işlemin iki ayrı deftere mükerrer olarak kaydedilmesi,</a:t>
            </a:r>
          </a:p>
          <a:p>
            <a:pPr marL="809625" algn="just">
              <a:spcBef>
                <a:spcPts val="600"/>
              </a:spcBef>
              <a:tabLst>
                <a:tab pos="628650" algn="l"/>
              </a:tabLst>
            </a:pPr>
            <a:r>
              <a:rPr lang="tr-TR" sz="2200" dirty="0" smtClean="0">
                <a:solidFill>
                  <a:prstClr val="black"/>
                </a:solidFill>
              </a:rPr>
              <a:t>Aynı işlem ve hesaplara aynı tarihlerde mükerrer kayıt yapılması,</a:t>
            </a:r>
          </a:p>
          <a:p>
            <a:pPr marL="0" lvl="0" indent="0" algn="just">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321579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Muhasebe bilgi sisteminin güvenliği denildiğinde;</a:t>
            </a:r>
          </a:p>
          <a:p>
            <a:pPr marL="0" indent="0" algn="just">
              <a:buNone/>
              <a:tabLst>
                <a:tab pos="542925" algn="l"/>
              </a:tabLst>
            </a:pPr>
            <a:r>
              <a:rPr lang="tr-TR" sz="2300" dirty="0"/>
              <a:t>	</a:t>
            </a:r>
            <a:r>
              <a:rPr lang="tr-TR" sz="2300" dirty="0" smtClean="0"/>
              <a:t>- Bilgi işlem güvenliği; </a:t>
            </a:r>
          </a:p>
          <a:p>
            <a:pPr marL="0" indent="0" algn="just">
              <a:buNone/>
              <a:tabLst>
                <a:tab pos="542925" algn="l"/>
              </a:tabLst>
            </a:pPr>
            <a:r>
              <a:rPr lang="tr-TR" sz="2300" dirty="0"/>
              <a:t>	</a:t>
            </a:r>
            <a:r>
              <a:rPr lang="tr-TR" sz="2300" dirty="0" smtClean="0"/>
              <a:t>	* Bilgi sistemlerine yetkisiz erişimlerin sınırlandırılması,</a:t>
            </a:r>
          </a:p>
          <a:p>
            <a:pPr marL="0" indent="0" algn="just">
              <a:buNone/>
              <a:tabLst>
                <a:tab pos="542925" algn="l"/>
              </a:tabLst>
            </a:pPr>
            <a:r>
              <a:rPr lang="tr-TR" sz="2300" dirty="0"/>
              <a:t>	</a:t>
            </a:r>
            <a:r>
              <a:rPr lang="tr-TR" sz="2300" dirty="0" smtClean="0"/>
              <a:t>		- Ağ güvenliği,</a:t>
            </a:r>
          </a:p>
          <a:p>
            <a:pPr marL="0" indent="0" algn="just">
              <a:buNone/>
              <a:tabLst>
                <a:tab pos="542925" algn="l"/>
              </a:tabLst>
            </a:pPr>
            <a:r>
              <a:rPr lang="tr-TR" sz="2300" dirty="0"/>
              <a:t>	</a:t>
            </a:r>
            <a:r>
              <a:rPr lang="tr-TR" sz="2300" dirty="0" smtClean="0"/>
              <a:t>		- Yazılım güvenliği</a:t>
            </a:r>
          </a:p>
          <a:p>
            <a:pPr marL="0" indent="0" algn="just">
              <a:buNone/>
              <a:tabLst>
                <a:tab pos="542925" algn="l"/>
              </a:tabLst>
            </a:pPr>
            <a:r>
              <a:rPr lang="tr-TR" sz="2300" dirty="0"/>
              <a:t>	</a:t>
            </a:r>
            <a:r>
              <a:rPr lang="tr-TR" sz="2300" dirty="0" smtClean="0"/>
              <a:t>	* Muhasebe verilerinin yedeklenmesi</a:t>
            </a:r>
          </a:p>
          <a:p>
            <a:pPr marL="0" indent="0" algn="just">
              <a:buNone/>
              <a:tabLst>
                <a:tab pos="542925" algn="l"/>
              </a:tabLst>
            </a:pPr>
            <a:r>
              <a:rPr lang="tr-TR" sz="2300" dirty="0"/>
              <a:t>	</a:t>
            </a:r>
            <a:r>
              <a:rPr lang="tr-TR" sz="2300" dirty="0" smtClean="0"/>
              <a:t>- Muhasebe Hatalarının Tespiti ve Önlenmesi</a:t>
            </a:r>
          </a:p>
          <a:p>
            <a:pPr marL="0" indent="0" algn="just">
              <a:buNone/>
              <a:tabLst>
                <a:tab pos="542925" algn="l"/>
              </a:tabLst>
            </a:pPr>
            <a:r>
              <a:rPr lang="tr-TR" sz="2300" dirty="0"/>
              <a:t>	</a:t>
            </a:r>
            <a:r>
              <a:rPr lang="tr-TR" sz="2300" dirty="0" smtClean="0"/>
              <a:t>- Muhasebe Hilelerinin Tespiti ve Önlenmesi</a:t>
            </a:r>
          </a:p>
          <a:p>
            <a:pPr marL="0" indent="0" algn="just">
              <a:buNone/>
              <a:tabLst>
                <a:tab pos="542925" algn="l"/>
              </a:tabLst>
            </a:pPr>
            <a:r>
              <a:rPr lang="tr-TR" sz="2300" dirty="0"/>
              <a:t>	</a:t>
            </a:r>
            <a:r>
              <a:rPr lang="tr-TR" sz="2300" dirty="0" smtClean="0"/>
              <a:t>- Muhasebe Bilgi Sisteminin Denetimi</a:t>
            </a:r>
          </a:p>
          <a:p>
            <a:pPr marL="0" indent="0" algn="just">
              <a:buNone/>
              <a:tabLst>
                <a:tab pos="542925" algn="l"/>
              </a:tabLst>
            </a:pPr>
            <a:r>
              <a:rPr lang="tr-TR" sz="2300" dirty="0"/>
              <a:t>	</a:t>
            </a:r>
            <a:r>
              <a:rPr lang="tr-TR" sz="2300" dirty="0" smtClean="0"/>
              <a:t>- Güvenlik Risklerinin Kaynakları</a:t>
            </a:r>
            <a:endParaRPr lang="tr-TR" sz="2300" dirty="0"/>
          </a:p>
          <a:p>
            <a:pPr marL="0" indent="0" algn="just">
              <a:buNone/>
              <a:tabLst>
                <a:tab pos="542925" algn="l"/>
              </a:tabLst>
            </a:pPr>
            <a:r>
              <a:rPr lang="tr-TR" sz="2300" dirty="0" smtClean="0"/>
              <a:t>konuları incelenmeye çalışılacaktır.</a:t>
            </a:r>
            <a:endParaRPr lang="tr-TR" sz="2300" dirty="0"/>
          </a:p>
        </p:txBody>
      </p:sp>
    </p:spTree>
    <p:extLst>
      <p:ext uri="{BB962C8B-B14F-4D97-AF65-F5344CB8AC3E}">
        <p14:creationId xmlns:p14="http://schemas.microsoft.com/office/powerpoint/2010/main" val="317129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b="1" i="1" dirty="0"/>
              <a:t>	</a:t>
            </a:r>
            <a:r>
              <a:rPr lang="tr-TR" sz="2300" b="1" i="1" dirty="0" smtClean="0"/>
              <a:t>5. Bilanço Hataları</a:t>
            </a:r>
          </a:p>
          <a:p>
            <a:pPr marL="0" lvl="0" indent="0" algn="just">
              <a:lnSpc>
                <a:spcPct val="100000"/>
              </a:lnSpc>
              <a:buNone/>
              <a:tabLst>
                <a:tab pos="542925" algn="l"/>
              </a:tabLst>
            </a:pPr>
            <a:r>
              <a:rPr lang="tr-TR" sz="2300" dirty="0"/>
              <a:t>	</a:t>
            </a:r>
            <a:r>
              <a:rPr lang="tr-TR" sz="2300" dirty="0" smtClean="0"/>
              <a:t>Bilanço, bir işletmenin belirli bir anda sahip oldukları varlıklar ile bu varlıkların sağlandığı kaynakları belirli bir düzen içerisinde gösteren finansal tablodur. </a:t>
            </a:r>
          </a:p>
          <a:p>
            <a:pPr marL="0" lvl="0" indent="0" algn="just">
              <a:lnSpc>
                <a:spcPct val="100000"/>
              </a:lnSpc>
              <a:buNone/>
              <a:tabLst>
                <a:tab pos="542925" algn="l"/>
              </a:tabLst>
            </a:pPr>
            <a:r>
              <a:rPr lang="tr-TR" sz="2300" dirty="0"/>
              <a:t>	</a:t>
            </a:r>
            <a:r>
              <a:rPr lang="tr-TR" sz="2300" dirty="0" smtClean="0"/>
              <a:t>MSUGT bilanço ilkelerinin amacını</a:t>
            </a:r>
            <a:r>
              <a:rPr lang="tr-TR" sz="2300" dirty="0"/>
              <a:t>, </a:t>
            </a:r>
            <a:r>
              <a:rPr lang="tr-TR" sz="2300" dirty="0" smtClean="0"/>
              <a:t>«</a:t>
            </a:r>
            <a:r>
              <a:rPr lang="tr-TR" sz="2300" i="1" dirty="0" smtClean="0"/>
              <a:t>Sermaye </a:t>
            </a:r>
            <a:r>
              <a:rPr lang="tr-TR" sz="2300" i="1" dirty="0"/>
              <a:t>koyan veya sonradan kendilerine ait kârı işletmede bırakan sahip ve hissedarlar ile alacaklıların işletmeye sağladıkları kaynaklar ve bunlarla elde edilen varlıkların muhasebe kayıt, hesap ve tablolarında anlamlı bir şekilde tespit edilmesi ve gösterilmesi yoluyla, belli bir tarihte işletmenin mali durumunun açıklıkla ve ilgililer için gerçeğe uygun olarak </a:t>
            </a:r>
            <a:r>
              <a:rPr lang="tr-TR" sz="2300" i="1" dirty="0" smtClean="0"/>
              <a:t>yansıtılması</a:t>
            </a:r>
            <a:r>
              <a:rPr lang="tr-TR" sz="2300" dirty="0" smtClean="0"/>
              <a:t>» şeklinde tanımlamıştır.</a:t>
            </a:r>
          </a:p>
          <a:p>
            <a:pPr marL="0" lvl="0" indent="0" algn="just">
              <a:lnSpc>
                <a:spcPct val="100000"/>
              </a:lnSpc>
              <a:buNone/>
              <a:tabLst>
                <a:tab pos="542925" algn="l"/>
              </a:tabLst>
            </a:pPr>
            <a:r>
              <a:rPr lang="tr-TR" sz="2300" dirty="0"/>
              <a:t>	</a:t>
            </a:r>
            <a:r>
              <a:rPr lang="tr-TR" sz="2300" dirty="0" smtClean="0"/>
              <a:t>Bilançonun, işletme sahipleri, işletme ortakları, devlet, işletmenin ilişkide bulunduğu kişi ve kuruluşlar, kredi verenler, yatırımcılar ve diğer ilgili tarafların ihtiyaç duydukları bilgileri gerçeği yansıtacak şekilde göstermesi gerekir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p:txBody>
      </p:sp>
    </p:spTree>
    <p:extLst>
      <p:ext uri="{BB962C8B-B14F-4D97-AF65-F5344CB8AC3E}">
        <p14:creationId xmlns:p14="http://schemas.microsoft.com/office/powerpoint/2010/main" val="2629095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b="1" i="1" dirty="0"/>
              <a:t>	</a:t>
            </a:r>
            <a:r>
              <a:rPr lang="tr-TR" sz="2300" b="1" i="1" dirty="0" smtClean="0"/>
              <a:t>5. Bilanço Hataları (Devam)</a:t>
            </a:r>
          </a:p>
          <a:p>
            <a:pPr marL="0" lvl="0" indent="0" algn="just">
              <a:lnSpc>
                <a:spcPct val="100000"/>
              </a:lnSpc>
              <a:buNone/>
              <a:tabLst>
                <a:tab pos="542925" algn="l"/>
              </a:tabLst>
            </a:pPr>
            <a:r>
              <a:rPr lang="tr-TR" sz="2300" dirty="0"/>
              <a:t>	</a:t>
            </a:r>
            <a:r>
              <a:rPr lang="tr-TR" sz="2300" dirty="0" err="1" smtClean="0"/>
              <a:t>MSUGT’nde</a:t>
            </a:r>
            <a:r>
              <a:rPr lang="tr-TR" sz="2300" dirty="0" smtClean="0"/>
              <a:t> bilanço ilkeleri belirtilmiştir. Bu ilkelere aykırı olarak yapılan her türlü işlem hatalara neden olur. Bilanço hataları </a:t>
            </a:r>
            <a:r>
              <a:rPr lang="tr-TR" sz="1600" dirty="0" smtClean="0">
                <a:solidFill>
                  <a:prstClr val="black"/>
                </a:solidFill>
              </a:rPr>
              <a:t>(Ertaş</a:t>
            </a:r>
            <a:r>
              <a:rPr lang="tr-TR" sz="1600" dirty="0">
                <a:solidFill>
                  <a:prstClr val="black"/>
                </a:solidFill>
              </a:rPr>
              <a:t>, </a:t>
            </a:r>
            <a:r>
              <a:rPr lang="tr-TR" sz="1600" dirty="0" smtClean="0">
                <a:solidFill>
                  <a:prstClr val="black"/>
                </a:solidFill>
              </a:rPr>
              <a:t>2019)</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Değerleme Hataları</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Hesapların Birleştirilmesi</a:t>
            </a:r>
          </a:p>
        </p:txBody>
      </p:sp>
    </p:spTree>
    <p:extLst>
      <p:ext uri="{BB962C8B-B14F-4D97-AF65-F5344CB8AC3E}">
        <p14:creationId xmlns:p14="http://schemas.microsoft.com/office/powerpoint/2010/main" val="1073678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Değerleme Hataları</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Muhasebe, işletmenin finansal durumu ve faaliyet sonuçları hakkında bilgi edinmek isteyen kişi ve kuruluşlara ölçme, tartma veya fiili sayım gibi külfetlere katlanmadan işletmenin kayıtlarına dayanılarak bilgi edinme imkanı sunar. </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İşletmenin varlıkları, borçları, alacaklarıyla ilgili muhasebedeki kayıtlı değerlerinde, ekonomik ve teknik nedenlerle değişmeler meydana gelebilmektedir.</a:t>
            </a:r>
          </a:p>
          <a:p>
            <a:pPr marL="0" lvl="0" indent="0" algn="just">
              <a:lnSpc>
                <a:spcPct val="100000"/>
              </a:lnSpc>
              <a:buNone/>
              <a:tabLst>
                <a:tab pos="542925" algn="l"/>
              </a:tabLst>
            </a:pPr>
            <a:r>
              <a:rPr lang="tr-TR" sz="2200" dirty="0" smtClean="0">
                <a:solidFill>
                  <a:prstClr val="black"/>
                </a:solidFill>
              </a:rPr>
              <a:t>	Stoklarda bozulma, çürüme, aşınma, maddi duran varlıklarda aşınma, vb. durumlar doğal süreç kaynaklı veya doğal afetler gibi olağandışı durumlar nedeniyle ortaya çıkabilir. Bu değişimlerin muhasebe kayıtlarına sağlıklı bir şekilde yansıtılması, işletmenin gerçek durumunun tespitinde önem </a:t>
            </a:r>
            <a:r>
              <a:rPr lang="tr-TR" sz="2200" dirty="0" err="1" smtClean="0">
                <a:solidFill>
                  <a:prstClr val="black"/>
                </a:solidFill>
              </a:rPr>
              <a:t>arzeder</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Gerçek durum ile fiili durum arasındaki farkı gidermek amacıyla VUK ve TTK hükümleri göz önüne alınarak değerleme yapılmalıdır. Değerleme sürecinde VUK ve TTK hükümleri ihmal edilirse değerleme hataları oluşur </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endParaRPr lang="tr-TR" sz="2200" dirty="0">
              <a:solidFill>
                <a:prstClr val="black"/>
              </a:solidFill>
            </a:endParaRPr>
          </a:p>
        </p:txBody>
      </p:sp>
    </p:spTree>
    <p:extLst>
      <p:ext uri="{BB962C8B-B14F-4D97-AF65-F5344CB8AC3E}">
        <p14:creationId xmlns:p14="http://schemas.microsoft.com/office/powerpoint/2010/main" val="1444621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Muhasebede Yapılan Hata Türleri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Hesapların Birleştirilmesi</a:t>
            </a:r>
          </a:p>
          <a:p>
            <a:pPr marL="0" lvl="0" indent="0" algn="just">
              <a:lnSpc>
                <a:spcPct val="100000"/>
              </a:lnSpc>
              <a:buNone/>
              <a:tabLst>
                <a:tab pos="542925" algn="l"/>
              </a:tabLst>
            </a:pPr>
            <a:r>
              <a:rPr lang="tr-TR" sz="2200" dirty="0" smtClean="0">
                <a:solidFill>
                  <a:prstClr val="black"/>
                </a:solidFill>
              </a:rPr>
              <a:t>	İşletmelerin yapmış oldukları işlemleri tekdüzen hesap planına uygun olarak ayrı ayrı hesaplarda izlemeleri gerekir. İşlemleri tek hesap altında veya hesapları birbiri ile mahsuplaştırarak kalan bakiyenin kayıtlanması uygun değildir.</a:t>
            </a:r>
            <a:r>
              <a:rPr lang="tr-TR" sz="2200" dirty="0">
                <a:solidFill>
                  <a:prstClr val="black"/>
                </a:solidFill>
              </a:rPr>
              <a:t>	</a:t>
            </a:r>
            <a:endParaRPr lang="tr-TR" sz="2200" dirty="0" smtClean="0">
              <a:solidFill>
                <a:prstClr val="black"/>
              </a:solidFill>
            </a:endParaRP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Bu şekilde kullanılması zorunlu olmayan geçici hesapların kullanılması veya bilanço kalemlerinin birbiri ile bağlantısının olup olmadığına bakılmaksızın birleştirilmesi, işletmelerin mevcut kaynaklarının temin şekillerini, alacakların ve borçların tam ve net olarak görünmesini engelleyen düzensizlikler meydana getirebilir </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endParaRPr lang="tr-TR" sz="2200" dirty="0">
              <a:solidFill>
                <a:prstClr val="black"/>
              </a:solidFill>
            </a:endParaRPr>
          </a:p>
        </p:txBody>
      </p:sp>
    </p:spTree>
    <p:extLst>
      <p:ext uri="{BB962C8B-B14F-4D97-AF65-F5344CB8AC3E}">
        <p14:creationId xmlns:p14="http://schemas.microsoft.com/office/powerpoint/2010/main" val="290869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Hataları ve Raporlamaya Etkileri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a:solidFill>
                  <a:prstClr val="black"/>
                </a:solidFill>
              </a:rPr>
              <a:t>	TMS 8 Muhasebe Politikaları, Muhasebe Tahminlerinde Değişiklikler ve </a:t>
            </a:r>
            <a:r>
              <a:rPr lang="tr-TR" sz="2200" dirty="0" smtClean="0">
                <a:solidFill>
                  <a:prstClr val="black"/>
                </a:solidFill>
              </a:rPr>
              <a:t>Hatalar </a:t>
            </a:r>
            <a:r>
              <a:rPr lang="tr-TR" sz="2200" dirty="0">
                <a:solidFill>
                  <a:prstClr val="black"/>
                </a:solidFill>
              </a:rPr>
              <a:t>standardının amacı, muhasebe politikalarının seçilmesine ve değiştirilmesine ilişkin </a:t>
            </a:r>
            <a:r>
              <a:rPr lang="tr-TR" sz="2200" dirty="0" smtClean="0">
                <a:solidFill>
                  <a:prstClr val="black"/>
                </a:solidFill>
              </a:rPr>
              <a:t>kriterleri belirlemek </a:t>
            </a:r>
            <a:r>
              <a:rPr lang="tr-TR" sz="2200" dirty="0">
                <a:solidFill>
                  <a:prstClr val="black"/>
                </a:solidFill>
              </a:rPr>
              <a:t>ve muhasebe politikalarında ve tahminlerinde meydana gelen değişikliklerin ve </a:t>
            </a:r>
            <a:r>
              <a:rPr lang="tr-TR" sz="2200" dirty="0" smtClean="0">
                <a:solidFill>
                  <a:prstClr val="black"/>
                </a:solidFill>
              </a:rPr>
              <a:t>hataların düzeltilmesine </a:t>
            </a:r>
            <a:r>
              <a:rPr lang="tr-TR" sz="2200" dirty="0">
                <a:solidFill>
                  <a:prstClr val="black"/>
                </a:solidFill>
              </a:rPr>
              <a:t>ilişkin muhasebeleştirme ve açıklama esaslarını düzenlemektir. </a:t>
            </a:r>
            <a:endParaRPr lang="tr-TR" sz="2200" dirty="0" smtClean="0">
              <a:solidFill>
                <a:prstClr val="black"/>
              </a:solidFill>
            </a:endParaRP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Standart</a:t>
            </a:r>
            <a:r>
              <a:rPr lang="tr-TR" sz="2200" dirty="0">
                <a:solidFill>
                  <a:prstClr val="black"/>
                </a:solidFill>
              </a:rPr>
              <a:t>, </a:t>
            </a:r>
            <a:r>
              <a:rPr lang="tr-TR" sz="2200" dirty="0" smtClean="0">
                <a:solidFill>
                  <a:prstClr val="black"/>
                </a:solidFill>
              </a:rPr>
              <a:t>işletmenin finansal </a:t>
            </a:r>
            <a:r>
              <a:rPr lang="tr-TR" sz="2200" dirty="0">
                <a:solidFill>
                  <a:prstClr val="black"/>
                </a:solidFill>
              </a:rPr>
              <a:t>tablolarının geçerlilik ve güvenilirliğini artırmayı ve işletmenin önceki dönemlerin </a:t>
            </a:r>
            <a:r>
              <a:rPr lang="tr-TR" sz="2200" dirty="0" smtClean="0">
                <a:solidFill>
                  <a:prstClr val="black"/>
                </a:solidFill>
              </a:rPr>
              <a:t>finansal tablolarıyla </a:t>
            </a:r>
            <a:r>
              <a:rPr lang="tr-TR" sz="2200" dirty="0">
                <a:solidFill>
                  <a:prstClr val="black"/>
                </a:solidFill>
              </a:rPr>
              <a:t>ve diğer işletmelerin finansal tablolarıyla </a:t>
            </a:r>
            <a:r>
              <a:rPr lang="tr-TR" sz="2200" dirty="0" err="1">
                <a:solidFill>
                  <a:prstClr val="black"/>
                </a:solidFill>
              </a:rPr>
              <a:t>karşılaştırılabilirliğini</a:t>
            </a:r>
            <a:r>
              <a:rPr lang="tr-TR" sz="2200" dirty="0">
                <a:solidFill>
                  <a:prstClr val="black"/>
                </a:solidFill>
              </a:rPr>
              <a:t> </a:t>
            </a:r>
            <a:r>
              <a:rPr lang="tr-TR" sz="2200" dirty="0" smtClean="0">
                <a:solidFill>
                  <a:prstClr val="black"/>
                </a:solidFill>
              </a:rPr>
              <a:t>sağlamayı amaçlamaktadır (TMS 8).</a:t>
            </a:r>
            <a:r>
              <a:rPr lang="tr-TR" sz="2200" dirty="0">
                <a:solidFill>
                  <a:prstClr val="black"/>
                </a:solidFill>
              </a:rPr>
              <a:t>	</a:t>
            </a:r>
            <a:endParaRPr lang="tr-TR" sz="2200" b="1" i="1" dirty="0" smtClean="0">
              <a:solidFill>
                <a:prstClr val="black"/>
              </a:solidFill>
            </a:endParaRPr>
          </a:p>
          <a:p>
            <a:pPr marL="0" lvl="0" indent="0" algn="just">
              <a:lnSpc>
                <a:spcPct val="100000"/>
              </a:lnSpc>
              <a:buNone/>
              <a:tabLst>
                <a:tab pos="542925" algn="l"/>
              </a:tabLst>
            </a:pPr>
            <a:r>
              <a:rPr lang="tr-TR" sz="2200" dirty="0">
                <a:solidFill>
                  <a:prstClr val="black"/>
                </a:solidFill>
              </a:rPr>
              <a:t>	</a:t>
            </a:r>
            <a:endParaRPr lang="tr-TR" sz="2200" dirty="0" smtClean="0">
              <a:solidFill>
                <a:prstClr val="black"/>
              </a:solidFill>
            </a:endParaRPr>
          </a:p>
        </p:txBody>
      </p:sp>
    </p:spTree>
    <p:extLst>
      <p:ext uri="{BB962C8B-B14F-4D97-AF65-F5344CB8AC3E}">
        <p14:creationId xmlns:p14="http://schemas.microsoft.com/office/powerpoint/2010/main" val="2861647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b="1" i="1" dirty="0" smtClean="0"/>
              <a:t>Muhasebe Hataları ve Raporlamaya Etkileri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TMS 8’e göre hatalar; işletmenin içinde bulunduğu döneme ait veya daha önceki döneme ait finansal tablolarında, güvenilir bilgiyi kullanmaması veya yanlış kullanması sonucu ortaya çıkar.  </a:t>
            </a:r>
          </a:p>
          <a:p>
            <a:pPr marL="0" lvl="0" indent="0" algn="just">
              <a:lnSpc>
                <a:spcPct val="100000"/>
              </a:lnSpc>
              <a:buNone/>
              <a:tabLst>
                <a:tab pos="542925" algn="l"/>
              </a:tabLst>
            </a:pPr>
            <a:r>
              <a:rPr lang="tr-TR" sz="2200" dirty="0" smtClean="0">
                <a:solidFill>
                  <a:prstClr val="black"/>
                </a:solidFill>
              </a:rPr>
              <a:t>	Bu </a:t>
            </a:r>
            <a:r>
              <a:rPr lang="tr-TR" sz="2200" dirty="0">
                <a:solidFill>
                  <a:prstClr val="black"/>
                </a:solidFill>
              </a:rPr>
              <a:t>hatalar; matematiksel hataları, muhasebe politikalarının uygulama yanlışlıkları, yolsuzluklar ve bilgilerin yanlış yorumlanması veya yönetilmesinden kaynaklanan etkileri içerir.</a:t>
            </a:r>
          </a:p>
          <a:p>
            <a:pPr marL="0" lvl="0" indent="0" algn="just">
              <a:lnSpc>
                <a:spcPct val="100000"/>
              </a:lnSpc>
              <a:buNone/>
              <a:tabLst>
                <a:tab pos="542925" algn="l"/>
              </a:tabLst>
            </a:pPr>
            <a:r>
              <a:rPr lang="tr-TR" sz="2200" dirty="0">
                <a:solidFill>
                  <a:prstClr val="black"/>
                </a:solidFill>
              </a:rPr>
              <a:t>	İşletme önceki dönem hatalarını fark ettikten sonra onaylanacak ilk finansal tabloda geriye dönük olarak düzeltme </a:t>
            </a:r>
            <a:r>
              <a:rPr lang="tr-TR" sz="2200" dirty="0" smtClean="0">
                <a:solidFill>
                  <a:prstClr val="black"/>
                </a:solidFill>
              </a:rPr>
              <a:t>yapmalıdır </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2730013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b="1" i="1" dirty="0" smtClean="0"/>
              <a:t>Muhasebe Hataları ve Raporlamaya Etkileri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lvl="0" indent="0" algn="just">
              <a:lnSpc>
                <a:spcPct val="100000"/>
              </a:lnSpc>
              <a:buNone/>
              <a:tabLst>
                <a:tab pos="542925" algn="l"/>
              </a:tabLst>
            </a:pPr>
            <a:r>
              <a:rPr lang="tr-TR" sz="2200" dirty="0" smtClean="0">
                <a:solidFill>
                  <a:prstClr val="black"/>
                </a:solidFill>
              </a:rPr>
              <a:t>Düzeltme yapılırken dikkat edilecek hususlar </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Hatanın yapıldığı döneme ve içinde bulunulan döneme ait tutarları karşılaştırmalı olarak yeniden düzenlemelidir.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Hatalı olarak sunulan finansal tablo en eski finansal tablo döneminden daha önce meydana gelmişse, söz konusu döneme ait varlık, yabancı kaynak ve öz kaynak açılış tutarlarının yeniden düzenlenmesi gerekir.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Önceki dönemlere ilişkin hataların düzeltme etkileri, hataların fark edildiği döneme ilişkin kâr veya zarara eklenemez. Geçmiş dönemlere ait özet finansal verileri de dahil olmak üzere geçmiş döneme ilişkin her bilgi mümkün olan en eski döneme kadar geriye doğru yeniden düzenlenmelidir.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Muhasebe tahminlerindeki değişiklikler, hataların düzeltilmesinden ayrı tutulmalıdır. Muhasebe tahminleri, yapıları itibariyle yaklaşık tutarlar ile ifade edildiği için, ek bilgilerin öğrenilmesi sonucunda bu tahminlerde değişiklik yapılması gereği ortaya çıkar.</a:t>
            </a:r>
            <a:endParaRPr lang="tr-TR" sz="2200" dirty="0">
              <a:solidFill>
                <a:prstClr val="black"/>
              </a:solidFill>
            </a:endParaRPr>
          </a:p>
        </p:txBody>
      </p:sp>
    </p:spTree>
    <p:extLst>
      <p:ext uri="{BB962C8B-B14F-4D97-AF65-F5344CB8AC3E}">
        <p14:creationId xmlns:p14="http://schemas.microsoft.com/office/powerpoint/2010/main" val="1193626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Hatalarının Nedenleri </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Genelde kasıt unsuru taşımayan yanlışlıklar olan hataların yapılma nedenlerinin ihmal, dikkat ve özen eksikliği ve bilgisizlikten kaynaklandığı söylenilebilir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Bilgisizlik		- Dikkatsizlik ve Özensizlik		- Unutkanlık</a:t>
            </a:r>
          </a:p>
          <a:p>
            <a:pPr marL="0" lvl="0" indent="0" algn="just">
              <a:lnSpc>
                <a:spcPct val="100000"/>
              </a:lnSpc>
              <a:buNone/>
              <a:tabLst>
                <a:tab pos="542925" algn="l"/>
              </a:tabLst>
            </a:pPr>
            <a:r>
              <a:rPr lang="tr-TR" sz="2200" dirty="0" smtClean="0">
                <a:solidFill>
                  <a:prstClr val="black"/>
                </a:solidFill>
              </a:rPr>
              <a:t>	Muhasebe </a:t>
            </a:r>
            <a:r>
              <a:rPr lang="tr-TR" sz="2200" dirty="0">
                <a:solidFill>
                  <a:prstClr val="black"/>
                </a:solidFill>
              </a:rPr>
              <a:t>hataları yukarıda da belirtildiği gibi genelde kasıt unsuru taşımayan, unutkanlık, bilgisizlik, dikkatsizlik veya tecrübesizlik nedeniyle ortaya çıkan yanlışlıklardır. </a:t>
            </a:r>
          </a:p>
          <a:p>
            <a:pPr marL="0" lvl="0" indent="0" algn="just">
              <a:lnSpc>
                <a:spcPct val="100000"/>
              </a:lnSpc>
              <a:buNone/>
              <a:tabLst>
                <a:tab pos="542925" algn="l"/>
              </a:tabLst>
            </a:pPr>
            <a:r>
              <a:rPr lang="tr-TR" sz="2200" dirty="0">
                <a:solidFill>
                  <a:prstClr val="black"/>
                </a:solidFill>
              </a:rPr>
              <a:t>	Bir başka ifade ile muhasebe hataları genel olarak, yasal mevzuata, GKGMİ ile işletme politikalarına ve doğruluğu kabul edilen diğer ilke ve prensiplere aykırı, ancak kasıt unsuru içermeyen fiil ve davranışlar olarak tanımlanmaktaydı. Kasıt unsuru taşımamasına rağmen muhasebe hataları da muhasebecinin ihmali, bilgisizliği, deneyimsizliği ve plansız çalışması neticesinde muhasebecinin sonunu getirebilecek uygulamalardır. Dolayısıyla muhasebeci hata yapmamalıdır</a:t>
            </a:r>
            <a:r>
              <a:rPr lang="tr-TR" sz="2200" dirty="0" smtClean="0">
                <a:solidFill>
                  <a:prstClr val="black"/>
                </a:solidFill>
              </a:rPr>
              <a:t>.</a:t>
            </a:r>
            <a:r>
              <a:rPr lang="tr-TR" sz="1600" dirty="0" smtClean="0">
                <a:solidFill>
                  <a:prstClr val="black"/>
                </a:solidFill>
              </a:rPr>
              <a:t>(</a:t>
            </a:r>
            <a:r>
              <a:rPr lang="tr-TR" sz="1600" dirty="0">
                <a:solidFill>
                  <a:prstClr val="black"/>
                </a:solidFill>
              </a:rPr>
              <a:t>Ertaş, 2019)</a:t>
            </a:r>
            <a:r>
              <a:rPr lang="tr-TR" sz="2200" dirty="0">
                <a:solidFill>
                  <a:prstClr val="black"/>
                </a:solidFill>
              </a:rPr>
              <a:t>;</a:t>
            </a:r>
          </a:p>
          <a:p>
            <a:pPr marL="0" lvl="0" indent="0" algn="just">
              <a:lnSpc>
                <a:spcPct val="100000"/>
              </a:lnSpc>
              <a:buNone/>
              <a:tabLst>
                <a:tab pos="542925" algn="l"/>
              </a:tabLst>
            </a:pPr>
            <a:endParaRPr lang="tr-TR" sz="2200" dirty="0">
              <a:solidFill>
                <a:prstClr val="black"/>
              </a:solidFill>
            </a:endParaRPr>
          </a:p>
        </p:txBody>
      </p:sp>
    </p:spTree>
    <p:extLst>
      <p:ext uri="{BB962C8B-B14F-4D97-AF65-F5344CB8AC3E}">
        <p14:creationId xmlns:p14="http://schemas.microsoft.com/office/powerpoint/2010/main" val="4154011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HİLELERİ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Muhasebe hileleri işletme kayıt, belge ve hesaplarının belli bir çıkar sağlamak ve başkalarını yanıltmak amacı ile gerçek durumu yansıtmayacak şekilde düzenlenmesi, tahrif edilmesi ve gizlenmesi olarak ifade edilmektedir.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Bu tanımlamaya göre </a:t>
            </a:r>
            <a:r>
              <a:rPr lang="tr-TR" sz="2200" b="1" i="1" dirty="0" smtClean="0">
                <a:solidFill>
                  <a:prstClr val="black"/>
                </a:solidFill>
              </a:rPr>
              <a:t>hileler gerek işletme sahipleri yada çalışanları gerekse muhasebeci</a:t>
            </a:r>
            <a:r>
              <a:rPr lang="tr-TR" sz="2200" dirty="0" smtClean="0">
                <a:solidFill>
                  <a:prstClr val="black"/>
                </a:solidFill>
              </a:rPr>
              <a:t> tarafından yapılabilir. Ancak, her ne şekilde olursa olsun, muhasebede hile yapılmamalıdır.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Bağımsız Denetim Standardı (BDS) 240 hileyi işletme yönetimindekiler ile yönetimden sorumlu olanların, çalışanların veya üçüncü şahısların </a:t>
            </a:r>
            <a:r>
              <a:rPr lang="tr-TR" sz="2200" b="1" i="1" dirty="0" smtClean="0">
                <a:solidFill>
                  <a:prstClr val="black"/>
                </a:solidFill>
              </a:rPr>
              <a:t>kasıtlı</a:t>
            </a:r>
            <a:r>
              <a:rPr lang="tr-TR" sz="2200" dirty="0" smtClean="0">
                <a:solidFill>
                  <a:prstClr val="black"/>
                </a:solidFill>
              </a:rPr>
              <a:t> olarak </a:t>
            </a:r>
            <a:r>
              <a:rPr lang="tr-TR" sz="2200" b="1" i="1" dirty="0" smtClean="0">
                <a:solidFill>
                  <a:prstClr val="black"/>
                </a:solidFill>
              </a:rPr>
              <a:t>adil veya yasal olmayan bir menfaat sağlamak amacıyla, aldatma içeren her türlü davranış</a:t>
            </a:r>
            <a:r>
              <a:rPr lang="tr-TR" sz="2200" dirty="0" smtClean="0">
                <a:solidFill>
                  <a:prstClr val="black"/>
                </a:solidFill>
              </a:rPr>
              <a:t> olarak tanımlamıştır. </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Benzer şekilde Türk Ceza Kanunu da zimmet, nitelikli zimmet ve mal varlığı değerlerine ilişkin işlenen suçları açıklarken hile ifadesini kullanmıştır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p>
        </p:txBody>
      </p:sp>
    </p:spTree>
    <p:extLst>
      <p:ext uri="{BB962C8B-B14F-4D97-AF65-F5344CB8AC3E}">
        <p14:creationId xmlns:p14="http://schemas.microsoft.com/office/powerpoint/2010/main" val="1426040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Genel olarak muhasebede ortaya çıkabilecek hile türleri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Hesapları kapatmamak veya kayıt yapmamak,</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Kayıtları yanlış yapmak,</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Kayıtları zamanında yapmamak,</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Defter ve belgeler üzerinde tahrifat,</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Kayıtların yok edilmesi,</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Gerçekte olmayan kayıtların yapılması,</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Maskeleme (Kamuflaj),</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 Sahte belge düzenlenmesi ve kullanılması,</a:t>
            </a: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407961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 / </a:t>
            </a:r>
            <a:r>
              <a:rPr lang="tr-TR" sz="2800" dirty="0"/>
              <a:t>Bilgi işlem güvenliği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Muhasebe departmanında girilen verilerden üretilen bilgilerin tamamı halka açık olarak raporlanmamaktadır. </a:t>
            </a:r>
          </a:p>
          <a:p>
            <a:pPr marL="0" indent="0" algn="just">
              <a:buNone/>
              <a:tabLst>
                <a:tab pos="542925" algn="l"/>
              </a:tabLst>
            </a:pPr>
            <a:r>
              <a:rPr lang="tr-TR" sz="2300" dirty="0"/>
              <a:t>	</a:t>
            </a:r>
            <a:r>
              <a:rPr lang="tr-TR" sz="2300" dirty="0" smtClean="0"/>
              <a:t>Bu veri ve bilgilerin büyük bir kısmı şirket açısından ticari sır kavramı çerçevesindedir. </a:t>
            </a:r>
          </a:p>
          <a:p>
            <a:pPr marL="0" indent="0" algn="just">
              <a:buNone/>
              <a:tabLst>
                <a:tab pos="542925" algn="l"/>
              </a:tabLst>
            </a:pPr>
            <a:r>
              <a:rPr lang="tr-TR" sz="2300" dirty="0"/>
              <a:t>	</a:t>
            </a:r>
            <a:r>
              <a:rPr lang="tr-TR" sz="2300" dirty="0" smtClean="0"/>
              <a:t>Dolayısıyla şirkete özel olan bu veri ve bilgilerin yetkisiz erişimlere karşı korunması gerekmektedir. </a:t>
            </a:r>
          </a:p>
          <a:p>
            <a:pPr marL="0" indent="0" algn="just">
              <a:buNone/>
              <a:tabLst>
                <a:tab pos="542925" algn="l"/>
              </a:tabLst>
            </a:pPr>
            <a:r>
              <a:rPr lang="tr-TR" sz="2300" dirty="0"/>
              <a:t>	</a:t>
            </a:r>
            <a:r>
              <a:rPr lang="tr-TR" sz="2300" dirty="0" smtClean="0"/>
              <a:t>3 </a:t>
            </a:r>
            <a:r>
              <a:rPr lang="tr-TR" sz="2300" dirty="0" err="1" smtClean="0"/>
              <a:t>ncü</a:t>
            </a:r>
            <a:r>
              <a:rPr lang="tr-TR" sz="2300" dirty="0" smtClean="0"/>
              <a:t> tarafları ilgilendiren bilgiler zaten muhasebe departmanı tarafından </a:t>
            </a:r>
            <a:r>
              <a:rPr lang="tr-TR" sz="2300" dirty="0" err="1" smtClean="0"/>
              <a:t>ilgililik</a:t>
            </a:r>
            <a:r>
              <a:rPr lang="tr-TR" sz="2300" dirty="0" smtClean="0"/>
              <a:t> ve zamanlılık ilkeleri çerçevesinde taraflara raporlanacaktır. </a:t>
            </a:r>
          </a:p>
          <a:p>
            <a:pPr marL="0" indent="0" algn="just">
              <a:buNone/>
              <a:tabLst>
                <a:tab pos="542925" algn="l"/>
              </a:tabLst>
            </a:pPr>
            <a:r>
              <a:rPr lang="tr-TR" sz="2300" dirty="0"/>
              <a:t>	</a:t>
            </a:r>
            <a:r>
              <a:rPr lang="tr-TR" sz="2300" dirty="0" smtClean="0"/>
              <a:t>Bu raporlardan bir kısmı finansal tablolar gibi şirket dışı taraflara sunulurken, bir kısmı da şirket içindeki ilgili kişi ve departmanlara ilgili oldukları konu ve yetki düzeyleriyle  sınırlı olmak üzere sunulacaktır.</a:t>
            </a:r>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1381923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b="1" i="1" dirty="0" smtClean="0">
                <a:solidFill>
                  <a:prstClr val="black"/>
                </a:solidFill>
              </a:rPr>
              <a:t>	- Hesapları kapatmamak veya kayıt yapmamak</a:t>
            </a:r>
          </a:p>
          <a:p>
            <a:pPr marL="0" lvl="0" indent="0" algn="just">
              <a:lnSpc>
                <a:spcPct val="100000"/>
              </a:lnSpc>
              <a:buNone/>
              <a:tabLst>
                <a:tab pos="542925" algn="l"/>
              </a:tabLst>
            </a:pPr>
            <a:r>
              <a:rPr lang="tr-TR" sz="2200" dirty="0" smtClean="0">
                <a:solidFill>
                  <a:prstClr val="black"/>
                </a:solidFill>
              </a:rPr>
              <a:t>	Yolsuzluğun gizlenmesi amacıyla tamamlanmış işlemlerin kayıtlara geçirilmemesi veya hesapların kapatılmayarak, bu hesapların açık kalmış gibi gösterilmesi.</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Örneğin; alınan ancak depoya girişi yapılmadan satılan malın giriş ve çıkış kayıtlarının yapılmayarak, satıştan sağlanan kazancın ve bu işlem sonucu oluşacak verginin kaçırılması.</a:t>
            </a:r>
            <a:endParaRPr lang="tr-TR" sz="2200" dirty="0">
              <a:solidFill>
                <a:prstClr val="black"/>
              </a:solidFill>
            </a:endParaRPr>
          </a:p>
          <a:p>
            <a:pPr marL="0" lvl="0" indent="0" algn="just">
              <a:lnSpc>
                <a:spcPct val="100000"/>
              </a:lnSpc>
              <a:buNone/>
              <a:tabLst>
                <a:tab pos="542925" algn="l"/>
              </a:tabLst>
            </a:pPr>
            <a:r>
              <a:rPr lang="tr-TR" sz="2200" b="1" i="1" dirty="0" smtClean="0">
                <a:solidFill>
                  <a:prstClr val="black"/>
                </a:solidFill>
              </a:rPr>
              <a:t> </a:t>
            </a:r>
            <a:r>
              <a:rPr lang="tr-TR" sz="2200" b="1" i="1" dirty="0">
                <a:solidFill>
                  <a:prstClr val="black"/>
                </a:solidFill>
              </a:rPr>
              <a:t>	</a:t>
            </a:r>
            <a:r>
              <a:rPr lang="tr-TR" sz="2200" b="1" i="1" dirty="0" smtClean="0">
                <a:solidFill>
                  <a:prstClr val="black"/>
                </a:solidFill>
              </a:rPr>
              <a:t>- Kayıtları yanlış yapmak</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Finansal tablolarda sunulması gereken bilgilerin kasıtlı olarak kayıt dışı bırakılması veya yanlış yapılması. Defterlere, yanlış kayıtlar ve eksik işlemler yapılması, hareketsiz hesaplardan yararlanılmak istenmesi, ortakların birbirlerine karşı dürüst olmamaları gibi bazı yanlışlıklar ve yolsuzluklar yapılması gibi  </a:t>
            </a:r>
            <a:r>
              <a:rPr lang="tr-TR" sz="1600" dirty="0">
                <a:solidFill>
                  <a:prstClr val="black"/>
                </a:solidFill>
              </a:rPr>
              <a:t>(Ertaş, 2019</a:t>
            </a:r>
            <a:r>
              <a:rPr lang="tr-TR" sz="1600" dirty="0" smtClean="0">
                <a:solidFill>
                  <a:prstClr val="black"/>
                </a:solidFill>
              </a:rPr>
              <a:t>)</a:t>
            </a:r>
            <a:r>
              <a:rPr lang="tr-TR" sz="2200" dirty="0" smtClean="0">
                <a:solidFill>
                  <a:prstClr val="black"/>
                </a:solidFill>
              </a:rPr>
              <a:t>.</a:t>
            </a:r>
            <a:endParaRPr lang="tr-TR" sz="2200" dirty="0">
              <a:solidFill>
                <a:prstClr val="black"/>
              </a:solidFill>
            </a:endParaRP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2732364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b="1" i="1" dirty="0">
                <a:solidFill>
                  <a:prstClr val="black"/>
                </a:solidFill>
              </a:rPr>
              <a:t>	</a:t>
            </a:r>
            <a:r>
              <a:rPr lang="tr-TR" sz="2200" b="1" i="1" dirty="0" smtClean="0">
                <a:solidFill>
                  <a:prstClr val="black"/>
                </a:solidFill>
              </a:rPr>
              <a:t>- Kayıtları zamanında yapmamak</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Muhasebenin sağlamlığı ve sıhhati için işlemlerin gerçekleştiği anda defterlere kaydedilmeleri ve mevzuata uyulması temel gerekliliktir.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Ancak raporlama döneminde meydana gelen işlemlerin zamanından önce veya sonra kaydedilmesi bir muhasebe hilesidir.</a:t>
            </a:r>
          </a:p>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Defter ve belgeler üzerinde tahrifat</a:t>
            </a:r>
          </a:p>
          <a:p>
            <a:pPr marL="0" lvl="0" indent="0" algn="just">
              <a:lnSpc>
                <a:spcPct val="100000"/>
              </a:lnSpc>
              <a:buNone/>
              <a:tabLst>
                <a:tab pos="542925" algn="l"/>
              </a:tabLst>
            </a:pPr>
            <a:r>
              <a:rPr lang="tr-TR" sz="2200" dirty="0" smtClean="0">
                <a:solidFill>
                  <a:prstClr val="black"/>
                </a:solidFill>
              </a:rPr>
              <a:t>	Maalesef çok kolay yapılabilen ve fark edilmesi oldukça zor olan ve muhasebeyi yakından ilgilendiren bir konudur.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Doğru olarak düzenlenmiş belgelerin yazı ve rakamlarının tamamının veya içeriği itibariyle bir kısmının değiştirilmesi, belgelerde sahtekarlık olarak kabul edilir. Bir belgenin sahte olduğunun belirlenmesi ve ortaya çıkarılması oldukça güçtür.</a:t>
            </a:r>
          </a:p>
        </p:txBody>
      </p:sp>
    </p:spTree>
    <p:extLst>
      <p:ext uri="{BB962C8B-B14F-4D97-AF65-F5344CB8AC3E}">
        <p14:creationId xmlns:p14="http://schemas.microsoft.com/office/powerpoint/2010/main" val="3275206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Kayıtların yok edilmesi</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Muhasebe kayıtlarının ters madde biçiminde yazılmasıyla yapılan bir yolsuzluktur. </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Örneğin satışı yapılmış malların yeniden mal hesabının borcuna kaydedilmesi gibi. Geri alınmış gibi gözüken malların envanter mevcutlarından düşülmesi ile ortaya çıkan zarar, geri alınan malın değeri kadar olur. Genellikle bölümlere ayrılmamış veya satış, muhasebe ve kasa işlemlerinin aynı kimseler tarafından yönetildiği küçük işletmelerde, kazancı az göstermek veya tahsilatları gizlemek amacıyla yapılır.</a:t>
            </a:r>
          </a:p>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Gerçekte olmayan kayıtların yapılması</a:t>
            </a:r>
          </a:p>
          <a:p>
            <a:pPr marL="0" lvl="0" indent="0" algn="just">
              <a:lnSpc>
                <a:spcPct val="100000"/>
              </a:lnSpc>
              <a:buNone/>
              <a:tabLst>
                <a:tab pos="542925" algn="l"/>
              </a:tabLst>
            </a:pPr>
            <a:r>
              <a:rPr lang="tr-TR" sz="2200" dirty="0" smtClean="0">
                <a:solidFill>
                  <a:prstClr val="black"/>
                </a:solidFill>
              </a:rPr>
              <a:t>	Gerçek dışı hesaplar kullanılarak uydurma kayıtlar düzenlenebilir. Örneğin, varsayılan alıcılar veya satıcılar için hesaplar açılarak ve onlara ilişkin düzmece belgeler düzenlenerek, varlığın değeri artırılmak veya azaltılmak istenebilir.</a:t>
            </a:r>
          </a:p>
          <a:p>
            <a:pPr marL="0" lvl="0" indent="0" algn="just">
              <a:lnSpc>
                <a:spcPct val="100000"/>
              </a:lnSpc>
              <a:buNone/>
              <a:tabLst>
                <a:tab pos="542925" algn="l"/>
              </a:tabLst>
            </a:pPr>
            <a:r>
              <a:rPr lang="tr-TR" sz="2200" dirty="0">
                <a:solidFill>
                  <a:prstClr val="black"/>
                </a:solidFill>
              </a:rPr>
              <a:t>	</a:t>
            </a:r>
            <a:endParaRPr lang="tr-TR" sz="2200" dirty="0" smtClean="0">
              <a:solidFill>
                <a:prstClr val="black"/>
              </a:solidFill>
            </a:endParaRP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13621439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a:solidFill>
                  <a:prstClr val="black"/>
                </a:solidFill>
              </a:rPr>
              <a:t>	</a:t>
            </a:r>
            <a:r>
              <a:rPr lang="tr-TR" sz="2200" b="1" i="1" dirty="0" smtClean="0">
                <a:solidFill>
                  <a:prstClr val="black"/>
                </a:solidFill>
              </a:rPr>
              <a:t>- Maskeleme (Kamuflaj)</a:t>
            </a:r>
          </a:p>
          <a:p>
            <a:pPr marL="0" lvl="0" indent="0" algn="just">
              <a:lnSpc>
                <a:spcPct val="100000"/>
              </a:lnSpc>
              <a:buNone/>
              <a:tabLst>
                <a:tab pos="542925" algn="l"/>
              </a:tabLst>
            </a:pPr>
            <a:r>
              <a:rPr lang="tr-TR" sz="2200" dirty="0" smtClean="0">
                <a:solidFill>
                  <a:prstClr val="black"/>
                </a:solidFill>
              </a:rPr>
              <a:t>	Muhasebede kullanılan hesapların, işletmenin gerçek ekonomik ve finansal durumunu göstermesi için, hesapların karakterlerine uygun olarak kullanılması gerekir.</a:t>
            </a:r>
          </a:p>
          <a:p>
            <a:pPr marL="0" lvl="0" indent="0" algn="just">
              <a:lnSpc>
                <a:spcPct val="100000"/>
              </a:lnSpc>
              <a:buNone/>
              <a:tabLst>
                <a:tab pos="542925" algn="l"/>
              </a:tabLst>
            </a:pPr>
            <a:r>
              <a:rPr lang="tr-TR" sz="2200" dirty="0" smtClean="0">
                <a:solidFill>
                  <a:prstClr val="black"/>
                </a:solidFill>
              </a:rPr>
              <a:t>	Buna karşılık gerçek yönleriyle, ekonomik ve finansal yönlerini göstermek istemeyen işletmeler, hukuk düzeni açısından suç olmayan maskeleme yoluna gitmektedirler.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Uygulamada genellikle bu tür kaçamaklara organizasyon yanlışlıklarından değil, bilanço çıkarıldıktan sonra hesaplar arası yapılan nakil işlemleri olarak karşılaşılmaktadır. </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Örneğin, </a:t>
            </a:r>
            <a:r>
              <a:rPr lang="tr-TR" sz="2200" b="1" i="1" dirty="0" smtClean="0">
                <a:solidFill>
                  <a:prstClr val="black"/>
                </a:solidFill>
              </a:rPr>
              <a:t>sağlam alacaklar ile şüpheli alacaklar ve alacaklı cari hesapların birleştirilerek, toplamının borçlara mahsup edilmesiyle, borçların bilançodan kaldırılması, değeri düşen mal hesabı ile birlikte ele alınması, bankaya olan borçlarını göstermek istemeyen işletmelerin bunu bankalardan olan alacakları ile takas etmesi </a:t>
            </a:r>
            <a:r>
              <a:rPr lang="tr-TR" sz="2200" dirty="0" smtClean="0">
                <a:solidFill>
                  <a:prstClr val="black"/>
                </a:solidFill>
              </a:rPr>
              <a:t>gibi</a:t>
            </a: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3461073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b="1" i="1" dirty="0" smtClean="0">
                <a:solidFill>
                  <a:prstClr val="black"/>
                </a:solidFill>
              </a:rPr>
              <a:t>	- Sahte belge düzenlenmesi ve kullanılması</a:t>
            </a:r>
          </a:p>
          <a:p>
            <a:pPr marL="0" lvl="0" indent="0" algn="just">
              <a:lnSpc>
                <a:spcPct val="100000"/>
              </a:lnSpc>
              <a:buNone/>
              <a:tabLst>
                <a:tab pos="542925" algn="l"/>
              </a:tabLst>
            </a:pPr>
            <a:r>
              <a:rPr lang="tr-TR" sz="2200" dirty="0" smtClean="0">
                <a:solidFill>
                  <a:prstClr val="black"/>
                </a:solidFill>
              </a:rPr>
              <a:t>	Sahte belge, VUK </a:t>
            </a:r>
            <a:r>
              <a:rPr lang="tr-TR" sz="2200" dirty="0" err="1" smtClean="0">
                <a:solidFill>
                  <a:prstClr val="black"/>
                </a:solidFill>
              </a:rPr>
              <a:t>md.</a:t>
            </a:r>
            <a:r>
              <a:rPr lang="tr-TR" sz="2200" dirty="0" smtClean="0">
                <a:solidFill>
                  <a:prstClr val="black"/>
                </a:solidFill>
              </a:rPr>
              <a:t> 359/b’de «</a:t>
            </a:r>
            <a:r>
              <a:rPr lang="tr-TR" sz="2200" dirty="0">
                <a:solidFill>
                  <a:prstClr val="black"/>
                </a:solidFill>
              </a:rPr>
              <a:t>Vergi kanunları uyarınca tutulan veya düzenlenen ve saklama ve ibraz </a:t>
            </a:r>
            <a:r>
              <a:rPr lang="tr-TR" sz="2200" dirty="0" smtClean="0">
                <a:solidFill>
                  <a:prstClr val="black"/>
                </a:solidFill>
              </a:rPr>
              <a:t>mecburiyeti bulunan </a:t>
            </a:r>
            <a:r>
              <a:rPr lang="tr-TR" sz="2200" dirty="0">
                <a:solidFill>
                  <a:prstClr val="black"/>
                </a:solidFill>
              </a:rPr>
              <a:t>defter, kayıt ve belgeleri yok edenler veya defter sahifelerini yok ederek yerine </a:t>
            </a:r>
            <a:r>
              <a:rPr lang="tr-TR" sz="2200" dirty="0" smtClean="0">
                <a:solidFill>
                  <a:prstClr val="black"/>
                </a:solidFill>
              </a:rPr>
              <a:t>başka yapraklar </a:t>
            </a:r>
            <a:r>
              <a:rPr lang="tr-TR" sz="2200" dirty="0">
                <a:solidFill>
                  <a:prstClr val="black"/>
                </a:solidFill>
              </a:rPr>
              <a:t>koyanlar veya hiç yaprak koymayanlar veya belgelerin asıl veya </a:t>
            </a:r>
            <a:r>
              <a:rPr lang="tr-TR" sz="2200" dirty="0" smtClean="0">
                <a:solidFill>
                  <a:prstClr val="black"/>
                </a:solidFill>
              </a:rPr>
              <a:t>suretlerini tamamen </a:t>
            </a:r>
            <a:r>
              <a:rPr lang="tr-TR" sz="2200" dirty="0">
                <a:solidFill>
                  <a:prstClr val="black"/>
                </a:solidFill>
              </a:rPr>
              <a:t>veya kısmen sahte olarak düzenleyenler veya bu belgeleri kullananlar, üç yıldan </a:t>
            </a:r>
            <a:r>
              <a:rPr lang="tr-TR" sz="2200" dirty="0" smtClean="0">
                <a:solidFill>
                  <a:prstClr val="black"/>
                </a:solidFill>
              </a:rPr>
              <a:t>beş yıla </a:t>
            </a:r>
            <a:r>
              <a:rPr lang="tr-TR" sz="2200" dirty="0">
                <a:solidFill>
                  <a:prstClr val="black"/>
                </a:solidFill>
              </a:rPr>
              <a:t>kadar hapis cezası ile cezalandırılır. Gerçek bir muamele veya durum olmadığı </a:t>
            </a:r>
            <a:r>
              <a:rPr lang="tr-TR" sz="2200" dirty="0" smtClean="0">
                <a:solidFill>
                  <a:prstClr val="black"/>
                </a:solidFill>
              </a:rPr>
              <a:t>halde bunlar </a:t>
            </a:r>
            <a:r>
              <a:rPr lang="tr-TR" sz="2200" dirty="0">
                <a:solidFill>
                  <a:prstClr val="black"/>
                </a:solidFill>
              </a:rPr>
              <a:t>varmış gibi düzenlenen belge, sahte </a:t>
            </a:r>
            <a:r>
              <a:rPr lang="tr-TR" sz="2200" dirty="0" smtClean="0">
                <a:solidFill>
                  <a:prstClr val="black"/>
                </a:solidFill>
              </a:rPr>
              <a:t>belgedir» şeklinde düzenlenmiştir.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Bu tanıma göre, bir mal teslimi veya hizmet ifası varmış gibi düzenlenen tüm belgeler sahtedir. Benzer şekilde, belge düzenleme yetkisi bulunmayan kişiler tarafından düzenlenen veya başkası adına bastırılıp kullanılan belgeler de sahte belgelerdir.</a:t>
            </a:r>
          </a:p>
          <a:p>
            <a:pPr marL="0" lvl="0" indent="0" algn="just">
              <a:lnSpc>
                <a:spcPct val="100000"/>
              </a:lnSpc>
              <a:buNone/>
              <a:tabLst>
                <a:tab pos="542925" algn="l"/>
              </a:tabLst>
            </a:pPr>
            <a:endParaRPr lang="tr-TR" sz="2200" dirty="0" smtClean="0">
              <a:solidFill>
                <a:prstClr val="black"/>
              </a:solidFill>
            </a:endParaRPr>
          </a:p>
        </p:txBody>
      </p:sp>
    </p:spTree>
    <p:extLst>
      <p:ext uri="{BB962C8B-B14F-4D97-AF65-F5344CB8AC3E}">
        <p14:creationId xmlns:p14="http://schemas.microsoft.com/office/powerpoint/2010/main" val="110815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Ortaya Çıkabilecek Hile Türleri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b="1" i="1" dirty="0" smtClean="0">
                <a:solidFill>
                  <a:prstClr val="black"/>
                </a:solidFill>
              </a:rPr>
              <a:t>	- Diğer muhasebe hileleri</a:t>
            </a:r>
          </a:p>
          <a:p>
            <a:pPr marL="809625" algn="just">
              <a:lnSpc>
                <a:spcPct val="100000"/>
              </a:lnSpc>
              <a:tabLst>
                <a:tab pos="542925" algn="l"/>
              </a:tabLst>
            </a:pPr>
            <a:r>
              <a:rPr lang="tr-TR" sz="2200" dirty="0" smtClean="0">
                <a:solidFill>
                  <a:prstClr val="black"/>
                </a:solidFill>
              </a:rPr>
              <a:t>	Belgelerin mükerrer kullanımı,</a:t>
            </a:r>
          </a:p>
          <a:p>
            <a:pPr marL="809625" algn="just">
              <a:lnSpc>
                <a:spcPct val="100000"/>
              </a:lnSpc>
              <a:tabLst>
                <a:tab pos="542925" algn="l"/>
              </a:tabLst>
            </a:pPr>
            <a:r>
              <a:rPr lang="tr-TR" sz="2200" dirty="0">
                <a:solidFill>
                  <a:prstClr val="black"/>
                </a:solidFill>
              </a:rPr>
              <a:t>	</a:t>
            </a:r>
            <a:r>
              <a:rPr lang="tr-TR" sz="2200" dirty="0" smtClean="0">
                <a:solidFill>
                  <a:prstClr val="black"/>
                </a:solidFill>
              </a:rPr>
              <a:t>Özel giderlerin işletmeye aktarılması,</a:t>
            </a:r>
          </a:p>
          <a:p>
            <a:pPr marL="809625" algn="just">
              <a:lnSpc>
                <a:spcPct val="100000"/>
              </a:lnSpc>
              <a:tabLst>
                <a:tab pos="542925" algn="l"/>
              </a:tabLst>
            </a:pPr>
            <a:r>
              <a:rPr lang="tr-TR" sz="2200" dirty="0">
                <a:solidFill>
                  <a:prstClr val="black"/>
                </a:solidFill>
              </a:rPr>
              <a:t>	</a:t>
            </a:r>
            <a:r>
              <a:rPr lang="tr-TR" sz="2200" dirty="0" smtClean="0">
                <a:solidFill>
                  <a:prstClr val="black"/>
                </a:solidFill>
              </a:rPr>
              <a:t>Bilgisayar yazılımlarını hileye göre düzenleme</a:t>
            </a:r>
          </a:p>
          <a:p>
            <a:pPr marL="809625" algn="just">
              <a:lnSpc>
                <a:spcPct val="100000"/>
              </a:lnSpc>
              <a:tabLst>
                <a:tab pos="542925" algn="l"/>
              </a:tabLst>
            </a:pPr>
            <a:r>
              <a:rPr lang="tr-TR" sz="2200" dirty="0">
                <a:solidFill>
                  <a:prstClr val="black"/>
                </a:solidFill>
              </a:rPr>
              <a:t>	</a:t>
            </a:r>
            <a:r>
              <a:rPr lang="tr-TR" sz="2200" dirty="0" smtClean="0">
                <a:solidFill>
                  <a:prstClr val="black"/>
                </a:solidFill>
              </a:rPr>
              <a:t>Muhasebe </a:t>
            </a:r>
            <a:r>
              <a:rPr lang="tr-TR" sz="2200" dirty="0" smtClean="0">
                <a:solidFill>
                  <a:prstClr val="black"/>
                </a:solidFill>
              </a:rPr>
              <a:t>ilkelerini </a:t>
            </a:r>
            <a:r>
              <a:rPr lang="tr-TR" sz="2200" dirty="0" smtClean="0">
                <a:solidFill>
                  <a:prstClr val="black"/>
                </a:solidFill>
              </a:rPr>
              <a:t>kasıtlı olarak yanlış uygulama	</a:t>
            </a:r>
          </a:p>
        </p:txBody>
      </p:sp>
    </p:spTree>
    <p:extLst>
      <p:ext uri="{BB962C8B-B14F-4D97-AF65-F5344CB8AC3E}">
        <p14:creationId xmlns:p14="http://schemas.microsoft.com/office/powerpoint/2010/main" val="2189181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Muhasebede Hilelerini Tetikleyen Koşullar</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İşletmelerde muhasebe hilelerinin ortaya çıkmasında üç önemli koşul söz konusudur </a:t>
            </a:r>
            <a:r>
              <a:rPr lang="tr-TR" sz="1600" dirty="0">
                <a:solidFill>
                  <a:prstClr val="black"/>
                </a:solidFill>
              </a:rPr>
              <a:t>(</a:t>
            </a:r>
            <a:r>
              <a:rPr lang="tr-TR" sz="1600" dirty="0" smtClean="0">
                <a:solidFill>
                  <a:prstClr val="black"/>
                </a:solidFill>
              </a:rPr>
              <a:t>Ertaş, 2016)</a:t>
            </a:r>
            <a:r>
              <a:rPr lang="tr-TR" sz="2200" dirty="0" smtClean="0">
                <a:solidFill>
                  <a:prstClr val="black"/>
                </a:solidFill>
              </a:rPr>
              <a:t>;</a:t>
            </a:r>
          </a:p>
          <a:p>
            <a:pPr marL="809625" lvl="0" algn="just">
              <a:lnSpc>
                <a:spcPct val="100000"/>
              </a:lnSpc>
              <a:buFont typeface="Wingdings" panose="05000000000000000000" pitchFamily="2" charset="2"/>
              <a:buChar char="ü"/>
              <a:tabLst>
                <a:tab pos="542925" algn="l"/>
              </a:tabLst>
            </a:pPr>
            <a:r>
              <a:rPr lang="tr-TR" sz="2200" dirty="0">
                <a:solidFill>
                  <a:prstClr val="black"/>
                </a:solidFill>
              </a:rPr>
              <a:t>	</a:t>
            </a:r>
            <a:r>
              <a:rPr lang="tr-TR" sz="2200" dirty="0" smtClean="0">
                <a:solidFill>
                  <a:prstClr val="black"/>
                </a:solidFill>
              </a:rPr>
              <a:t>Baskı</a:t>
            </a:r>
          </a:p>
          <a:p>
            <a:pPr marL="0" lvl="0" indent="0" algn="just">
              <a:lnSpc>
                <a:spcPct val="100000"/>
              </a:lnSpc>
              <a:buNone/>
            </a:pPr>
            <a:r>
              <a:rPr lang="tr-TR" sz="2200" dirty="0">
                <a:solidFill>
                  <a:prstClr val="black"/>
                </a:solidFill>
              </a:rPr>
              <a:t>	</a:t>
            </a:r>
            <a:r>
              <a:rPr lang="tr-TR" sz="2200" dirty="0" smtClean="0">
                <a:solidFill>
                  <a:prstClr val="black"/>
                </a:solidFill>
              </a:rPr>
              <a:t>Kişilerin maddi sıkıntı içinde olmaları, lüks yaşam gibi bağımlılıkları ile kötü yönetim vb. örgütsel hataların ortaya çıkardığı baskılar kişileri hileye yönlendirebilir.</a:t>
            </a:r>
          </a:p>
          <a:p>
            <a:pPr marL="809625" lvl="0" algn="just">
              <a:lnSpc>
                <a:spcPct val="100000"/>
              </a:lnSpc>
              <a:buFont typeface="Wingdings" panose="05000000000000000000" pitchFamily="2" charset="2"/>
              <a:buChar char="ü"/>
              <a:tabLst>
                <a:tab pos="542925" algn="l"/>
              </a:tabLst>
            </a:pPr>
            <a:r>
              <a:rPr lang="tr-TR" sz="2200" dirty="0">
                <a:solidFill>
                  <a:prstClr val="black"/>
                </a:solidFill>
              </a:rPr>
              <a:t>	</a:t>
            </a:r>
            <a:r>
              <a:rPr lang="tr-TR" sz="2200" dirty="0" smtClean="0">
                <a:solidFill>
                  <a:prstClr val="black"/>
                </a:solidFill>
              </a:rPr>
              <a:t>Haklı Görme</a:t>
            </a:r>
          </a:p>
          <a:p>
            <a:pPr marL="0" lvl="0" indent="0" algn="just">
              <a:lnSpc>
                <a:spcPct val="100000"/>
              </a:lnSpc>
              <a:buNone/>
            </a:pPr>
            <a:r>
              <a:rPr lang="tr-TR" sz="2200" dirty="0">
                <a:solidFill>
                  <a:prstClr val="black"/>
                </a:solidFill>
              </a:rPr>
              <a:t>	</a:t>
            </a:r>
            <a:r>
              <a:rPr lang="tr-TR" sz="2200" dirty="0" smtClean="0">
                <a:solidFill>
                  <a:prstClr val="black"/>
                </a:solidFill>
              </a:rPr>
              <a:t>Hile yapan kişiler genellikle hile eylemini içselleştirerek yaptıkları eylemi kendilerince haklı bir gerekçeye dayandırmakta yani bir bahane bulmaktadırlar.</a:t>
            </a:r>
          </a:p>
          <a:p>
            <a:pPr marL="809625" lvl="0" algn="just">
              <a:lnSpc>
                <a:spcPct val="100000"/>
              </a:lnSpc>
              <a:buFont typeface="Wingdings" panose="05000000000000000000" pitchFamily="2" charset="2"/>
              <a:buChar char="ü"/>
              <a:tabLst>
                <a:tab pos="542925" algn="l"/>
              </a:tabLst>
            </a:pPr>
            <a:r>
              <a:rPr lang="tr-TR" sz="2200" dirty="0">
                <a:solidFill>
                  <a:prstClr val="black"/>
                </a:solidFill>
              </a:rPr>
              <a:t>	</a:t>
            </a:r>
            <a:r>
              <a:rPr lang="tr-TR" sz="2200" dirty="0" smtClean="0">
                <a:solidFill>
                  <a:prstClr val="black"/>
                </a:solidFill>
              </a:rPr>
              <a:t>Fırsatlar</a:t>
            </a:r>
            <a:endParaRPr lang="tr-TR" sz="2200" dirty="0">
              <a:solidFill>
                <a:prstClr val="black"/>
              </a:solidFill>
            </a:endParaRPr>
          </a:p>
          <a:p>
            <a:pPr marL="0" lvl="0" indent="0" algn="just">
              <a:lnSpc>
                <a:spcPct val="100000"/>
              </a:lnSpc>
              <a:buNone/>
            </a:pPr>
            <a:r>
              <a:rPr lang="tr-TR" sz="2200" dirty="0" smtClean="0">
                <a:solidFill>
                  <a:prstClr val="black"/>
                </a:solidFill>
              </a:rPr>
              <a:t>	İşletmenin dürüstlük ve etik değerlere bağlılığının olmayışı, yöneticilerin katı ve adil olmayan davranışları, uygun olmayan örgütsel yapılandırmalar yada yapılandırmalardaki hatalar, caydırıcı olmayan cezalar (ve aflar) genellikle kişilere hile için ortam oluştururlar.</a:t>
            </a:r>
          </a:p>
        </p:txBody>
      </p:sp>
    </p:spTree>
    <p:extLst>
      <p:ext uri="{BB962C8B-B14F-4D97-AF65-F5344CB8AC3E}">
        <p14:creationId xmlns:p14="http://schemas.microsoft.com/office/powerpoint/2010/main" val="3516964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BİLGİ SİSTEMİNİN DENETİMİ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Muhasebe ve denetim birbirlerinin bütünleyicisi ve devamıdırlar. Denetim bir bakıma muhasebenin sağlamasıdır da denilebilir.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Denetim, muhasebe tarafından üretilen bilgilerin, hazırlanan raporların uygun olarak hazırlanıp hazırlanmadığı ve işletme faaliyetlerine ilişkin sunulan bilgilerin açıklığı, dürüstlüğü ve güvenilirliği hakkında bir yargı oluşturur.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Denetim muhasebenin bir tamamlayıcısı ve sağlaması olduğuna göre denetim de muhasebe bilgi sisteminin risk </a:t>
            </a:r>
            <a:r>
              <a:rPr lang="tr-TR" sz="2200" dirty="0" smtClean="0">
                <a:solidFill>
                  <a:prstClr val="black"/>
                </a:solidFill>
              </a:rPr>
              <a:t>kaynaklarını </a:t>
            </a:r>
            <a:r>
              <a:rPr lang="tr-TR" sz="2200" dirty="0" smtClean="0">
                <a:solidFill>
                  <a:prstClr val="black"/>
                </a:solidFill>
              </a:rPr>
              <a:t>denetleyecektir.</a:t>
            </a:r>
          </a:p>
          <a:p>
            <a:pPr marL="0" lvl="0" indent="0" algn="just">
              <a:lnSpc>
                <a:spcPct val="100000"/>
              </a:lnSpc>
              <a:buNone/>
              <a:tabLst>
                <a:tab pos="542925" algn="l"/>
              </a:tabLst>
            </a:pPr>
            <a:r>
              <a:rPr lang="tr-TR" sz="2200" dirty="0" smtClean="0">
                <a:solidFill>
                  <a:prstClr val="black"/>
                </a:solidFill>
              </a:rPr>
              <a:t>	Finansal tabloların hata ve hileden kaynaklanan önemli yanlışlıklar içermemesini sağlayacak </a:t>
            </a:r>
            <a:r>
              <a:rPr lang="tr-TR" sz="2200" b="1" i="1" dirty="0" smtClean="0">
                <a:solidFill>
                  <a:prstClr val="black"/>
                </a:solidFill>
              </a:rPr>
              <a:t>iç kontrollerin </a:t>
            </a:r>
            <a:r>
              <a:rPr lang="tr-TR" sz="2200" dirty="0" smtClean="0">
                <a:solidFill>
                  <a:prstClr val="black"/>
                </a:solidFill>
              </a:rPr>
              <a:t>oluşturulması, yönetimin temel sorumluluğudur. Bir işletmede iç kontrollerin yokluğu veya etkin olmaması hata ve hilelerin ortaya çıkmasına zemin hazırlar. </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Dolayısıyla muhasebe bilgi sisteminin güvenliği için etkin iç kontroller, genel ve uygulama kontrolleri şeklinde yapılandırılabilir </a:t>
            </a:r>
            <a:r>
              <a:rPr lang="tr-TR" sz="1600" dirty="0">
                <a:solidFill>
                  <a:prstClr val="black"/>
                </a:solidFill>
              </a:rPr>
              <a:t>(</a:t>
            </a:r>
            <a:r>
              <a:rPr lang="tr-TR" sz="1600" dirty="0" smtClean="0">
                <a:solidFill>
                  <a:prstClr val="black"/>
                </a:solidFill>
              </a:rPr>
              <a:t>Ertaş, 2016)</a:t>
            </a:r>
            <a:r>
              <a:rPr lang="tr-TR" sz="2200" dirty="0">
                <a:solidFill>
                  <a:prstClr val="black"/>
                </a:solidFill>
              </a:rPr>
              <a:t>.</a:t>
            </a:r>
            <a:endParaRPr lang="tr-TR" sz="2200" dirty="0" smtClean="0">
              <a:solidFill>
                <a:prstClr val="black"/>
              </a:solidFill>
            </a:endParaRPr>
          </a:p>
        </p:txBody>
      </p:sp>
    </p:spTree>
    <p:extLst>
      <p:ext uri="{BB962C8B-B14F-4D97-AF65-F5344CB8AC3E}">
        <p14:creationId xmlns:p14="http://schemas.microsoft.com/office/powerpoint/2010/main" val="931370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BİLGİ SİSTEMİNİN DENETİMİ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Muhasebe bilgi sisteminin güvenliğine ilişkin bazı genel kontrol örnekleri </a:t>
            </a:r>
            <a:r>
              <a:rPr lang="tr-TR" sz="1600" dirty="0" smtClean="0">
                <a:solidFill>
                  <a:prstClr val="black"/>
                </a:solidFill>
              </a:rPr>
              <a:t>(Ertaş, 2016)</a:t>
            </a:r>
            <a:r>
              <a:rPr lang="tr-TR" sz="2200" dirty="0" smtClean="0">
                <a:solidFill>
                  <a:prstClr val="black"/>
                </a:solidFill>
              </a:rPr>
              <a:t>;</a:t>
            </a:r>
          </a:p>
          <a:p>
            <a:pPr marL="1252538" indent="-317500" algn="just">
              <a:lnSpc>
                <a:spcPct val="100000"/>
              </a:lnSpc>
            </a:pPr>
            <a:r>
              <a:rPr lang="tr-TR" sz="2200" dirty="0" smtClean="0">
                <a:solidFill>
                  <a:prstClr val="black"/>
                </a:solidFill>
              </a:rPr>
              <a:t>Örgütsel kontroller,</a:t>
            </a:r>
          </a:p>
          <a:p>
            <a:pPr marL="1252538" indent="-317500" algn="just">
              <a:lnSpc>
                <a:spcPct val="100000"/>
              </a:lnSpc>
            </a:pPr>
            <a:r>
              <a:rPr lang="tr-TR" sz="2200" dirty="0" smtClean="0">
                <a:solidFill>
                  <a:prstClr val="black"/>
                </a:solidFill>
              </a:rPr>
              <a:t>İşlem sistemi kontrolleri</a:t>
            </a:r>
          </a:p>
          <a:p>
            <a:pPr marL="1252538" indent="-317500" algn="just">
              <a:lnSpc>
                <a:spcPct val="100000"/>
              </a:lnSpc>
            </a:pPr>
            <a:r>
              <a:rPr lang="tr-TR" sz="2200" dirty="0" smtClean="0">
                <a:solidFill>
                  <a:prstClr val="black"/>
                </a:solidFill>
              </a:rPr>
              <a:t>Veri kaynakları kontrolleri</a:t>
            </a:r>
          </a:p>
          <a:p>
            <a:pPr marL="1252538" indent="-317500" algn="just">
              <a:lnSpc>
                <a:spcPct val="100000"/>
              </a:lnSpc>
            </a:pPr>
            <a:r>
              <a:rPr lang="tr-TR" sz="2200" dirty="0" smtClean="0">
                <a:solidFill>
                  <a:prstClr val="black"/>
                </a:solidFill>
              </a:rPr>
              <a:t>Sistem geliştirme kontrolleri</a:t>
            </a:r>
          </a:p>
          <a:p>
            <a:pPr marL="1252538" indent="-317500" algn="just">
              <a:lnSpc>
                <a:spcPct val="100000"/>
              </a:lnSpc>
            </a:pPr>
            <a:r>
              <a:rPr lang="tr-TR" sz="2200" dirty="0" smtClean="0">
                <a:solidFill>
                  <a:prstClr val="black"/>
                </a:solidFill>
              </a:rPr>
              <a:t>Sistem bakım kontrolleri</a:t>
            </a:r>
          </a:p>
          <a:p>
            <a:pPr marL="1252538" indent="-317500" algn="just">
              <a:lnSpc>
                <a:spcPct val="100000"/>
              </a:lnSpc>
            </a:pPr>
            <a:r>
              <a:rPr lang="tr-TR" sz="2200" dirty="0" smtClean="0">
                <a:solidFill>
                  <a:prstClr val="black"/>
                </a:solidFill>
              </a:rPr>
              <a:t>Bilgi işlem merkezi güvenliği ve kontrolü</a:t>
            </a:r>
          </a:p>
          <a:p>
            <a:pPr marL="1252538" indent="-317500" algn="just">
              <a:lnSpc>
                <a:spcPct val="100000"/>
              </a:lnSpc>
            </a:pPr>
            <a:r>
              <a:rPr lang="tr-TR" sz="2200" dirty="0" smtClean="0">
                <a:solidFill>
                  <a:prstClr val="black"/>
                </a:solidFill>
              </a:rPr>
              <a:t>Veri iletişim kontrolleri</a:t>
            </a:r>
          </a:p>
          <a:p>
            <a:pPr marL="1252538" indent="-317500" algn="just">
              <a:lnSpc>
                <a:spcPct val="100000"/>
              </a:lnSpc>
            </a:pPr>
            <a:r>
              <a:rPr lang="tr-TR" sz="2200" dirty="0" smtClean="0">
                <a:solidFill>
                  <a:prstClr val="black"/>
                </a:solidFill>
              </a:rPr>
              <a:t>Elektronik veri değişim kontrolleri</a:t>
            </a:r>
          </a:p>
        </p:txBody>
      </p:sp>
    </p:spTree>
    <p:extLst>
      <p:ext uri="{BB962C8B-B14F-4D97-AF65-F5344CB8AC3E}">
        <p14:creationId xmlns:p14="http://schemas.microsoft.com/office/powerpoint/2010/main" val="3682150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MUHASEBE BİLGİ SİSTEMİNİN DENETİMİ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Bütün bunlara karşılık muhasebe bilgi sisteminin güvenliğine ilişkin bazı uygulama kontrol örnekleri ise, ücretler, satışlar, satın almalar, ödemeler, tahsilatlar, stoklar gibi işletmenin bilgisayar kullanılarak yerine getirilen işlem döngülerine ilişkin uygulama yazılımlarına yerleştirilen kontrollerdir. Örnek olarak </a:t>
            </a:r>
            <a:r>
              <a:rPr lang="tr-TR" sz="1600" dirty="0" smtClean="0">
                <a:solidFill>
                  <a:prstClr val="black"/>
                </a:solidFill>
              </a:rPr>
              <a:t>(Ertaş, 2016)</a:t>
            </a:r>
            <a:r>
              <a:rPr lang="tr-TR" sz="2200" dirty="0" smtClean="0">
                <a:solidFill>
                  <a:prstClr val="black"/>
                </a:solidFill>
              </a:rPr>
              <a:t>;</a:t>
            </a:r>
          </a:p>
          <a:p>
            <a:pPr marL="809625" algn="just">
              <a:lnSpc>
                <a:spcPct val="100000"/>
              </a:lnSpc>
              <a:tabLst>
                <a:tab pos="542925" algn="l"/>
              </a:tabLst>
            </a:pPr>
            <a:r>
              <a:rPr lang="tr-TR" sz="2200" dirty="0" smtClean="0">
                <a:solidFill>
                  <a:prstClr val="black"/>
                </a:solidFill>
              </a:rPr>
              <a:t>Girdi kontrolleri</a:t>
            </a:r>
          </a:p>
          <a:p>
            <a:pPr marL="809625" algn="just">
              <a:lnSpc>
                <a:spcPct val="100000"/>
              </a:lnSpc>
              <a:tabLst>
                <a:tab pos="542925" algn="l"/>
              </a:tabLst>
            </a:pPr>
            <a:r>
              <a:rPr lang="tr-TR" sz="2200" dirty="0" smtClean="0">
                <a:solidFill>
                  <a:prstClr val="black"/>
                </a:solidFill>
              </a:rPr>
              <a:t>Bilgi işleme kontrolleri</a:t>
            </a:r>
          </a:p>
          <a:p>
            <a:pPr marL="809625" algn="just">
              <a:lnSpc>
                <a:spcPct val="100000"/>
              </a:lnSpc>
              <a:tabLst>
                <a:tab pos="542925" algn="l"/>
              </a:tabLst>
            </a:pPr>
            <a:r>
              <a:rPr lang="tr-TR" sz="2200" dirty="0" smtClean="0">
                <a:solidFill>
                  <a:prstClr val="black"/>
                </a:solidFill>
              </a:rPr>
              <a:t>Çıktı kontrolleri</a:t>
            </a:r>
          </a:p>
        </p:txBody>
      </p:sp>
    </p:spTree>
    <p:extLst>
      <p:ext uri="{BB962C8B-B14F-4D97-AF65-F5344CB8AC3E}">
        <p14:creationId xmlns:p14="http://schemas.microsoft.com/office/powerpoint/2010/main" val="2997872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a:t>	</a:t>
            </a:r>
            <a:r>
              <a:rPr lang="tr-TR" sz="2300" dirty="0" smtClean="0"/>
              <a:t>Konunun bir diğer tarafı da kişisel verilerin korunması meselesidir. Bu konuyu da;</a:t>
            </a:r>
          </a:p>
          <a:p>
            <a:pPr marL="0" indent="0" algn="just">
              <a:lnSpc>
                <a:spcPct val="100000"/>
              </a:lnSpc>
              <a:buNone/>
              <a:tabLst>
                <a:tab pos="542925" algn="l"/>
              </a:tabLst>
            </a:pPr>
            <a:r>
              <a:rPr lang="tr-TR" sz="2300" dirty="0"/>
              <a:t>	</a:t>
            </a:r>
            <a:r>
              <a:rPr lang="tr-TR" sz="2300" dirty="0" smtClean="0"/>
              <a:t>- bir taraftan şirket çalışanlarına ait kişisel verilerin korunması, </a:t>
            </a:r>
          </a:p>
          <a:p>
            <a:pPr marL="0" indent="0" algn="just">
              <a:lnSpc>
                <a:spcPct val="100000"/>
              </a:lnSpc>
              <a:buNone/>
              <a:tabLst>
                <a:tab pos="542925" algn="l"/>
              </a:tabLst>
            </a:pPr>
            <a:r>
              <a:rPr lang="tr-TR" sz="2300" dirty="0"/>
              <a:t>	</a:t>
            </a:r>
            <a:r>
              <a:rPr lang="tr-TR" sz="2300" dirty="0" smtClean="0"/>
              <a:t>- diğer taraftan da şirketin carilerini oluşturan gerek tedarikçiler, gerek müşteriler ve diğer iş ilişkisi içerisinde olunan kişi ve kurumlara ait verilerin </a:t>
            </a:r>
          </a:p>
          <a:p>
            <a:pPr marL="0" indent="0" algn="just">
              <a:lnSpc>
                <a:spcPct val="100000"/>
              </a:lnSpc>
              <a:buNone/>
              <a:tabLst>
                <a:tab pos="542925" algn="l"/>
              </a:tabLst>
            </a:pPr>
            <a:r>
              <a:rPr lang="tr-TR" sz="2300" dirty="0" smtClean="0"/>
              <a:t>yetkisiz veya kötü niyetli kişilerin ellerine geçmesinin önlenmesi olarak incelemek gerekir.</a:t>
            </a:r>
          </a:p>
          <a:p>
            <a:pPr marL="0" indent="0" algn="just">
              <a:lnSpc>
                <a:spcPct val="100000"/>
              </a:lnSpc>
              <a:buNone/>
              <a:tabLst>
                <a:tab pos="542925" algn="l"/>
              </a:tabLst>
            </a:pPr>
            <a:r>
              <a:rPr lang="tr-TR" sz="2300" dirty="0"/>
              <a:t>	</a:t>
            </a:r>
            <a:r>
              <a:rPr lang="tr-TR" sz="2300" dirty="0" smtClean="0"/>
              <a:t>Bu noktada muhasebe bilgi sisteminin hem belgeler bazında hem de yazılım ve veri tabanı bazında güvenliklerinin sağlanması elzemdir.</a:t>
            </a:r>
          </a:p>
        </p:txBody>
      </p:sp>
    </p:spTree>
    <p:extLst>
      <p:ext uri="{BB962C8B-B14F-4D97-AF65-F5344CB8AC3E}">
        <p14:creationId xmlns:p14="http://schemas.microsoft.com/office/powerpoint/2010/main" val="2298561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pPr algn="ctr"/>
            <a:r>
              <a:rPr lang="tr-TR" sz="2700" b="1" i="1" dirty="0" smtClean="0"/>
              <a:t>GÜVENLİK RİSKLERİNİN KAYNAKLARI</a:t>
            </a:r>
            <a:endParaRPr lang="tr-TR" sz="2700" b="1"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lnSpc>
                <a:spcPct val="100000"/>
              </a:lnSpc>
              <a:buNone/>
              <a:tabLst>
                <a:tab pos="542925" algn="l"/>
              </a:tabLst>
            </a:pPr>
            <a:r>
              <a:rPr lang="tr-TR" sz="2200" dirty="0" smtClean="0">
                <a:solidFill>
                  <a:prstClr val="black"/>
                </a:solidFill>
              </a:rPr>
              <a:t>	Muhasebe bilgi sisteminin denetiminde hile olabileceğini işaret eden risk kaynakları mutlaka bir hilenin olduğu anlamına gelmez. Ancak söz konusu risk kaynakları, hilelerin yapılmış olabileceği koşullarda ortaya çıkan bir nevi semptomlardır.</a:t>
            </a:r>
          </a:p>
          <a:p>
            <a:pPr marL="0" lvl="0" indent="0" algn="just">
              <a:lnSpc>
                <a:spcPct val="100000"/>
              </a:lnSpc>
              <a:buNone/>
              <a:tabLst>
                <a:tab pos="542925" algn="l"/>
              </a:tabLst>
            </a:pPr>
            <a:r>
              <a:rPr lang="tr-TR" sz="2200" dirty="0">
                <a:solidFill>
                  <a:prstClr val="black"/>
                </a:solidFill>
              </a:rPr>
              <a:t>	</a:t>
            </a:r>
            <a:r>
              <a:rPr lang="tr-TR" sz="2200" dirty="0" smtClean="0">
                <a:solidFill>
                  <a:prstClr val="black"/>
                </a:solidFill>
              </a:rPr>
              <a:t>Bilgi güvenliğini zayıflatan yani güvenlik riskini ortaya çıkaran üç temel kaynak </a:t>
            </a:r>
            <a:r>
              <a:rPr lang="tr-TR" sz="1600" dirty="0" smtClean="0">
                <a:solidFill>
                  <a:prstClr val="black"/>
                </a:solidFill>
              </a:rPr>
              <a:t>(Ertaş, 2016)</a:t>
            </a:r>
            <a:r>
              <a:rPr lang="tr-TR" sz="2200" dirty="0" smtClean="0">
                <a:solidFill>
                  <a:prstClr val="black"/>
                </a:solidFill>
              </a:rPr>
              <a:t>;</a:t>
            </a:r>
          </a:p>
          <a:p>
            <a:pPr marL="809625" algn="just">
              <a:lnSpc>
                <a:spcPct val="100000"/>
              </a:lnSpc>
              <a:tabLst>
                <a:tab pos="542925" algn="l"/>
              </a:tabLst>
            </a:pPr>
            <a:r>
              <a:rPr lang="tr-TR" sz="2200" b="1" i="1" dirty="0" smtClean="0">
                <a:solidFill>
                  <a:prstClr val="black"/>
                </a:solidFill>
              </a:rPr>
              <a:t>İç kaynaklar: </a:t>
            </a:r>
            <a:r>
              <a:rPr lang="tr-TR" sz="2200" dirty="0" smtClean="0">
                <a:solidFill>
                  <a:prstClr val="black"/>
                </a:solidFill>
              </a:rPr>
              <a:t>işletme çalışanlarının bilgi güvenliğinin zayıf yanlarını bularak istismar etmeleri sonucu ortaya çıkar.</a:t>
            </a:r>
          </a:p>
          <a:p>
            <a:pPr marL="809625" algn="just">
              <a:lnSpc>
                <a:spcPct val="100000"/>
              </a:lnSpc>
              <a:tabLst>
                <a:tab pos="542925" algn="l"/>
              </a:tabLst>
            </a:pPr>
            <a:r>
              <a:rPr lang="tr-TR" sz="2200" b="1" i="1" dirty="0" smtClean="0">
                <a:solidFill>
                  <a:prstClr val="black"/>
                </a:solidFill>
              </a:rPr>
              <a:t>Dış kaynaklar: </a:t>
            </a:r>
            <a:r>
              <a:rPr lang="tr-TR" sz="2200" dirty="0" smtClean="0">
                <a:solidFill>
                  <a:prstClr val="black"/>
                </a:solidFill>
              </a:rPr>
              <a:t>İşletme ilişkilerini bilen ve işletme varlıklarını çalma olanağına sahip kişilerden kaynaklanan potansiyel suçları içerir.</a:t>
            </a:r>
          </a:p>
          <a:p>
            <a:pPr marL="809625" algn="just">
              <a:lnSpc>
                <a:spcPct val="100000"/>
              </a:lnSpc>
              <a:tabLst>
                <a:tab pos="542925" algn="l"/>
              </a:tabLst>
            </a:pPr>
            <a:r>
              <a:rPr lang="tr-TR" sz="2200" b="1" i="1" dirty="0" smtClean="0">
                <a:solidFill>
                  <a:prstClr val="black"/>
                </a:solidFill>
              </a:rPr>
              <a:t>Gizli anlaşmalar: </a:t>
            </a:r>
            <a:r>
              <a:rPr lang="tr-TR" sz="2200" dirty="0" smtClean="0">
                <a:solidFill>
                  <a:prstClr val="black"/>
                </a:solidFill>
              </a:rPr>
              <a:t>Bu risk kaynağı, iki yada daha fazla kişinin komplo kurarak işletmeyi dolandırmaları ve bilgisayar kayıtlarına müdahale ederek yaptıklarını gizlemeleridir.</a:t>
            </a:r>
          </a:p>
        </p:txBody>
      </p:sp>
    </p:spTree>
    <p:extLst>
      <p:ext uri="{BB962C8B-B14F-4D97-AF65-F5344CB8AC3E}">
        <p14:creationId xmlns:p14="http://schemas.microsoft.com/office/powerpoint/2010/main" val="2744655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a:t>
            </a:r>
            <a:r>
              <a:rPr lang="tr-TR" sz="2300" dirty="0" smtClean="0">
                <a:solidFill>
                  <a:prstClr val="black"/>
                </a:solidFill>
              </a:rPr>
              <a:t>Sonuç olarak işletmenin damarları gibi çalışan muhasebe bilgi sisteminin sağlıklı ve güvenli bir şekilde oluşturulması, olası sorunlara karşı duyarlı bir şekilde kurgulanması işletme için hayati bir önem taşımaktadır. </a:t>
            </a:r>
            <a:endParaRPr lang="tr-TR" sz="2300" dirty="0" smtClean="0">
              <a:solidFill>
                <a:prstClr val="black"/>
              </a:solidFill>
            </a:endParaRPr>
          </a:p>
          <a:p>
            <a:pPr marL="0" indent="0" algn="just">
              <a:lnSpc>
                <a:spcPct val="100000"/>
              </a:lnSpc>
              <a:buNone/>
              <a:tabLst>
                <a:tab pos="542925" algn="l"/>
              </a:tabLst>
            </a:pPr>
            <a:r>
              <a:rPr lang="tr-TR" sz="2300" dirty="0" smtClean="0">
                <a:solidFill>
                  <a:prstClr val="black"/>
                </a:solidFill>
              </a:rPr>
              <a:t>Gerek </a:t>
            </a:r>
            <a:r>
              <a:rPr lang="tr-TR" sz="2300" dirty="0" smtClean="0">
                <a:solidFill>
                  <a:prstClr val="black"/>
                </a:solidFill>
              </a:rPr>
              <a:t>işletmeyle ilgili üçüncü taraflara ve gerekse işletme içi kullanıcılara sunulacak bilgi ve raporların güvenliği, işletme içi oluşabilecek suiistimallerin önüne geçebilmek için etkin bir muhasebe bilgi sistemi işletmelerin güvenilirliği ve sürdürülebilirliği için olmazsa olmazdır.</a:t>
            </a:r>
            <a:endParaRPr lang="tr-TR" sz="2300" dirty="0" smtClean="0"/>
          </a:p>
        </p:txBody>
      </p:sp>
    </p:spTree>
    <p:extLst>
      <p:ext uri="{BB962C8B-B14F-4D97-AF65-F5344CB8AC3E}">
        <p14:creationId xmlns:p14="http://schemas.microsoft.com/office/powerpoint/2010/main" val="1989494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a:bodyPr>
          <a:lstStyle/>
          <a:p>
            <a:pPr marL="628650" indent="-628650">
              <a:buNone/>
            </a:pPr>
            <a:r>
              <a:rPr lang="tr-TR" sz="1800" dirty="0" err="1" smtClean="0"/>
              <a:t>Anameriç</a:t>
            </a:r>
            <a:r>
              <a:rPr lang="tr-TR" sz="1800" dirty="0" smtClean="0"/>
              <a:t>, H. </a:t>
            </a:r>
            <a:r>
              <a:rPr lang="tr-TR" sz="1800" dirty="0"/>
              <a:t>(2005). </a:t>
            </a:r>
            <a:r>
              <a:rPr lang="tr-TR" sz="1800" dirty="0" smtClean="0"/>
              <a:t>Yönetim Bilgi Sistemlerinin Yönetim Fonksiyonları </a:t>
            </a:r>
            <a:r>
              <a:rPr lang="tr-TR" sz="1800" dirty="0"/>
              <a:t>Üzerine Etkisi. Ankara Üniversitesi Dil ve Tarih-Coğrafya Fakültesi </a:t>
            </a:r>
            <a:r>
              <a:rPr lang="tr-TR" sz="1800" dirty="0" smtClean="0"/>
              <a:t>Dergisi. 45 (2), s. 25-43. </a:t>
            </a:r>
          </a:p>
          <a:p>
            <a:pPr marL="628650" indent="-628650">
              <a:buNone/>
            </a:pPr>
            <a:r>
              <a:rPr lang="tr-TR" sz="1800" dirty="0" smtClean="0"/>
              <a:t>Ertaş, F.C. (2019). Muhasebe Bilgi Sistemi ve Organizasyonu, Ankara: Seçkin Yayıncılık</a:t>
            </a:r>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628650" indent="-628650">
              <a:buNone/>
            </a:pPr>
            <a:r>
              <a:rPr lang="tr-TR" sz="1800" dirty="0"/>
              <a:t>Yazıcı, M. (1990). Muhasebe </a:t>
            </a:r>
            <a:r>
              <a:rPr lang="tr-TR" sz="1800" dirty="0" err="1"/>
              <a:t>Tümlemleri</a:t>
            </a:r>
            <a:r>
              <a:rPr lang="tr-TR" sz="1800" dirty="0"/>
              <a:t> ve Örgütlenmesi. İstanbul: M.Ü. </a:t>
            </a:r>
            <a:r>
              <a:rPr lang="tr-TR" sz="1800" dirty="0" err="1"/>
              <a:t>Nihad</a:t>
            </a:r>
            <a:r>
              <a:rPr lang="tr-TR" sz="1800" dirty="0"/>
              <a:t> Sayar Yayın ve Yardım Vakfı </a:t>
            </a:r>
            <a:r>
              <a:rPr lang="tr-TR" sz="1800" dirty="0" smtClean="0"/>
              <a:t>Yayınları.</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 Bilgi işlem güvenliği konusu muhasebe bilgilerinin bulunduğu bilgi sisteminin, şirket dışı yetkisiz erişimlere karşı güvenliğinin sağlanması konusunda gerek güvenlik yazılımlarının kullanılması, gerekse intranet tarzı işletme içi kapalı devre sistemlerin (ayrı ayrı veya birlikte) kullanımıyla mümkün olabilecektir.</a:t>
            </a:r>
          </a:p>
          <a:p>
            <a:pPr marL="0" indent="0" algn="just">
              <a:lnSpc>
                <a:spcPct val="100000"/>
              </a:lnSpc>
              <a:buNone/>
              <a:tabLst>
                <a:tab pos="542925" algn="l"/>
              </a:tabLst>
            </a:pPr>
            <a:r>
              <a:rPr lang="tr-TR" sz="2300" dirty="0" smtClean="0"/>
              <a:t>	Diğer taraftan da sadece şirket dışından, ağlardan kaynaklanan güvenlik sorunları söz konusu değildir. Şirket içerisinde de verilere yetkisiz erişimlerin önlenmesi gerekmektedir. </a:t>
            </a:r>
            <a:endParaRPr lang="tr-TR" sz="2300" dirty="0"/>
          </a:p>
        </p:txBody>
      </p:sp>
    </p:spTree>
    <p:extLst>
      <p:ext uri="{BB962C8B-B14F-4D97-AF65-F5344CB8AC3E}">
        <p14:creationId xmlns:p14="http://schemas.microsoft.com/office/powerpoint/2010/main" val="1420734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Yetkisiz erişimlerin önlenebilmesi için muhasebe bilgi sistemleri kullanıcı bazlı yetkilendirme sistemleriyle yapılandırılır. </a:t>
            </a:r>
          </a:p>
          <a:p>
            <a:pPr marL="0" indent="0" algn="just">
              <a:lnSpc>
                <a:spcPct val="100000"/>
              </a:lnSpc>
              <a:buNone/>
              <a:tabLst>
                <a:tab pos="542925" algn="l"/>
              </a:tabLst>
            </a:pPr>
            <a:r>
              <a:rPr lang="tr-TR" sz="2300" dirty="0"/>
              <a:t>	</a:t>
            </a:r>
            <a:r>
              <a:rPr lang="tr-TR" sz="2300" dirty="0" smtClean="0"/>
              <a:t>Bu noktada yazılımın mümkün olduğunca yetkisiz erişime izin vermemesi gerekir. Kullanıcıların yetki sınırlarının doğru bir şekilde belirlenerek, belirlenen alanlar dışındaki bölümlere kesinlikle erişimlerinin önlenmesi gerekir. </a:t>
            </a:r>
          </a:p>
          <a:p>
            <a:pPr marL="0" indent="0" algn="just">
              <a:lnSpc>
                <a:spcPct val="100000"/>
              </a:lnSpc>
              <a:buNone/>
              <a:tabLst>
                <a:tab pos="542925" algn="l"/>
              </a:tabLst>
            </a:pPr>
            <a:r>
              <a:rPr lang="tr-TR" sz="2300" dirty="0"/>
              <a:t>	</a:t>
            </a:r>
            <a:r>
              <a:rPr lang="tr-TR" sz="2300" dirty="0" smtClean="0"/>
              <a:t>Bunun için bilişim teknolojilerine dayalı muhasebe bilgi sisteminin etraflıca güvenlik testlerinin yapılması gereklidir. Kullanıcıların hangi alanlara girebilecekleri, hangi alanlarda hangi raporları görebilecekleri, veri giriş ve/veya düzeltme yetkilerinin olup olmayacağı net bir şekilde başlangıçta tanımlanmalıdır.</a:t>
            </a:r>
          </a:p>
          <a:p>
            <a:pPr marL="0" indent="0" algn="just">
              <a:lnSpc>
                <a:spcPct val="100000"/>
              </a:lnSpc>
              <a:buNone/>
              <a:tabLst>
                <a:tab pos="542925" algn="l"/>
              </a:tabLst>
            </a:pPr>
            <a:r>
              <a:rPr lang="tr-TR" sz="2300" dirty="0"/>
              <a:t>	</a:t>
            </a:r>
            <a:r>
              <a:rPr lang="tr-TR" sz="2300" dirty="0" smtClean="0"/>
              <a:t>Ayrıca bu yetkilendirme yetkisine çok fazla kişinin sahip olamaması gerekir. Aksi takdirde başlı başına yetkilendirme karmaşası ortaya çıkabilecektir.</a:t>
            </a:r>
          </a:p>
        </p:txBody>
      </p:sp>
    </p:spTree>
    <p:extLst>
      <p:ext uri="{BB962C8B-B14F-4D97-AF65-F5344CB8AC3E}">
        <p14:creationId xmlns:p14="http://schemas.microsoft.com/office/powerpoint/2010/main" val="181192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a:t>	</a:t>
            </a:r>
            <a:r>
              <a:rPr lang="tr-TR" sz="2300" dirty="0" smtClean="0"/>
              <a:t>Bütün bu yetkilendirme konusunda özen gösterilmesine rağmen hala açık olabileceği de unutulmamalıdır. Bu nedenle her bir işlemin kayıt izlerinin tutulduğu .</a:t>
            </a:r>
            <a:r>
              <a:rPr lang="tr-TR" sz="2300" dirty="0" err="1" smtClean="0"/>
              <a:t>log</a:t>
            </a:r>
            <a:r>
              <a:rPr lang="tr-TR" sz="2300" dirty="0" smtClean="0"/>
              <a:t> kayıtları da ayrı bir ortamda saklanmalıdır.</a:t>
            </a:r>
          </a:p>
          <a:p>
            <a:pPr marL="0" indent="0" algn="just">
              <a:lnSpc>
                <a:spcPct val="100000"/>
              </a:lnSpc>
              <a:buNone/>
              <a:tabLst>
                <a:tab pos="542925" algn="l"/>
              </a:tabLst>
            </a:pPr>
            <a:r>
              <a:rPr lang="tr-TR" sz="2300" dirty="0" smtClean="0"/>
              <a:t>	</a:t>
            </a:r>
            <a:r>
              <a:rPr lang="tr-TR" sz="2300" dirty="0" err="1" smtClean="0"/>
              <a:t>Log</a:t>
            </a:r>
            <a:r>
              <a:rPr lang="tr-TR" sz="2300" dirty="0" smtClean="0"/>
              <a:t> kayıtları kimin ne zaman ne yaptığını, yada yapmadığının takibinin yanında, programa ne zaman, nerden, kim tarafından erişilmiş, hangi işlemler yapılmış gibi veri giriş ve kullanım kontrollerinin yapılmasına da olanak verir.</a:t>
            </a:r>
          </a:p>
          <a:p>
            <a:pPr marL="0" indent="0" algn="just">
              <a:lnSpc>
                <a:spcPct val="100000"/>
              </a:lnSpc>
              <a:buNone/>
              <a:tabLst>
                <a:tab pos="542925" algn="l"/>
              </a:tabLst>
            </a:pPr>
            <a:r>
              <a:rPr lang="tr-TR" sz="2300" dirty="0"/>
              <a:t>	</a:t>
            </a:r>
            <a:r>
              <a:rPr lang="tr-TR" sz="2300" dirty="0" smtClean="0"/>
              <a:t>Diğer taraftan </a:t>
            </a:r>
            <a:r>
              <a:rPr lang="tr-TR" sz="2300" dirty="0" err="1" smtClean="0"/>
              <a:t>log</a:t>
            </a:r>
            <a:r>
              <a:rPr lang="tr-TR" sz="2300" dirty="0" smtClean="0"/>
              <a:t> kayıtları hatalı girilen verilerin, değiştirilen/silinen kayıtların, yapılan işlemlerin kim tarafından, ne zaman yapıldığı konusunda da kanıtlar sunar.</a:t>
            </a:r>
          </a:p>
        </p:txBody>
      </p:sp>
    </p:spTree>
    <p:extLst>
      <p:ext uri="{BB962C8B-B14F-4D97-AF65-F5344CB8AC3E}">
        <p14:creationId xmlns:p14="http://schemas.microsoft.com/office/powerpoint/2010/main" val="838850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Bilgi güvenliği, işletmenin değer yaratma, varlıklarını koruma ve artırma sürecinde kullandığı ve bu nedenle de dikkatlice koruduğu bilgiye yetkisiz ve haksız erişimleri önleme yöntemlerinin tümü olarak tanımlanmaktadır.</a:t>
            </a:r>
          </a:p>
          <a:p>
            <a:pPr marL="0" indent="0" algn="just">
              <a:lnSpc>
                <a:spcPct val="100000"/>
              </a:lnSpc>
              <a:buNone/>
              <a:tabLst>
                <a:tab pos="542925" algn="l"/>
              </a:tabLst>
            </a:pPr>
            <a:r>
              <a:rPr lang="tr-TR" sz="2300" dirty="0"/>
              <a:t>	</a:t>
            </a:r>
            <a:r>
              <a:rPr lang="tr-TR" sz="2300" dirty="0" smtClean="0"/>
              <a:t>Bilgi güvenliği, bilgi sistemi sürecinin tüm aşamalarında yer alır ve sistemde birbirleriyle bağlantılı kontrol noktalarıyla bütüncül bir yapı oluşturur.</a:t>
            </a:r>
          </a:p>
          <a:p>
            <a:pPr marL="0" indent="0" algn="just">
              <a:lnSpc>
                <a:spcPct val="100000"/>
              </a:lnSpc>
              <a:buNone/>
              <a:tabLst>
                <a:tab pos="542925" algn="l"/>
              </a:tabLst>
            </a:pPr>
            <a:r>
              <a:rPr lang="tr-TR" sz="2300" dirty="0"/>
              <a:t>	</a:t>
            </a:r>
            <a:r>
              <a:rPr lang="tr-TR" sz="2300" dirty="0" smtClean="0"/>
              <a:t>Bilgi güvenliği için, öncelikle bilgi sistemlerinin oturduğu temeli oluşturan; donanım, yazılım ve personel düzeyinde güvenlik politikaları oluşturularak önlemler alınmalıdır. Bu temel yapı üzerinde bilgi sistemleri kontrol noktalarıyla donatılarak, güvenlik politikalarına bağlı kontrol prosedürleri uygulanmalıdır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p:txBody>
      </p:sp>
    </p:spTree>
    <p:extLst>
      <p:ext uri="{BB962C8B-B14F-4D97-AF65-F5344CB8AC3E}">
        <p14:creationId xmlns:p14="http://schemas.microsoft.com/office/powerpoint/2010/main" val="319103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Güvenlik</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tabLst>
                <a:tab pos="542925" algn="l"/>
              </a:tabLst>
            </a:pPr>
            <a:r>
              <a:rPr lang="tr-TR" sz="2300" dirty="0" smtClean="0"/>
              <a:t>	Bilgi işlem makinaları ve yazılımlarına bağlı olarak dikkat edilmesi gereken bir başka nokta da sisteme girilen verilerin yedeklenmesidir.</a:t>
            </a:r>
          </a:p>
          <a:p>
            <a:pPr marL="0" indent="0" algn="just">
              <a:lnSpc>
                <a:spcPct val="100000"/>
              </a:lnSpc>
              <a:buNone/>
              <a:tabLst>
                <a:tab pos="542925" algn="l"/>
              </a:tabLst>
            </a:pPr>
            <a:r>
              <a:rPr lang="tr-TR" sz="2300" dirty="0"/>
              <a:t>	</a:t>
            </a:r>
            <a:r>
              <a:rPr lang="tr-TR" sz="2300" dirty="0" smtClean="0"/>
              <a:t>Teknolojik aletlerin gerek arızalanması, gerekse yangın, sel, deprem vb. doğal afetler sonucunda zarar görmeleri sonucunda veri kayıplarının önüne geçilmesi açısından yedekleme çok önemlidir.</a:t>
            </a:r>
          </a:p>
          <a:p>
            <a:pPr marL="0" indent="0" algn="just">
              <a:lnSpc>
                <a:spcPct val="100000"/>
              </a:lnSpc>
              <a:buNone/>
              <a:tabLst>
                <a:tab pos="542925" algn="l"/>
              </a:tabLst>
            </a:pPr>
            <a:r>
              <a:rPr lang="tr-TR" sz="2300" dirty="0"/>
              <a:t>	</a:t>
            </a:r>
            <a:r>
              <a:rPr lang="tr-TR" sz="2300" dirty="0" smtClean="0"/>
              <a:t>Ki bu durumlar hem iş yükü açısından, hem de zamanında raporlama yapılabilme yönünden yıkıcı sonuçlar doğurabilir.</a:t>
            </a:r>
          </a:p>
        </p:txBody>
      </p:sp>
    </p:spTree>
    <p:extLst>
      <p:ext uri="{BB962C8B-B14F-4D97-AF65-F5344CB8AC3E}">
        <p14:creationId xmlns:p14="http://schemas.microsoft.com/office/powerpoint/2010/main" val="3444286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TotalTime>
  <Words>3808</Words>
  <Application>Microsoft Office PowerPoint</Application>
  <PresentationFormat>Geniş ekran</PresentationFormat>
  <Paragraphs>252</Paragraphs>
  <Slides>42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Calibri</vt:lpstr>
      <vt:lpstr>Calibri Light</vt:lpstr>
      <vt:lpstr>Wingdings</vt:lpstr>
      <vt:lpstr>Office Teması</vt:lpstr>
      <vt:lpstr>Muhasebe Organizasyonu </vt:lpstr>
      <vt:lpstr>Muhasebe Bilgi Sisteminde Güvenlik</vt:lpstr>
      <vt:lpstr>Muhasebe Bilgi Sisteminde Güvenlik / Bilgi işlem güvenliği</vt:lpstr>
      <vt:lpstr>Muhasebe Bilgi Sisteminde Güvenlik</vt:lpstr>
      <vt:lpstr>Muhasebe Bilgi Sisteminde Güvenlik</vt:lpstr>
      <vt:lpstr>Muhasebe Bilgi Sisteminde Güvenlik</vt:lpstr>
      <vt:lpstr>Muhasebe Bilgi Sisteminde Güvenlik</vt:lpstr>
      <vt:lpstr>Muhasebe Bilgi Sisteminde Güvenlik</vt:lpstr>
      <vt:lpstr>Muhasebe Bilgi Sisteminde Güvenlik</vt:lpstr>
      <vt:lpstr>Muhasebe Bilgi Sisteminde Güvenlik</vt:lpstr>
      <vt:lpstr>MUHASEBE HATALARI</vt:lpstr>
      <vt:lpstr>Muhasebe Hataları</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Muhasebede Yapılan Hata Türleri</vt:lpstr>
      <vt:lpstr>Muhasebe Hataları ve Raporlamaya Etkileri</vt:lpstr>
      <vt:lpstr>Muhasebe Hataları ve Raporlamaya Etkileri</vt:lpstr>
      <vt:lpstr>Muhasebe Hataları ve Raporlamaya Etkileri</vt:lpstr>
      <vt:lpstr>Muhasebe Hatalarının Nedenleri </vt:lpstr>
      <vt:lpstr>MUHASEBE HİLELERİ</vt:lpstr>
      <vt:lpstr>Muhasebede Ortaya Çıkabilecek Hile Türleri</vt:lpstr>
      <vt:lpstr>Muhasebede Ortaya Çıkabilecek Hile Türleri</vt:lpstr>
      <vt:lpstr>Muhasebede Ortaya Çıkabilecek Hile Türleri</vt:lpstr>
      <vt:lpstr>Muhasebede Ortaya Çıkabilecek Hile Türleri</vt:lpstr>
      <vt:lpstr>Muhasebede Ortaya Çıkabilecek Hile Türleri</vt:lpstr>
      <vt:lpstr>Muhasebede Ortaya Çıkabilecek Hile Türleri</vt:lpstr>
      <vt:lpstr>Muhasebede Ortaya Çıkabilecek Hile Türleri</vt:lpstr>
      <vt:lpstr>Muhasebede Hilelerini Tetikleyen Koşullar</vt:lpstr>
      <vt:lpstr>MUHASEBE BİLGİ SİSTEMİNİN DENETİMİ</vt:lpstr>
      <vt:lpstr>MUHASEBE BİLGİ SİSTEMİNİN DENETİMİ</vt:lpstr>
      <vt:lpstr>MUHASEBE BİLGİ SİSTEMİNİN DENETİMİ</vt:lpstr>
      <vt:lpstr>GÜVENLİK RİSKLERİNİN KAYNAKLARI</vt:lpstr>
      <vt:lpstr>Muhasebe Bilgi Sisteminde Güvenlik</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154</cp:revision>
  <dcterms:created xsi:type="dcterms:W3CDTF">2020-10-14T11:56:42Z</dcterms:created>
  <dcterms:modified xsi:type="dcterms:W3CDTF">2024-11-04T11:16:50Z</dcterms:modified>
</cp:coreProperties>
</file>