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03"/>
    <a:srgbClr val="EC335F"/>
    <a:srgbClr val="2BCA13"/>
    <a:srgbClr val="6417A5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/>
    <p:restoredTop sz="96104"/>
  </p:normalViewPr>
  <p:slideViewPr>
    <p:cSldViewPr snapToGrid="0">
      <p:cViewPr varScale="1">
        <p:scale>
          <a:sx n="97" d="100"/>
          <a:sy n="97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105-36D8-9F41-9ECC-10107E15239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E3BC-14DC-6C45-9DBC-0C9740CD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7E3BC-14DC-6C45-9DBC-0C9740CD3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7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7E3BC-14DC-6C45-9DBC-0C9740CD3B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7E3BC-14DC-6C45-9DBC-0C9740CD3B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7E3BC-14DC-6C45-9DBC-0C9740CD3B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7E3BC-14DC-6C45-9DBC-0C9740CD3B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7E3BC-14DC-6C45-9DBC-0C9740CD3B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7E3BC-14DC-6C45-9DBC-0C9740CD3B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257-BFF1-E840-AD49-9C5C52EBFEB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1905-FF0F-D640-8C7A-BA113347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DC7EE4-0B1F-33BF-B308-7C2A34CADC9D}"/>
              </a:ext>
            </a:extLst>
          </p:cNvPr>
          <p:cNvSpPr/>
          <p:nvPr/>
        </p:nvSpPr>
        <p:spPr>
          <a:xfrm>
            <a:off x="0" y="0"/>
            <a:ext cx="12192000" cy="759417"/>
          </a:xfrm>
          <a:prstGeom prst="rect">
            <a:avLst/>
          </a:prstGeom>
          <a:solidFill>
            <a:srgbClr val="6417A5"/>
          </a:solidFill>
          <a:ln>
            <a:solidFill>
              <a:srgbClr val="641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B64AC-3BAC-71D2-9E99-B6F4A10F09AF}"/>
              </a:ext>
            </a:extLst>
          </p:cNvPr>
          <p:cNvSpPr txBox="1"/>
          <p:nvPr/>
        </p:nvSpPr>
        <p:spPr>
          <a:xfrm>
            <a:off x="3066360" y="2625677"/>
            <a:ext cx="605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Welcome to New Hire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626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DC7EE4-0B1F-33BF-B308-7C2A34CADC9D}"/>
              </a:ext>
            </a:extLst>
          </p:cNvPr>
          <p:cNvSpPr/>
          <p:nvPr/>
        </p:nvSpPr>
        <p:spPr>
          <a:xfrm>
            <a:off x="0" y="0"/>
            <a:ext cx="12192000" cy="759417"/>
          </a:xfrm>
          <a:prstGeom prst="rect">
            <a:avLst/>
          </a:prstGeom>
          <a:solidFill>
            <a:srgbClr val="6417A5"/>
          </a:solidFill>
          <a:ln>
            <a:solidFill>
              <a:srgbClr val="641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AE4C-83CB-9F05-5881-3D757F7F5FD8}"/>
              </a:ext>
            </a:extLst>
          </p:cNvPr>
          <p:cNvSpPr txBox="1"/>
          <p:nvPr/>
        </p:nvSpPr>
        <p:spPr>
          <a:xfrm>
            <a:off x="387458" y="-81957"/>
            <a:ext cx="317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7C7274-28A9-6552-2574-2E01046DB81E}"/>
              </a:ext>
            </a:extLst>
          </p:cNvPr>
          <p:cNvSpPr/>
          <p:nvPr/>
        </p:nvSpPr>
        <p:spPr>
          <a:xfrm>
            <a:off x="603646" y="1390838"/>
            <a:ext cx="3843958" cy="28633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138F72-2D42-9874-E126-F2C3551B23A7}"/>
              </a:ext>
            </a:extLst>
          </p:cNvPr>
          <p:cNvSpPr/>
          <p:nvPr/>
        </p:nvSpPr>
        <p:spPr>
          <a:xfrm>
            <a:off x="3290575" y="3414584"/>
            <a:ext cx="3843958" cy="2863335"/>
          </a:xfrm>
          <a:prstGeom prst="roundRect">
            <a:avLst/>
          </a:prstGeom>
          <a:solidFill>
            <a:srgbClr val="EC335F"/>
          </a:solidFill>
          <a:ln>
            <a:solidFill>
              <a:srgbClr val="EC3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EFA318-8D39-FC0B-0CE3-A1B35BE60915}"/>
              </a:ext>
            </a:extLst>
          </p:cNvPr>
          <p:cNvSpPr/>
          <p:nvPr/>
        </p:nvSpPr>
        <p:spPr>
          <a:xfrm>
            <a:off x="5688264" y="1447989"/>
            <a:ext cx="3843958" cy="2863335"/>
          </a:xfrm>
          <a:prstGeom prst="roundRect">
            <a:avLst/>
          </a:prstGeom>
          <a:solidFill>
            <a:srgbClr val="2BCA13"/>
          </a:solidFill>
          <a:ln>
            <a:solidFill>
              <a:srgbClr val="2BCA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377D8B-090A-85B4-E39D-9A822F937C7B}"/>
              </a:ext>
            </a:extLst>
          </p:cNvPr>
          <p:cNvSpPr/>
          <p:nvPr/>
        </p:nvSpPr>
        <p:spPr>
          <a:xfrm>
            <a:off x="7917993" y="3414584"/>
            <a:ext cx="3843958" cy="2863335"/>
          </a:xfrm>
          <a:prstGeom prst="roundRect">
            <a:avLst/>
          </a:prstGeom>
          <a:solidFill>
            <a:srgbClr val="FAB903"/>
          </a:solidFill>
          <a:ln>
            <a:solidFill>
              <a:srgbClr val="FAB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87957-431E-E6F6-89B4-CE6776F13BA7}"/>
              </a:ext>
            </a:extLst>
          </p:cNvPr>
          <p:cNvSpPr txBox="1"/>
          <p:nvPr/>
        </p:nvSpPr>
        <p:spPr>
          <a:xfrm>
            <a:off x="1021076" y="2362542"/>
            <a:ext cx="302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Brief Biography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166E4A-855A-6EE1-1187-540AD0F2C2D7}"/>
              </a:ext>
            </a:extLst>
          </p:cNvPr>
          <p:cNvSpPr/>
          <p:nvPr/>
        </p:nvSpPr>
        <p:spPr>
          <a:xfrm>
            <a:off x="2341747" y="1425774"/>
            <a:ext cx="560583" cy="5576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C5E6-6450-CED5-609E-8F1D46F8FE06}"/>
              </a:ext>
            </a:extLst>
          </p:cNvPr>
          <p:cNvSpPr txBox="1"/>
          <p:nvPr/>
        </p:nvSpPr>
        <p:spPr>
          <a:xfrm>
            <a:off x="2441929" y="1412226"/>
            <a:ext cx="36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BA4068-2EBC-E9C7-FDA6-665D8851FD68}"/>
              </a:ext>
            </a:extLst>
          </p:cNvPr>
          <p:cNvSpPr/>
          <p:nvPr/>
        </p:nvSpPr>
        <p:spPr>
          <a:xfrm>
            <a:off x="7308418" y="1465832"/>
            <a:ext cx="560583" cy="5576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1AE4-C025-448A-5979-C4CA75F96307}"/>
              </a:ext>
            </a:extLst>
          </p:cNvPr>
          <p:cNvSpPr txBox="1"/>
          <p:nvPr/>
        </p:nvSpPr>
        <p:spPr>
          <a:xfrm>
            <a:off x="7408600" y="1452284"/>
            <a:ext cx="36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DD0001-6E68-132D-D0FD-D920E08A340B}"/>
              </a:ext>
            </a:extLst>
          </p:cNvPr>
          <p:cNvSpPr/>
          <p:nvPr/>
        </p:nvSpPr>
        <p:spPr>
          <a:xfrm>
            <a:off x="9541171" y="3428132"/>
            <a:ext cx="560583" cy="5576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12505-5D55-8E18-C8BA-65E587F4D80D}"/>
              </a:ext>
            </a:extLst>
          </p:cNvPr>
          <p:cNvSpPr txBox="1"/>
          <p:nvPr/>
        </p:nvSpPr>
        <p:spPr>
          <a:xfrm>
            <a:off x="9641353" y="3414584"/>
            <a:ext cx="36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7EC0FB-7B21-42F6-CD6B-957F4D96C472}"/>
              </a:ext>
            </a:extLst>
          </p:cNvPr>
          <p:cNvSpPr txBox="1"/>
          <p:nvPr/>
        </p:nvSpPr>
        <p:spPr>
          <a:xfrm>
            <a:off x="6691168" y="2214255"/>
            <a:ext cx="215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My First Start Plan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601230-E431-1F96-3A54-01B593FB1D49}"/>
              </a:ext>
            </a:extLst>
          </p:cNvPr>
          <p:cNvSpPr/>
          <p:nvPr/>
        </p:nvSpPr>
        <p:spPr>
          <a:xfrm>
            <a:off x="4867557" y="3428132"/>
            <a:ext cx="560583" cy="5576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AE909-1FC7-CE20-2606-FFC009D3A319}"/>
              </a:ext>
            </a:extLst>
          </p:cNvPr>
          <p:cNvSpPr txBox="1"/>
          <p:nvPr/>
        </p:nvSpPr>
        <p:spPr>
          <a:xfrm>
            <a:off x="4967739" y="3414584"/>
            <a:ext cx="36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4E63E7-0EF9-B2A3-EA6B-454E87BEB365}"/>
              </a:ext>
            </a:extLst>
          </p:cNvPr>
          <p:cNvSpPr txBox="1"/>
          <p:nvPr/>
        </p:nvSpPr>
        <p:spPr>
          <a:xfrm>
            <a:off x="4122079" y="4198082"/>
            <a:ext cx="2162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Customer Win Review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29DD2-055F-D685-49A7-A931B0785B2B}"/>
              </a:ext>
            </a:extLst>
          </p:cNvPr>
          <p:cNvSpPr txBox="1"/>
          <p:nvPr/>
        </p:nvSpPr>
        <p:spPr>
          <a:xfrm>
            <a:off x="8920385" y="4198082"/>
            <a:ext cx="216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I am Great Hire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C254DE-0291-D5C9-C41B-92D4B5B88A7E}"/>
              </a:ext>
            </a:extLst>
          </p:cNvPr>
          <p:cNvSpPr txBox="1"/>
          <p:nvPr/>
        </p:nvSpPr>
        <p:spPr>
          <a:xfrm>
            <a:off x="-26290" y="6455185"/>
            <a:ext cx="648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417A5"/>
                </a:solidFill>
              </a:rPr>
              <a:t>* Slack Integration Scenario</a:t>
            </a:r>
            <a:r>
              <a:rPr lang="en-US" dirty="0">
                <a:solidFill>
                  <a:srgbClr val="6417A5"/>
                </a:solidFill>
              </a:rPr>
              <a:t> will also be part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6284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A5141-F7F7-7A3E-8AB6-E73C7FE6A036}"/>
              </a:ext>
            </a:extLst>
          </p:cNvPr>
          <p:cNvCxnSpPr>
            <a:cxnSpLocks/>
          </p:cNvCxnSpPr>
          <p:nvPr/>
        </p:nvCxnSpPr>
        <p:spPr>
          <a:xfrm flipV="1">
            <a:off x="2614170" y="2096738"/>
            <a:ext cx="6954756" cy="324898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BDC7EE4-0B1F-33BF-B308-7C2A34CADC9D}"/>
              </a:ext>
            </a:extLst>
          </p:cNvPr>
          <p:cNvSpPr/>
          <p:nvPr/>
        </p:nvSpPr>
        <p:spPr>
          <a:xfrm>
            <a:off x="0" y="0"/>
            <a:ext cx="12192000" cy="759417"/>
          </a:xfrm>
          <a:prstGeom prst="rect">
            <a:avLst/>
          </a:prstGeom>
          <a:solidFill>
            <a:srgbClr val="6417A5"/>
          </a:solidFill>
          <a:ln>
            <a:solidFill>
              <a:srgbClr val="641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AE4C-83CB-9F05-5881-3D757F7F5FD8}"/>
              </a:ext>
            </a:extLst>
          </p:cNvPr>
          <p:cNvSpPr txBox="1"/>
          <p:nvPr/>
        </p:nvSpPr>
        <p:spPr>
          <a:xfrm>
            <a:off x="387458" y="-81957"/>
            <a:ext cx="458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Brief Biography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48A97-FCE9-C22A-6792-E4C3E6A04A65}"/>
              </a:ext>
            </a:extLst>
          </p:cNvPr>
          <p:cNvSpPr/>
          <p:nvPr/>
        </p:nvSpPr>
        <p:spPr>
          <a:xfrm>
            <a:off x="538913" y="4286869"/>
            <a:ext cx="2137020" cy="525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1999 - 2004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C5BB8-ABC1-E1D2-6F19-A27FDEA78757}"/>
              </a:ext>
            </a:extLst>
          </p:cNvPr>
          <p:cNvSpPr/>
          <p:nvPr/>
        </p:nvSpPr>
        <p:spPr>
          <a:xfrm>
            <a:off x="538912" y="4812163"/>
            <a:ext cx="2137017" cy="1556425"/>
          </a:xfrm>
          <a:prstGeom prst="rect">
            <a:avLst/>
          </a:prstGeom>
          <a:solidFill>
            <a:schemeClr val="bg1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C47B7-5233-C802-BA40-9B72DDA1E162}"/>
              </a:ext>
            </a:extLst>
          </p:cNvPr>
          <p:cNvSpPr txBox="1"/>
          <p:nvPr/>
        </p:nvSpPr>
        <p:spPr>
          <a:xfrm>
            <a:off x="538913" y="4827531"/>
            <a:ext cx="21370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Trained on various topics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Attained MCT &amp; MCSD certification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Handled Trainer, Team Leader &amp; Instruction Designer roles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65CAECA-16DF-FB84-0CD1-36FF25E0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97" y="3415062"/>
            <a:ext cx="920750" cy="546100"/>
          </a:xfrm>
          <a:prstGeom prst="rect">
            <a:avLst/>
          </a:prstGeom>
        </p:spPr>
      </p:pic>
      <p:pic>
        <p:nvPicPr>
          <p:cNvPr id="28" name="Picture 2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B72DFF-6D46-3FF3-618E-593CBC14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8" y="3477206"/>
            <a:ext cx="1114879" cy="36895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181506-0374-939D-890B-6A7C455108FE}"/>
              </a:ext>
            </a:extLst>
          </p:cNvPr>
          <p:cNvSpPr/>
          <p:nvPr/>
        </p:nvSpPr>
        <p:spPr>
          <a:xfrm>
            <a:off x="3520170" y="2983469"/>
            <a:ext cx="2137020" cy="525294"/>
          </a:xfrm>
          <a:prstGeom prst="rect">
            <a:avLst/>
          </a:prstGeom>
          <a:solidFill>
            <a:srgbClr val="EC335F"/>
          </a:solidFill>
          <a:ln>
            <a:solidFill>
              <a:srgbClr val="EC3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2015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AF05C-19DC-7B0C-BDA6-469F9F524549}"/>
              </a:ext>
            </a:extLst>
          </p:cNvPr>
          <p:cNvSpPr/>
          <p:nvPr/>
        </p:nvSpPr>
        <p:spPr>
          <a:xfrm>
            <a:off x="3520169" y="3508763"/>
            <a:ext cx="2137017" cy="1556425"/>
          </a:xfrm>
          <a:prstGeom prst="rect">
            <a:avLst/>
          </a:prstGeom>
          <a:solidFill>
            <a:schemeClr val="bg1"/>
          </a:solidFill>
          <a:ln w="22225">
            <a:solidFill>
              <a:srgbClr val="EC3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F321A-EC31-0944-819B-EF43A0868112}"/>
              </a:ext>
            </a:extLst>
          </p:cNvPr>
          <p:cNvSpPr txBox="1"/>
          <p:nvPr/>
        </p:nvSpPr>
        <p:spPr>
          <a:xfrm>
            <a:off x="3520170" y="3524131"/>
            <a:ext cx="2137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EC335F"/>
                </a:solidFill>
              </a:rPr>
              <a:t>Managed bigger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EC335F"/>
                </a:solidFill>
              </a:rPr>
              <a:t>Learnt Skills:</a:t>
            </a:r>
          </a:p>
          <a:p>
            <a:r>
              <a:rPr lang="en-US" sz="1400" dirty="0">
                <a:solidFill>
                  <a:srgbClr val="EC335F"/>
                </a:solidFill>
              </a:rPr>
              <a:t>   - TNA</a:t>
            </a:r>
          </a:p>
          <a:p>
            <a:r>
              <a:rPr lang="en-US" sz="1400" dirty="0">
                <a:solidFill>
                  <a:srgbClr val="EC335F"/>
                </a:solidFill>
              </a:rPr>
              <a:t>   - ROI</a:t>
            </a:r>
          </a:p>
          <a:p>
            <a:r>
              <a:rPr lang="en-US" sz="1400" dirty="0">
                <a:solidFill>
                  <a:srgbClr val="EC335F"/>
                </a:solidFill>
              </a:rPr>
              <a:t>   - Training Effectiveness</a:t>
            </a:r>
          </a:p>
          <a:p>
            <a:r>
              <a:rPr lang="en-US" sz="1400" dirty="0">
                <a:solidFill>
                  <a:srgbClr val="EC335F"/>
                </a:solidFill>
              </a:rPr>
              <a:t>    - Vendor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CA13"/>
              </a:solidFill>
            </a:endParaRPr>
          </a:p>
        </p:txBody>
      </p:sp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B2D70F4D-8B5C-3E94-EFC7-10E1888F7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170" y="2446008"/>
            <a:ext cx="1488563" cy="39786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7F8E549-2501-B798-9587-E1D8936DCAAC}"/>
              </a:ext>
            </a:extLst>
          </p:cNvPr>
          <p:cNvSpPr/>
          <p:nvPr/>
        </p:nvSpPr>
        <p:spPr>
          <a:xfrm>
            <a:off x="6558910" y="1731597"/>
            <a:ext cx="2137020" cy="525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2022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F6103-3577-9BE6-B203-2854500E55AD}"/>
              </a:ext>
            </a:extLst>
          </p:cNvPr>
          <p:cNvSpPr/>
          <p:nvPr/>
        </p:nvSpPr>
        <p:spPr>
          <a:xfrm>
            <a:off x="6558909" y="2256891"/>
            <a:ext cx="2137019" cy="1556425"/>
          </a:xfrm>
          <a:prstGeom prst="rect">
            <a:avLst/>
          </a:prstGeom>
          <a:solidFill>
            <a:schemeClr val="bg1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F9898-27E5-999B-A0E0-AE0CEEB4E271}"/>
              </a:ext>
            </a:extLst>
          </p:cNvPr>
          <p:cNvSpPr txBox="1"/>
          <p:nvPr/>
        </p:nvSpPr>
        <p:spPr>
          <a:xfrm>
            <a:off x="6558910" y="2272259"/>
            <a:ext cx="2137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CA13"/>
                </a:solidFill>
              </a:rPr>
              <a:t>Attained 40 ServiceNow certifications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CA13"/>
                </a:solidFill>
              </a:rPr>
              <a:t>Appreciated &amp; recognized for Volunteer work by MOE, MSF and H.E. Prime Minister of Singapore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CA13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CB682B-007C-2E1B-EFAE-97162E9AA4F9}"/>
              </a:ext>
            </a:extLst>
          </p:cNvPr>
          <p:cNvSpPr/>
          <p:nvPr/>
        </p:nvSpPr>
        <p:spPr>
          <a:xfrm>
            <a:off x="9597650" y="891418"/>
            <a:ext cx="2137020" cy="525294"/>
          </a:xfrm>
          <a:prstGeom prst="rect">
            <a:avLst/>
          </a:prstGeom>
          <a:solidFill>
            <a:srgbClr val="FAB903"/>
          </a:solidFill>
          <a:ln>
            <a:solidFill>
              <a:srgbClr val="FAB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2022 - Present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30967A-2CF6-4199-7612-DBDAAF9E77B2}"/>
              </a:ext>
            </a:extLst>
          </p:cNvPr>
          <p:cNvSpPr/>
          <p:nvPr/>
        </p:nvSpPr>
        <p:spPr>
          <a:xfrm>
            <a:off x="9597649" y="1416712"/>
            <a:ext cx="2137019" cy="1556425"/>
          </a:xfrm>
          <a:prstGeom prst="rect">
            <a:avLst/>
          </a:prstGeom>
          <a:solidFill>
            <a:schemeClr val="bg1"/>
          </a:solidFill>
          <a:ln w="22225">
            <a:solidFill>
              <a:srgbClr val="FAB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7FEA1-872F-C16A-AADE-908BF9C8546F}"/>
              </a:ext>
            </a:extLst>
          </p:cNvPr>
          <p:cNvSpPr txBox="1"/>
          <p:nvPr/>
        </p:nvSpPr>
        <p:spPr>
          <a:xfrm>
            <a:off x="9597650" y="1432080"/>
            <a:ext cx="2137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AB903"/>
                </a:solidFill>
              </a:rPr>
              <a:t>Introducing New topics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AB903"/>
                </a:solidFill>
              </a:rPr>
              <a:t>Working on Company wide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AB903"/>
                </a:solidFill>
              </a:rPr>
              <a:t>Started Learning Journey on AWS and Terraform</a:t>
            </a:r>
          </a:p>
        </p:txBody>
      </p: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C97A8F35-8104-30D4-B77A-2A41950A2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589" y="3937433"/>
            <a:ext cx="924781" cy="368239"/>
          </a:xfrm>
          <a:prstGeom prst="rect">
            <a:avLst/>
          </a:prstGeom>
        </p:spPr>
      </p:pic>
      <p:pic>
        <p:nvPicPr>
          <p:cNvPr id="45" name="Picture 4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A39DCBE-0F1C-C7C4-C634-FDD551E0C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2300" y="3040041"/>
            <a:ext cx="739205" cy="739205"/>
          </a:xfrm>
          <a:prstGeom prst="rect">
            <a:avLst/>
          </a:prstGeom>
        </p:spPr>
      </p:pic>
      <p:pic>
        <p:nvPicPr>
          <p:cNvPr id="49" name="Picture 48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1C9A0EC1-43EE-A256-DD1B-E0559E908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0228" y="3039881"/>
            <a:ext cx="739205" cy="73920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7595519-ABFE-BFB0-8387-1C7739E7FCE4}"/>
              </a:ext>
            </a:extLst>
          </p:cNvPr>
          <p:cNvSpPr txBox="1"/>
          <p:nvPr/>
        </p:nvSpPr>
        <p:spPr>
          <a:xfrm>
            <a:off x="9792300" y="3813316"/>
            <a:ext cx="164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6417A5"/>
                </a:solidFill>
              </a:rPr>
              <a:t>* Planning to take by May end</a:t>
            </a:r>
          </a:p>
        </p:txBody>
      </p:sp>
    </p:spTree>
    <p:extLst>
      <p:ext uri="{BB962C8B-B14F-4D97-AF65-F5344CB8AC3E}">
        <p14:creationId xmlns:p14="http://schemas.microsoft.com/office/powerpoint/2010/main" val="18675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DC7EE4-0B1F-33BF-B308-7C2A34CADC9D}"/>
              </a:ext>
            </a:extLst>
          </p:cNvPr>
          <p:cNvSpPr/>
          <p:nvPr/>
        </p:nvSpPr>
        <p:spPr>
          <a:xfrm>
            <a:off x="0" y="0"/>
            <a:ext cx="12192000" cy="759417"/>
          </a:xfrm>
          <a:prstGeom prst="rect">
            <a:avLst/>
          </a:prstGeom>
          <a:solidFill>
            <a:srgbClr val="6417A5"/>
          </a:solidFill>
          <a:ln>
            <a:solidFill>
              <a:srgbClr val="641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AE4C-83CB-9F05-5881-3D757F7F5FD8}"/>
              </a:ext>
            </a:extLst>
          </p:cNvPr>
          <p:cNvSpPr txBox="1"/>
          <p:nvPr/>
        </p:nvSpPr>
        <p:spPr>
          <a:xfrm>
            <a:off x="387458" y="-81957"/>
            <a:ext cx="9961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Customer Win Review – Scenario 1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0A41A4F-4AB0-8B03-9DA3-F7125CCB3A25}"/>
              </a:ext>
            </a:extLst>
          </p:cNvPr>
          <p:cNvSpPr/>
          <p:nvPr/>
        </p:nvSpPr>
        <p:spPr>
          <a:xfrm>
            <a:off x="2545776" y="3086392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B903"/>
                </a:solidFill>
              </a:rPr>
              <a:t>New to Governance &amp; Compliance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B903"/>
                </a:solidFill>
              </a:rPr>
              <a:t>Had to integrate enhanced functionalities</a:t>
            </a:r>
            <a:endParaRPr lang="en-US" sz="1800" dirty="0">
              <a:solidFill>
                <a:srgbClr val="FAB903"/>
              </a:solidFill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8FCD9D7-4386-C3A7-BCEC-AAE24026CB84}"/>
              </a:ext>
            </a:extLst>
          </p:cNvPr>
          <p:cNvSpPr/>
          <p:nvPr/>
        </p:nvSpPr>
        <p:spPr>
          <a:xfrm>
            <a:off x="4842167" y="1891149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B0F0"/>
                </a:solidFill>
              </a:rPr>
              <a:t>Completed Certification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B0F0"/>
                </a:solidFill>
              </a:rPr>
              <a:t>Documented training gaps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Created new Demos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8405756-6EAA-58B9-29A4-ECAC9D2925D2}"/>
              </a:ext>
            </a:extLst>
          </p:cNvPr>
          <p:cNvSpPr/>
          <p:nvPr/>
        </p:nvSpPr>
        <p:spPr>
          <a:xfrm>
            <a:off x="4862948" y="4326376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Created Labs connecting the missing dots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Added new quiz and challenges for the trainings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63CFA8F-55AE-66E6-497C-A09587A90258}"/>
              </a:ext>
            </a:extLst>
          </p:cNvPr>
          <p:cNvSpPr/>
          <p:nvPr/>
        </p:nvSpPr>
        <p:spPr>
          <a:xfrm>
            <a:off x="270166" y="1828803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EC3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C335F"/>
                </a:solidFill>
              </a:rPr>
              <a:t>GRC Module changing frequently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C335F"/>
                </a:solidFill>
              </a:rPr>
              <a:t>Low CSAT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EC335F"/>
                </a:solidFill>
              </a:rPr>
              <a:t>Time Management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4463FD0-B46A-B67D-F826-6D90A85E2F79}"/>
              </a:ext>
            </a:extLst>
          </p:cNvPr>
          <p:cNvSpPr/>
          <p:nvPr/>
        </p:nvSpPr>
        <p:spPr>
          <a:xfrm>
            <a:off x="7502238" y="2272829"/>
            <a:ext cx="4118260" cy="3683947"/>
          </a:xfrm>
          <a:prstGeom prst="hexagon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sz="2400" dirty="0">
              <a:solidFill>
                <a:srgbClr val="2BCA1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05E1E-206F-883A-25BF-7EDCBF1750C3}"/>
              </a:ext>
            </a:extLst>
          </p:cNvPr>
          <p:cNvSpPr txBox="1"/>
          <p:nvPr/>
        </p:nvSpPr>
        <p:spPr>
          <a:xfrm>
            <a:off x="571503" y="4177149"/>
            <a:ext cx="205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C335F"/>
                </a:solidFill>
              </a:rPr>
              <a:t>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2D904-0902-8D06-296E-D6D49C973DED}"/>
              </a:ext>
            </a:extLst>
          </p:cNvPr>
          <p:cNvSpPr txBox="1"/>
          <p:nvPr/>
        </p:nvSpPr>
        <p:spPr>
          <a:xfrm>
            <a:off x="2805545" y="5405154"/>
            <a:ext cx="205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B903"/>
                </a:solidFill>
              </a:rPr>
              <a:t>Challenges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46D547-402C-0445-507A-904851A1DCD5}"/>
              </a:ext>
            </a:extLst>
          </p:cNvPr>
          <p:cNvSpPr txBox="1"/>
          <p:nvPr/>
        </p:nvSpPr>
        <p:spPr>
          <a:xfrm>
            <a:off x="4883728" y="825390"/>
            <a:ext cx="272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Solutions Implemented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4B895-FE2A-8A96-BCE4-7FD0AC619EDE}"/>
              </a:ext>
            </a:extLst>
          </p:cNvPr>
          <p:cNvSpPr txBox="1"/>
          <p:nvPr/>
        </p:nvSpPr>
        <p:spPr>
          <a:xfrm>
            <a:off x="8356022" y="1610220"/>
            <a:ext cx="272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2BCA13"/>
                </a:solidFill>
              </a:rPr>
              <a:t>Achievement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79475-64B6-F26E-3070-EA660E54C428}"/>
              </a:ext>
            </a:extLst>
          </p:cNvPr>
          <p:cNvSpPr txBox="1"/>
          <p:nvPr/>
        </p:nvSpPr>
        <p:spPr>
          <a:xfrm>
            <a:off x="8142900" y="2587438"/>
            <a:ext cx="31486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Happy Customers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Improved CSAT scores (8.7 to 9.4)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New Labs were added as part of new Module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Awarded star performer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Declared SME for the GRC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971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DC7EE4-0B1F-33BF-B308-7C2A34CADC9D}"/>
              </a:ext>
            </a:extLst>
          </p:cNvPr>
          <p:cNvSpPr/>
          <p:nvPr/>
        </p:nvSpPr>
        <p:spPr>
          <a:xfrm>
            <a:off x="0" y="0"/>
            <a:ext cx="12192000" cy="759417"/>
          </a:xfrm>
          <a:prstGeom prst="rect">
            <a:avLst/>
          </a:prstGeom>
          <a:solidFill>
            <a:srgbClr val="6417A5"/>
          </a:solidFill>
          <a:ln>
            <a:solidFill>
              <a:srgbClr val="641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AE4C-83CB-9F05-5881-3D757F7F5FD8}"/>
              </a:ext>
            </a:extLst>
          </p:cNvPr>
          <p:cNvSpPr txBox="1"/>
          <p:nvPr/>
        </p:nvSpPr>
        <p:spPr>
          <a:xfrm>
            <a:off x="387459" y="-81957"/>
            <a:ext cx="992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Customer Win Review – Scenario 2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0A41A4F-4AB0-8B03-9DA3-F7125CCB3A25}"/>
              </a:ext>
            </a:extLst>
          </p:cNvPr>
          <p:cNvSpPr/>
          <p:nvPr/>
        </p:nvSpPr>
        <p:spPr>
          <a:xfrm>
            <a:off x="2545776" y="3086392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FAB903"/>
                </a:solidFill>
              </a:rPr>
              <a:t>Everyday new queries are added on the platform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B903"/>
                </a:solidFill>
              </a:rPr>
              <a:t>Some reports run on daily basis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8FCD9D7-4386-C3A7-BCEC-AAE24026CB84}"/>
              </a:ext>
            </a:extLst>
          </p:cNvPr>
          <p:cNvSpPr/>
          <p:nvPr/>
        </p:nvSpPr>
        <p:spPr>
          <a:xfrm>
            <a:off x="4842167" y="1891149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8405756-6EAA-58B9-29A4-ECAC9D2925D2}"/>
              </a:ext>
            </a:extLst>
          </p:cNvPr>
          <p:cNvSpPr/>
          <p:nvPr/>
        </p:nvSpPr>
        <p:spPr>
          <a:xfrm>
            <a:off x="4862948" y="4326376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63CFA8F-55AE-66E6-497C-A09587A90258}"/>
              </a:ext>
            </a:extLst>
          </p:cNvPr>
          <p:cNvSpPr/>
          <p:nvPr/>
        </p:nvSpPr>
        <p:spPr>
          <a:xfrm>
            <a:off x="270166" y="1828803"/>
            <a:ext cx="2722418" cy="2286000"/>
          </a:xfrm>
          <a:prstGeom prst="hexagon">
            <a:avLst/>
          </a:prstGeom>
          <a:solidFill>
            <a:schemeClr val="bg1"/>
          </a:solidFill>
          <a:ln w="50800">
            <a:solidFill>
              <a:srgbClr val="EC3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EC335F"/>
              </a:solidFill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4463FD0-B46A-B67D-F826-6D90A85E2F79}"/>
              </a:ext>
            </a:extLst>
          </p:cNvPr>
          <p:cNvSpPr/>
          <p:nvPr/>
        </p:nvSpPr>
        <p:spPr>
          <a:xfrm>
            <a:off x="7502238" y="2272829"/>
            <a:ext cx="4118260" cy="3683947"/>
          </a:xfrm>
          <a:prstGeom prst="hexagon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sz="2400" dirty="0">
              <a:solidFill>
                <a:srgbClr val="2BCA1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05E1E-206F-883A-25BF-7EDCBF1750C3}"/>
              </a:ext>
            </a:extLst>
          </p:cNvPr>
          <p:cNvSpPr txBox="1"/>
          <p:nvPr/>
        </p:nvSpPr>
        <p:spPr>
          <a:xfrm>
            <a:off x="571503" y="4177149"/>
            <a:ext cx="205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C335F"/>
                </a:solidFill>
              </a:rPr>
              <a:t>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2D904-0902-8D06-296E-D6D49C973DED}"/>
              </a:ext>
            </a:extLst>
          </p:cNvPr>
          <p:cNvSpPr txBox="1"/>
          <p:nvPr/>
        </p:nvSpPr>
        <p:spPr>
          <a:xfrm>
            <a:off x="2805545" y="5405154"/>
            <a:ext cx="205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B903"/>
                </a:solidFill>
              </a:rPr>
              <a:t>Challenges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46D547-402C-0445-507A-904851A1DCD5}"/>
              </a:ext>
            </a:extLst>
          </p:cNvPr>
          <p:cNvSpPr txBox="1"/>
          <p:nvPr/>
        </p:nvSpPr>
        <p:spPr>
          <a:xfrm>
            <a:off x="4883728" y="825390"/>
            <a:ext cx="272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Solutions Implemented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4B895-FE2A-8A96-BCE4-7FD0AC619EDE}"/>
              </a:ext>
            </a:extLst>
          </p:cNvPr>
          <p:cNvSpPr txBox="1"/>
          <p:nvPr/>
        </p:nvSpPr>
        <p:spPr>
          <a:xfrm>
            <a:off x="8356022" y="1610220"/>
            <a:ext cx="272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2BCA13"/>
                </a:solidFill>
              </a:rPr>
              <a:t>Achievement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79475-64B6-F26E-3070-EA660E54C428}"/>
              </a:ext>
            </a:extLst>
          </p:cNvPr>
          <p:cNvSpPr txBox="1"/>
          <p:nvPr/>
        </p:nvSpPr>
        <p:spPr>
          <a:xfrm>
            <a:off x="8100522" y="2551635"/>
            <a:ext cx="3049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Response time reduced by 28%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New Reports no longer checked by testing teams before publishing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rgbClr val="2BCA13"/>
                </a:solidFill>
              </a:rPr>
              <a:t>Dashboard Performance feedback Improved by 60%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0B8F5-5BD1-4C91-4537-E9E76FDB4C8B}"/>
              </a:ext>
            </a:extLst>
          </p:cNvPr>
          <p:cNvSpPr txBox="1"/>
          <p:nvPr/>
        </p:nvSpPr>
        <p:spPr>
          <a:xfrm>
            <a:off x="571502" y="2036616"/>
            <a:ext cx="2325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C335F"/>
                </a:solidFill>
              </a:rPr>
              <a:t>Stakeholders complaining about slow reports/ dashboards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C335F"/>
                </a:solidFill>
              </a:rPr>
              <a:t>Team was checking on daily basis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09E44-4944-BC9F-FEF2-673BD0805DE2}"/>
              </a:ext>
            </a:extLst>
          </p:cNvPr>
          <p:cNvSpPr txBox="1"/>
          <p:nvPr/>
        </p:nvSpPr>
        <p:spPr>
          <a:xfrm>
            <a:off x="5081152" y="2223653"/>
            <a:ext cx="2400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B0F0"/>
                </a:solidFill>
              </a:rPr>
              <a:t>Identified top 25 slow running reports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B0F0"/>
                </a:solidFill>
              </a:rPr>
              <a:t>Optimized the Queries by adding new Indexes/index hints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69C95-B9FE-5316-BBCB-84CC1D998BF9}"/>
              </a:ext>
            </a:extLst>
          </p:cNvPr>
          <p:cNvSpPr txBox="1"/>
          <p:nvPr/>
        </p:nvSpPr>
        <p:spPr>
          <a:xfrm>
            <a:off x="5179870" y="4581775"/>
            <a:ext cx="2343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Guided stakeholders on best practices and the importance of sorting/ indexing &amp; filtering</a:t>
            </a:r>
          </a:p>
        </p:txBody>
      </p:sp>
    </p:spTree>
    <p:extLst>
      <p:ext uri="{BB962C8B-B14F-4D97-AF65-F5344CB8AC3E}">
        <p14:creationId xmlns:p14="http://schemas.microsoft.com/office/powerpoint/2010/main" val="284053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DC7EE4-0B1F-33BF-B308-7C2A34CADC9D}"/>
              </a:ext>
            </a:extLst>
          </p:cNvPr>
          <p:cNvSpPr/>
          <p:nvPr/>
        </p:nvSpPr>
        <p:spPr>
          <a:xfrm>
            <a:off x="0" y="0"/>
            <a:ext cx="12192000" cy="759417"/>
          </a:xfrm>
          <a:prstGeom prst="rect">
            <a:avLst/>
          </a:prstGeom>
          <a:solidFill>
            <a:srgbClr val="6417A5"/>
          </a:solidFill>
          <a:ln>
            <a:solidFill>
              <a:srgbClr val="641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AE4C-83CB-9F05-5881-3D757F7F5FD8}"/>
              </a:ext>
            </a:extLst>
          </p:cNvPr>
          <p:cNvSpPr txBox="1"/>
          <p:nvPr/>
        </p:nvSpPr>
        <p:spPr>
          <a:xfrm>
            <a:off x="387459" y="-81957"/>
            <a:ext cx="992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My First Start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BEDED-3303-04CE-D273-A83B3739869C}"/>
              </a:ext>
            </a:extLst>
          </p:cNvPr>
          <p:cNvSpPr txBox="1"/>
          <p:nvPr/>
        </p:nvSpPr>
        <p:spPr>
          <a:xfrm>
            <a:off x="527050" y="1247451"/>
            <a:ext cx="11137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Meeting team &amp; business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Mandatory Organizational Trainings &amp; understanding SOP’s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Understanding KPI for the role &amp; the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Learn about challenges faced by team during pre-sales or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Getting familiar with pre-sales, sprint and other related tasks and processes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Learning Slack APIs, acquaint with internal resources &amp;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Support structure – help, guide and solve</a:t>
            </a:r>
          </a:p>
        </p:txBody>
      </p:sp>
    </p:spTree>
    <p:extLst>
      <p:ext uri="{BB962C8B-B14F-4D97-AF65-F5344CB8AC3E}">
        <p14:creationId xmlns:p14="http://schemas.microsoft.com/office/powerpoint/2010/main" val="31257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DC7EE4-0B1F-33BF-B308-7C2A34CADC9D}"/>
              </a:ext>
            </a:extLst>
          </p:cNvPr>
          <p:cNvSpPr/>
          <p:nvPr/>
        </p:nvSpPr>
        <p:spPr>
          <a:xfrm>
            <a:off x="0" y="0"/>
            <a:ext cx="12192000" cy="759417"/>
          </a:xfrm>
          <a:prstGeom prst="rect">
            <a:avLst/>
          </a:prstGeom>
          <a:solidFill>
            <a:srgbClr val="6417A5"/>
          </a:solidFill>
          <a:ln>
            <a:solidFill>
              <a:srgbClr val="641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AE4C-83CB-9F05-5881-3D757F7F5FD8}"/>
              </a:ext>
            </a:extLst>
          </p:cNvPr>
          <p:cNvSpPr txBox="1"/>
          <p:nvPr/>
        </p:nvSpPr>
        <p:spPr>
          <a:xfrm>
            <a:off x="387458" y="-81957"/>
            <a:ext cx="634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Why I am a Great Hire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096B0C30-3415-628E-6BB9-95A7995BEFDE}"/>
              </a:ext>
            </a:extLst>
          </p:cNvPr>
          <p:cNvSpPr/>
          <p:nvPr/>
        </p:nvSpPr>
        <p:spPr>
          <a:xfrm>
            <a:off x="955964" y="2098963"/>
            <a:ext cx="1781906" cy="1091690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62DC3-CE12-D57E-6763-D7BBD42D81AF}"/>
              </a:ext>
            </a:extLst>
          </p:cNvPr>
          <p:cNvSpPr txBox="1"/>
          <p:nvPr/>
        </p:nvSpPr>
        <p:spPr>
          <a:xfrm>
            <a:off x="1187380" y="2254299"/>
            <a:ext cx="14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Solution Oriented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B9806C0-819B-0288-1605-71394BD0F8E0}"/>
              </a:ext>
            </a:extLst>
          </p:cNvPr>
          <p:cNvSpPr/>
          <p:nvPr/>
        </p:nvSpPr>
        <p:spPr>
          <a:xfrm>
            <a:off x="6179574" y="3036299"/>
            <a:ext cx="2202295" cy="1474779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AB4D90A-8EB9-5EAC-7D41-D7BD9F706494}"/>
              </a:ext>
            </a:extLst>
          </p:cNvPr>
          <p:cNvSpPr/>
          <p:nvPr/>
        </p:nvSpPr>
        <p:spPr>
          <a:xfrm>
            <a:off x="2881180" y="3246945"/>
            <a:ext cx="1781906" cy="1350252"/>
          </a:xfrm>
          <a:prstGeom prst="cloud">
            <a:avLst/>
          </a:prstGeom>
          <a:solidFill>
            <a:srgbClr val="FAB903"/>
          </a:solidFill>
          <a:ln>
            <a:solidFill>
              <a:srgbClr val="FAB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8862A-44BF-1A0D-75CC-22DA93558872}"/>
              </a:ext>
            </a:extLst>
          </p:cNvPr>
          <p:cNvSpPr txBox="1"/>
          <p:nvPr/>
        </p:nvSpPr>
        <p:spPr>
          <a:xfrm>
            <a:off x="6460722" y="3190653"/>
            <a:ext cx="164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Ardent &amp; Fast Learner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DB375-E8CF-1395-26C8-CF812CE60E0E}"/>
              </a:ext>
            </a:extLst>
          </p:cNvPr>
          <p:cNvSpPr txBox="1"/>
          <p:nvPr/>
        </p:nvSpPr>
        <p:spPr>
          <a:xfrm>
            <a:off x="3103734" y="3396171"/>
            <a:ext cx="1929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 Player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4F11507D-6FFE-9A80-A4E7-4CDFDD360F70}"/>
              </a:ext>
            </a:extLst>
          </p:cNvPr>
          <p:cNvSpPr/>
          <p:nvPr/>
        </p:nvSpPr>
        <p:spPr>
          <a:xfrm>
            <a:off x="8091357" y="1465659"/>
            <a:ext cx="2847815" cy="1257324"/>
          </a:xfrm>
          <a:prstGeom prst="cloud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C8CB2-C32E-A00F-0D53-EAB9F6200E5F}"/>
              </a:ext>
            </a:extLst>
          </p:cNvPr>
          <p:cNvSpPr txBox="1"/>
          <p:nvPr/>
        </p:nvSpPr>
        <p:spPr>
          <a:xfrm>
            <a:off x="8311615" y="1810778"/>
            <a:ext cx="240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Eye for 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8BC41BB-CCE2-A30A-689B-3668F50BD0D2}"/>
              </a:ext>
            </a:extLst>
          </p:cNvPr>
          <p:cNvSpPr/>
          <p:nvPr/>
        </p:nvSpPr>
        <p:spPr>
          <a:xfrm>
            <a:off x="1265718" y="4467360"/>
            <a:ext cx="1847732" cy="1274584"/>
          </a:xfrm>
          <a:prstGeom prst="clou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F0DF7-CC6D-AFC5-3B9F-806E8C297673}"/>
              </a:ext>
            </a:extLst>
          </p:cNvPr>
          <p:cNvSpPr txBox="1"/>
          <p:nvPr/>
        </p:nvSpPr>
        <p:spPr>
          <a:xfrm>
            <a:off x="1447183" y="4840898"/>
            <a:ext cx="166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Passionate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4EC72780-7AD6-65D4-EF73-9353B864A71A}"/>
              </a:ext>
            </a:extLst>
          </p:cNvPr>
          <p:cNvSpPr/>
          <p:nvPr/>
        </p:nvSpPr>
        <p:spPr>
          <a:xfrm>
            <a:off x="3922580" y="4824395"/>
            <a:ext cx="2847815" cy="1501759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A98FC-2117-9C7D-7EF5-1E5663683A01}"/>
              </a:ext>
            </a:extLst>
          </p:cNvPr>
          <p:cNvSpPr txBox="1"/>
          <p:nvPr/>
        </p:nvSpPr>
        <p:spPr>
          <a:xfrm>
            <a:off x="3922579" y="5218724"/>
            <a:ext cx="284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Inquisitive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BAE94785-EEDC-D869-4181-E72F499CF72F}"/>
              </a:ext>
            </a:extLst>
          </p:cNvPr>
          <p:cNvSpPr/>
          <p:nvPr/>
        </p:nvSpPr>
        <p:spPr>
          <a:xfrm>
            <a:off x="8701686" y="4127500"/>
            <a:ext cx="3099983" cy="1340428"/>
          </a:xfrm>
          <a:prstGeom prst="cloud">
            <a:avLst/>
          </a:prstGeom>
          <a:solidFill>
            <a:srgbClr val="FAB903"/>
          </a:solidFill>
          <a:ln>
            <a:solidFill>
              <a:srgbClr val="FAB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9F137-5484-1494-CA7C-74D0C7DD0CDA}"/>
              </a:ext>
            </a:extLst>
          </p:cNvPr>
          <p:cNvSpPr txBox="1"/>
          <p:nvPr/>
        </p:nvSpPr>
        <p:spPr>
          <a:xfrm>
            <a:off x="9048028" y="4472189"/>
            <a:ext cx="240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Self motivated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B69BA1B-D30B-8B19-3BEE-6D5A86B1EA52}"/>
              </a:ext>
            </a:extLst>
          </p:cNvPr>
          <p:cNvSpPr/>
          <p:nvPr/>
        </p:nvSpPr>
        <p:spPr>
          <a:xfrm>
            <a:off x="3334774" y="1182099"/>
            <a:ext cx="2202295" cy="1474779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F3867-CAE0-3A7D-1D87-D09DCCA32448}"/>
              </a:ext>
            </a:extLst>
          </p:cNvPr>
          <p:cNvSpPr txBox="1"/>
          <p:nvPr/>
        </p:nvSpPr>
        <p:spPr>
          <a:xfrm>
            <a:off x="3463522" y="1412653"/>
            <a:ext cx="1934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Stakeholder Management</a:t>
            </a:r>
          </a:p>
        </p:txBody>
      </p:sp>
    </p:spTree>
    <p:extLst>
      <p:ext uri="{BB962C8B-B14F-4D97-AF65-F5344CB8AC3E}">
        <p14:creationId xmlns:p14="http://schemas.microsoft.com/office/powerpoint/2010/main" val="170836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394</Words>
  <Application>Microsoft Macintosh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#KASHVI KUMAR#</dc:creator>
  <cp:lastModifiedBy>#KASHVI KUMAR#</cp:lastModifiedBy>
  <cp:revision>9</cp:revision>
  <dcterms:created xsi:type="dcterms:W3CDTF">2023-04-10T15:33:51Z</dcterms:created>
  <dcterms:modified xsi:type="dcterms:W3CDTF">2023-04-11T02:02:47Z</dcterms:modified>
</cp:coreProperties>
</file>