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2" r:id="rId3"/>
    <p:sldId id="261" r:id="rId4"/>
    <p:sldId id="263" r:id="rId5"/>
    <p:sldId id="264" r:id="rId6"/>
    <p:sldId id="273" r:id="rId7"/>
    <p:sldId id="274" r:id="rId8"/>
    <p:sldId id="276" r:id="rId9"/>
    <p:sldId id="277" r:id="rId10"/>
    <p:sldId id="275" r:id="rId11"/>
    <p:sldId id="267" r:id="rId12"/>
    <p:sldId id="268" r:id="rId13"/>
    <p:sldId id="269" r:id="rId14"/>
    <p:sldId id="270" r:id="rId15"/>
    <p:sldId id="26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7FE-0DDA-4DD1-A2A6-12D91D31D04B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6E98FB-1815-49A9-98A7-09E580F46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476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7FE-0DDA-4DD1-A2A6-12D91D31D04B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6E98FB-1815-49A9-98A7-09E580F46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8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7FE-0DDA-4DD1-A2A6-12D91D31D04B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6E98FB-1815-49A9-98A7-09E580F4633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1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7FE-0DDA-4DD1-A2A6-12D91D31D04B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6E98FB-1815-49A9-98A7-09E580F46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70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7FE-0DDA-4DD1-A2A6-12D91D31D04B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6E98FB-1815-49A9-98A7-09E580F4633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828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7FE-0DDA-4DD1-A2A6-12D91D31D04B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6E98FB-1815-49A9-98A7-09E580F46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12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7FE-0DDA-4DD1-A2A6-12D91D31D04B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98FB-1815-49A9-98A7-09E580F46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107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7FE-0DDA-4DD1-A2A6-12D91D31D04B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98FB-1815-49A9-98A7-09E580F46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8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7FE-0DDA-4DD1-A2A6-12D91D31D04B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98FB-1815-49A9-98A7-09E580F46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7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7FE-0DDA-4DD1-A2A6-12D91D31D04B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6E98FB-1815-49A9-98A7-09E580F46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22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7FE-0DDA-4DD1-A2A6-12D91D31D04B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6E98FB-1815-49A9-98A7-09E580F46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7FE-0DDA-4DD1-A2A6-12D91D31D04B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6E98FB-1815-49A9-98A7-09E580F46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5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7FE-0DDA-4DD1-A2A6-12D91D31D04B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98FB-1815-49A9-98A7-09E580F46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55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7FE-0DDA-4DD1-A2A6-12D91D31D04B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98FB-1815-49A9-98A7-09E580F46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842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7FE-0DDA-4DD1-A2A6-12D91D31D04B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98FB-1815-49A9-98A7-09E580F46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909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7FE-0DDA-4DD1-A2A6-12D91D31D04B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6E98FB-1815-49A9-98A7-09E580F46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87FE-0DDA-4DD1-A2A6-12D91D31D04B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6E98FB-1815-49A9-98A7-09E580F46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1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1768-FFE4-459B-B106-50C6412A4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MiniHackathon-1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20C79-0411-4BC3-949B-48D8F127C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 by </a:t>
            </a:r>
          </a:p>
          <a:p>
            <a:r>
              <a:rPr lang="en-IN" b="1" dirty="0"/>
              <a:t>AKSHAIYA.M</a:t>
            </a:r>
          </a:p>
        </p:txBody>
      </p:sp>
    </p:spTree>
    <p:extLst>
      <p:ext uri="{BB962C8B-B14F-4D97-AF65-F5344CB8AC3E}">
        <p14:creationId xmlns:p14="http://schemas.microsoft.com/office/powerpoint/2010/main" val="155954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454-8F4A-4A29-B542-151DEDEA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1566"/>
          </a:xfrm>
        </p:spPr>
        <p:txBody>
          <a:bodyPr>
            <a:normAutofit/>
          </a:bodyPr>
          <a:lstStyle/>
          <a:p>
            <a:r>
              <a:rPr lang="en-IN" sz="3200" dirty="0"/>
              <a:t>CORRELATION BETWEEN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993A21-8962-4172-9C81-CDF8DE631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82811"/>
            <a:ext cx="6325911" cy="4176584"/>
          </a:xfrm>
        </p:spPr>
      </p:pic>
    </p:spTree>
    <p:extLst>
      <p:ext uri="{BB962C8B-B14F-4D97-AF65-F5344CB8AC3E}">
        <p14:creationId xmlns:p14="http://schemas.microsoft.com/office/powerpoint/2010/main" val="193519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2BE7-8F88-4D2B-9844-6967957F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2DA8B-F99F-42F8-9023-99E3B6B1E0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For the processing purpose , train and test data has been concatenated</a:t>
            </a:r>
          </a:p>
          <a:p>
            <a:r>
              <a:rPr lang="en-IN" sz="1600" dirty="0"/>
              <a:t>There are nulls in some columns such as  </a:t>
            </a:r>
            <a:r>
              <a:rPr lang="en-IN" sz="1600" dirty="0" err="1"/>
              <a:t>Stall_no</a:t>
            </a:r>
            <a:r>
              <a:rPr lang="en-IN" sz="1600" dirty="0"/>
              <a:t> , Customer_Name,Discount_Avail,charges_1,charges_2(%),Minimum Price , Maximum Price</a:t>
            </a:r>
          </a:p>
          <a:p>
            <a:r>
              <a:rPr lang="en-IN" sz="1600" dirty="0"/>
              <a:t>There was 41 nulls in  </a:t>
            </a:r>
            <a:r>
              <a:rPr lang="en-IN" sz="1600" dirty="0" err="1"/>
              <a:t>Selling_Price</a:t>
            </a:r>
            <a:r>
              <a:rPr lang="en-IN" sz="1600" dirty="0"/>
              <a:t>  in train </a:t>
            </a:r>
            <a:r>
              <a:rPr lang="en-IN" sz="1600" dirty="0" err="1"/>
              <a:t>data.As</a:t>
            </a:r>
            <a:r>
              <a:rPr lang="en-IN" sz="1600" dirty="0"/>
              <a:t> the train data mainly focusses on the target </a:t>
            </a:r>
            <a:r>
              <a:rPr lang="en-IN" sz="1600" dirty="0" err="1"/>
              <a:t>data,the</a:t>
            </a:r>
            <a:r>
              <a:rPr lang="en-IN" sz="1600" dirty="0"/>
              <a:t> nulls in the </a:t>
            </a:r>
            <a:r>
              <a:rPr lang="en-IN" sz="1600" dirty="0" err="1"/>
              <a:t>Selling_Price</a:t>
            </a:r>
            <a:r>
              <a:rPr lang="en-IN" sz="1600" dirty="0"/>
              <a:t> column is dropped and then concatenated with test data.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0DF8F1-CE52-4BB5-8169-B5FF911FDA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59" y="2133600"/>
            <a:ext cx="4263552" cy="3777621"/>
          </a:xfrm>
        </p:spPr>
      </p:pic>
    </p:spTree>
    <p:extLst>
      <p:ext uri="{BB962C8B-B14F-4D97-AF65-F5344CB8AC3E}">
        <p14:creationId xmlns:p14="http://schemas.microsoft.com/office/powerpoint/2010/main" val="248920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62D4-4BCE-46BD-862A-8915F0FC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14" y="642551"/>
            <a:ext cx="9651098" cy="5268671"/>
          </a:xfrm>
        </p:spPr>
        <p:txBody>
          <a:bodyPr>
            <a:normAutofit/>
          </a:bodyPr>
          <a:lstStyle/>
          <a:p>
            <a:r>
              <a:rPr lang="en-IN" sz="1600" dirty="0" err="1"/>
              <a:t>Stall_no</a:t>
            </a:r>
            <a:r>
              <a:rPr lang="en-IN" sz="1600" dirty="0"/>
              <a:t> column in the data set is filled with mode as mean or median may give float values</a:t>
            </a:r>
          </a:p>
          <a:p>
            <a:r>
              <a:rPr lang="en-IN" sz="1600" dirty="0" err="1"/>
              <a:t>Customer_name</a:t>
            </a:r>
            <a:r>
              <a:rPr lang="en-IN" sz="1600" dirty="0"/>
              <a:t> in the data set is filled with mode as it is a categorical column</a:t>
            </a:r>
          </a:p>
          <a:p>
            <a:r>
              <a:rPr lang="en-IN" sz="1600" dirty="0" err="1"/>
              <a:t>Discount_avail</a:t>
            </a:r>
            <a:r>
              <a:rPr lang="en-IN" sz="1600" dirty="0"/>
              <a:t> in the data set is filled with mode as the discount availability is described as 0 means product sold with no discount and 1 means product sold with discount. Here the mode is 0.So the null columns were filled with 0</a:t>
            </a:r>
          </a:p>
          <a:p>
            <a:r>
              <a:rPr lang="en-IN" sz="1600" dirty="0"/>
              <a:t>Charges_1 and Charges_2 (%) column are filled with mean values.</a:t>
            </a:r>
          </a:p>
          <a:p>
            <a:r>
              <a:rPr lang="en-IN" sz="1600" dirty="0"/>
              <a:t>Minimum price and Maximum price of the product has outliers . So filled the columns with the median values.</a:t>
            </a:r>
          </a:p>
          <a:p>
            <a:r>
              <a:rPr lang="en-IN" sz="1600" dirty="0"/>
              <a:t>Segregated the numerical and categorical columns </a:t>
            </a:r>
          </a:p>
          <a:p>
            <a:r>
              <a:rPr lang="en-IN" sz="1600" dirty="0"/>
              <a:t>Scaled the numerical columns using Standard Scaler except the target data and few features and scaling is not required for them.</a:t>
            </a:r>
          </a:p>
          <a:p>
            <a:r>
              <a:rPr lang="en-IN" sz="1600" dirty="0"/>
              <a:t>Processed the categorical data by adding dummies except the Product Id.</a:t>
            </a:r>
          </a:p>
          <a:p>
            <a:r>
              <a:rPr lang="en-IN" sz="1600" dirty="0"/>
              <a:t>Concatenated both the processed numerical and categorical data with the Product Id</a:t>
            </a:r>
          </a:p>
          <a:p>
            <a:r>
              <a:rPr lang="en-IN" sz="1600" dirty="0"/>
              <a:t>Separated the train and test columns and made it into a CSV file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6529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490-5C73-4CB9-A429-D7A6BE82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5EEB-4A16-4573-A1F1-FE4C4C895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Linear Regression</a:t>
            </a:r>
          </a:p>
          <a:p>
            <a:r>
              <a:rPr lang="en-IN" sz="1600" dirty="0"/>
              <a:t>Lasso Regression</a:t>
            </a:r>
          </a:p>
          <a:p>
            <a:r>
              <a:rPr lang="en-IN" sz="1600" dirty="0"/>
              <a:t>Ridge Regression</a:t>
            </a:r>
          </a:p>
          <a:p>
            <a:r>
              <a:rPr lang="en-IN" sz="1600" dirty="0"/>
              <a:t>Elastic Net Regression</a:t>
            </a:r>
          </a:p>
          <a:p>
            <a:r>
              <a:rPr lang="en-IN" sz="1600" dirty="0"/>
              <a:t>KNN Regression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4375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F2D8-AC23-4A75-8117-6981DA2B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 Parameter Tuning in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8427-107C-489E-A9C3-3B772DE8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</a:t>
            </a:r>
            <a:r>
              <a:rPr lang="en-IN"/>
              <a:t>KNN Regression</a:t>
            </a:r>
            <a:r>
              <a:rPr lang="en-IN" dirty="0"/>
              <a:t>, substituted different values of K and analysed the RMSE values</a:t>
            </a:r>
          </a:p>
          <a:p>
            <a:r>
              <a:rPr lang="en-IN" dirty="0"/>
              <a:t>While analysing the values , k=6 has the good score compared to other values present below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8C6440-25BB-4907-8AE5-A09B318A4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27239"/>
              </p:ext>
            </p:extLst>
          </p:nvPr>
        </p:nvGraphicFramePr>
        <p:xfrm>
          <a:off x="2693773" y="3682313"/>
          <a:ext cx="6116595" cy="1717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5736">
                  <a:extLst>
                    <a:ext uri="{9D8B030D-6E8A-4147-A177-3AD203B41FA5}">
                      <a16:colId xmlns:a16="http://schemas.microsoft.com/office/drawing/2014/main" val="640192992"/>
                    </a:ext>
                  </a:extLst>
                </a:gridCol>
                <a:gridCol w="2457790">
                  <a:extLst>
                    <a:ext uri="{9D8B030D-6E8A-4147-A177-3AD203B41FA5}">
                      <a16:colId xmlns:a16="http://schemas.microsoft.com/office/drawing/2014/main" val="3213307273"/>
                    </a:ext>
                  </a:extLst>
                </a:gridCol>
                <a:gridCol w="1943069">
                  <a:extLst>
                    <a:ext uri="{9D8B030D-6E8A-4147-A177-3AD203B41FA5}">
                      <a16:colId xmlns:a16="http://schemas.microsoft.com/office/drawing/2014/main" val="1654837214"/>
                    </a:ext>
                  </a:extLst>
                </a:gridCol>
              </a:tblGrid>
              <a:tr h="63663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K-value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RMSE  value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Score = max(0,100-RMSLE(</a:t>
                      </a:r>
                      <a:r>
                        <a:rPr lang="en-IN" sz="1200" b="1" u="none" strike="noStrike" dirty="0" err="1">
                          <a:effectLst/>
                        </a:rPr>
                        <a:t>actual_values-predict_values</a:t>
                      </a:r>
                      <a:r>
                        <a:rPr lang="en-IN" sz="1200" b="1" u="none" strike="noStrike" dirty="0">
                          <a:effectLst/>
                        </a:rPr>
                        <a:t>))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11980"/>
                  </a:ext>
                </a:extLst>
              </a:tr>
              <a:tr h="216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KNN(k-value=1)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399.4633731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7.9777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2813523"/>
                  </a:ext>
                </a:extLst>
              </a:tr>
              <a:tr h="216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KNN(k-value=2)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972.2017686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8.04162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9240298"/>
                  </a:ext>
                </a:extLst>
              </a:tr>
              <a:tr h="216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KNN(k-value=3)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1174.736477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7.91383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971010"/>
                  </a:ext>
                </a:extLst>
              </a:tr>
              <a:tr h="216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KNN(k-value=4)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1256.394061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7.70702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0794667"/>
                  </a:ext>
                </a:extLst>
              </a:tr>
              <a:tr h="216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KNN(k-value=6)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1372.082546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7.48714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7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91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50B8-8B43-428C-BF00-FAF90D3F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3922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 and their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DB6A86-4718-46D4-80E0-035E5238A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327710"/>
              </p:ext>
            </p:extLst>
          </p:nvPr>
        </p:nvGraphicFramePr>
        <p:xfrm>
          <a:off x="2589213" y="2133600"/>
          <a:ext cx="7703966" cy="3006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001">
                  <a:extLst>
                    <a:ext uri="{9D8B030D-6E8A-4147-A177-3AD203B41FA5}">
                      <a16:colId xmlns:a16="http://schemas.microsoft.com/office/drawing/2014/main" val="2235690071"/>
                    </a:ext>
                  </a:extLst>
                </a:gridCol>
                <a:gridCol w="3095632">
                  <a:extLst>
                    <a:ext uri="{9D8B030D-6E8A-4147-A177-3AD203B41FA5}">
                      <a16:colId xmlns:a16="http://schemas.microsoft.com/office/drawing/2014/main" val="1388003172"/>
                    </a:ext>
                  </a:extLst>
                </a:gridCol>
                <a:gridCol w="2447333">
                  <a:extLst>
                    <a:ext uri="{9D8B030D-6E8A-4147-A177-3AD203B41FA5}">
                      <a16:colId xmlns:a16="http://schemas.microsoft.com/office/drawing/2014/main" val="2779318186"/>
                    </a:ext>
                  </a:extLst>
                </a:gridCol>
              </a:tblGrid>
              <a:tr h="10882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Algorithm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RMSE value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Score = max(0,100-RMSLE(</a:t>
                      </a:r>
                      <a:r>
                        <a:rPr lang="en-IN" sz="1200" b="1" u="none" strike="noStrike" dirty="0" err="1">
                          <a:effectLst/>
                        </a:rPr>
                        <a:t>actual_values-predict_values</a:t>
                      </a:r>
                      <a:r>
                        <a:rPr lang="en-IN" sz="1200" b="1" u="none" strike="noStrike" dirty="0">
                          <a:effectLst/>
                        </a:rPr>
                        <a:t>))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85375"/>
                  </a:ext>
                </a:extLst>
              </a:tr>
              <a:tr h="4426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Linear Regression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931.4252787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9.90968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0856272"/>
                  </a:ext>
                </a:extLst>
              </a:tr>
              <a:tr h="29535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Lasso Regression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932.0803513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9.95123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3019328"/>
                  </a:ext>
                </a:extLst>
              </a:tr>
              <a:tr h="4426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Ridge Regression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931.7931143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9.89065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571217"/>
                  </a:ext>
                </a:extLst>
              </a:tr>
              <a:tr h="4426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Elastic Regression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1668.778146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6.98246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5000039"/>
                  </a:ext>
                </a:extLst>
              </a:tr>
              <a:tr h="29535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KNN Regression(k=5)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1322.038806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7.56063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26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26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0CA2-F117-4518-8B75-64A8CA41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19" y="306333"/>
            <a:ext cx="8911687" cy="1280890"/>
          </a:xfrm>
        </p:spPr>
        <p:txBody>
          <a:bodyPr/>
          <a:lstStyle/>
          <a:p>
            <a:r>
              <a:rPr lang="en-IN" dirty="0"/>
              <a:t>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AC30-AF35-430F-BE16-8D744079F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519" y="1433384"/>
            <a:ext cx="9824093" cy="4477838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Efficient Algorithm </a:t>
            </a:r>
            <a:r>
              <a:rPr lang="en-IN" dirty="0"/>
              <a:t>: </a:t>
            </a:r>
            <a:r>
              <a:rPr lang="en-IN" dirty="0" err="1"/>
              <a:t>ElasticNet</a:t>
            </a:r>
            <a:r>
              <a:rPr lang="en-IN" dirty="0"/>
              <a:t> Regression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E9B3D9-3746-4957-8B95-7D351B5AE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54" y="2709762"/>
            <a:ext cx="6492834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1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7156-2D91-4939-9907-07F32FD5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311611"/>
            <a:ext cx="8911687" cy="1186248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179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7253-0C13-4F83-8E7F-C4AD8E611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126284"/>
          </a:xfrm>
        </p:spPr>
        <p:txBody>
          <a:bodyPr/>
          <a:lstStyle/>
          <a:p>
            <a:r>
              <a:rPr lang="en-IN" dirty="0"/>
              <a:t>HALLOWEEN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C28B1-4C00-4DBE-BF11-42BDDB793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Predict the Price</a:t>
            </a:r>
          </a:p>
        </p:txBody>
      </p:sp>
    </p:spTree>
    <p:extLst>
      <p:ext uri="{BB962C8B-B14F-4D97-AF65-F5344CB8AC3E}">
        <p14:creationId xmlns:p14="http://schemas.microsoft.com/office/powerpoint/2010/main" val="249502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AD49-22A8-44F3-AE91-1CE97D22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343A-38E7-4CC8-B77C-BD3F967E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/>
              <a:t>Halloween is a festival which is celebrated on 31</a:t>
            </a:r>
            <a:r>
              <a:rPr lang="en-IN" sz="1600" baseline="30000" dirty="0"/>
              <a:t>st</a:t>
            </a:r>
            <a:r>
              <a:rPr lang="en-IN" sz="1600" dirty="0"/>
              <a:t> of October. People get dressed up like a scary ghosts</a:t>
            </a:r>
          </a:p>
          <a:p>
            <a:r>
              <a:rPr lang="en-IN" sz="1600" dirty="0"/>
              <a:t>This data set focuses on a Halloween celebration happening in a neighbourhood.</a:t>
            </a:r>
          </a:p>
          <a:p>
            <a:r>
              <a:rPr lang="en-IN" sz="1600" dirty="0" err="1"/>
              <a:t>Inspite</a:t>
            </a:r>
            <a:r>
              <a:rPr lang="en-IN" sz="1600" dirty="0"/>
              <a:t> of games, there are also 50 stalls in the neighbourhood.</a:t>
            </a:r>
          </a:p>
          <a:p>
            <a:r>
              <a:rPr lang="en-IN" sz="1600" dirty="0"/>
              <a:t>Here the aim is to predict the price of  the product which will get sold based on the various features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24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2637-3068-43C1-856E-74D8D2BC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8346"/>
            <a:ext cx="8911687" cy="753762"/>
          </a:xfrm>
        </p:spPr>
        <p:txBody>
          <a:bodyPr>
            <a:normAutofit/>
          </a:bodyPr>
          <a:lstStyle/>
          <a:p>
            <a:r>
              <a:rPr lang="en-IN" dirty="0"/>
              <a:t>DATASET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3B6402E7-784C-4F0E-8286-3CEB42853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935762"/>
              </p:ext>
            </p:extLst>
          </p:nvPr>
        </p:nvGraphicFramePr>
        <p:xfrm>
          <a:off x="1844208" y="1235676"/>
          <a:ext cx="8911687" cy="4695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3020">
                  <a:extLst>
                    <a:ext uri="{9D8B030D-6E8A-4147-A177-3AD203B41FA5}">
                      <a16:colId xmlns:a16="http://schemas.microsoft.com/office/drawing/2014/main" val="3536211119"/>
                    </a:ext>
                  </a:extLst>
                </a:gridCol>
                <a:gridCol w="6127730">
                  <a:extLst>
                    <a:ext uri="{9D8B030D-6E8A-4147-A177-3AD203B41FA5}">
                      <a16:colId xmlns:a16="http://schemas.microsoft.com/office/drawing/2014/main" val="123826969"/>
                    </a:ext>
                  </a:extLst>
                </a:gridCol>
                <a:gridCol w="1270937">
                  <a:extLst>
                    <a:ext uri="{9D8B030D-6E8A-4147-A177-3AD203B41FA5}">
                      <a16:colId xmlns:a16="http://schemas.microsoft.com/office/drawing/2014/main" val="1559819836"/>
                    </a:ext>
                  </a:extLst>
                </a:gridCol>
              </a:tblGrid>
              <a:tr h="23380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Feature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Description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Data Type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394926"/>
                  </a:ext>
                </a:extLst>
              </a:tr>
              <a:tr h="2338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Product_id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Unique ID of each product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extLst>
                  <a:ext uri="{0D108BD9-81ED-4DB2-BD59-A6C34878D82A}">
                    <a16:rowId xmlns:a16="http://schemas.microsoft.com/office/drawing/2014/main" val="4177512372"/>
                  </a:ext>
                </a:extLst>
              </a:tr>
              <a:tr h="2338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Stall_no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Represents the number of stalls in the carnival (1-50)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extLst>
                  <a:ext uri="{0D108BD9-81ED-4DB2-BD59-A6C34878D82A}">
                    <a16:rowId xmlns:a16="http://schemas.microsoft.com/office/drawing/2014/main" val="4059802378"/>
                  </a:ext>
                </a:extLst>
              </a:tr>
              <a:tr h="2338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instock_date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Represents the date and time on which the product was bought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extLst>
                  <a:ext uri="{0D108BD9-81ED-4DB2-BD59-A6C34878D82A}">
                    <a16:rowId xmlns:a16="http://schemas.microsoft.com/office/drawing/2014/main" val="901868425"/>
                  </a:ext>
                </a:extLst>
              </a:tr>
              <a:tr h="7014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Market_Category</a:t>
                      </a:r>
                      <a:br>
                        <a:rPr lang="en-IN" sz="1100" u="none" strike="noStrike">
                          <a:effectLst/>
                        </a:rPr>
                      </a:br>
                      <a:br>
                        <a:rPr lang="en-IN" sz="1100" u="none" strike="noStrike">
                          <a:effectLst/>
                        </a:rPr>
                      </a:b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Represents the different market categories that the products belong to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extLst>
                  <a:ext uri="{0D108BD9-81ED-4DB2-BD59-A6C34878D82A}">
                    <a16:rowId xmlns:a16="http://schemas.microsoft.com/office/drawing/2014/main" val="3857843324"/>
                  </a:ext>
                </a:extLst>
              </a:tr>
              <a:tr h="2338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Customer_name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Represents the names of the customers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extLst>
                  <a:ext uri="{0D108BD9-81ED-4DB2-BD59-A6C34878D82A}">
                    <a16:rowId xmlns:a16="http://schemas.microsoft.com/office/drawing/2014/main" val="4143556395"/>
                  </a:ext>
                </a:extLst>
              </a:tr>
              <a:tr h="2338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Loyalty_customer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Represents if a customer is a loyal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extLst>
                  <a:ext uri="{0D108BD9-81ED-4DB2-BD59-A6C34878D82A}">
                    <a16:rowId xmlns:a16="http://schemas.microsoft.com/office/drawing/2014/main" val="636725402"/>
                  </a:ext>
                </a:extLst>
              </a:tr>
              <a:tr h="2338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Product_Category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Represents the 10 different product categories that the products belong to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extLst>
                  <a:ext uri="{0D108BD9-81ED-4DB2-BD59-A6C34878D82A}">
                    <a16:rowId xmlns:a16="http://schemas.microsoft.com/office/drawing/2014/main" val="973020443"/>
                  </a:ext>
                </a:extLst>
              </a:tr>
              <a:tr h="2338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Represents the quality of products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extLst>
                  <a:ext uri="{0D108BD9-81ED-4DB2-BD59-A6C34878D82A}">
                    <a16:rowId xmlns:a16="http://schemas.microsoft.com/office/drawing/2014/main" val="1920286488"/>
                  </a:ext>
                </a:extLst>
              </a:tr>
              <a:tr h="2338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Demand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Represents the demand for the products being sold at the carnival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extLst>
                  <a:ext uri="{0D108BD9-81ED-4DB2-BD59-A6C34878D82A}">
                    <a16:rowId xmlns:a16="http://schemas.microsoft.com/office/drawing/2014/main" val="630605896"/>
                  </a:ext>
                </a:extLst>
              </a:tr>
              <a:tr h="2338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Discount_avail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Represents whether a product is being sold at a discount or not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float64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extLst>
                  <a:ext uri="{0D108BD9-81ED-4DB2-BD59-A6C34878D82A}">
                    <a16:rowId xmlns:a16="http://schemas.microsoft.com/office/drawing/2014/main" val="718421157"/>
                  </a:ext>
                </a:extLst>
              </a:tr>
              <a:tr h="7014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charges_1</a:t>
                      </a:r>
                      <a:br>
                        <a:rPr lang="en-IN" sz="1100" u="none" strike="noStrike">
                          <a:effectLst/>
                        </a:rPr>
                      </a:br>
                      <a:br>
                        <a:rPr lang="en-IN" sz="1100" u="none" strike="noStrike">
                          <a:effectLst/>
                        </a:rPr>
                      </a:b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Represents the types of charges applied on the products in the carnival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float64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extLst>
                  <a:ext uri="{0D108BD9-81ED-4DB2-BD59-A6C34878D82A}">
                    <a16:rowId xmlns:a16="http://schemas.microsoft.com/office/drawing/2014/main" val="976564731"/>
                  </a:ext>
                </a:extLst>
              </a:tr>
              <a:tr h="2338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charges_2 (%)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Represents the types of charges applied on the products in the carnival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float64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extLst>
                  <a:ext uri="{0D108BD9-81ED-4DB2-BD59-A6C34878D82A}">
                    <a16:rowId xmlns:a16="http://schemas.microsoft.com/office/drawing/2014/main" val="3052465764"/>
                  </a:ext>
                </a:extLst>
              </a:tr>
              <a:tr h="2338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Minimum_price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Represents the minimum price of a product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float64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extLst>
                  <a:ext uri="{0D108BD9-81ED-4DB2-BD59-A6C34878D82A}">
                    <a16:rowId xmlns:a16="http://schemas.microsoft.com/office/drawing/2014/main" val="1389266105"/>
                  </a:ext>
                </a:extLst>
              </a:tr>
              <a:tr h="2338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Maximum_price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Represents the maximum price of a product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float64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extLst>
                  <a:ext uri="{0D108BD9-81ED-4DB2-BD59-A6C34878D82A}">
                    <a16:rowId xmlns:a16="http://schemas.microsoft.com/office/drawing/2014/main" val="3712166578"/>
                  </a:ext>
                </a:extLst>
              </a:tr>
              <a:tr h="2338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Selling_Price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Represents the selling price of the product in the carnival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float64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6" marR="9446" marT="9446" marB="0" anchor="b"/>
                </a:tc>
                <a:extLst>
                  <a:ext uri="{0D108BD9-81ED-4DB2-BD59-A6C34878D82A}">
                    <a16:rowId xmlns:a16="http://schemas.microsoft.com/office/drawing/2014/main" val="90568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3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D795-48F9-41A7-B1A8-C96EC337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6BA9-2761-41C2-ACE8-6791CB2E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700" dirty="0"/>
              <a:t>The data set contain 3 CSV files</a:t>
            </a:r>
          </a:p>
          <a:p>
            <a:pPr marL="0" indent="0" algn="just">
              <a:buNone/>
            </a:pPr>
            <a:r>
              <a:rPr lang="en-IN" sz="1700" dirty="0"/>
              <a:t>                        train.csv</a:t>
            </a:r>
          </a:p>
          <a:p>
            <a:pPr marL="0" indent="0" algn="just">
              <a:buNone/>
            </a:pPr>
            <a:r>
              <a:rPr lang="en-IN" sz="1700" dirty="0"/>
              <a:t>                        test.csv</a:t>
            </a:r>
          </a:p>
          <a:p>
            <a:pPr marL="0" indent="0" algn="just">
              <a:buNone/>
            </a:pPr>
            <a:r>
              <a:rPr lang="en-IN" sz="1700" dirty="0"/>
              <a:t>                        sample_submission.csv            </a:t>
            </a:r>
          </a:p>
          <a:p>
            <a:pPr marL="0" indent="0" algn="just">
              <a:buNone/>
            </a:pPr>
            <a:endParaRPr lang="en-IN" sz="1700" dirty="0"/>
          </a:p>
          <a:p>
            <a:pPr marL="0" indent="0" algn="just">
              <a:buNone/>
            </a:pPr>
            <a:r>
              <a:rPr lang="en-IN" sz="1700" dirty="0"/>
              <a:t>The predicted data should be in the form of CSV file with Product Id and Selling Price as columns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82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DBA3-3398-4ECD-B4DE-C38D6D58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ANALYSIS USING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67DC-5F17-49F5-A538-F70100E59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458097"/>
            <a:ext cx="4313864" cy="44531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plot shows the distribution of product category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4CAD3-D0D6-4D71-98F1-79FFF04B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458097"/>
            <a:ext cx="4313864" cy="444574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plot shows the distribution of demand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233C6-C94F-4FBB-B49E-AC808A673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42" y="2126222"/>
            <a:ext cx="4717096" cy="445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0E5670-A8D7-43C5-8A08-A8E5DA388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187" y="2273643"/>
            <a:ext cx="4353533" cy="430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1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5C89-B750-4F5A-A008-8FD9C82E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ANALYSIS USING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78DE-4E7B-4E5B-9C2D-5379CA8DA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408670"/>
            <a:ext cx="4313864" cy="4502552"/>
          </a:xfrm>
        </p:spPr>
        <p:txBody>
          <a:bodyPr/>
          <a:lstStyle/>
          <a:p>
            <a:r>
              <a:rPr lang="en-IN" dirty="0"/>
              <a:t>The plot shows the distribution of loyal customer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B33A5-1018-4CD7-957B-F6DE94C6A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408670"/>
            <a:ext cx="4313864" cy="4495174"/>
          </a:xfrm>
        </p:spPr>
        <p:txBody>
          <a:bodyPr/>
          <a:lstStyle/>
          <a:p>
            <a:r>
              <a:rPr lang="en-IN" dirty="0"/>
              <a:t>The plot shows the distribution of whether the product is sold with discount or not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3C343B-4B3C-4DA2-82C6-7B5048D6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72" y="2708655"/>
            <a:ext cx="3276528" cy="2868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260FDA-6DD4-4519-A917-5A53E680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30" y="2708655"/>
            <a:ext cx="2815029" cy="274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9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9CCF-FA85-4EC0-BEEF-AC120C8F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ANALYSIS USING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539B-BA0F-4BDB-88BE-49592C610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445741"/>
            <a:ext cx="4313864" cy="4465481"/>
          </a:xfrm>
        </p:spPr>
        <p:txBody>
          <a:bodyPr/>
          <a:lstStyle/>
          <a:p>
            <a:r>
              <a:rPr lang="en-IN" dirty="0"/>
              <a:t>The plot shows the distribution of charges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AC5DC-87B0-4295-AFC6-D0088E772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445741"/>
            <a:ext cx="4313864" cy="4458103"/>
          </a:xfrm>
        </p:spPr>
        <p:txBody>
          <a:bodyPr/>
          <a:lstStyle/>
          <a:p>
            <a:r>
              <a:rPr lang="en-IN" dirty="0"/>
              <a:t>The plot shows the distribution of Minimum Price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CC323-8123-4A18-892A-962E8995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54" y="2126222"/>
            <a:ext cx="4106522" cy="378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85BED7-DCE8-4258-86AA-16F87B161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612" y="2126222"/>
            <a:ext cx="3927318" cy="38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8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837E-FFB4-4A11-943E-8C3CCD82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ANALYSIS USING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98F6-5725-4A3C-8E37-839B2A18F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1092"/>
            <a:ext cx="8915400" cy="428013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plot shows the discount availed or not for the specific product category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FE3C4-EB6A-4084-8E74-E6D234B88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40" y="2281077"/>
            <a:ext cx="5103341" cy="39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366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1446</TotalTime>
  <Words>841</Words>
  <Application>Microsoft Office PowerPoint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MiniHackathon-1</vt:lpstr>
      <vt:lpstr>HALLOWEEN DATASET</vt:lpstr>
      <vt:lpstr>BUSINESS UNDERSTANDING</vt:lpstr>
      <vt:lpstr>DATASET</vt:lpstr>
      <vt:lpstr>DESCRIPTIVE ANALYSIS</vt:lpstr>
      <vt:lpstr>DESCRIPTIVE ANALYSIS USING EDA</vt:lpstr>
      <vt:lpstr>DESCRIPTIVE ANALYSIS USING EDA</vt:lpstr>
      <vt:lpstr>DESCRIPTIVE ANALYSIS USING EDA</vt:lpstr>
      <vt:lpstr>DESCRIPTIVE ANALYSIS USING EDA</vt:lpstr>
      <vt:lpstr>CORRELATION BETWEEN FEATURES</vt:lpstr>
      <vt:lpstr>STEPS IN PREPROCESSING</vt:lpstr>
      <vt:lpstr>PowerPoint Presentation</vt:lpstr>
      <vt:lpstr>ALGORITHM USED</vt:lpstr>
      <vt:lpstr>Hyper Parameter Tuning in Algorithm</vt:lpstr>
      <vt:lpstr>Algorithm and their Scores</vt:lpstr>
      <vt:lpstr>Score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MiniHackathon-1</dc:title>
  <dc:creator>Akshaiya M</dc:creator>
  <cp:lastModifiedBy>Akshaiya M</cp:lastModifiedBy>
  <cp:revision>14</cp:revision>
  <dcterms:created xsi:type="dcterms:W3CDTF">2021-08-15T04:46:00Z</dcterms:created>
  <dcterms:modified xsi:type="dcterms:W3CDTF">2021-08-16T04:52:55Z</dcterms:modified>
</cp:coreProperties>
</file>