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60" r:id="rId4"/>
    <p:sldId id="261" r:id="rId5"/>
    <p:sldId id="262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BE96E8-1C29-48B8-A921-2D61CF469D04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6BB227-C2E6-48C7-AE1F-21855284DF2C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61934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96E8-1C29-48B8-A921-2D61CF469D04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B227-C2E6-48C7-AE1F-21855284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6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96E8-1C29-48B8-A921-2D61CF469D04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B227-C2E6-48C7-AE1F-21855284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5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96E8-1C29-48B8-A921-2D61CF469D04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B227-C2E6-48C7-AE1F-21855284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61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BE96E8-1C29-48B8-A921-2D61CF469D04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6BB227-C2E6-48C7-AE1F-21855284DF2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9838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96E8-1C29-48B8-A921-2D61CF469D04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B227-C2E6-48C7-AE1F-21855284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43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96E8-1C29-48B8-A921-2D61CF469D04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B227-C2E6-48C7-AE1F-21855284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76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96E8-1C29-48B8-A921-2D61CF469D04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B227-C2E6-48C7-AE1F-21855284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24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96E8-1C29-48B8-A921-2D61CF469D04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B227-C2E6-48C7-AE1F-21855284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38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BE96E8-1C29-48B8-A921-2D61CF469D04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6BB227-C2E6-48C7-AE1F-21855284DF2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795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BE96E8-1C29-48B8-A921-2D61CF469D04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6BB227-C2E6-48C7-AE1F-21855284DF2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88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BE96E8-1C29-48B8-A921-2D61CF469D04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86BB227-C2E6-48C7-AE1F-21855284DF2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851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6BED-7E96-4B12-BCC4-CA3DF4FA6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Minihackathon-1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12338-EFCA-412B-A5CB-33A8AB84B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</a:t>
            </a:r>
          </a:p>
          <a:p>
            <a:r>
              <a:rPr lang="en-IN" dirty="0"/>
              <a:t>AKSHAIYA.M</a:t>
            </a:r>
          </a:p>
        </p:txBody>
      </p:sp>
    </p:spTree>
    <p:extLst>
      <p:ext uri="{BB962C8B-B14F-4D97-AF65-F5344CB8AC3E}">
        <p14:creationId xmlns:p14="http://schemas.microsoft.com/office/powerpoint/2010/main" val="419646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F2CD46-49FC-4CDB-A3EE-2E0824A1B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26" y="815546"/>
            <a:ext cx="7687748" cy="4522573"/>
          </a:xfrm>
        </p:spPr>
      </p:pic>
    </p:spTree>
    <p:extLst>
      <p:ext uri="{BB962C8B-B14F-4D97-AF65-F5344CB8AC3E}">
        <p14:creationId xmlns:p14="http://schemas.microsoft.com/office/powerpoint/2010/main" val="14320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65D7D-9648-4135-998A-97522C2B3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167" y="617839"/>
            <a:ext cx="8526065" cy="5699194"/>
          </a:xfrm>
        </p:spPr>
      </p:pic>
    </p:spTree>
    <p:extLst>
      <p:ext uri="{BB962C8B-B14F-4D97-AF65-F5344CB8AC3E}">
        <p14:creationId xmlns:p14="http://schemas.microsoft.com/office/powerpoint/2010/main" val="219251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E505-9D8F-4CA1-A1E7-83C26C912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4654"/>
          </a:xfrm>
        </p:spPr>
        <p:txBody>
          <a:bodyPr/>
          <a:lstStyle/>
          <a:p>
            <a:r>
              <a:rPr lang="en-IN" dirty="0"/>
              <a:t>CORRELATION BETWEEN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E598B-12F5-41F7-95BA-67A312C21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89" y="1599944"/>
            <a:ext cx="5393443" cy="36581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998C58-87B4-4A86-A20A-A91DBC2FA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32" y="1914313"/>
            <a:ext cx="482984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EF28-608E-4EE1-A30B-2D749065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297"/>
          </a:xfrm>
        </p:spPr>
        <p:txBody>
          <a:bodyPr/>
          <a:lstStyle/>
          <a:p>
            <a:r>
              <a:rPr lang="en-IN" dirty="0"/>
              <a:t>STATISTCAL 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990BF1-F388-47B0-9042-8C9090F56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62" y="1544638"/>
            <a:ext cx="7278130" cy="4322762"/>
          </a:xfrm>
        </p:spPr>
      </p:pic>
    </p:spTree>
    <p:extLst>
      <p:ext uri="{BB962C8B-B14F-4D97-AF65-F5344CB8AC3E}">
        <p14:creationId xmlns:p14="http://schemas.microsoft.com/office/powerpoint/2010/main" val="3757625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2411-A618-4385-A6AF-8DA7F003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2935"/>
          </a:xfrm>
        </p:spPr>
        <p:txBody>
          <a:bodyPr>
            <a:normAutofit/>
          </a:bodyPr>
          <a:lstStyle/>
          <a:p>
            <a:r>
              <a:rPr lang="en-IN" sz="3600" dirty="0"/>
              <a:t>STEPS IN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5BA3-A37C-4145-B9B6-CCC814868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1495169"/>
            <a:ext cx="5894173" cy="4372232"/>
          </a:xfrm>
        </p:spPr>
        <p:txBody>
          <a:bodyPr>
            <a:normAutofit/>
          </a:bodyPr>
          <a:lstStyle/>
          <a:p>
            <a:r>
              <a:rPr lang="en-IN" sz="1800" dirty="0"/>
              <a:t>For the processing purpose , train and test data has been concatenated</a:t>
            </a:r>
          </a:p>
          <a:p>
            <a:r>
              <a:rPr lang="en-IN" sz="1800" dirty="0"/>
              <a:t>There are nulls in some columns such as  Age ,Time_of_service,Pay_Scale,Work_Life_balance,VAR2 and VAR4</a:t>
            </a:r>
          </a:p>
          <a:p>
            <a:r>
              <a:rPr lang="en-IN" sz="1800" dirty="0"/>
              <a:t>In Gender column , M is replaced as 0 and F is replaced as 1</a:t>
            </a:r>
          </a:p>
          <a:p>
            <a:r>
              <a:rPr lang="en-IN" sz="1800" dirty="0"/>
              <a:t>The nulls in Age column is filled with mean values</a:t>
            </a:r>
          </a:p>
          <a:p>
            <a:r>
              <a:rPr lang="en-IN" sz="1800" dirty="0"/>
              <a:t>In </a:t>
            </a:r>
            <a:r>
              <a:rPr lang="en-IN" sz="1800" dirty="0" err="1"/>
              <a:t>Relationship_Status</a:t>
            </a:r>
            <a:r>
              <a:rPr lang="en-IN" sz="1800" dirty="0"/>
              <a:t> , married is replaced as 0 and single is replaced as 1</a:t>
            </a:r>
          </a:p>
          <a:p>
            <a:r>
              <a:rPr lang="en-IN" sz="1800" dirty="0"/>
              <a:t>Label encoding is done in </a:t>
            </a:r>
            <a:r>
              <a:rPr lang="en-IN" sz="1800" dirty="0" err="1"/>
              <a:t>Decision_skill_process</a:t>
            </a:r>
            <a:r>
              <a:rPr lang="en-IN" sz="1800" dirty="0"/>
              <a:t> feature</a:t>
            </a:r>
          </a:p>
          <a:p>
            <a:endParaRPr lang="en-IN" sz="1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801A75-9E39-47CB-A76F-DEDFB32407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908" y="345989"/>
            <a:ext cx="3941806" cy="5733535"/>
          </a:xfrm>
        </p:spPr>
      </p:pic>
    </p:spTree>
    <p:extLst>
      <p:ext uri="{BB962C8B-B14F-4D97-AF65-F5344CB8AC3E}">
        <p14:creationId xmlns:p14="http://schemas.microsoft.com/office/powerpoint/2010/main" val="2506876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82D1-A515-4996-A119-0F959544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443" y="704335"/>
            <a:ext cx="9601200" cy="5101281"/>
          </a:xfrm>
        </p:spPr>
        <p:txBody>
          <a:bodyPr>
            <a:normAutofit/>
          </a:bodyPr>
          <a:lstStyle/>
          <a:p>
            <a:r>
              <a:rPr lang="en-IN" sz="1800" dirty="0" err="1"/>
              <a:t>Time_of_service</a:t>
            </a:r>
            <a:r>
              <a:rPr lang="en-IN" sz="1800" dirty="0"/>
              <a:t> is filled with mean values</a:t>
            </a:r>
          </a:p>
          <a:p>
            <a:r>
              <a:rPr lang="en-IN" sz="1800" dirty="0" err="1"/>
              <a:t>Pay_Scale</a:t>
            </a:r>
            <a:r>
              <a:rPr lang="en-IN" sz="1800" dirty="0"/>
              <a:t> is also filled with mean values</a:t>
            </a:r>
          </a:p>
          <a:p>
            <a:r>
              <a:rPr lang="en-IN" sz="1800" dirty="0" err="1"/>
              <a:t>Work_Life_balance</a:t>
            </a:r>
            <a:r>
              <a:rPr lang="en-IN" sz="1800" dirty="0"/>
              <a:t> is filled with mean values</a:t>
            </a:r>
          </a:p>
          <a:p>
            <a:r>
              <a:rPr lang="en-IN" sz="1800" dirty="0"/>
              <a:t>VAR2 is filled with mean values</a:t>
            </a:r>
          </a:p>
          <a:p>
            <a:r>
              <a:rPr lang="en-IN" sz="1800" dirty="0"/>
              <a:t>VAR4 is filled with median values as the data seems to have outliers</a:t>
            </a:r>
          </a:p>
          <a:p>
            <a:r>
              <a:rPr lang="en-IN" sz="1800" dirty="0"/>
              <a:t>Segregated the numerical and categorical columns </a:t>
            </a:r>
          </a:p>
          <a:p>
            <a:r>
              <a:rPr lang="en-IN" sz="1800" dirty="0"/>
              <a:t>Scaled the numerical columns using Standard Scaler except the target data and few features and scaling is not required for them.</a:t>
            </a:r>
          </a:p>
          <a:p>
            <a:r>
              <a:rPr lang="en-IN" sz="1800" dirty="0"/>
              <a:t>Processed the categorical data by adding dummies except the </a:t>
            </a:r>
            <a:r>
              <a:rPr lang="en-IN" sz="1800" dirty="0" err="1"/>
              <a:t>Employee_ID</a:t>
            </a:r>
            <a:r>
              <a:rPr lang="en-IN" sz="1800" dirty="0"/>
              <a:t>.</a:t>
            </a:r>
          </a:p>
          <a:p>
            <a:r>
              <a:rPr lang="en-IN" sz="1800" dirty="0"/>
              <a:t>Concatenated both the processed numerical and categorical data with the </a:t>
            </a:r>
            <a:r>
              <a:rPr lang="en-IN" sz="1800" dirty="0" err="1"/>
              <a:t>Employee_ID</a:t>
            </a:r>
            <a:r>
              <a:rPr lang="en-IN" sz="1800" dirty="0"/>
              <a:t>.</a:t>
            </a:r>
          </a:p>
          <a:p>
            <a:r>
              <a:rPr lang="en-IN" sz="1800" dirty="0"/>
              <a:t>Separated the train and test columns and made it into a CSV file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91430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6FF0-9270-4ED7-9482-B1D1339C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AEF4-64F8-433E-B215-45D7F4332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Linear Regression</a:t>
            </a:r>
          </a:p>
          <a:p>
            <a:r>
              <a:rPr lang="en-IN" sz="2000" dirty="0"/>
              <a:t>Lasso Regression</a:t>
            </a:r>
          </a:p>
          <a:p>
            <a:r>
              <a:rPr lang="en-IN" sz="2000" dirty="0"/>
              <a:t>Ridge Regression</a:t>
            </a:r>
          </a:p>
          <a:p>
            <a:r>
              <a:rPr lang="en-IN" sz="2000" dirty="0"/>
              <a:t>Elastic Net Regression</a:t>
            </a:r>
          </a:p>
          <a:p>
            <a:r>
              <a:rPr lang="en-IN" sz="2000" dirty="0"/>
              <a:t>KNN Regression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033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F0E5-7DC0-4630-B2F9-0EB3C42B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Hyper Parameter Tuning in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22A9-96CE-4225-BC32-0E068A9EE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7589"/>
            <a:ext cx="9601200" cy="4149811"/>
          </a:xfrm>
        </p:spPr>
        <p:txBody>
          <a:bodyPr/>
          <a:lstStyle/>
          <a:p>
            <a:r>
              <a:rPr lang="en-IN" dirty="0"/>
              <a:t>In KNN Regression, substituted different values of K and analysed the RMSE values</a:t>
            </a:r>
          </a:p>
          <a:p>
            <a:r>
              <a:rPr lang="en-IN" dirty="0"/>
              <a:t>While analysing the values , k=2 has the good score compared to other values present below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42D4D1-085A-4BB0-B398-8493EC971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264289"/>
              </p:ext>
            </p:extLst>
          </p:nvPr>
        </p:nvGraphicFramePr>
        <p:xfrm>
          <a:off x="2693774" y="3113904"/>
          <a:ext cx="6339016" cy="2594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3391">
                  <a:extLst>
                    <a:ext uri="{9D8B030D-6E8A-4147-A177-3AD203B41FA5}">
                      <a16:colId xmlns:a16="http://schemas.microsoft.com/office/drawing/2014/main" val="3704792048"/>
                    </a:ext>
                  </a:extLst>
                </a:gridCol>
                <a:gridCol w="2339689">
                  <a:extLst>
                    <a:ext uri="{9D8B030D-6E8A-4147-A177-3AD203B41FA5}">
                      <a16:colId xmlns:a16="http://schemas.microsoft.com/office/drawing/2014/main" val="1900234078"/>
                    </a:ext>
                  </a:extLst>
                </a:gridCol>
                <a:gridCol w="2075936">
                  <a:extLst>
                    <a:ext uri="{9D8B030D-6E8A-4147-A177-3AD203B41FA5}">
                      <a16:colId xmlns:a16="http://schemas.microsoft.com/office/drawing/2014/main" val="3836608350"/>
                    </a:ext>
                  </a:extLst>
                </a:gridCol>
              </a:tblGrid>
              <a:tr h="951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K-value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MSE</a:t>
                      </a:r>
                      <a:r>
                        <a:rPr lang="en-IN" sz="1600" u="none" strike="noStrike" dirty="0">
                          <a:effectLst/>
                        </a:rPr>
                        <a:t> </a:t>
                      </a:r>
                      <a:r>
                        <a:rPr lang="en-IN" sz="1600" b="1" u="none" strike="noStrike" dirty="0">
                          <a:effectLst/>
                        </a:rPr>
                        <a:t>value</a:t>
                      </a:r>
                      <a:r>
                        <a:rPr lang="en-IN" sz="1600" u="none" strike="noStrike" dirty="0">
                          <a:effectLst/>
                        </a:rPr>
                        <a:t>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Score = 100 * max(0,1-rmse(</a:t>
                      </a:r>
                      <a:r>
                        <a:rPr lang="en-IN" sz="1600" b="1" u="none" strike="noStrike" dirty="0" err="1">
                          <a:effectLst/>
                        </a:rPr>
                        <a:t>actual_values,predicted_values</a:t>
                      </a:r>
                      <a:r>
                        <a:rPr lang="en-IN" sz="1600" b="1" u="none" strike="noStrike" dirty="0">
                          <a:effectLst/>
                        </a:rPr>
                        <a:t>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959194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KNN(k-value=1)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15.77575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7930354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KNN(k-value=2)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0.129618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15.53388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7167908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KNN(k-value=3)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0.150289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15.77575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5315716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KNN(k-value=4)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0.159594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15.90385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565686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KNN(k-value=6)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0.168358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16.0217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013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33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7704-4B4F-4A53-85F7-0F95DD50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and their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99E7B9-67A8-431A-B904-9062647B1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044595"/>
              </p:ext>
            </p:extLst>
          </p:nvPr>
        </p:nvGraphicFramePr>
        <p:xfrm>
          <a:off x="2323070" y="2520778"/>
          <a:ext cx="7049530" cy="2317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8975">
                  <a:extLst>
                    <a:ext uri="{9D8B030D-6E8A-4147-A177-3AD203B41FA5}">
                      <a16:colId xmlns:a16="http://schemas.microsoft.com/office/drawing/2014/main" val="1231447466"/>
                    </a:ext>
                  </a:extLst>
                </a:gridCol>
                <a:gridCol w="2457739">
                  <a:extLst>
                    <a:ext uri="{9D8B030D-6E8A-4147-A177-3AD203B41FA5}">
                      <a16:colId xmlns:a16="http://schemas.microsoft.com/office/drawing/2014/main" val="4080773829"/>
                    </a:ext>
                  </a:extLst>
                </a:gridCol>
                <a:gridCol w="2452816">
                  <a:extLst>
                    <a:ext uri="{9D8B030D-6E8A-4147-A177-3AD203B41FA5}">
                      <a16:colId xmlns:a16="http://schemas.microsoft.com/office/drawing/2014/main" val="2523347517"/>
                    </a:ext>
                  </a:extLst>
                </a:gridCol>
              </a:tblGrid>
              <a:tr h="86922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Algorithm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MSE </a:t>
                      </a:r>
                      <a:r>
                        <a:rPr lang="en-IN" sz="1600" b="1" u="none" strike="noStrike" dirty="0">
                          <a:effectLst/>
                        </a:rPr>
                        <a:t>value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Score = 100 * max(0,1-rmse(</a:t>
                      </a:r>
                      <a:r>
                        <a:rPr lang="en-IN" sz="1600" b="1" u="none" strike="noStrike" dirty="0" err="1">
                          <a:effectLst/>
                        </a:rPr>
                        <a:t>actual_values,predicted_values</a:t>
                      </a:r>
                      <a:r>
                        <a:rPr lang="en-IN" sz="1600" b="1" u="none" strike="noStrike" dirty="0">
                          <a:effectLst/>
                        </a:rPr>
                        <a:t>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828111"/>
                  </a:ext>
                </a:extLst>
              </a:tr>
              <a:tr h="289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Linear Regression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0.1851014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16.30517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6541183"/>
                  </a:ext>
                </a:extLst>
              </a:tr>
              <a:tr h="289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Lasso Regression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0.18574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16.30929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5878526"/>
                  </a:ext>
                </a:extLst>
              </a:tr>
              <a:tr h="289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Ridge Regression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0.1851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16.30551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4474404"/>
                  </a:ext>
                </a:extLst>
              </a:tr>
              <a:tr h="289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Elastic Regression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0.18574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16.30929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9271226"/>
                  </a:ext>
                </a:extLst>
              </a:tr>
              <a:tr h="289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KNN Regresssion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0.164779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15.97066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4499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827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DC2F-885B-4676-B018-0158D129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84D0-2062-4FD9-94CB-49888CDD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9946"/>
            <a:ext cx="9601200" cy="4137454"/>
          </a:xfrm>
        </p:spPr>
        <p:txBody>
          <a:bodyPr/>
          <a:lstStyle/>
          <a:p>
            <a:r>
              <a:rPr lang="en-IN" b="1" dirty="0"/>
              <a:t>Efficient Algorithm </a:t>
            </a:r>
            <a:r>
              <a:rPr lang="en-IN" dirty="0"/>
              <a:t>:K-Neighbour Regression (K-value=2)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D526E-1ADB-409F-A677-3D3C295C6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20" y="2879124"/>
            <a:ext cx="7944959" cy="17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2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8A0B-7257-4090-8714-BB98D9612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EMPLOYEE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E8BF6-D850-4969-847A-6AA7682C4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Predict the Attrition Rate</a:t>
            </a:r>
          </a:p>
        </p:txBody>
      </p:sp>
    </p:spTree>
    <p:extLst>
      <p:ext uri="{BB962C8B-B14F-4D97-AF65-F5344CB8AC3E}">
        <p14:creationId xmlns:p14="http://schemas.microsoft.com/office/powerpoint/2010/main" val="3048448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2096-9B30-4A67-8F90-E62067254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7906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2182-64D0-40CF-B832-6F25A9E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12BC-1842-41AC-8B55-F5752F638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1092"/>
            <a:ext cx="9601200" cy="4236308"/>
          </a:xfrm>
        </p:spPr>
        <p:txBody>
          <a:bodyPr/>
          <a:lstStyle/>
          <a:p>
            <a:r>
              <a:rPr lang="en-IN" sz="1800" dirty="0"/>
              <a:t>Employees are the most important asset of an organization</a:t>
            </a:r>
          </a:p>
          <a:p>
            <a:r>
              <a:rPr lang="en-IN" sz="1800" dirty="0"/>
              <a:t>Successful employees meet deadlines and will be playing a major part in organization’s growth</a:t>
            </a:r>
          </a:p>
          <a:p>
            <a:r>
              <a:rPr lang="en-IN" sz="1800" dirty="0"/>
              <a:t>However , it is important to get in track of the Attrition rate of employees as the organization can develop their policies</a:t>
            </a:r>
          </a:p>
          <a:p>
            <a:r>
              <a:rPr lang="en-IN" sz="1800" dirty="0"/>
              <a:t>Here the aim is predict the employee attrition rate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985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073E-DFA6-4B6E-963E-9578BE53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870"/>
          </a:xfrm>
        </p:spPr>
        <p:txBody>
          <a:bodyPr/>
          <a:lstStyle/>
          <a:p>
            <a:r>
              <a:rPr lang="en-IN" dirty="0"/>
              <a:t>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409419-2D6A-4052-BD2A-2514773FD9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775236"/>
              </p:ext>
            </p:extLst>
          </p:nvPr>
        </p:nvGraphicFramePr>
        <p:xfrm>
          <a:off x="2310714" y="1841157"/>
          <a:ext cx="7061886" cy="4214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2724">
                  <a:extLst>
                    <a:ext uri="{9D8B030D-6E8A-4147-A177-3AD203B41FA5}">
                      <a16:colId xmlns:a16="http://schemas.microsoft.com/office/drawing/2014/main" val="687584531"/>
                    </a:ext>
                  </a:extLst>
                </a:gridCol>
                <a:gridCol w="3333126">
                  <a:extLst>
                    <a:ext uri="{9D8B030D-6E8A-4147-A177-3AD203B41FA5}">
                      <a16:colId xmlns:a16="http://schemas.microsoft.com/office/drawing/2014/main" val="422499933"/>
                    </a:ext>
                  </a:extLst>
                </a:gridCol>
                <a:gridCol w="1586036">
                  <a:extLst>
                    <a:ext uri="{9D8B030D-6E8A-4147-A177-3AD203B41FA5}">
                      <a16:colId xmlns:a16="http://schemas.microsoft.com/office/drawing/2014/main" val="1720571570"/>
                    </a:ext>
                  </a:extLst>
                </a:gridCol>
              </a:tblGrid>
              <a:tr h="2401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Feature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Description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Data Type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7327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Employee_ID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Unique ID of each employee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505736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Age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Age of each employee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float64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1055277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Unit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Department under which the employee work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868816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Education_level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Rating of Qualification of an employee (1-5)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0341325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Gender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Male-0 or Female-1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3045209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Decision_skill_possess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Decision skill that an employee possesses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8978361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Post_Level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Level of the post in an organization (1-5)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3098046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Relationship_Status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Categorical Married or Single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2685781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Pay_Scale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Rate in between 1 to 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float64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2674582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Time_of_service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Years in the organization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float64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538918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growth_rate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Growth rate in percentage of an employee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8944061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Time_since_promotion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Time in years since the last promotion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147026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Work_Life_balance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Rating for work-life balance given by an employee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float64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3829905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Travel_Rate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Rating based on travel history(1-3)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5870938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Hometown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Name of the city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4350016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Compensation_and_Benefits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Categorical Variable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7064663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VAR1 - VAR7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Anominised variables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float64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0012322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Attrition_rate</a:t>
                      </a:r>
                      <a:r>
                        <a:rPr lang="en-IN" sz="1100" u="none" strike="noStrike" dirty="0">
                          <a:effectLst/>
                        </a:rPr>
                        <a:t>(TARGET VARIABLE)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Attrition rate of each employee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float64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5053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81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4A7B-25E1-4F6F-9732-54106775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2CD4F-84FC-4BCA-9754-DF11F3DBF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8227"/>
            <a:ext cx="9601200" cy="3989173"/>
          </a:xfrm>
        </p:spPr>
        <p:txBody>
          <a:bodyPr>
            <a:normAutofit/>
          </a:bodyPr>
          <a:lstStyle/>
          <a:p>
            <a:r>
              <a:rPr lang="en-IN" sz="1800" dirty="0"/>
              <a:t>The data set contains three CSV files</a:t>
            </a:r>
          </a:p>
          <a:p>
            <a:pPr marL="0" indent="0">
              <a:buNone/>
            </a:pPr>
            <a:r>
              <a:rPr lang="en-IN" sz="1800" dirty="0"/>
              <a:t>                    Train.csv</a:t>
            </a:r>
          </a:p>
          <a:p>
            <a:pPr marL="0" indent="0">
              <a:buNone/>
            </a:pPr>
            <a:r>
              <a:rPr lang="en-IN" sz="1800" dirty="0"/>
              <a:t>                    Test.csv</a:t>
            </a:r>
          </a:p>
          <a:p>
            <a:pPr marL="0" indent="0">
              <a:buNone/>
            </a:pPr>
            <a:r>
              <a:rPr lang="en-IN" sz="1800" dirty="0"/>
              <a:t>                    sample_submission.csv</a:t>
            </a:r>
          </a:p>
          <a:p>
            <a:pPr marL="0" indent="0">
              <a:buNone/>
            </a:pPr>
            <a:r>
              <a:rPr lang="en-IN" sz="1800" dirty="0"/>
              <a:t>The predicted data should be in the form of CSV file with </a:t>
            </a:r>
            <a:r>
              <a:rPr lang="en-IN" sz="1800" dirty="0" err="1"/>
              <a:t>Employee_ID</a:t>
            </a:r>
            <a:r>
              <a:rPr lang="en-IN" sz="1800" dirty="0"/>
              <a:t> and </a:t>
            </a:r>
            <a:r>
              <a:rPr lang="en-IN" sz="1800" dirty="0" err="1"/>
              <a:t>Attrition_rate</a:t>
            </a:r>
            <a:r>
              <a:rPr lang="en-IN" sz="1800" dirty="0"/>
              <a:t> as columns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3558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DDC2-9B48-44D6-A945-A67B74AA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6946"/>
          </a:xfrm>
        </p:spPr>
        <p:txBody>
          <a:bodyPr>
            <a:normAutofit/>
          </a:bodyPr>
          <a:lstStyle/>
          <a:p>
            <a:r>
              <a:rPr lang="en-IN" sz="3600" dirty="0"/>
              <a:t>DESCRIPTIVE ANALYSIS USING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96F79-F6E5-41CE-B3CB-6661B72BD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396315"/>
            <a:ext cx="4447786" cy="4471086"/>
          </a:xfrm>
        </p:spPr>
        <p:txBody>
          <a:bodyPr/>
          <a:lstStyle/>
          <a:p>
            <a:r>
              <a:rPr lang="en-IN" dirty="0"/>
              <a:t>The plot shows the distribution of Compensation &amp; Benefits category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04263-8BCE-4312-B1BC-019195794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396315"/>
            <a:ext cx="4447786" cy="4967415"/>
          </a:xfrm>
        </p:spPr>
        <p:txBody>
          <a:bodyPr/>
          <a:lstStyle/>
          <a:p>
            <a:r>
              <a:rPr lang="en-IN" dirty="0"/>
              <a:t>The plot shows the distribution of</a:t>
            </a:r>
          </a:p>
          <a:p>
            <a:pPr marL="0" indent="0">
              <a:buNone/>
            </a:pPr>
            <a:r>
              <a:rPr lang="en-IN" dirty="0"/>
              <a:t>Education Level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6E606DA-D268-4E5B-B746-F61A9621A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51034"/>
            <a:ext cx="4163006" cy="3912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7CFCC1-21A1-4D2E-87B7-FEBE43C08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16" y="2451035"/>
            <a:ext cx="3710498" cy="39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0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B5B3-6563-4EC1-BBED-0A749B7C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DESCRIPTIVE ANALYSIS USING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8E38E-D9E6-4BF4-AEAD-AECF3DCCE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383957"/>
            <a:ext cx="4447786" cy="4483443"/>
          </a:xfrm>
        </p:spPr>
        <p:txBody>
          <a:bodyPr/>
          <a:lstStyle/>
          <a:p>
            <a:r>
              <a:rPr lang="en-IN" dirty="0"/>
              <a:t>The plot shows the number of male and female employees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9A2C5-EA4B-4488-9E2B-5AE027DF2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470455"/>
            <a:ext cx="4447786" cy="4396946"/>
          </a:xfrm>
        </p:spPr>
        <p:txBody>
          <a:bodyPr/>
          <a:lstStyle/>
          <a:p>
            <a:r>
              <a:rPr lang="en-IN" dirty="0"/>
              <a:t>The plot shows the Relationship status of employees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6202C-1DC1-44E9-A257-2921C8831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868" y="2730842"/>
            <a:ext cx="3657802" cy="31365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B1333C-A016-4D6E-9285-A8D3508AF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70" y="2619632"/>
            <a:ext cx="4447786" cy="342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1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E482-28C7-4BEC-95EA-2559AE8A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870"/>
          </a:xfrm>
        </p:spPr>
        <p:txBody>
          <a:bodyPr>
            <a:normAutofit/>
          </a:bodyPr>
          <a:lstStyle/>
          <a:p>
            <a:r>
              <a:rPr lang="en-IN" sz="3600" dirty="0"/>
              <a:t>Unit Vs Compensation Benefits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51B5F-1B78-469B-B16C-D2F8C81B5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476" y="1853514"/>
            <a:ext cx="5968313" cy="3442556"/>
          </a:xfrm>
        </p:spPr>
      </p:pic>
    </p:spTree>
    <p:extLst>
      <p:ext uri="{BB962C8B-B14F-4D97-AF65-F5344CB8AC3E}">
        <p14:creationId xmlns:p14="http://schemas.microsoft.com/office/powerpoint/2010/main" val="392880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4EF41-07FF-4FC9-BAF8-90FC2379E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94270"/>
            <a:ext cx="9601200" cy="600538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plot shows how the promotion , compensation and benefits vary with Time of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3CC06-2DF4-4BD5-97A1-167132456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79" y="1468498"/>
            <a:ext cx="8449854" cy="2522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35871-BBB8-43A6-A85F-71472B2B4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14" y="3991231"/>
            <a:ext cx="8186376" cy="19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945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8300</TotalTime>
  <Words>741</Words>
  <Application>Microsoft Office PowerPoint</Application>
  <PresentationFormat>Widescreen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Franklin Gothic Book</vt:lpstr>
      <vt:lpstr>Crop</vt:lpstr>
      <vt:lpstr>Minihackathon-1</vt:lpstr>
      <vt:lpstr>EMPLOYEE DATASET</vt:lpstr>
      <vt:lpstr>BUSINESS UNDERSTANDING</vt:lpstr>
      <vt:lpstr>DATASET</vt:lpstr>
      <vt:lpstr>DESCRIPTIVE ANALYSIS</vt:lpstr>
      <vt:lpstr>DESCRIPTIVE ANALYSIS USING EDA</vt:lpstr>
      <vt:lpstr>DESCRIPTIVE ANALYSIS USING EDA</vt:lpstr>
      <vt:lpstr>Unit Vs Compensation Benefits</vt:lpstr>
      <vt:lpstr>PowerPoint Presentation</vt:lpstr>
      <vt:lpstr>PowerPoint Presentation</vt:lpstr>
      <vt:lpstr>PowerPoint Presentation</vt:lpstr>
      <vt:lpstr>CORRELATION BETWEEN FEATURES</vt:lpstr>
      <vt:lpstr>STATISTCAL ANALYSIS</vt:lpstr>
      <vt:lpstr>STEPS IN PREPROCESSING</vt:lpstr>
      <vt:lpstr>PowerPoint Presentation</vt:lpstr>
      <vt:lpstr>ALGORITHM USED</vt:lpstr>
      <vt:lpstr>Hyper Parameter Tuning in Algorithm</vt:lpstr>
      <vt:lpstr>Algorithm and their Scores</vt:lpstr>
      <vt:lpstr>Score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Minihackathon-1</dc:title>
  <dc:creator>Akshaiya M</dc:creator>
  <cp:lastModifiedBy>Akshaiya M</cp:lastModifiedBy>
  <cp:revision>16</cp:revision>
  <dcterms:created xsi:type="dcterms:W3CDTF">2021-08-15T10:08:11Z</dcterms:created>
  <dcterms:modified xsi:type="dcterms:W3CDTF">2021-08-21T04:33:51Z</dcterms:modified>
</cp:coreProperties>
</file>