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9"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2229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1644951" cy="276999"/>
          </a:xfrm>
          <a:prstGeom prst="rect">
            <a:avLst/>
          </a:prstGeom>
          <a:noFill/>
        </p:spPr>
        <p:txBody>
          <a:bodyPr wrap="square" rtlCol="0" anchor="ctr">
            <a:spAutoFit/>
          </a:bodyPr>
          <a:lstStyle/>
          <a:p>
            <a:r>
              <a:rPr lang="en-US" sz="1200" dirty="0">
                <a:solidFill>
                  <a:srgbClr val="161D23"/>
                </a:solidFill>
              </a:rPr>
              <a:t>Akshat Vaish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38284"/>
            <a:ext cx="2394277" cy="276999"/>
          </a:xfrm>
          <a:prstGeom prst="rect">
            <a:avLst/>
          </a:prstGeom>
          <a:noFill/>
        </p:spPr>
        <p:txBody>
          <a:bodyPr wrap="square" rtlCol="0" anchor="ctr">
            <a:spAutoFit/>
          </a:bodyPr>
          <a:lstStyle/>
          <a:p>
            <a:r>
              <a:rPr lang="en-US" sz="1200">
                <a:solidFill>
                  <a:srgbClr val="161D23"/>
                </a:solidFill>
              </a:rPr>
              <a:t>STU65cd2af657d9b1707944694</a:t>
            </a:r>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IMS Engineering College, </a:t>
            </a:r>
            <a:r>
              <a:rPr lang="en-IN" sz="1200" dirty="0">
                <a:solidFill>
                  <a:srgbClr val="161D23"/>
                </a:solidFill>
              </a:rPr>
              <a:t>Ghaziabad </a:t>
            </a:r>
            <a:endParaRPr lang="en-US" sz="1200" dirty="0">
              <a:solidFill>
                <a:srgbClr val="161D23"/>
              </a:solidFill>
            </a:endParaRP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dirty="0">
                <a:solidFill>
                  <a:srgbClr val="161D23"/>
                </a:solidFill>
              </a:rPr>
              <a:t>7052885229</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31245"/>
            <a:ext cx="2394277" cy="276999"/>
          </a:xfrm>
          <a:prstGeom prst="rect">
            <a:avLst/>
          </a:prstGeom>
          <a:noFill/>
        </p:spPr>
        <p:txBody>
          <a:bodyPr wrap="square" rtlCol="0" anchor="ctr">
            <a:spAutoFit/>
          </a:bodyPr>
          <a:lstStyle/>
          <a:p>
            <a:r>
              <a:rPr lang="en-US" sz="1200" dirty="0">
                <a:solidFill>
                  <a:srgbClr val="161D23"/>
                </a:solidFill>
              </a:rPr>
              <a:t>akshatvaish192003@gmail.com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DASHBOARD:</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14CDA27-55A1-5FF1-927D-B16854B52720}"/>
              </a:ext>
            </a:extLst>
          </p:cNvPr>
          <p:cNvPicPr>
            <a:picLocks noChangeAspect="1"/>
          </p:cNvPicPr>
          <p:nvPr/>
        </p:nvPicPr>
        <p:blipFill>
          <a:blip r:embed="rId3"/>
          <a:stretch>
            <a:fillRect/>
          </a:stretch>
        </p:blipFill>
        <p:spPr>
          <a:xfrm>
            <a:off x="1456842" y="1167779"/>
            <a:ext cx="6548034" cy="3483567"/>
          </a:xfrm>
          <a:prstGeom prst="rect">
            <a:avLst/>
          </a:prstGeom>
        </p:spPr>
      </p:pic>
      <p:sp>
        <p:nvSpPr>
          <p:cNvPr id="4" name="Rectangle 3">
            <a:extLst>
              <a:ext uri="{FF2B5EF4-FFF2-40B4-BE49-F238E27FC236}">
                <a16:creationId xmlns:a16="http://schemas.microsoft.com/office/drawing/2014/main" id="{69E1986B-5B4E-FF28-43A8-7C56F3470F7C}"/>
              </a:ext>
            </a:extLst>
          </p:cNvPr>
          <p:cNvSpPr/>
          <p:nvPr/>
        </p:nvSpPr>
        <p:spPr>
          <a:xfrm>
            <a:off x="1456840" y="1167778"/>
            <a:ext cx="6548034" cy="348356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4604C065-C5A0-0B56-B7CD-99631B699D9D}"/>
              </a:ext>
            </a:extLst>
          </p:cNvPr>
          <p:cNvCxnSpPr/>
          <p:nvPr/>
        </p:nvCxnSpPr>
        <p:spPr>
          <a:xfrm>
            <a:off x="1456841" y="1167779"/>
            <a:ext cx="0" cy="3483567"/>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0C652E7F-DAFB-83A8-5DC5-0561A173E6FB}"/>
              </a:ext>
            </a:extLst>
          </p:cNvPr>
          <p:cNvCxnSpPr/>
          <p:nvPr/>
        </p:nvCxnSpPr>
        <p:spPr>
          <a:xfrm>
            <a:off x="1456840" y="1180524"/>
            <a:ext cx="6548034"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D057E9B9-2584-D6DA-2D7C-6607B0E5DBFC}"/>
              </a:ext>
            </a:extLst>
          </p:cNvPr>
          <p:cNvCxnSpPr/>
          <p:nvPr/>
        </p:nvCxnSpPr>
        <p:spPr>
          <a:xfrm>
            <a:off x="8004874" y="1180524"/>
            <a:ext cx="0" cy="347082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3B565802-B80F-6910-1CBD-593DAB17958F}"/>
              </a:ext>
            </a:extLst>
          </p:cNvPr>
          <p:cNvCxnSpPr/>
          <p:nvPr/>
        </p:nvCxnSpPr>
        <p:spPr>
          <a:xfrm>
            <a:off x="1456840" y="4651345"/>
            <a:ext cx="654803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99070" y="822315"/>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
        <p:nvSpPr>
          <p:cNvPr id="6" name="TextBox 5">
            <a:extLst>
              <a:ext uri="{FF2B5EF4-FFF2-40B4-BE49-F238E27FC236}">
                <a16:creationId xmlns:a16="http://schemas.microsoft.com/office/drawing/2014/main" id="{6C71176C-CEE5-CDF4-092C-6F10BBD8A748}"/>
              </a:ext>
            </a:extLst>
          </p:cNvPr>
          <p:cNvSpPr txBox="1"/>
          <p:nvPr/>
        </p:nvSpPr>
        <p:spPr>
          <a:xfrm>
            <a:off x="299070" y="1291022"/>
            <a:ext cx="4272930" cy="3108543"/>
          </a:xfrm>
          <a:prstGeom prst="rect">
            <a:avLst/>
          </a:prstGeom>
          <a:noFill/>
        </p:spPr>
        <p:txBody>
          <a:bodyPr wrap="square">
            <a:spAutoFit/>
          </a:bodyPr>
          <a:lstStyle/>
          <a:p>
            <a:r>
              <a:rPr lang="en-US" b="0" i="0" dirty="0">
                <a:solidFill>
                  <a:schemeClr val="tx1"/>
                </a:solidFill>
                <a:effectLst/>
                <a:latin typeface="Söhne"/>
              </a:rPr>
              <a:t>Thorough examination of unicorn enterprises is now possible thanks to Power BI. We learned about ROI, geographic dispersion, industry trends, financing sources, and more through dynamic dashboards and interactive infographics. Leading businesses, the distribution of unicorns by nation, market trends, and significant investors were all displayed visually. Important data such as the number of companies, the amount of capital, and the average time reaching unicorn status were displayed on summary cards. This project demonstrates how powerful Power BI is at supporting in-depth analysis, directing strategic choices, and improving user experiences with eye-catching visuals.</a:t>
            </a:r>
            <a:endParaRPr lang="en-IN" dirty="0">
              <a:solidFill>
                <a:schemeClr val="tx1"/>
              </a:solidFill>
            </a:endParaRPr>
          </a:p>
        </p:txBody>
      </p:sp>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 Power BI Enabled Comprehensive Analysis on Unicorn Businesses</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b="1" i="0" dirty="0">
                    <a:solidFill>
                      <a:schemeClr val="tx1"/>
                    </a:solidFill>
                    <a:effectLst/>
                    <a:latin typeface="Söhne"/>
                  </a:rPr>
                  <a:t>Methodology</a:t>
                </a:r>
                <a:r>
                  <a:rPr lang="en-IN" b="0" i="0" dirty="0">
                    <a:solidFill>
                      <a:schemeClr val="tx1"/>
                    </a:solidFill>
                    <a:effectLst/>
                    <a:latin typeface="Söhne"/>
                  </a:rPr>
                  <a:t>: </a:t>
                </a:r>
                <a:r>
                  <a:rPr lang="en-US" b="0" i="0" dirty="0">
                    <a:solidFill>
                      <a:schemeClr val="tx1"/>
                    </a:solidFill>
                    <a:effectLst/>
                    <a:latin typeface="Söhne"/>
                  </a:rPr>
                  <a:t>Aggregate and visualize data using Power BI's tools to uncover insights into unicorn companies’ valuation, funding, industry, and investor.</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i="0" dirty="0">
                    <a:solidFill>
                      <a:schemeClr val="tx1"/>
                    </a:solidFill>
                    <a:effectLst/>
                    <a:latin typeface="Söhne"/>
                  </a:rPr>
                  <a:t>Insights</a:t>
                </a:r>
                <a:r>
                  <a:rPr lang="en-US" b="0" i="0" dirty="0">
                    <a:solidFill>
                      <a:schemeClr val="tx1"/>
                    </a:solidFill>
                    <a:effectLst/>
                    <a:latin typeface="Söhne"/>
                  </a:rPr>
                  <a:t>: Identify patterns and challenges in unicorn success through data visualization, offering valuable information for investors, industry, country, and in which year.</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i="0" dirty="0">
                    <a:solidFill>
                      <a:schemeClr val="tx1"/>
                    </a:solidFill>
                    <a:effectLst/>
                    <a:latin typeface="Söhne"/>
                  </a:rPr>
                  <a:t>Impact</a:t>
                </a:r>
                <a:r>
                  <a:rPr lang="en-US" b="0" i="0" dirty="0">
                    <a:solidFill>
                      <a:schemeClr val="tx1"/>
                    </a:solidFill>
                    <a:effectLst/>
                    <a:latin typeface="Söhne"/>
                  </a:rPr>
                  <a:t>: Inform strategic decisions, investment strategies, and contributing to a deeper understanding of unicorns' economic significance.</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8" name="TextBox 7">
            <a:extLst>
              <a:ext uri="{FF2B5EF4-FFF2-40B4-BE49-F238E27FC236}">
                <a16:creationId xmlns:a16="http://schemas.microsoft.com/office/drawing/2014/main" id="{EE9E1BB0-A88A-CE48-26DF-E8B0F7F13E5E}"/>
              </a:ext>
            </a:extLst>
          </p:cNvPr>
          <p:cNvSpPr txBox="1"/>
          <p:nvPr/>
        </p:nvSpPr>
        <p:spPr>
          <a:xfrm>
            <a:off x="1413217" y="1398366"/>
            <a:ext cx="7042604" cy="523220"/>
          </a:xfrm>
          <a:prstGeom prst="rect">
            <a:avLst/>
          </a:prstGeom>
          <a:noFill/>
        </p:spPr>
        <p:txBody>
          <a:bodyPr wrap="square">
            <a:spAutoFit/>
          </a:bodyPr>
          <a:lstStyle/>
          <a:p>
            <a:r>
              <a:rPr lang="en-IN" b="1" i="0" dirty="0">
                <a:solidFill>
                  <a:schemeClr val="tx1"/>
                </a:solidFill>
                <a:effectLst/>
                <a:latin typeface="Söhne"/>
              </a:rPr>
              <a:t>Objective</a:t>
            </a:r>
            <a:r>
              <a:rPr lang="en-IN" b="0" i="0" dirty="0">
                <a:solidFill>
                  <a:schemeClr val="tx1"/>
                </a:solidFill>
                <a:effectLst/>
                <a:latin typeface="Söhne"/>
              </a:rPr>
              <a:t>: </a:t>
            </a:r>
            <a:r>
              <a:rPr lang="en-US" dirty="0">
                <a:solidFill>
                  <a:schemeClr val="tx1"/>
                </a:solidFill>
                <a:latin typeface="Söhne"/>
              </a:rPr>
              <a:t>A</a:t>
            </a:r>
            <a:r>
              <a:rPr lang="en-US" b="0" i="0" dirty="0">
                <a:solidFill>
                  <a:schemeClr val="tx1"/>
                </a:solidFill>
                <a:effectLst/>
                <a:latin typeface="Söhne"/>
              </a:rPr>
              <a:t>ims to utilize Power BI for in-depth analysis of unicorn businesses, exploring their financial performance, market trends, geographical distribution, and key success factors.</a:t>
            </a:r>
            <a:endParaRPr lang="en-IN" dirty="0">
              <a:solidFill>
                <a:schemeClr val="tx1"/>
              </a:solidFill>
            </a:endParaRP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2" y="1807405"/>
            <a:ext cx="5165001" cy="2328843"/>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IN" dirty="0">
                <a:latin typeface="+mn-lt"/>
              </a:rPr>
              <a:t>Which company is having highest ROI.</a:t>
            </a:r>
          </a:p>
          <a:p>
            <a:pPr marL="173736" indent="-173736">
              <a:spcAft>
                <a:spcPts val="800"/>
              </a:spcAft>
              <a:buFont typeface="Arial" panose="020B0604020202020204" pitchFamily="34" charset="0"/>
              <a:buChar char="•"/>
            </a:pPr>
            <a:r>
              <a:rPr lang="en-IN" dirty="0">
                <a:latin typeface="+mn-lt"/>
              </a:rPr>
              <a:t>Which Country is having most Unicorns.</a:t>
            </a:r>
          </a:p>
          <a:p>
            <a:pPr marL="173736" indent="-173736">
              <a:spcAft>
                <a:spcPts val="800"/>
              </a:spcAft>
              <a:buFont typeface="Arial" panose="020B0604020202020204" pitchFamily="34" charset="0"/>
              <a:buChar char="•"/>
            </a:pPr>
            <a:r>
              <a:rPr lang="en-IN" dirty="0">
                <a:latin typeface="+mn-lt"/>
              </a:rPr>
              <a:t>Which Year produced most Unicorns.</a:t>
            </a:r>
          </a:p>
          <a:p>
            <a:pPr marL="173736" indent="-173736">
              <a:spcAft>
                <a:spcPts val="800"/>
              </a:spcAft>
              <a:buFont typeface="Arial" panose="020B0604020202020204" pitchFamily="34" charset="0"/>
              <a:buChar char="•"/>
            </a:pPr>
            <a:r>
              <a:rPr lang="en-IN" dirty="0">
                <a:latin typeface="+mn-lt"/>
              </a:rPr>
              <a:t>What is the Count of Company, Count of Continents, Count of Country, Count of City, Count of Industry, Sum of Funding, Sum of Valuation and, Average Years to become Unicorn.</a:t>
            </a:r>
          </a:p>
          <a:p>
            <a:pPr marL="173736" indent="-173736">
              <a:spcAft>
                <a:spcPts val="800"/>
              </a:spcAft>
              <a:buFont typeface="Arial" panose="020B0604020202020204" pitchFamily="34" charset="0"/>
              <a:buChar char="•"/>
            </a:pPr>
            <a:r>
              <a:rPr lang="en-IN" dirty="0">
                <a:latin typeface="+mn-lt"/>
              </a:rPr>
              <a:t>What is the Number of Unicorns for each Industry.</a:t>
            </a:r>
          </a:p>
          <a:p>
            <a:pPr marL="173736" indent="-173736">
              <a:spcAft>
                <a:spcPts val="800"/>
              </a:spcAft>
              <a:buFont typeface="Arial" panose="020B0604020202020204" pitchFamily="34" charset="0"/>
              <a:buChar char="•"/>
            </a:pPr>
            <a:r>
              <a:rPr lang="en-IN" dirty="0">
                <a:latin typeface="+mn-lt"/>
              </a:rPr>
              <a:t>Which Investor founded most of the Unicorns.</a:t>
            </a:r>
          </a:p>
        </p:txBody>
      </p:sp>
      <p:sp>
        <p:nvSpPr>
          <p:cNvPr id="2" name="TextBox 1">
            <a:extLst>
              <a:ext uri="{FF2B5EF4-FFF2-40B4-BE49-F238E27FC236}">
                <a16:creationId xmlns:a16="http://schemas.microsoft.com/office/drawing/2014/main" id="{687AFAD5-578C-DC2D-F127-90FF4287354D}"/>
              </a:ext>
            </a:extLst>
          </p:cNvPr>
          <p:cNvSpPr txBox="1"/>
          <p:nvPr/>
        </p:nvSpPr>
        <p:spPr>
          <a:xfrm>
            <a:off x="254813" y="1119191"/>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271220" y="1021745"/>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271220" y="1943933"/>
            <a:ext cx="5055021" cy="157992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Data Collection, Data Cleaning and Pre Processing</a:t>
            </a:r>
          </a:p>
          <a:p>
            <a:pPr marL="173736" indent="-173736">
              <a:spcAft>
                <a:spcPts val="800"/>
              </a:spcAft>
              <a:buFont typeface="Arial" panose="020B0604020202020204" pitchFamily="34" charset="0"/>
              <a:buChar char="•"/>
            </a:pPr>
            <a:r>
              <a:rPr lang="en-US" dirty="0">
                <a:latin typeface="+mn-lt"/>
              </a:rPr>
              <a:t>DAX functions and Basic Visualization</a:t>
            </a:r>
          </a:p>
          <a:p>
            <a:pPr marL="173736" indent="-173736">
              <a:spcAft>
                <a:spcPts val="800"/>
              </a:spcAft>
              <a:buFont typeface="Arial" panose="020B0604020202020204" pitchFamily="34" charset="0"/>
              <a:buChar char="•"/>
            </a:pPr>
            <a:r>
              <a:rPr lang="en-US" dirty="0">
                <a:latin typeface="+mn-lt"/>
              </a:rPr>
              <a:t>Analysis/Visualization</a:t>
            </a:r>
          </a:p>
          <a:p>
            <a:pPr marL="173736" indent="-173736">
              <a:spcAft>
                <a:spcPts val="800"/>
              </a:spcAft>
              <a:buFont typeface="Arial" panose="020B0604020202020204" pitchFamily="34" charset="0"/>
              <a:buChar char="•"/>
            </a:pPr>
            <a:r>
              <a:rPr lang="en-US" dirty="0">
                <a:latin typeface="+mn-lt"/>
              </a:rPr>
              <a:t>Formatting and Testing</a:t>
            </a:r>
          </a:p>
          <a:p>
            <a:pPr marL="173736" indent="-173736">
              <a:spcAft>
                <a:spcPts val="800"/>
              </a:spcAft>
              <a:buFont typeface="Arial" panose="020B0604020202020204" pitchFamily="34" charset="0"/>
              <a:buChar char="•"/>
            </a:pPr>
            <a:r>
              <a:rPr lang="en-US" dirty="0">
                <a:latin typeface="+mn-lt"/>
              </a:rPr>
              <a:t>Story Telling, Sharing</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903689"/>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43933" y="1392311"/>
            <a:ext cx="8466813" cy="3067506"/>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I have analyzed the project using Power BI Dashboard.</a:t>
            </a:r>
          </a:p>
          <a:p>
            <a:pPr marL="173736" indent="-173736">
              <a:spcAft>
                <a:spcPts val="800"/>
              </a:spcAft>
              <a:buFont typeface="Arial" panose="020B0604020202020204" pitchFamily="34" charset="0"/>
              <a:buChar char="•"/>
            </a:pPr>
            <a:r>
              <a:rPr lang="en-IN" dirty="0">
                <a:latin typeface="+mn-lt"/>
              </a:rPr>
              <a:t>Firstly create Slicers for the selection of the Year, Continent, Country, Company, Industry and, City.</a:t>
            </a:r>
          </a:p>
          <a:p>
            <a:pPr marL="173736" indent="-173736">
              <a:spcAft>
                <a:spcPts val="800"/>
              </a:spcAft>
              <a:buFont typeface="Arial" panose="020B0604020202020204" pitchFamily="34" charset="0"/>
              <a:buChar char="•"/>
            </a:pPr>
            <a:r>
              <a:rPr lang="en-IN" dirty="0">
                <a:latin typeface="+mn-lt"/>
              </a:rPr>
              <a:t>Identifying which Company is having highest ROI by Matrix Chart.</a:t>
            </a:r>
          </a:p>
          <a:p>
            <a:pPr marL="173736" indent="-173736">
              <a:spcAft>
                <a:spcPts val="800"/>
              </a:spcAft>
              <a:buFont typeface="Arial" panose="020B0604020202020204" pitchFamily="34" charset="0"/>
              <a:buChar char="•"/>
            </a:pPr>
            <a:r>
              <a:rPr lang="en-US" dirty="0">
                <a:latin typeface="+mn-lt"/>
              </a:rPr>
              <a:t>Using the Map Chart to get to know about which country is having most Unicorn.</a:t>
            </a:r>
          </a:p>
          <a:p>
            <a:pPr marL="173736" indent="-173736">
              <a:spcAft>
                <a:spcPts val="800"/>
              </a:spcAft>
              <a:buFont typeface="Arial" panose="020B0604020202020204" pitchFamily="34" charset="0"/>
              <a:buChar char="•"/>
            </a:pPr>
            <a:r>
              <a:rPr lang="en-US" dirty="0">
                <a:latin typeface="+mn-lt"/>
              </a:rPr>
              <a:t>I have identified Year in which most Unicorn were produced using Stacked Column Chart.</a:t>
            </a:r>
          </a:p>
          <a:p>
            <a:pPr marL="173736" indent="-173736">
              <a:spcAft>
                <a:spcPts val="800"/>
              </a:spcAft>
              <a:buFont typeface="Arial" panose="020B0604020202020204" pitchFamily="34" charset="0"/>
              <a:buChar char="•"/>
            </a:pPr>
            <a:r>
              <a:rPr lang="en-US" dirty="0">
                <a:latin typeface="+mn-lt"/>
              </a:rPr>
              <a:t>Finding the number of Unicorns for each Industry by creating a Stacked Bar Chart.</a:t>
            </a:r>
          </a:p>
          <a:p>
            <a:pPr marL="173736" indent="-173736">
              <a:spcAft>
                <a:spcPts val="800"/>
              </a:spcAft>
              <a:buFont typeface="Arial" panose="020B0604020202020204" pitchFamily="34" charset="0"/>
              <a:buChar char="•"/>
            </a:pPr>
            <a:r>
              <a:rPr lang="en-US" dirty="0">
                <a:latin typeface="+mn-lt"/>
              </a:rPr>
              <a:t>By creating Cards for </a:t>
            </a:r>
            <a:r>
              <a:rPr lang="en-IN" dirty="0">
                <a:latin typeface="+mn-lt"/>
              </a:rPr>
              <a:t>showing the Count of Company, Count of Continents, Count of Country, Count of City, Count of Industry, Sum of Funding, Sum of Valuation and, Average Years to become Unicorn.</a:t>
            </a:r>
            <a:endParaRPr lang="en-US" dirty="0">
              <a:latin typeface="+mn-lt"/>
            </a:endParaRPr>
          </a:p>
          <a:p>
            <a:pPr marL="173736" indent="-173736">
              <a:spcAft>
                <a:spcPts val="800"/>
              </a:spcAft>
              <a:buFont typeface="Arial" panose="020B0604020202020204" pitchFamily="34" charset="0"/>
              <a:buChar char="•"/>
            </a:pPr>
            <a:r>
              <a:rPr lang="en-US" dirty="0">
                <a:latin typeface="+mn-lt"/>
              </a:rPr>
              <a:t>I have identified the investor who funded most of the Unicorn using Stacked Bar Chart.</a:t>
            </a:r>
          </a:p>
          <a:p>
            <a:pPr marL="173736" indent="-173736">
              <a:spcAft>
                <a:spcPts val="800"/>
              </a:spcAft>
              <a:buFont typeface="Arial" panose="020B0604020202020204" pitchFamily="34" charset="0"/>
              <a:buChar char="•"/>
            </a:pPr>
            <a:r>
              <a:rPr lang="en-US" dirty="0">
                <a:latin typeface="+mn-lt"/>
              </a:rPr>
              <a:t>Formatting all the Visuals/Charts by </a:t>
            </a:r>
            <a:r>
              <a:rPr lang="en-IN" dirty="0">
                <a:latin typeface="+mn-lt"/>
              </a:rPr>
              <a:t>their colour, fonts, etc.</a:t>
            </a: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399687" y="1248225"/>
            <a:ext cx="5402972" cy="3098284"/>
          </a:xfrm>
          <a:prstGeom prst="rect">
            <a:avLst/>
          </a:prstGeom>
          <a:noFill/>
        </p:spPr>
        <p:txBody>
          <a:bodyPr wrap="square" rtlCol="0">
            <a:spAutoFit/>
          </a:bodyPr>
          <a:lstStyle/>
          <a:p>
            <a:pPr>
              <a:spcAft>
                <a:spcPts val="800"/>
              </a:spcAft>
            </a:pPr>
            <a:r>
              <a:rPr lang="en-US" b="1" dirty="0">
                <a:latin typeface="+mn-lt"/>
              </a:rPr>
              <a:t>Power BI</a:t>
            </a:r>
          </a:p>
          <a:p>
            <a:pPr marL="173736" indent="-173736">
              <a:spcAft>
                <a:spcPts val="800"/>
              </a:spcAft>
              <a:buFont typeface="Arial" panose="020B0604020202020204" pitchFamily="34" charset="0"/>
              <a:buChar char="•"/>
            </a:pPr>
            <a:r>
              <a:rPr lang="en-US" dirty="0">
                <a:latin typeface="+mn-lt"/>
              </a:rPr>
              <a:t>Power BI refers to a business intelligence (BI) platform developed by Microsoft. It allows users to connect to various data sources, analyze it, create interactive visualizations, and share their findings with others. Power BI offers both a desktop application for detailed analysis and a cloud-based service for sharing and collaboration.</a:t>
            </a:r>
          </a:p>
          <a:p>
            <a:pPr marL="173736" indent="-173736">
              <a:spcAft>
                <a:spcPts val="800"/>
              </a:spcAft>
              <a:buFont typeface="Arial" panose="020B0604020202020204" pitchFamily="34" charset="0"/>
              <a:buChar char="•"/>
            </a:pPr>
            <a:r>
              <a:rPr lang="en-US" dirty="0">
                <a:latin typeface="+mn-lt"/>
              </a:rPr>
              <a:t>In this Project the data source is of CSV type. After Importing the data into Power BI, we will Pre Process and write DAX which is useful for the analysis of the data and sorting of various columns will be done. Visualization will be implemented and formatted. Finally functionality of the project will be tested and submitted.	</a:t>
            </a:r>
          </a:p>
        </p:txBody>
      </p:sp>
      <p:pic>
        <p:nvPicPr>
          <p:cNvPr id="5" name="Picture 4" descr="A yellow rectangular shapes on a black background&#10;&#10;Description automatically generated">
            <a:extLst>
              <a:ext uri="{FF2B5EF4-FFF2-40B4-BE49-F238E27FC236}">
                <a16:creationId xmlns:a16="http://schemas.microsoft.com/office/drawing/2014/main" id="{F259C7B1-F522-D7F3-C583-E32E28277EEF}"/>
              </a:ext>
            </a:extLst>
          </p:cNvPr>
          <p:cNvPicPr>
            <a:picLocks noChangeAspect="1"/>
          </p:cNvPicPr>
          <p:nvPr/>
        </p:nvPicPr>
        <p:blipFill>
          <a:blip r:embed="rId3"/>
          <a:stretch>
            <a:fillRect/>
          </a:stretch>
        </p:blipFill>
        <p:spPr>
          <a:xfrm>
            <a:off x="5314522" y="1643237"/>
            <a:ext cx="4376884" cy="2468622"/>
          </a:xfrm>
          <a:prstGeom prst="rect">
            <a:avLst/>
          </a:prstGeom>
        </p:spPr>
      </p:pic>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E6F7E2C2-5F22-83DB-4AD5-46A1018026F4}"/>
              </a:ext>
            </a:extLst>
          </p:cNvPr>
          <p:cNvCxnSpPr>
            <a:stCxn id="6" idx="1"/>
            <a:endCxn id="6" idx="3"/>
          </p:cNvCxnSpPr>
          <p:nvPr/>
        </p:nvCxnSpPr>
        <p:spPr>
          <a:xfrm>
            <a:off x="1456841" y="2985203"/>
            <a:ext cx="6548034" cy="0"/>
          </a:xfrm>
          <a:prstGeom prst="line">
            <a:avLst/>
          </a:prstGeom>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5A2F3347-37F7-1630-0C62-A53A81BD04C4}"/>
              </a:ext>
            </a:extLst>
          </p:cNvPr>
          <p:cNvSpPr/>
          <p:nvPr/>
        </p:nvSpPr>
        <p:spPr>
          <a:xfrm>
            <a:off x="1456841" y="1243419"/>
            <a:ext cx="6548034" cy="34835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6BD77C24-4828-9B7F-877C-50DD2AC63A49}"/>
              </a:ext>
            </a:extLst>
          </p:cNvPr>
          <p:cNvPicPr>
            <a:picLocks noChangeAspect="1"/>
          </p:cNvPicPr>
          <p:nvPr/>
        </p:nvPicPr>
        <p:blipFill>
          <a:blip r:embed="rId3"/>
          <a:stretch>
            <a:fillRect/>
          </a:stretch>
        </p:blipFill>
        <p:spPr>
          <a:xfrm>
            <a:off x="5830159" y="1280205"/>
            <a:ext cx="2174715" cy="1662317"/>
          </a:xfrm>
          <a:prstGeom prst="rect">
            <a:avLst/>
          </a:prstGeom>
        </p:spPr>
      </p:pic>
      <p:pic>
        <p:nvPicPr>
          <p:cNvPr id="10" name="Picture 9">
            <a:extLst>
              <a:ext uri="{FF2B5EF4-FFF2-40B4-BE49-F238E27FC236}">
                <a16:creationId xmlns:a16="http://schemas.microsoft.com/office/drawing/2014/main" id="{1E884561-5B20-8B7F-DA7E-B5386E5B8090}"/>
              </a:ext>
            </a:extLst>
          </p:cNvPr>
          <p:cNvPicPr>
            <a:picLocks noChangeAspect="1"/>
          </p:cNvPicPr>
          <p:nvPr/>
        </p:nvPicPr>
        <p:blipFill>
          <a:blip r:embed="rId4"/>
          <a:stretch>
            <a:fillRect/>
          </a:stretch>
        </p:blipFill>
        <p:spPr>
          <a:xfrm>
            <a:off x="5830159" y="3022659"/>
            <a:ext cx="2174715" cy="1704323"/>
          </a:xfrm>
          <a:prstGeom prst="rect">
            <a:avLst/>
          </a:prstGeom>
        </p:spPr>
      </p:pic>
      <p:cxnSp>
        <p:nvCxnSpPr>
          <p:cNvPr id="12" name="Straight Connector 11">
            <a:extLst>
              <a:ext uri="{FF2B5EF4-FFF2-40B4-BE49-F238E27FC236}">
                <a16:creationId xmlns:a16="http://schemas.microsoft.com/office/drawing/2014/main" id="{9F289110-3BD4-9155-EE3D-1362A5E75B04}"/>
              </a:ext>
            </a:extLst>
          </p:cNvPr>
          <p:cNvCxnSpPr/>
          <p:nvPr/>
        </p:nvCxnSpPr>
        <p:spPr>
          <a:xfrm>
            <a:off x="5830159" y="1243419"/>
            <a:ext cx="0" cy="3483563"/>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AED419B-E528-2322-8DC0-1BDF46D70457}"/>
              </a:ext>
            </a:extLst>
          </p:cNvPr>
          <p:cNvSpPr txBox="1"/>
          <p:nvPr/>
        </p:nvSpPr>
        <p:spPr>
          <a:xfrm>
            <a:off x="1806703" y="1849753"/>
            <a:ext cx="3697481" cy="523220"/>
          </a:xfrm>
          <a:prstGeom prst="rect">
            <a:avLst/>
          </a:prstGeom>
          <a:noFill/>
        </p:spPr>
        <p:txBody>
          <a:bodyPr wrap="square">
            <a:spAutoFit/>
          </a:bodyPr>
          <a:lstStyle/>
          <a:p>
            <a:pPr>
              <a:spcAft>
                <a:spcPts val="800"/>
              </a:spcAft>
            </a:pPr>
            <a:r>
              <a:rPr lang="en-IN" dirty="0">
                <a:latin typeface="+mn-lt"/>
              </a:rPr>
              <a:t>By the Matrix Chart we use to identify which Company is having highest ROI.</a:t>
            </a:r>
          </a:p>
        </p:txBody>
      </p:sp>
      <p:sp>
        <p:nvSpPr>
          <p:cNvPr id="16" name="TextBox 15">
            <a:extLst>
              <a:ext uri="{FF2B5EF4-FFF2-40B4-BE49-F238E27FC236}">
                <a16:creationId xmlns:a16="http://schemas.microsoft.com/office/drawing/2014/main" id="{734DACDC-F211-1F41-A75A-34903F0AAD17}"/>
              </a:ext>
            </a:extLst>
          </p:cNvPr>
          <p:cNvSpPr txBox="1"/>
          <p:nvPr/>
        </p:nvSpPr>
        <p:spPr>
          <a:xfrm>
            <a:off x="1806703" y="3638471"/>
            <a:ext cx="3697481" cy="523220"/>
          </a:xfrm>
          <a:prstGeom prst="rect">
            <a:avLst/>
          </a:prstGeom>
          <a:noFill/>
        </p:spPr>
        <p:txBody>
          <a:bodyPr wrap="square">
            <a:spAutoFit/>
          </a:bodyPr>
          <a:lstStyle/>
          <a:p>
            <a:r>
              <a:rPr lang="en-US" dirty="0">
                <a:latin typeface="+mn-lt"/>
              </a:rPr>
              <a:t>By the Map Chart we use to visualize which Country is having most Unicorn.</a:t>
            </a:r>
            <a:endParaRPr lang="en-IN" dirty="0"/>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E6F7E2C2-5F22-83DB-4AD5-46A1018026F4}"/>
              </a:ext>
            </a:extLst>
          </p:cNvPr>
          <p:cNvCxnSpPr>
            <a:stCxn id="6" idx="1"/>
            <a:endCxn id="6" idx="3"/>
          </p:cNvCxnSpPr>
          <p:nvPr/>
        </p:nvCxnSpPr>
        <p:spPr>
          <a:xfrm>
            <a:off x="1456841" y="2985203"/>
            <a:ext cx="6548034" cy="0"/>
          </a:xfrm>
          <a:prstGeom prst="line">
            <a:avLst/>
          </a:prstGeom>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5A2F3347-37F7-1630-0C62-A53A81BD04C4}"/>
              </a:ext>
            </a:extLst>
          </p:cNvPr>
          <p:cNvSpPr/>
          <p:nvPr/>
        </p:nvSpPr>
        <p:spPr>
          <a:xfrm>
            <a:off x="1456841" y="1243419"/>
            <a:ext cx="6548034" cy="34835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8DE138A5-4661-DE7D-8391-019500202BD5}"/>
              </a:ext>
            </a:extLst>
          </p:cNvPr>
          <p:cNvPicPr>
            <a:picLocks noChangeAspect="1"/>
          </p:cNvPicPr>
          <p:nvPr/>
        </p:nvPicPr>
        <p:blipFill>
          <a:blip r:embed="rId3"/>
          <a:stretch>
            <a:fillRect/>
          </a:stretch>
        </p:blipFill>
        <p:spPr>
          <a:xfrm>
            <a:off x="5886117" y="1275259"/>
            <a:ext cx="2118758" cy="1678105"/>
          </a:xfrm>
          <a:prstGeom prst="rect">
            <a:avLst/>
          </a:prstGeom>
        </p:spPr>
      </p:pic>
      <p:pic>
        <p:nvPicPr>
          <p:cNvPr id="9" name="Picture 8">
            <a:extLst>
              <a:ext uri="{FF2B5EF4-FFF2-40B4-BE49-F238E27FC236}">
                <a16:creationId xmlns:a16="http://schemas.microsoft.com/office/drawing/2014/main" id="{14379793-567D-5B94-FB78-011B457EB76D}"/>
              </a:ext>
            </a:extLst>
          </p:cNvPr>
          <p:cNvPicPr>
            <a:picLocks noChangeAspect="1"/>
          </p:cNvPicPr>
          <p:nvPr/>
        </p:nvPicPr>
        <p:blipFill>
          <a:blip r:embed="rId4"/>
          <a:stretch>
            <a:fillRect/>
          </a:stretch>
        </p:blipFill>
        <p:spPr>
          <a:xfrm>
            <a:off x="5886117" y="3017043"/>
            <a:ext cx="2118759" cy="1709943"/>
          </a:xfrm>
          <a:prstGeom prst="rect">
            <a:avLst/>
          </a:prstGeom>
        </p:spPr>
      </p:pic>
      <p:cxnSp>
        <p:nvCxnSpPr>
          <p:cNvPr id="11" name="Straight Connector 10">
            <a:extLst>
              <a:ext uri="{FF2B5EF4-FFF2-40B4-BE49-F238E27FC236}">
                <a16:creationId xmlns:a16="http://schemas.microsoft.com/office/drawing/2014/main" id="{BD10B587-9653-2465-3BDD-DD4202E843E9}"/>
              </a:ext>
            </a:extLst>
          </p:cNvPr>
          <p:cNvCxnSpPr/>
          <p:nvPr/>
        </p:nvCxnSpPr>
        <p:spPr>
          <a:xfrm>
            <a:off x="5886117" y="1243419"/>
            <a:ext cx="0" cy="3483567"/>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2AD62A8-D7C1-89B0-92EB-4FC2B807EBCE}"/>
              </a:ext>
            </a:extLst>
          </p:cNvPr>
          <p:cNvSpPr txBox="1"/>
          <p:nvPr/>
        </p:nvSpPr>
        <p:spPr>
          <a:xfrm>
            <a:off x="1715358" y="1851271"/>
            <a:ext cx="3908545" cy="523220"/>
          </a:xfrm>
          <a:prstGeom prst="rect">
            <a:avLst/>
          </a:prstGeom>
          <a:noFill/>
        </p:spPr>
        <p:txBody>
          <a:bodyPr wrap="square">
            <a:spAutoFit/>
          </a:bodyPr>
          <a:lstStyle/>
          <a:p>
            <a:pPr>
              <a:spcAft>
                <a:spcPts val="800"/>
              </a:spcAft>
            </a:pPr>
            <a:r>
              <a:rPr lang="en-US" dirty="0">
                <a:latin typeface="+mn-lt"/>
              </a:rPr>
              <a:t>Identified the Year in which most Unicorn were produced using Stacked Column Chart.</a:t>
            </a:r>
          </a:p>
        </p:txBody>
      </p:sp>
      <p:sp>
        <p:nvSpPr>
          <p:cNvPr id="15" name="TextBox 14">
            <a:extLst>
              <a:ext uri="{FF2B5EF4-FFF2-40B4-BE49-F238E27FC236}">
                <a16:creationId xmlns:a16="http://schemas.microsoft.com/office/drawing/2014/main" id="{3827A83B-79E2-D7D1-A333-FFC710A8CB2D}"/>
              </a:ext>
            </a:extLst>
          </p:cNvPr>
          <p:cNvSpPr txBox="1"/>
          <p:nvPr/>
        </p:nvSpPr>
        <p:spPr>
          <a:xfrm>
            <a:off x="1715358" y="3610404"/>
            <a:ext cx="4059800" cy="523220"/>
          </a:xfrm>
          <a:prstGeom prst="rect">
            <a:avLst/>
          </a:prstGeom>
          <a:noFill/>
        </p:spPr>
        <p:txBody>
          <a:bodyPr wrap="square">
            <a:spAutoFit/>
          </a:bodyPr>
          <a:lstStyle/>
          <a:p>
            <a:pPr>
              <a:spcAft>
                <a:spcPts val="800"/>
              </a:spcAft>
            </a:pPr>
            <a:r>
              <a:rPr lang="en-US" dirty="0">
                <a:latin typeface="+mn-lt"/>
              </a:rPr>
              <a:t>Stacked Bar Chart is created to find the number of Unicorns for each Industry.</a:t>
            </a:r>
          </a:p>
        </p:txBody>
      </p:sp>
    </p:spTree>
    <p:extLst>
      <p:ext uri="{BB962C8B-B14F-4D97-AF65-F5344CB8AC3E}">
        <p14:creationId xmlns:p14="http://schemas.microsoft.com/office/powerpoint/2010/main" val="31896593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5770</TotalTime>
  <Words>754</Words>
  <Application>Microsoft Office PowerPoint</Application>
  <PresentationFormat>On-screen Show (16:9)</PresentationFormat>
  <Paragraphs>63</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Söhne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_•Akshat Vaish•_</cp:lastModifiedBy>
  <cp:revision>55</cp:revision>
  <dcterms:modified xsi:type="dcterms:W3CDTF">2024-03-29T15:37:01Z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