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113" cy="6857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150361" y="1251724"/>
            <a:ext cx="5313603" cy="5276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113" cy="6857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5659" y="476173"/>
            <a:ext cx="727329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1459" y="1489720"/>
            <a:ext cx="633984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67897" y="6473326"/>
            <a:ext cx="2324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cunetix.com/websitesecurity/the-importance-of-web-a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01842"/>
            <a:ext cx="12192000" cy="956310"/>
            <a:chOff x="0" y="5901842"/>
            <a:chExt cx="12192000" cy="956310"/>
          </a:xfrm>
        </p:grpSpPr>
        <p:sp>
          <p:nvSpPr>
            <p:cNvPr id="3" name="object 3"/>
            <p:cNvSpPr/>
            <p:nvPr/>
          </p:nvSpPr>
          <p:spPr>
            <a:xfrm>
              <a:off x="0" y="6053404"/>
              <a:ext cx="12192000" cy="439420"/>
            </a:xfrm>
            <a:custGeom>
              <a:avLst/>
              <a:gdLst/>
              <a:ahLst/>
              <a:cxnLst/>
              <a:rect l="l" t="t" r="r" b="b"/>
              <a:pathLst>
                <a:path w="12192000" h="439420">
                  <a:moveTo>
                    <a:pt x="12191758" y="0"/>
                  </a:moveTo>
                  <a:lnTo>
                    <a:pt x="0" y="0"/>
                  </a:lnTo>
                  <a:lnTo>
                    <a:pt x="0" y="438835"/>
                  </a:lnTo>
                  <a:lnTo>
                    <a:pt x="12191758" y="438835"/>
                  </a:lnTo>
                  <a:lnTo>
                    <a:pt x="12191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2044" y="5901842"/>
              <a:ext cx="45720" cy="614045"/>
            </a:xfrm>
            <a:custGeom>
              <a:avLst/>
              <a:gdLst/>
              <a:ahLst/>
              <a:cxnLst/>
              <a:rect l="l" t="t" r="r" b="b"/>
              <a:pathLst>
                <a:path w="45720" h="614045">
                  <a:moveTo>
                    <a:pt x="45351" y="0"/>
                  </a:moveTo>
                  <a:lnTo>
                    <a:pt x="0" y="0"/>
                  </a:lnTo>
                  <a:lnTo>
                    <a:pt x="0" y="613435"/>
                  </a:lnTo>
                  <a:lnTo>
                    <a:pt x="45351" y="613435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506521" y="5939637"/>
              <a:ext cx="1292225" cy="918210"/>
            </a:xfrm>
            <a:custGeom>
              <a:avLst/>
              <a:gdLst/>
              <a:ahLst/>
              <a:cxnLst/>
              <a:rect l="l" t="t" r="r" b="b"/>
              <a:pathLst>
                <a:path w="1292225" h="918209">
                  <a:moveTo>
                    <a:pt x="1291678" y="0"/>
                  </a:moveTo>
                  <a:lnTo>
                    <a:pt x="0" y="0"/>
                  </a:lnTo>
                  <a:lnTo>
                    <a:pt x="0" y="918006"/>
                  </a:lnTo>
                  <a:lnTo>
                    <a:pt x="267483" y="918006"/>
                  </a:lnTo>
                  <a:lnTo>
                    <a:pt x="1291678" y="0"/>
                  </a:lnTo>
                  <a:close/>
                </a:path>
              </a:pathLst>
            </a:custGeom>
            <a:solidFill>
              <a:srgbClr val="F1F1F1">
                <a:alpha val="16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7044842" y="12"/>
            <a:ext cx="5146675" cy="5788025"/>
          </a:xfrm>
          <a:custGeom>
            <a:avLst/>
            <a:gdLst/>
            <a:ahLst/>
            <a:cxnLst/>
            <a:rect l="l" t="t" r="r" b="b"/>
            <a:pathLst>
              <a:path w="5146675" h="5788025">
                <a:moveTo>
                  <a:pt x="5146560" y="0"/>
                </a:moveTo>
                <a:lnTo>
                  <a:pt x="5089570" y="0"/>
                </a:lnTo>
                <a:lnTo>
                  <a:pt x="0" y="5787707"/>
                </a:lnTo>
                <a:lnTo>
                  <a:pt x="5146560" y="5787707"/>
                </a:lnTo>
                <a:lnTo>
                  <a:pt x="5146560" y="0"/>
                </a:lnTo>
                <a:close/>
              </a:path>
            </a:pathLst>
          </a:custGeom>
          <a:solidFill>
            <a:srgbClr val="F1F1F1">
              <a:alpha val="16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50000"/>
              </a:lnSpc>
              <a:spcBef>
                <a:spcPts val="100"/>
              </a:spcBef>
            </a:pPr>
            <a:r>
              <a:rPr dirty="0" spc="-15"/>
              <a:t>Submitted </a:t>
            </a:r>
            <a:r>
              <a:rPr dirty="0" spc="-5"/>
              <a:t>in </a:t>
            </a:r>
            <a:r>
              <a:rPr dirty="0"/>
              <a:t>the </a:t>
            </a:r>
            <a:r>
              <a:rPr dirty="0" spc="-5"/>
              <a:t>partial </a:t>
            </a:r>
            <a:r>
              <a:rPr dirty="0" spc="-10"/>
              <a:t>fulfillment for </a:t>
            </a:r>
            <a:r>
              <a:rPr dirty="0" spc="-5"/>
              <a:t>the award </a:t>
            </a:r>
            <a:r>
              <a:rPr dirty="0"/>
              <a:t>of  </a:t>
            </a:r>
            <a:r>
              <a:rPr dirty="0" spc="-5" i="1"/>
              <a:t>the degree</a:t>
            </a:r>
            <a:r>
              <a:rPr dirty="0" spc="-10" i="1"/>
              <a:t> </a:t>
            </a:r>
            <a:r>
              <a:rPr dirty="0" i="1"/>
              <a:t>of</a:t>
            </a:r>
          </a:p>
          <a:p>
            <a:pPr algn="ctr" marR="57150">
              <a:lnSpc>
                <a:spcPct val="100000"/>
              </a:lnSpc>
              <a:spcBef>
                <a:spcPts val="1440"/>
              </a:spcBef>
            </a:pPr>
            <a:r>
              <a:rPr dirty="0" spc="-15" b="1" i="0">
                <a:latin typeface="Carlito"/>
                <a:cs typeface="Carlito"/>
              </a:rPr>
              <a:t>BACHELOR </a:t>
            </a:r>
            <a:r>
              <a:rPr dirty="0" spc="-5" b="1" i="0">
                <a:latin typeface="Carlito"/>
                <a:cs typeface="Carlito"/>
              </a:rPr>
              <a:t>OF ENGINEERING</a:t>
            </a:r>
          </a:p>
          <a:p>
            <a:pPr algn="ctr" marL="71755">
              <a:lnSpc>
                <a:spcPct val="100000"/>
              </a:lnSpc>
              <a:spcBef>
                <a:spcPts val="1440"/>
              </a:spcBef>
            </a:pPr>
            <a:r>
              <a:rPr dirty="0" spc="-5"/>
              <a:t>IN</a:t>
            </a:r>
          </a:p>
          <a:p>
            <a:pPr algn="ctr" marL="2540">
              <a:lnSpc>
                <a:spcPct val="100000"/>
              </a:lnSpc>
              <a:spcBef>
                <a:spcPts val="1440"/>
              </a:spcBef>
            </a:pPr>
            <a:r>
              <a:rPr dirty="0" spc="-25" b="1" i="0">
                <a:latin typeface="Carlito"/>
                <a:cs typeface="Carlito"/>
              </a:rPr>
              <a:t>INFORMATION</a:t>
            </a:r>
            <a:r>
              <a:rPr dirty="0" b="1" i="0">
                <a:latin typeface="Carlito"/>
                <a:cs typeface="Carlito"/>
              </a:rPr>
              <a:t> </a:t>
            </a:r>
            <a:r>
              <a:rPr dirty="0" spc="-10" b="1" i="0">
                <a:latin typeface="Carlito"/>
                <a:cs typeface="Carlito"/>
              </a:rPr>
              <a:t>SECURITY</a:t>
            </a:r>
          </a:p>
        </p:txBody>
      </p:sp>
      <p:sp>
        <p:nvSpPr>
          <p:cNvPr id="8" name="object 8"/>
          <p:cNvSpPr/>
          <p:nvPr/>
        </p:nvSpPr>
        <p:spPr>
          <a:xfrm>
            <a:off x="9942468" y="5336793"/>
            <a:ext cx="2249805" cy="1521460"/>
          </a:xfrm>
          <a:custGeom>
            <a:avLst/>
            <a:gdLst/>
            <a:ahLst/>
            <a:cxnLst/>
            <a:rect l="l" t="t" r="r" b="b"/>
            <a:pathLst>
              <a:path w="2249804" h="1521459">
                <a:moveTo>
                  <a:pt x="2249290" y="0"/>
                </a:moveTo>
                <a:lnTo>
                  <a:pt x="0" y="1520850"/>
                </a:lnTo>
                <a:lnTo>
                  <a:pt x="2249290" y="1520850"/>
                </a:lnTo>
                <a:lnTo>
                  <a:pt x="2249290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31076" y="6052578"/>
            <a:ext cx="52609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585858"/>
                </a:solidFill>
                <a:latin typeface="Arial"/>
                <a:cs typeface="Arial"/>
              </a:rPr>
              <a:t>DISCOVER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. </a:t>
            </a:r>
            <a:r>
              <a:rPr dirty="0" sz="2000" spc="-5" b="1">
                <a:solidFill>
                  <a:srgbClr val="BF0000"/>
                </a:solidFill>
                <a:latin typeface="Arial"/>
                <a:cs typeface="Arial"/>
              </a:rPr>
              <a:t>LEARN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.</a:t>
            </a:r>
            <a:r>
              <a:rPr dirty="0" sz="2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EMPOWER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85723" y="6043320"/>
            <a:ext cx="45720" cy="370840"/>
          </a:xfrm>
          <a:custGeom>
            <a:avLst/>
            <a:gdLst/>
            <a:ahLst/>
            <a:cxnLst/>
            <a:rect l="l" t="t" r="r" b="b"/>
            <a:pathLst>
              <a:path w="45720" h="370839">
                <a:moveTo>
                  <a:pt x="45351" y="0"/>
                </a:moveTo>
                <a:lnTo>
                  <a:pt x="0" y="0"/>
                </a:lnTo>
                <a:lnTo>
                  <a:pt x="0" y="370433"/>
                </a:lnTo>
                <a:lnTo>
                  <a:pt x="45351" y="370433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395" y="6053404"/>
            <a:ext cx="6538595" cy="4394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454659">
              <a:lnSpc>
                <a:spcPts val="2595"/>
              </a:lnSpc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Department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2400" spc="-1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AIT-CSE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27935" marR="5080" indent="-251587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Web </a:t>
            </a:r>
            <a:r>
              <a:rPr dirty="0" spc="-10"/>
              <a:t>application </a:t>
            </a:r>
            <a:r>
              <a:rPr dirty="0"/>
              <a:t>vulnerability  </a:t>
            </a:r>
            <a:r>
              <a:rPr dirty="0" spc="-15"/>
              <a:t>exploiter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759700" y="4758372"/>
            <a:ext cx="273431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rlito"/>
                <a:cs typeface="Carlito"/>
              </a:rPr>
              <a:t>Under the Supervision</a:t>
            </a:r>
            <a:r>
              <a:rPr dirty="0" sz="2000" spc="-70" b="1">
                <a:latin typeface="Carlito"/>
                <a:cs typeface="Carlito"/>
              </a:rPr>
              <a:t> </a:t>
            </a:r>
            <a:r>
              <a:rPr dirty="0" sz="2000" b="1">
                <a:latin typeface="Carlito"/>
                <a:cs typeface="Carlito"/>
              </a:rPr>
              <a:t>of: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rlito"/>
                <a:cs typeface="Carlito"/>
              </a:rPr>
              <a:t>MR.krishnendu</a:t>
            </a:r>
            <a:r>
              <a:rPr dirty="0" sz="2000">
                <a:latin typeface="Carlito"/>
                <a:cs typeface="Carlito"/>
              </a:rPr>
              <a:t> Rarhi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5619" y="4757292"/>
            <a:ext cx="1501775" cy="615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20"/>
              </a:lnSpc>
              <a:spcBef>
                <a:spcPts val="100"/>
              </a:spcBef>
            </a:pPr>
            <a:r>
              <a:rPr dirty="0" sz="2000" spc="-15" b="1">
                <a:latin typeface="Carlito"/>
                <a:cs typeface="Carlito"/>
              </a:rPr>
              <a:t>Submitted</a:t>
            </a:r>
            <a:r>
              <a:rPr dirty="0" sz="2000" spc="-40" b="1">
                <a:latin typeface="Carlito"/>
                <a:cs typeface="Carlito"/>
              </a:rPr>
              <a:t> </a:t>
            </a:r>
            <a:r>
              <a:rPr dirty="0" sz="2000" spc="-5" b="1">
                <a:latin typeface="Carlito"/>
                <a:cs typeface="Carlito"/>
              </a:rPr>
              <a:t>by: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ts val="2320"/>
              </a:lnSpc>
            </a:pPr>
            <a:r>
              <a:rPr dirty="0" sz="2000" spc="-5">
                <a:latin typeface="Carlito"/>
                <a:cs typeface="Carlito"/>
              </a:rPr>
              <a:t>Akshay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7879" y="2082965"/>
            <a:ext cx="4452835" cy="3927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35496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Times New Roman"/>
                <a:cs typeface="Times New Roman"/>
              </a:rPr>
              <a:t>REVERSE</a:t>
            </a:r>
            <a:r>
              <a:rPr dirty="0" sz="4400" spc="-75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IP: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381139"/>
            <a:ext cx="35026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Times New Roman"/>
                <a:cs typeface="Times New Roman"/>
              </a:rPr>
              <a:t>SUBDOMAIN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90164" y="1980717"/>
            <a:ext cx="5407202" cy="3461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31591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Times New Roman"/>
                <a:cs typeface="Times New Roman"/>
              </a:rPr>
              <a:t>NS</a:t>
            </a:r>
            <a:r>
              <a:rPr dirty="0" sz="4400" b="1">
                <a:latin typeface="Times New Roman"/>
                <a:cs typeface="Times New Roman"/>
              </a:rPr>
              <a:t>L</a:t>
            </a:r>
            <a:r>
              <a:rPr dirty="0" sz="4400" spc="-5" b="1">
                <a:latin typeface="Times New Roman"/>
                <a:cs typeface="Times New Roman"/>
              </a:rPr>
              <a:t>OOKUP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1273" y="1832762"/>
            <a:ext cx="5928118" cy="433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4435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Times New Roman"/>
                <a:cs typeface="Times New Roman"/>
              </a:rPr>
              <a:t>CLICKJACKING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3917" y="2244242"/>
            <a:ext cx="5082120" cy="3512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405256"/>
            <a:ext cx="45262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Times New Roman"/>
                <a:cs typeface="Times New Roman"/>
              </a:rPr>
              <a:t>OPENREDIRECT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7435" y="1582559"/>
            <a:ext cx="4967274" cy="4345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368541"/>
            <a:ext cx="94399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latin typeface="Times New Roman"/>
                <a:cs typeface="Times New Roman"/>
              </a:rPr>
              <a:t>CORS(Cross-Origin </a:t>
            </a:r>
            <a:r>
              <a:rPr dirty="0" sz="4400" spc="-15" b="1">
                <a:latin typeface="Times New Roman"/>
                <a:cs typeface="Times New Roman"/>
              </a:rPr>
              <a:t>Resource</a:t>
            </a:r>
            <a:r>
              <a:rPr dirty="0" sz="4400" spc="-35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Sharing)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319" y="1152715"/>
            <a:ext cx="6613918" cy="4930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73418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Times New Roman"/>
                <a:cs typeface="Times New Roman"/>
              </a:rPr>
              <a:t>HOST HEADER</a:t>
            </a:r>
            <a:r>
              <a:rPr dirty="0" sz="4400" spc="-140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INJECTION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75964" y="2289962"/>
            <a:ext cx="4838395" cy="342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49923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Times New Roman"/>
                <a:cs typeface="Times New Roman"/>
              </a:rPr>
              <a:t>NMAP </a:t>
            </a:r>
            <a:r>
              <a:rPr dirty="0" sz="4400" spc="-45" b="1">
                <a:latin typeface="Times New Roman"/>
                <a:cs typeface="Times New Roman"/>
              </a:rPr>
              <a:t>PORT</a:t>
            </a:r>
            <a:r>
              <a:rPr dirty="0" sz="4400" spc="-390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SCAN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8804" y="1903323"/>
            <a:ext cx="4854244" cy="4730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355790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Times New Roman"/>
                <a:cs typeface="Times New Roman"/>
              </a:rPr>
              <a:t>OPEN</a:t>
            </a:r>
            <a:r>
              <a:rPr dirty="0" sz="4400" spc="-90" b="1">
                <a:latin typeface="Times New Roman"/>
                <a:cs typeface="Times New Roman"/>
              </a:rPr>
              <a:t> </a:t>
            </a:r>
            <a:r>
              <a:rPr dirty="0" sz="4400" spc="-35" b="1">
                <a:latin typeface="Times New Roman"/>
                <a:cs typeface="Times New Roman"/>
              </a:rPr>
              <a:t>PORTS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1365" y="1825193"/>
            <a:ext cx="3747236" cy="4351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980" y="462496"/>
            <a:ext cx="18230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Times New Roman"/>
                <a:cs typeface="Times New Roman"/>
              </a:rPr>
              <a:t>Outline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825" y="1487985"/>
            <a:ext cx="3500120" cy="410781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Introduction to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Project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Problem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Formulation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Objectives </a:t>
            </a:r>
            <a:r>
              <a:rPr dirty="0" sz="2800">
                <a:latin typeface="Times New Roman"/>
                <a:cs typeface="Times New Roman"/>
              </a:rPr>
              <a:t>of the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work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Methodology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used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Results and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Outputs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Future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Scope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Times New Roman"/>
                <a:cs typeface="Times New Roman"/>
              </a:rPr>
              <a:t>References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12960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Times New Roman"/>
                <a:cs typeface="Times New Roman"/>
              </a:rPr>
              <a:t>EX</a:t>
            </a:r>
            <a:r>
              <a:rPr dirty="0" sz="4400" spc="-10">
                <a:latin typeface="Times New Roman"/>
                <a:cs typeface="Times New Roman"/>
              </a:rPr>
              <a:t>I</a:t>
            </a:r>
            <a:r>
              <a:rPr dirty="0" sz="4400"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42753" y="2027161"/>
            <a:ext cx="5105158" cy="3946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408851"/>
            <a:ext cx="26949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Times New Roman"/>
                <a:cs typeface="Times New Roman"/>
              </a:rPr>
              <a:t>Conclusion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3377" y="1467980"/>
            <a:ext cx="10941050" cy="440880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40665" marR="96520" indent="-227329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Make </a:t>
            </a:r>
            <a:r>
              <a:rPr dirty="0" sz="2800" spc="-80">
                <a:latin typeface="Times New Roman"/>
                <a:cs typeface="Times New Roman"/>
              </a:rPr>
              <a:t>Web </a:t>
            </a:r>
            <a:r>
              <a:rPr dirty="0" sz="2800" spc="-5">
                <a:latin typeface="Times New Roman"/>
                <a:cs typeface="Times New Roman"/>
              </a:rPr>
              <a:t>applications </a:t>
            </a:r>
            <a:r>
              <a:rPr dirty="0" sz="2800">
                <a:latin typeface="Times New Roman"/>
                <a:cs typeface="Times New Roman"/>
              </a:rPr>
              <a:t>more </a:t>
            </a:r>
            <a:r>
              <a:rPr dirty="0" sz="2800" spc="-5">
                <a:latin typeface="Times New Roman"/>
                <a:cs typeface="Times New Roman"/>
              </a:rPr>
              <a:t>secured and flexible </a:t>
            </a:r>
            <a:r>
              <a:rPr dirty="0" sz="2800">
                <a:latin typeface="Times New Roman"/>
                <a:cs typeface="Times New Roman"/>
              </a:rPr>
              <a:t>to use </a:t>
            </a:r>
            <a:r>
              <a:rPr dirty="0" sz="2800" spc="-10">
                <a:latin typeface="Times New Roman"/>
                <a:cs typeface="Times New Roman"/>
              </a:rPr>
              <a:t>,detect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report  </a:t>
            </a:r>
            <a:r>
              <a:rPr dirty="0" sz="2800" spc="-5">
                <a:latin typeface="Times New Roman"/>
                <a:cs typeface="Times New Roman"/>
              </a:rPr>
              <a:t>issues </a:t>
            </a:r>
            <a:r>
              <a:rPr dirty="0" sz="2800">
                <a:latin typeface="Times New Roman"/>
                <a:cs typeface="Times New Roman"/>
              </a:rPr>
              <a:t>to 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company.</a:t>
            </a:r>
            <a:endParaRPr sz="2800">
              <a:latin typeface="Times New Roman"/>
              <a:cs typeface="Times New Roman"/>
            </a:endParaRPr>
          </a:p>
          <a:p>
            <a:pPr marL="240665" marR="135255" indent="-227329">
              <a:lnSpc>
                <a:spcPts val="302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It </a:t>
            </a:r>
            <a:r>
              <a:rPr dirty="0" sz="2800" spc="-5">
                <a:latin typeface="Times New Roman"/>
                <a:cs typeface="Times New Roman"/>
              </a:rPr>
              <a:t>makes </a:t>
            </a:r>
            <a:r>
              <a:rPr dirty="0" sz="2800" spc="-10">
                <a:latin typeface="Times New Roman"/>
                <a:cs typeface="Times New Roman"/>
              </a:rPr>
              <a:t>difficult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10">
                <a:latin typeface="Times New Roman"/>
                <a:cs typeface="Times New Roman"/>
              </a:rPr>
              <a:t>Blackhat </a:t>
            </a:r>
            <a:r>
              <a:rPr dirty="0" sz="2800" spc="-5">
                <a:latin typeface="Times New Roman"/>
                <a:cs typeface="Times New Roman"/>
              </a:rPr>
              <a:t>hackers </a:t>
            </a: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exploit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application and </a:t>
            </a:r>
            <a:r>
              <a:rPr dirty="0" sz="2800" spc="-10">
                <a:latin typeface="Times New Roman"/>
                <a:cs typeface="Times New Roman"/>
              </a:rPr>
              <a:t>make 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cyber space more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safe.</a:t>
            </a:r>
            <a:endParaRPr sz="2800">
              <a:latin typeface="Times New Roman"/>
              <a:cs typeface="Times New Roman"/>
            </a:endParaRPr>
          </a:p>
          <a:p>
            <a:pPr marL="240665" marR="792480" indent="-227329">
              <a:lnSpc>
                <a:spcPct val="897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80">
                <a:latin typeface="Times New Roman"/>
                <a:cs typeface="Times New Roman"/>
              </a:rPr>
              <a:t>Web </a:t>
            </a:r>
            <a:r>
              <a:rPr dirty="0" sz="2800" spc="-5">
                <a:latin typeface="Times New Roman"/>
                <a:cs typeface="Times New Roman"/>
              </a:rPr>
              <a:t>Application </a:t>
            </a:r>
            <a:r>
              <a:rPr dirty="0" sz="2800" spc="-15">
                <a:latin typeface="Times New Roman"/>
                <a:cs typeface="Times New Roman"/>
              </a:rPr>
              <a:t>Vulnerability </a:t>
            </a:r>
            <a:r>
              <a:rPr dirty="0" sz="2800" spc="-5">
                <a:latin typeface="Times New Roman"/>
                <a:cs typeface="Times New Roman"/>
              </a:rPr>
              <a:t>Exploiter </a:t>
            </a:r>
            <a:r>
              <a:rPr dirty="0" sz="2800" spc="-120">
                <a:latin typeface="Times New Roman"/>
                <a:cs typeface="Times New Roman"/>
              </a:rPr>
              <a:t>(WAVE) </a:t>
            </a:r>
            <a:r>
              <a:rPr dirty="0" sz="2800">
                <a:latin typeface="Times New Roman"/>
                <a:cs typeface="Times New Roman"/>
              </a:rPr>
              <a:t>is </a:t>
            </a:r>
            <a:r>
              <a:rPr dirty="0" sz="2800" spc="-5">
                <a:latin typeface="Times New Roman"/>
                <a:cs typeface="Times New Roman"/>
              </a:rPr>
              <a:t>basically </a:t>
            </a:r>
            <a:r>
              <a:rPr dirty="0" sz="2800">
                <a:latin typeface="Times New Roman"/>
                <a:cs typeface="Times New Roman"/>
              </a:rPr>
              <a:t>a  </a:t>
            </a:r>
            <a:r>
              <a:rPr dirty="0" sz="2800" spc="-5">
                <a:latin typeface="Times New Roman"/>
                <a:cs typeface="Times New Roman"/>
              </a:rPr>
              <a:t>vulnerability scanner which scans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Secuirity </a:t>
            </a:r>
            <a:r>
              <a:rPr dirty="0" sz="2800" spc="-15">
                <a:latin typeface="Times New Roman"/>
                <a:cs typeface="Times New Roman"/>
              </a:rPr>
              <a:t>Vulnerabilities </a:t>
            </a:r>
            <a:r>
              <a:rPr dirty="0" sz="2800">
                <a:latin typeface="Times New Roman"/>
                <a:cs typeface="Times New Roman"/>
              </a:rPr>
              <a:t>in </a:t>
            </a:r>
            <a:r>
              <a:rPr dirty="0" sz="2800" spc="-10">
                <a:latin typeface="Times New Roman"/>
                <a:cs typeface="Times New Roman"/>
              </a:rPr>
              <a:t>web  </a:t>
            </a:r>
            <a:r>
              <a:rPr dirty="0" sz="2800" spc="-5">
                <a:latin typeface="Times New Roman"/>
                <a:cs typeface="Times New Roman"/>
              </a:rPr>
              <a:t>applications.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5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tabLst>
                <a:tab pos="466153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web applications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tested	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common security problems such as Host  header injection, SQL injection, </a:t>
            </a:r>
            <a:r>
              <a:rPr dirty="0" sz="2800">
                <a:latin typeface="Times New Roman"/>
                <a:cs typeface="Times New Roman"/>
              </a:rPr>
              <a:t>and </a:t>
            </a:r>
            <a:r>
              <a:rPr dirty="0" sz="2800" spc="-5">
                <a:latin typeface="Times New Roman"/>
                <a:cs typeface="Times New Roman"/>
              </a:rPr>
              <a:t>Clickjacking, </a:t>
            </a:r>
            <a:r>
              <a:rPr dirty="0" sz="2800" spc="-10">
                <a:latin typeface="Times New Roman"/>
                <a:cs typeface="Times New Roman"/>
              </a:rPr>
              <a:t>CORS. </a:t>
            </a:r>
            <a:r>
              <a:rPr dirty="0" sz="2800" spc="-5">
                <a:latin typeface="Times New Roman"/>
                <a:cs typeface="Times New Roman"/>
              </a:rPr>
              <a:t>And many</a:t>
            </a:r>
            <a:r>
              <a:rPr dirty="0" sz="2800" spc="-2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more.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31946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0" b="1">
                <a:latin typeface="Times New Roman"/>
                <a:cs typeface="Times New Roman"/>
              </a:rPr>
              <a:t>Future</a:t>
            </a:r>
            <a:r>
              <a:rPr dirty="0" sz="4400" spc="-80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Scope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825" y="1809623"/>
            <a:ext cx="10220325" cy="3386454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241300" marR="5080" indent="-228600">
              <a:lnSpc>
                <a:spcPts val="301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Mention </a:t>
            </a:r>
            <a:r>
              <a:rPr dirty="0" sz="2800" spc="-10">
                <a:latin typeface="Times New Roman"/>
                <a:cs typeface="Times New Roman"/>
              </a:rPr>
              <a:t>what </a:t>
            </a:r>
            <a:r>
              <a:rPr dirty="0" sz="2800" spc="-5">
                <a:latin typeface="Times New Roman"/>
                <a:cs typeface="Times New Roman"/>
              </a:rPr>
              <a:t>advancements are possible with respect </a:t>
            </a:r>
            <a:r>
              <a:rPr dirty="0" sz="2800">
                <a:latin typeface="Times New Roman"/>
                <a:cs typeface="Times New Roman"/>
              </a:rPr>
              <a:t>to your work in  </a:t>
            </a:r>
            <a:r>
              <a:rPr dirty="0" sz="2800" spc="-5">
                <a:latin typeface="Times New Roman"/>
                <a:cs typeface="Times New Roman"/>
              </a:rPr>
              <a:t>future.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0">
                <a:latin typeface="Times New Roman"/>
                <a:cs typeface="Times New Roman"/>
              </a:rPr>
              <a:t>Various </a:t>
            </a:r>
            <a:r>
              <a:rPr dirty="0" sz="2800">
                <a:latin typeface="Times New Roman"/>
                <a:cs typeface="Times New Roman"/>
              </a:rPr>
              <a:t>other </a:t>
            </a:r>
            <a:r>
              <a:rPr dirty="0" sz="2800" spc="-5">
                <a:latin typeface="Times New Roman"/>
                <a:cs typeface="Times New Roman"/>
              </a:rPr>
              <a:t>vulnerabilities will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5">
                <a:latin typeface="Times New Roman"/>
                <a:cs typeface="Times New Roman"/>
              </a:rPr>
              <a:t>added </a:t>
            </a:r>
            <a:r>
              <a:rPr dirty="0" sz="2800">
                <a:latin typeface="Times New Roman"/>
                <a:cs typeface="Times New Roman"/>
              </a:rPr>
              <a:t>in this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project.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Times New Roman"/>
                <a:cs typeface="Times New Roman"/>
              </a:rPr>
              <a:t>OS </a:t>
            </a:r>
            <a:r>
              <a:rPr dirty="0" sz="2800" spc="-5">
                <a:latin typeface="Times New Roman"/>
                <a:cs typeface="Times New Roman"/>
              </a:rPr>
              <a:t>Command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Injection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Cross Site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Scripting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Configuration. Management Issues </a:t>
            </a:r>
            <a:r>
              <a:rPr dirty="0" sz="2800">
                <a:latin typeface="Times New Roman"/>
                <a:cs typeface="Times New Roman"/>
              </a:rPr>
              <a:t>like </a:t>
            </a:r>
            <a:r>
              <a:rPr dirty="0" sz="2800" spc="-5">
                <a:latin typeface="Times New Roman"/>
                <a:cs typeface="Times New Roman"/>
              </a:rPr>
              <a:t>Session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Hijacking.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IDOR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vulnerabilities.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26193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 b="1">
                <a:latin typeface="Times New Roman"/>
                <a:cs typeface="Times New Roman"/>
              </a:rPr>
              <a:t>References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825" y="1727037"/>
            <a:ext cx="10293350" cy="186118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dirty="0" u="heavy" sz="2800" spc="-2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https://owasp.org/www-community/Vulnerability_Scanning_Tools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72000"/>
              </a:lnSpc>
              <a:spcBef>
                <a:spcPts val="159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dirty="0" u="heavy" sz="2800" spc="-15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https:</a:t>
            </a:r>
            <a:r>
              <a:rPr dirty="0" u="heavy" sz="2800" spc="-15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  <a:hlinkClick r:id="rId2"/>
              </a:rPr>
              <a:t>//w</a:t>
            </a:r>
            <a:r>
              <a:rPr dirty="0" u="heavy" sz="2800" spc="-15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ww</a:t>
            </a:r>
            <a:r>
              <a:rPr dirty="0" u="heavy" sz="2800" spc="-15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  <a:hlinkClick r:id="rId2"/>
              </a:rPr>
              <a:t>.acunetix.com/websitesecurity/the-importance-of-web-a </a:t>
            </a:r>
            <a:r>
              <a:rPr dirty="0" u="heavy" sz="2800" spc="-15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2800" spc="-1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pplication-scanning/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dirty="0" u="heavy" sz="2800" spc="-2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rlito"/>
                <a:cs typeface="Carlito"/>
              </a:rPr>
              <a:t>https://portswigger.net/burp/vulnerability-scanner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5997" y="6486026"/>
            <a:ext cx="1562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spc="10">
                <a:solidFill>
                  <a:srgbClr val="878787"/>
                </a:solidFill>
                <a:latin typeface="Carlito"/>
                <a:cs typeface="Carlito"/>
              </a:rPr>
              <a:t>2</a:t>
            </a:r>
            <a:r>
              <a:rPr dirty="0" sz="1200">
                <a:solidFill>
                  <a:srgbClr val="878787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5303" y="496620"/>
            <a:ext cx="5062220" cy="6231255"/>
            <a:chOff x="735303" y="496620"/>
            <a:chExt cx="5062220" cy="6231255"/>
          </a:xfrm>
        </p:grpSpPr>
        <p:sp>
          <p:nvSpPr>
            <p:cNvPr id="4" name="object 4"/>
            <p:cNvSpPr/>
            <p:nvPr/>
          </p:nvSpPr>
          <p:spPr>
            <a:xfrm>
              <a:off x="741603" y="502920"/>
              <a:ext cx="5049520" cy="6218555"/>
            </a:xfrm>
            <a:custGeom>
              <a:avLst/>
              <a:gdLst/>
              <a:ahLst/>
              <a:cxnLst/>
              <a:rect l="l" t="t" r="r" b="b"/>
              <a:pathLst>
                <a:path w="5049520" h="6218555">
                  <a:moveTo>
                    <a:pt x="842035" y="0"/>
                  </a:moveTo>
                  <a:lnTo>
                    <a:pt x="792843" y="1434"/>
                  </a:lnTo>
                  <a:lnTo>
                    <a:pt x="743982" y="5719"/>
                  </a:lnTo>
                  <a:lnTo>
                    <a:pt x="695571" y="12825"/>
                  </a:lnTo>
                  <a:lnTo>
                    <a:pt x="647728" y="22722"/>
                  </a:lnTo>
                  <a:lnTo>
                    <a:pt x="600572" y="35380"/>
                  </a:lnTo>
                  <a:lnTo>
                    <a:pt x="554223" y="50771"/>
                  </a:lnTo>
                  <a:lnTo>
                    <a:pt x="508798" y="68865"/>
                  </a:lnTo>
                  <a:lnTo>
                    <a:pt x="464415" y="89632"/>
                  </a:lnTo>
                  <a:lnTo>
                    <a:pt x="421195" y="113042"/>
                  </a:lnTo>
                  <a:lnTo>
                    <a:pt x="379303" y="138828"/>
                  </a:lnTo>
                  <a:lnTo>
                    <a:pt x="339120" y="166927"/>
                  </a:lnTo>
                  <a:lnTo>
                    <a:pt x="300730" y="197254"/>
                  </a:lnTo>
                  <a:lnTo>
                    <a:pt x="264217" y="229724"/>
                  </a:lnTo>
                  <a:lnTo>
                    <a:pt x="229667" y="264250"/>
                  </a:lnTo>
                  <a:lnTo>
                    <a:pt x="197167" y="300745"/>
                  </a:lnTo>
                  <a:lnTo>
                    <a:pt x="166804" y="339126"/>
                  </a:lnTo>
                  <a:lnTo>
                    <a:pt x="138819" y="379054"/>
                  </a:lnTo>
                  <a:lnTo>
                    <a:pt x="113029" y="420839"/>
                  </a:lnTo>
                  <a:lnTo>
                    <a:pt x="89729" y="464165"/>
                  </a:lnTo>
                  <a:lnTo>
                    <a:pt x="68979" y="508798"/>
                  </a:lnTo>
                  <a:lnTo>
                    <a:pt x="50979" y="554223"/>
                  </a:lnTo>
                  <a:lnTo>
                    <a:pt x="35648" y="600572"/>
                  </a:lnTo>
                  <a:lnTo>
                    <a:pt x="23026" y="647728"/>
                  </a:lnTo>
                  <a:lnTo>
                    <a:pt x="13150" y="695571"/>
                  </a:lnTo>
                  <a:lnTo>
                    <a:pt x="6056" y="743982"/>
                  </a:lnTo>
                  <a:lnTo>
                    <a:pt x="1789" y="792592"/>
                  </a:lnTo>
                  <a:lnTo>
                    <a:pt x="355" y="842035"/>
                  </a:lnTo>
                  <a:lnTo>
                    <a:pt x="0" y="5376595"/>
                  </a:lnTo>
                  <a:lnTo>
                    <a:pt x="1434" y="5425791"/>
                  </a:lnTo>
                  <a:lnTo>
                    <a:pt x="5719" y="5474654"/>
                  </a:lnTo>
                  <a:lnTo>
                    <a:pt x="12825" y="5523065"/>
                  </a:lnTo>
                  <a:lnTo>
                    <a:pt x="22721" y="5570908"/>
                  </a:lnTo>
                  <a:lnTo>
                    <a:pt x="35378" y="5618062"/>
                  </a:lnTo>
                  <a:lnTo>
                    <a:pt x="50768" y="5664410"/>
                  </a:lnTo>
                  <a:lnTo>
                    <a:pt x="68859" y="5709834"/>
                  </a:lnTo>
                  <a:lnTo>
                    <a:pt x="89623" y="5754215"/>
                  </a:lnTo>
                  <a:lnTo>
                    <a:pt x="113029" y="5797435"/>
                  </a:lnTo>
                  <a:lnTo>
                    <a:pt x="138818" y="5839330"/>
                  </a:lnTo>
                  <a:lnTo>
                    <a:pt x="166917" y="5879511"/>
                  </a:lnTo>
                  <a:lnTo>
                    <a:pt x="197238" y="5917894"/>
                  </a:lnTo>
                  <a:lnTo>
                    <a:pt x="229691" y="5954391"/>
                  </a:lnTo>
                  <a:lnTo>
                    <a:pt x="264187" y="5988918"/>
                  </a:lnTo>
                  <a:lnTo>
                    <a:pt x="300640" y="6021388"/>
                  </a:lnTo>
                  <a:lnTo>
                    <a:pt x="338958" y="6051716"/>
                  </a:lnTo>
                  <a:lnTo>
                    <a:pt x="379054" y="6079815"/>
                  </a:lnTo>
                  <a:lnTo>
                    <a:pt x="420839" y="6105601"/>
                  </a:lnTo>
                  <a:lnTo>
                    <a:pt x="464165" y="6128902"/>
                  </a:lnTo>
                  <a:lnTo>
                    <a:pt x="508626" y="6149583"/>
                  </a:lnTo>
                  <a:lnTo>
                    <a:pt x="554104" y="6167612"/>
                  </a:lnTo>
                  <a:lnTo>
                    <a:pt x="600480" y="6182957"/>
                  </a:lnTo>
                  <a:lnTo>
                    <a:pt x="647636" y="6195585"/>
                  </a:lnTo>
                  <a:lnTo>
                    <a:pt x="695452" y="6205463"/>
                  </a:lnTo>
                  <a:lnTo>
                    <a:pt x="743810" y="6212559"/>
                  </a:lnTo>
                  <a:lnTo>
                    <a:pt x="792592" y="6216841"/>
                  </a:lnTo>
                  <a:lnTo>
                    <a:pt x="841679" y="6218275"/>
                  </a:lnTo>
                  <a:lnTo>
                    <a:pt x="4207675" y="6218275"/>
                  </a:lnTo>
                  <a:lnTo>
                    <a:pt x="4256867" y="6216840"/>
                  </a:lnTo>
                  <a:lnTo>
                    <a:pt x="4305728" y="6212555"/>
                  </a:lnTo>
                  <a:lnTo>
                    <a:pt x="4354139" y="6205450"/>
                  </a:lnTo>
                  <a:lnTo>
                    <a:pt x="4401982" y="6195554"/>
                  </a:lnTo>
                  <a:lnTo>
                    <a:pt x="4449137" y="6182896"/>
                  </a:lnTo>
                  <a:lnTo>
                    <a:pt x="4495487" y="6167507"/>
                  </a:lnTo>
                  <a:lnTo>
                    <a:pt x="4540912" y="6149416"/>
                  </a:lnTo>
                  <a:lnTo>
                    <a:pt x="4585294" y="6128652"/>
                  </a:lnTo>
                  <a:lnTo>
                    <a:pt x="4628515" y="6105245"/>
                  </a:lnTo>
                  <a:lnTo>
                    <a:pt x="4670406" y="6079460"/>
                  </a:lnTo>
                  <a:lnTo>
                    <a:pt x="4710586" y="6051363"/>
                  </a:lnTo>
                  <a:lnTo>
                    <a:pt x="4748967" y="6021043"/>
                  </a:lnTo>
                  <a:lnTo>
                    <a:pt x="4785465" y="5988589"/>
                  </a:lnTo>
                  <a:lnTo>
                    <a:pt x="4819993" y="5954091"/>
                  </a:lnTo>
                  <a:lnTo>
                    <a:pt x="4852464" y="5917638"/>
                  </a:lnTo>
                  <a:lnTo>
                    <a:pt x="4882793" y="5879318"/>
                  </a:lnTo>
                  <a:lnTo>
                    <a:pt x="4910894" y="5839221"/>
                  </a:lnTo>
                  <a:lnTo>
                    <a:pt x="4936680" y="5797435"/>
                  </a:lnTo>
                  <a:lnTo>
                    <a:pt x="4959981" y="5754109"/>
                  </a:lnTo>
                  <a:lnTo>
                    <a:pt x="4980662" y="5709648"/>
                  </a:lnTo>
                  <a:lnTo>
                    <a:pt x="4998692" y="5664170"/>
                  </a:lnTo>
                  <a:lnTo>
                    <a:pt x="5014037" y="5617794"/>
                  </a:lnTo>
                  <a:lnTo>
                    <a:pt x="5026664" y="5570639"/>
                  </a:lnTo>
                  <a:lnTo>
                    <a:pt x="5036542" y="5522823"/>
                  </a:lnTo>
                  <a:lnTo>
                    <a:pt x="5043639" y="5474464"/>
                  </a:lnTo>
                  <a:lnTo>
                    <a:pt x="5047920" y="5425682"/>
                  </a:lnTo>
                  <a:lnTo>
                    <a:pt x="5049354" y="5376595"/>
                  </a:lnTo>
                  <a:lnTo>
                    <a:pt x="5049344" y="841679"/>
                  </a:lnTo>
                  <a:lnTo>
                    <a:pt x="5047920" y="792843"/>
                  </a:lnTo>
                  <a:lnTo>
                    <a:pt x="5043609" y="743810"/>
                  </a:lnTo>
                  <a:lnTo>
                    <a:pt x="5036504" y="695452"/>
                  </a:lnTo>
                  <a:lnTo>
                    <a:pt x="5026607" y="647636"/>
                  </a:lnTo>
                  <a:lnTo>
                    <a:pt x="5013943" y="600480"/>
                  </a:lnTo>
                  <a:lnTo>
                    <a:pt x="4998535" y="554104"/>
                  </a:lnTo>
                  <a:lnTo>
                    <a:pt x="4980409" y="508626"/>
                  </a:lnTo>
                  <a:lnTo>
                    <a:pt x="4959722" y="464415"/>
                  </a:lnTo>
                  <a:lnTo>
                    <a:pt x="4936312" y="421195"/>
                  </a:lnTo>
                  <a:lnTo>
                    <a:pt x="4910527" y="379304"/>
                  </a:lnTo>
                  <a:lnTo>
                    <a:pt x="4882431" y="339126"/>
                  </a:lnTo>
                  <a:lnTo>
                    <a:pt x="4852019" y="300640"/>
                  </a:lnTo>
                  <a:lnTo>
                    <a:pt x="4819600" y="264189"/>
                  </a:lnTo>
                  <a:lnTo>
                    <a:pt x="4785130" y="229693"/>
                  </a:lnTo>
                  <a:lnTo>
                    <a:pt x="4748697" y="197241"/>
                  </a:lnTo>
                  <a:lnTo>
                    <a:pt x="4710390" y="166923"/>
                  </a:lnTo>
                  <a:lnTo>
                    <a:pt x="4670299" y="138827"/>
                  </a:lnTo>
                  <a:lnTo>
                    <a:pt x="4628515" y="113042"/>
                  </a:lnTo>
                  <a:lnTo>
                    <a:pt x="4585189" y="89741"/>
                  </a:lnTo>
                  <a:lnTo>
                    <a:pt x="4540728" y="69058"/>
                  </a:lnTo>
                  <a:lnTo>
                    <a:pt x="4495250" y="51027"/>
                  </a:lnTo>
                  <a:lnTo>
                    <a:pt x="4448874" y="35680"/>
                  </a:lnTo>
                  <a:lnTo>
                    <a:pt x="4401718" y="23051"/>
                  </a:lnTo>
                  <a:lnTo>
                    <a:pt x="4353902" y="13170"/>
                  </a:lnTo>
                  <a:lnTo>
                    <a:pt x="4305543" y="6073"/>
                  </a:lnTo>
                  <a:lnTo>
                    <a:pt x="4256761" y="1790"/>
                  </a:lnTo>
                  <a:lnTo>
                    <a:pt x="4207675" y="355"/>
                  </a:lnTo>
                  <a:lnTo>
                    <a:pt x="8420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1603" y="502920"/>
              <a:ext cx="5049520" cy="6218555"/>
            </a:xfrm>
            <a:custGeom>
              <a:avLst/>
              <a:gdLst/>
              <a:ahLst/>
              <a:cxnLst/>
              <a:rect l="l" t="t" r="r" b="b"/>
              <a:pathLst>
                <a:path w="5049520" h="6218555">
                  <a:moveTo>
                    <a:pt x="355" y="841679"/>
                  </a:moveTo>
                  <a:lnTo>
                    <a:pt x="1789" y="792592"/>
                  </a:lnTo>
                  <a:lnTo>
                    <a:pt x="6071" y="743810"/>
                  </a:lnTo>
                  <a:lnTo>
                    <a:pt x="13167" y="695452"/>
                  </a:lnTo>
                  <a:lnTo>
                    <a:pt x="23045" y="647636"/>
                  </a:lnTo>
                  <a:lnTo>
                    <a:pt x="35673" y="600480"/>
                  </a:lnTo>
                  <a:lnTo>
                    <a:pt x="51018" y="554104"/>
                  </a:lnTo>
                  <a:lnTo>
                    <a:pt x="69047" y="508626"/>
                  </a:lnTo>
                  <a:lnTo>
                    <a:pt x="89729" y="464165"/>
                  </a:lnTo>
                  <a:lnTo>
                    <a:pt x="113029" y="420839"/>
                  </a:lnTo>
                  <a:lnTo>
                    <a:pt x="138819" y="379054"/>
                  </a:lnTo>
                  <a:lnTo>
                    <a:pt x="166921" y="338958"/>
                  </a:lnTo>
                  <a:lnTo>
                    <a:pt x="197251" y="300640"/>
                  </a:lnTo>
                  <a:lnTo>
                    <a:pt x="229722" y="264189"/>
                  </a:lnTo>
                  <a:lnTo>
                    <a:pt x="264248" y="229693"/>
                  </a:lnTo>
                  <a:lnTo>
                    <a:pt x="300745" y="197241"/>
                  </a:lnTo>
                  <a:lnTo>
                    <a:pt x="339125" y="166923"/>
                  </a:lnTo>
                  <a:lnTo>
                    <a:pt x="379304" y="138827"/>
                  </a:lnTo>
                  <a:lnTo>
                    <a:pt x="421195" y="113042"/>
                  </a:lnTo>
                  <a:lnTo>
                    <a:pt x="464415" y="89632"/>
                  </a:lnTo>
                  <a:lnTo>
                    <a:pt x="508798" y="68865"/>
                  </a:lnTo>
                  <a:lnTo>
                    <a:pt x="554223" y="50771"/>
                  </a:lnTo>
                  <a:lnTo>
                    <a:pt x="600572" y="35380"/>
                  </a:lnTo>
                  <a:lnTo>
                    <a:pt x="647728" y="22722"/>
                  </a:lnTo>
                  <a:lnTo>
                    <a:pt x="695571" y="12825"/>
                  </a:lnTo>
                  <a:lnTo>
                    <a:pt x="743982" y="5719"/>
                  </a:lnTo>
                  <a:lnTo>
                    <a:pt x="792843" y="1434"/>
                  </a:lnTo>
                  <a:lnTo>
                    <a:pt x="842035" y="0"/>
                  </a:lnTo>
                  <a:lnTo>
                    <a:pt x="4207675" y="355"/>
                  </a:lnTo>
                  <a:lnTo>
                    <a:pt x="4256761" y="1790"/>
                  </a:lnTo>
                  <a:lnTo>
                    <a:pt x="4305543" y="6073"/>
                  </a:lnTo>
                  <a:lnTo>
                    <a:pt x="4353902" y="13170"/>
                  </a:lnTo>
                  <a:lnTo>
                    <a:pt x="4401718" y="23051"/>
                  </a:lnTo>
                  <a:lnTo>
                    <a:pt x="4448874" y="35680"/>
                  </a:lnTo>
                  <a:lnTo>
                    <a:pt x="4495250" y="51027"/>
                  </a:lnTo>
                  <a:lnTo>
                    <a:pt x="4540728" y="69058"/>
                  </a:lnTo>
                  <a:lnTo>
                    <a:pt x="4585189" y="89741"/>
                  </a:lnTo>
                  <a:lnTo>
                    <a:pt x="4628515" y="113042"/>
                  </a:lnTo>
                  <a:lnTo>
                    <a:pt x="4670300" y="138828"/>
                  </a:lnTo>
                  <a:lnTo>
                    <a:pt x="4710396" y="166927"/>
                  </a:lnTo>
                  <a:lnTo>
                    <a:pt x="4748714" y="197254"/>
                  </a:lnTo>
                  <a:lnTo>
                    <a:pt x="4785165" y="229724"/>
                  </a:lnTo>
                  <a:lnTo>
                    <a:pt x="4819661" y="264250"/>
                  </a:lnTo>
                  <a:lnTo>
                    <a:pt x="4852113" y="300745"/>
                  </a:lnTo>
                  <a:lnTo>
                    <a:pt x="4882431" y="339126"/>
                  </a:lnTo>
                  <a:lnTo>
                    <a:pt x="4910527" y="379304"/>
                  </a:lnTo>
                  <a:lnTo>
                    <a:pt x="4936312" y="421195"/>
                  </a:lnTo>
                  <a:lnTo>
                    <a:pt x="4959722" y="464415"/>
                  </a:lnTo>
                  <a:lnTo>
                    <a:pt x="4980489" y="508798"/>
                  </a:lnTo>
                  <a:lnTo>
                    <a:pt x="4998583" y="554223"/>
                  </a:lnTo>
                  <a:lnTo>
                    <a:pt x="5013973" y="600572"/>
                  </a:lnTo>
                  <a:lnTo>
                    <a:pt x="5026632" y="647728"/>
                  </a:lnTo>
                  <a:lnTo>
                    <a:pt x="5036529" y="695571"/>
                  </a:lnTo>
                  <a:lnTo>
                    <a:pt x="5043634" y="743982"/>
                  </a:lnTo>
                  <a:lnTo>
                    <a:pt x="5047920" y="792843"/>
                  </a:lnTo>
                  <a:lnTo>
                    <a:pt x="5049354" y="842035"/>
                  </a:lnTo>
                  <a:lnTo>
                    <a:pt x="5049354" y="5376595"/>
                  </a:lnTo>
                  <a:lnTo>
                    <a:pt x="5047920" y="5425682"/>
                  </a:lnTo>
                  <a:lnTo>
                    <a:pt x="5043639" y="5474464"/>
                  </a:lnTo>
                  <a:lnTo>
                    <a:pt x="5036542" y="5522823"/>
                  </a:lnTo>
                  <a:lnTo>
                    <a:pt x="5026664" y="5570639"/>
                  </a:lnTo>
                  <a:lnTo>
                    <a:pt x="5014037" y="5617794"/>
                  </a:lnTo>
                  <a:lnTo>
                    <a:pt x="4998692" y="5664170"/>
                  </a:lnTo>
                  <a:lnTo>
                    <a:pt x="4980662" y="5709648"/>
                  </a:lnTo>
                  <a:lnTo>
                    <a:pt x="4959981" y="5754109"/>
                  </a:lnTo>
                  <a:lnTo>
                    <a:pt x="4936680" y="5797435"/>
                  </a:lnTo>
                  <a:lnTo>
                    <a:pt x="4910894" y="5839221"/>
                  </a:lnTo>
                  <a:lnTo>
                    <a:pt x="4882793" y="5879318"/>
                  </a:lnTo>
                  <a:lnTo>
                    <a:pt x="4852464" y="5917638"/>
                  </a:lnTo>
                  <a:lnTo>
                    <a:pt x="4819993" y="5954091"/>
                  </a:lnTo>
                  <a:lnTo>
                    <a:pt x="4785465" y="5988589"/>
                  </a:lnTo>
                  <a:lnTo>
                    <a:pt x="4748967" y="6021043"/>
                  </a:lnTo>
                  <a:lnTo>
                    <a:pt x="4710586" y="6051363"/>
                  </a:lnTo>
                  <a:lnTo>
                    <a:pt x="4670406" y="6079460"/>
                  </a:lnTo>
                  <a:lnTo>
                    <a:pt x="4628515" y="6105245"/>
                  </a:lnTo>
                  <a:lnTo>
                    <a:pt x="4585294" y="6128652"/>
                  </a:lnTo>
                  <a:lnTo>
                    <a:pt x="4540912" y="6149416"/>
                  </a:lnTo>
                  <a:lnTo>
                    <a:pt x="4495487" y="6167507"/>
                  </a:lnTo>
                  <a:lnTo>
                    <a:pt x="4449137" y="6182896"/>
                  </a:lnTo>
                  <a:lnTo>
                    <a:pt x="4401982" y="6195554"/>
                  </a:lnTo>
                  <a:lnTo>
                    <a:pt x="4354139" y="6205450"/>
                  </a:lnTo>
                  <a:lnTo>
                    <a:pt x="4305728" y="6212555"/>
                  </a:lnTo>
                  <a:lnTo>
                    <a:pt x="4256867" y="6216840"/>
                  </a:lnTo>
                  <a:lnTo>
                    <a:pt x="4207675" y="6218275"/>
                  </a:lnTo>
                  <a:lnTo>
                    <a:pt x="841679" y="6218275"/>
                  </a:lnTo>
                  <a:lnTo>
                    <a:pt x="792592" y="6216841"/>
                  </a:lnTo>
                  <a:lnTo>
                    <a:pt x="743810" y="6212559"/>
                  </a:lnTo>
                  <a:lnTo>
                    <a:pt x="695452" y="6205463"/>
                  </a:lnTo>
                  <a:lnTo>
                    <a:pt x="647636" y="6195585"/>
                  </a:lnTo>
                  <a:lnTo>
                    <a:pt x="600480" y="6182957"/>
                  </a:lnTo>
                  <a:lnTo>
                    <a:pt x="554104" y="6167612"/>
                  </a:lnTo>
                  <a:lnTo>
                    <a:pt x="508626" y="6149583"/>
                  </a:lnTo>
                  <a:lnTo>
                    <a:pt x="464165" y="6128902"/>
                  </a:lnTo>
                  <a:lnTo>
                    <a:pt x="420839" y="6105601"/>
                  </a:lnTo>
                  <a:lnTo>
                    <a:pt x="379054" y="6079815"/>
                  </a:lnTo>
                  <a:lnTo>
                    <a:pt x="338958" y="6051716"/>
                  </a:lnTo>
                  <a:lnTo>
                    <a:pt x="300640" y="6021388"/>
                  </a:lnTo>
                  <a:lnTo>
                    <a:pt x="264187" y="5988918"/>
                  </a:lnTo>
                  <a:lnTo>
                    <a:pt x="229691" y="5954391"/>
                  </a:lnTo>
                  <a:lnTo>
                    <a:pt x="197238" y="5917894"/>
                  </a:lnTo>
                  <a:lnTo>
                    <a:pt x="166917" y="5879511"/>
                  </a:lnTo>
                  <a:lnTo>
                    <a:pt x="138818" y="5839330"/>
                  </a:lnTo>
                  <a:lnTo>
                    <a:pt x="113029" y="5797435"/>
                  </a:lnTo>
                  <a:lnTo>
                    <a:pt x="89623" y="5754215"/>
                  </a:lnTo>
                  <a:lnTo>
                    <a:pt x="68859" y="5709834"/>
                  </a:lnTo>
                  <a:lnTo>
                    <a:pt x="50768" y="5664410"/>
                  </a:lnTo>
                  <a:lnTo>
                    <a:pt x="35378" y="5618062"/>
                  </a:lnTo>
                  <a:lnTo>
                    <a:pt x="22721" y="5570908"/>
                  </a:lnTo>
                  <a:lnTo>
                    <a:pt x="12825" y="5523065"/>
                  </a:lnTo>
                  <a:lnTo>
                    <a:pt x="5719" y="5474654"/>
                  </a:lnTo>
                  <a:lnTo>
                    <a:pt x="1434" y="5425791"/>
                  </a:lnTo>
                  <a:lnTo>
                    <a:pt x="0" y="5376595"/>
                  </a:lnTo>
                  <a:lnTo>
                    <a:pt x="355" y="841679"/>
                  </a:lnTo>
                  <a:close/>
                </a:path>
              </a:pathLst>
            </a:custGeom>
            <a:ln w="12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66939" y="2684779"/>
            <a:ext cx="4257040" cy="1551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Carlito"/>
                <a:cs typeface="Carlito"/>
              </a:rPr>
              <a:t>MADE </a:t>
            </a:r>
            <a:r>
              <a:rPr dirty="0" sz="2000" spc="-55" b="1">
                <a:solidFill>
                  <a:srgbClr val="FFFFFF"/>
                </a:solidFill>
                <a:latin typeface="Carlito"/>
                <a:cs typeface="Carlito"/>
              </a:rPr>
              <a:t>BY:- </a:t>
            </a:r>
            <a:r>
              <a:rPr dirty="0" sz="2000" spc="-25" b="1">
                <a:solidFill>
                  <a:srgbClr val="FFFFFF"/>
                </a:solidFill>
                <a:latin typeface="Carlito"/>
                <a:cs typeface="Carlito"/>
              </a:rPr>
              <a:t>DEEPAK </a:t>
            </a:r>
            <a:r>
              <a:rPr dirty="0" sz="2000" spc="-15" b="1">
                <a:solidFill>
                  <a:srgbClr val="FFFFFF"/>
                </a:solidFill>
                <a:latin typeface="Carlito"/>
                <a:cs typeface="Carlito"/>
              </a:rPr>
              <a:t>JINDAL </a:t>
            </a:r>
            <a:r>
              <a:rPr dirty="0" sz="2000" spc="-5" b="1">
                <a:solidFill>
                  <a:srgbClr val="FFFFFF"/>
                </a:solidFill>
                <a:latin typeface="Carlito"/>
                <a:cs typeface="Carlito"/>
              </a:rPr>
              <a:t>(18BCS3572)  </a:t>
            </a:r>
            <a:r>
              <a:rPr dirty="0" sz="2000" spc="-65" b="1">
                <a:solidFill>
                  <a:srgbClr val="FFFFFF"/>
                </a:solidFill>
                <a:latin typeface="Carlito"/>
                <a:cs typeface="Carlito"/>
              </a:rPr>
              <a:t>KALYAN </a:t>
            </a:r>
            <a:r>
              <a:rPr dirty="0" sz="2000" spc="-5" b="1">
                <a:solidFill>
                  <a:srgbClr val="FFFFFF"/>
                </a:solidFill>
                <a:latin typeface="Carlito"/>
                <a:cs typeface="Carlito"/>
              </a:rPr>
              <a:t>RAM</a:t>
            </a:r>
            <a:r>
              <a:rPr dirty="0" sz="2000" spc="6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rlito"/>
                <a:cs typeface="Carlito"/>
              </a:rPr>
              <a:t>(18BCS3576)</a:t>
            </a:r>
            <a:endParaRPr sz="2000">
              <a:latin typeface="Carlito"/>
              <a:cs typeface="Carlito"/>
            </a:endParaRPr>
          </a:p>
          <a:p>
            <a:pPr marL="12700" marR="996950">
              <a:lnSpc>
                <a:spcPct val="100000"/>
              </a:lnSpc>
            </a:pPr>
            <a:r>
              <a:rPr dirty="0" sz="2000" spc="-5" b="1">
                <a:solidFill>
                  <a:srgbClr val="FFFFFF"/>
                </a:solidFill>
                <a:latin typeface="Carlito"/>
                <a:cs typeface="Carlito"/>
              </a:rPr>
              <a:t>RAMAN </a:t>
            </a:r>
            <a:r>
              <a:rPr dirty="0" sz="2000" spc="-10" b="1">
                <a:solidFill>
                  <a:srgbClr val="FFFFFF"/>
                </a:solidFill>
                <a:latin typeface="Carlito"/>
                <a:cs typeface="Carlito"/>
              </a:rPr>
              <a:t>SUHAG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(18BCS3586)  </a:t>
            </a:r>
            <a:r>
              <a:rPr dirty="0" sz="2000" spc="-10" b="1">
                <a:solidFill>
                  <a:srgbClr val="FFFFFF"/>
                </a:solidFill>
                <a:latin typeface="Carlito"/>
                <a:cs typeface="Carlito"/>
              </a:rPr>
              <a:t>ABHINANDAN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(18BCS3555)  </a:t>
            </a:r>
            <a:r>
              <a:rPr dirty="0" sz="2000" spc="-30" b="1">
                <a:solidFill>
                  <a:srgbClr val="FFFFFF"/>
                </a:solidFill>
                <a:latin typeface="Carlito"/>
                <a:cs typeface="Carlito"/>
              </a:rPr>
              <a:t>AKSHAY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MAHALA</a:t>
            </a:r>
            <a:r>
              <a:rPr dirty="0" sz="2000" spc="-5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(18BCS3556)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99395" y="753116"/>
            <a:ext cx="5297170" cy="5868035"/>
            <a:chOff x="6899395" y="753116"/>
            <a:chExt cx="5297170" cy="5868035"/>
          </a:xfrm>
        </p:grpSpPr>
        <p:sp>
          <p:nvSpPr>
            <p:cNvPr id="8" name="object 8"/>
            <p:cNvSpPr/>
            <p:nvPr/>
          </p:nvSpPr>
          <p:spPr>
            <a:xfrm>
              <a:off x="7566838" y="3839400"/>
              <a:ext cx="4028401" cy="2781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99395" y="753116"/>
              <a:ext cx="5297042" cy="38545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194217" y="1139304"/>
            <a:ext cx="2708275" cy="2219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6415" marR="5080" indent="-514350">
              <a:lnSpc>
                <a:spcPct val="100000"/>
              </a:lnSpc>
              <a:spcBef>
                <a:spcPts val="100"/>
              </a:spcBef>
            </a:pPr>
            <a:r>
              <a:rPr dirty="0" sz="7200" spc="-10" b="1">
                <a:latin typeface="Carlito"/>
                <a:cs typeface="Carlito"/>
              </a:rPr>
              <a:t>T</a:t>
            </a:r>
            <a:r>
              <a:rPr dirty="0" sz="7200" b="1">
                <a:latin typeface="Carlito"/>
                <a:cs typeface="Carlito"/>
              </a:rPr>
              <a:t>HA</a:t>
            </a:r>
            <a:r>
              <a:rPr dirty="0" sz="7200" spc="-10" b="1">
                <a:latin typeface="Carlito"/>
                <a:cs typeface="Carlito"/>
              </a:rPr>
              <a:t>NK  </a:t>
            </a:r>
            <a:r>
              <a:rPr dirty="0" sz="7200" spc="-95" b="1">
                <a:latin typeface="Carlito"/>
                <a:cs typeface="Carlito"/>
              </a:rPr>
              <a:t>YOU</a:t>
            </a:r>
            <a:endParaRPr sz="7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51777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>
                <a:latin typeface="Carlito"/>
                <a:cs typeface="Carlito"/>
              </a:rPr>
              <a:t>Introduction </a:t>
            </a:r>
            <a:r>
              <a:rPr dirty="0" sz="4400" spc="-25">
                <a:latin typeface="Carlito"/>
                <a:cs typeface="Carlito"/>
              </a:rPr>
              <a:t>to</a:t>
            </a:r>
            <a:r>
              <a:rPr dirty="0" sz="4400" spc="-55">
                <a:latin typeface="Carlito"/>
                <a:cs typeface="Carlito"/>
              </a:rPr>
              <a:t> </a:t>
            </a:r>
            <a:r>
              <a:rPr dirty="0" sz="4400" spc="-15">
                <a:latin typeface="Carlito"/>
                <a:cs typeface="Carlito"/>
              </a:rPr>
              <a:t>Project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825" y="1809623"/>
            <a:ext cx="10302875" cy="338772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241300" marR="153035" indent="-228600">
              <a:lnSpc>
                <a:spcPct val="897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80">
                <a:latin typeface="Times New Roman"/>
                <a:cs typeface="Times New Roman"/>
              </a:rPr>
              <a:t>Web </a:t>
            </a:r>
            <a:r>
              <a:rPr dirty="0" sz="2800" spc="-5">
                <a:latin typeface="Times New Roman"/>
                <a:cs typeface="Times New Roman"/>
              </a:rPr>
              <a:t>Application </a:t>
            </a:r>
            <a:r>
              <a:rPr dirty="0" sz="2800" spc="-15">
                <a:latin typeface="Times New Roman"/>
                <a:cs typeface="Times New Roman"/>
              </a:rPr>
              <a:t>Vulnerability </a:t>
            </a:r>
            <a:r>
              <a:rPr dirty="0" sz="2800" spc="-5">
                <a:latin typeface="Times New Roman"/>
                <a:cs typeface="Times New Roman"/>
              </a:rPr>
              <a:t>Exploiter </a:t>
            </a:r>
            <a:r>
              <a:rPr dirty="0" sz="2800" spc="-120">
                <a:latin typeface="Times New Roman"/>
                <a:cs typeface="Times New Roman"/>
              </a:rPr>
              <a:t>(WAVE) </a:t>
            </a:r>
            <a:r>
              <a:rPr dirty="0" sz="2800">
                <a:latin typeface="Times New Roman"/>
                <a:cs typeface="Times New Roman"/>
              </a:rPr>
              <a:t>is </a:t>
            </a:r>
            <a:r>
              <a:rPr dirty="0" sz="2800" spc="-5">
                <a:latin typeface="Times New Roman"/>
                <a:cs typeface="Times New Roman"/>
              </a:rPr>
              <a:t>basically </a:t>
            </a:r>
            <a:r>
              <a:rPr dirty="0" sz="2800">
                <a:latin typeface="Times New Roman"/>
                <a:cs typeface="Times New Roman"/>
              </a:rPr>
              <a:t>a  </a:t>
            </a:r>
            <a:r>
              <a:rPr dirty="0" sz="2800" spc="-5">
                <a:latin typeface="Times New Roman"/>
                <a:cs typeface="Times New Roman"/>
              </a:rPr>
              <a:t>vulnerability scanner which scans for Secuirity </a:t>
            </a:r>
            <a:r>
              <a:rPr dirty="0" sz="2800" spc="-15">
                <a:latin typeface="Times New Roman"/>
                <a:cs typeface="Times New Roman"/>
              </a:rPr>
              <a:t>Vulnerabilities </a:t>
            </a:r>
            <a:r>
              <a:rPr dirty="0" sz="2800">
                <a:latin typeface="Times New Roman"/>
                <a:cs typeface="Times New Roman"/>
              </a:rPr>
              <a:t>in </a:t>
            </a:r>
            <a:r>
              <a:rPr dirty="0" sz="2800" spc="-10">
                <a:latin typeface="Times New Roman"/>
                <a:cs typeface="Times New Roman"/>
              </a:rPr>
              <a:t>web  </a:t>
            </a:r>
            <a:r>
              <a:rPr dirty="0" sz="2800" spc="-5">
                <a:latin typeface="Times New Roman"/>
                <a:cs typeface="Times New Roman"/>
              </a:rPr>
              <a:t>applications.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50">
              <a:latin typeface="Times New Roman"/>
              <a:cs typeface="Times New Roman"/>
            </a:endParaRPr>
          </a:p>
          <a:p>
            <a:pPr algn="just" marL="12700" marR="5080">
              <a:lnSpc>
                <a:spcPct val="89700"/>
              </a:lnSpc>
            </a:pPr>
            <a:r>
              <a:rPr dirty="0" sz="2800" spc="-15">
                <a:latin typeface="Times New Roman"/>
                <a:cs typeface="Times New Roman"/>
              </a:rPr>
              <a:t>Vulnerability </a:t>
            </a:r>
            <a:r>
              <a:rPr dirty="0" sz="2800" spc="-5">
                <a:latin typeface="Times New Roman"/>
                <a:cs typeface="Times New Roman"/>
              </a:rPr>
              <a:t>scanners are automated </a:t>
            </a:r>
            <a:r>
              <a:rPr dirty="0" sz="2800">
                <a:latin typeface="Times New Roman"/>
                <a:cs typeface="Times New Roman"/>
              </a:rPr>
              <a:t>tools that </a:t>
            </a:r>
            <a:r>
              <a:rPr dirty="0" sz="2800" spc="-5">
                <a:latin typeface="Times New Roman"/>
                <a:cs typeface="Times New Roman"/>
              </a:rPr>
              <a:t>scan </a:t>
            </a:r>
            <a:r>
              <a:rPr dirty="0" sz="2800" spc="-10">
                <a:latin typeface="Times New Roman"/>
                <a:cs typeface="Times New Roman"/>
              </a:rPr>
              <a:t>web </a:t>
            </a:r>
            <a:r>
              <a:rPr dirty="0" sz="2800" spc="-5">
                <a:latin typeface="Times New Roman"/>
                <a:cs typeface="Times New Roman"/>
              </a:rPr>
              <a:t>applications </a:t>
            </a:r>
            <a:r>
              <a:rPr dirty="0" sz="2800">
                <a:latin typeface="Times New Roman"/>
                <a:cs typeface="Times New Roman"/>
              </a:rPr>
              <a:t>to  look for </a:t>
            </a:r>
            <a:r>
              <a:rPr dirty="0" sz="2800" spc="-5">
                <a:latin typeface="Times New Roman"/>
                <a:cs typeface="Times New Roman"/>
              </a:rPr>
              <a:t>security vulnerabilities. </a:t>
            </a:r>
            <a:r>
              <a:rPr dirty="0" sz="2800" spc="-10">
                <a:latin typeface="Times New Roman"/>
                <a:cs typeface="Times New Roman"/>
              </a:rPr>
              <a:t>They </a:t>
            </a:r>
            <a:r>
              <a:rPr dirty="0" sz="2800" spc="-5">
                <a:latin typeface="Times New Roman"/>
                <a:cs typeface="Times New Roman"/>
              </a:rPr>
              <a:t>test </a:t>
            </a:r>
            <a:r>
              <a:rPr dirty="0" sz="2800" spc="-10">
                <a:latin typeface="Times New Roman"/>
                <a:cs typeface="Times New Roman"/>
              </a:rPr>
              <a:t>web </a:t>
            </a:r>
            <a:r>
              <a:rPr dirty="0" sz="2800" spc="-5">
                <a:latin typeface="Times New Roman"/>
                <a:cs typeface="Times New Roman"/>
              </a:rPr>
              <a:t>applications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common  security problems such as cross-site scripting (XSS), </a:t>
            </a:r>
            <a:r>
              <a:rPr dirty="0" sz="2800" spc="-10">
                <a:latin typeface="Times New Roman"/>
                <a:cs typeface="Times New Roman"/>
              </a:rPr>
              <a:t>SQL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injection,</a:t>
            </a:r>
            <a:endParaRPr sz="2800">
              <a:latin typeface="Times New Roman"/>
              <a:cs typeface="Times New Roman"/>
            </a:endParaRPr>
          </a:p>
          <a:p>
            <a:pPr algn="just" marL="12700">
              <a:lnSpc>
                <a:spcPts val="3020"/>
              </a:lnSpc>
            </a:pPr>
            <a:r>
              <a:rPr dirty="0" sz="2800" spc="-5">
                <a:latin typeface="Times New Roman"/>
                <a:cs typeface="Times New Roman"/>
              </a:rPr>
              <a:t>and cross-site request </a:t>
            </a:r>
            <a:r>
              <a:rPr dirty="0" sz="2800" spc="-10">
                <a:latin typeface="Times New Roman"/>
                <a:cs typeface="Times New Roman"/>
              </a:rPr>
              <a:t>forgery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(CSRF).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48374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>
                <a:latin typeface="Carlito"/>
                <a:cs typeface="Carlito"/>
              </a:rPr>
              <a:t>Problem</a:t>
            </a:r>
            <a:r>
              <a:rPr dirty="0" sz="4400" spc="-60">
                <a:latin typeface="Carlito"/>
                <a:cs typeface="Carlito"/>
              </a:rPr>
              <a:t> </a:t>
            </a:r>
            <a:r>
              <a:rPr dirty="0" sz="4400" spc="-15">
                <a:latin typeface="Carlito"/>
                <a:cs typeface="Carlito"/>
              </a:rPr>
              <a:t>Formulation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825" y="1809623"/>
            <a:ext cx="10303510" cy="236791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41300" marR="5080" indent="-228600">
              <a:lnSpc>
                <a:spcPct val="89800"/>
              </a:lnSpc>
              <a:spcBef>
                <a:spcPts val="440"/>
              </a:spcBef>
              <a:buFont typeface="Arial"/>
              <a:buChar char="•"/>
              <a:tabLst>
                <a:tab pos="241300" algn="l"/>
                <a:tab pos="5956300" algn="l"/>
              </a:tabLst>
            </a:pPr>
            <a:r>
              <a:rPr dirty="0" sz="2800" spc="-175">
                <a:latin typeface="Times New Roman"/>
                <a:cs typeface="Times New Roman"/>
              </a:rPr>
              <a:t>WAVE </a:t>
            </a:r>
            <a:r>
              <a:rPr dirty="0" sz="2800" spc="-5">
                <a:latin typeface="Times New Roman"/>
                <a:cs typeface="Times New Roman"/>
              </a:rPr>
              <a:t>automates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task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scanning </a:t>
            </a:r>
            <a:r>
              <a:rPr dirty="0" sz="2800" spc="-10">
                <a:latin typeface="Times New Roman"/>
                <a:cs typeface="Times New Roman"/>
              </a:rPr>
              <a:t>web </a:t>
            </a:r>
            <a:r>
              <a:rPr dirty="0" sz="2800" spc="-5">
                <a:latin typeface="Times New Roman"/>
                <a:cs typeface="Times New Roman"/>
              </a:rPr>
              <a:t>sites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content and  vulnerabilities. Depending </a:t>
            </a:r>
            <a:r>
              <a:rPr dirty="0" sz="2800">
                <a:latin typeface="Times New Roman"/>
                <a:cs typeface="Times New Roman"/>
              </a:rPr>
              <a:t>on </a:t>
            </a:r>
            <a:r>
              <a:rPr dirty="0" sz="2800" spc="-5">
                <a:latin typeface="Times New Roman"/>
                <a:cs typeface="Times New Roman"/>
              </a:rPr>
              <a:t>configuration,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Scanner </a:t>
            </a:r>
            <a:r>
              <a:rPr dirty="0" sz="2800" spc="-5">
                <a:latin typeface="Times New Roman"/>
                <a:cs typeface="Times New Roman"/>
              </a:rPr>
              <a:t>can </a:t>
            </a:r>
            <a:r>
              <a:rPr dirty="0" sz="2800" spc="-10">
                <a:latin typeface="Times New Roman"/>
                <a:cs typeface="Times New Roman"/>
              </a:rPr>
              <a:t>crawl </a:t>
            </a:r>
            <a:r>
              <a:rPr dirty="0" sz="2800">
                <a:latin typeface="Times New Roman"/>
                <a:cs typeface="Times New Roman"/>
              </a:rPr>
              <a:t>the  </a:t>
            </a:r>
            <a:r>
              <a:rPr dirty="0" sz="2800" spc="-5">
                <a:latin typeface="Times New Roman"/>
                <a:cs typeface="Times New Roman"/>
              </a:rPr>
              <a:t>application </a:t>
            </a: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discover </a:t>
            </a:r>
            <a:r>
              <a:rPr dirty="0" sz="2800">
                <a:latin typeface="Times New Roman"/>
                <a:cs typeface="Times New Roman"/>
              </a:rPr>
              <a:t>its </a:t>
            </a:r>
            <a:r>
              <a:rPr dirty="0" sz="2800" spc="-5">
                <a:latin typeface="Times New Roman"/>
                <a:cs typeface="Times New Roman"/>
              </a:rPr>
              <a:t>content and </a:t>
            </a:r>
            <a:r>
              <a:rPr dirty="0" sz="2800" spc="-15">
                <a:latin typeface="Times New Roman"/>
                <a:cs typeface="Times New Roman"/>
              </a:rPr>
              <a:t>functionality, </a:t>
            </a:r>
            <a:r>
              <a:rPr dirty="0" sz="2800" spc="-5">
                <a:latin typeface="Times New Roman"/>
                <a:cs typeface="Times New Roman"/>
              </a:rPr>
              <a:t>and audit </a:t>
            </a:r>
            <a:r>
              <a:rPr dirty="0" sz="2800">
                <a:latin typeface="Times New Roman"/>
                <a:cs typeface="Times New Roman"/>
              </a:rPr>
              <a:t>the  </a:t>
            </a:r>
            <a:r>
              <a:rPr dirty="0" sz="2800" spc="-5">
                <a:latin typeface="Times New Roman"/>
                <a:cs typeface="Times New Roman"/>
              </a:rPr>
              <a:t>application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discover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vulnerabilities.	</a:t>
            </a:r>
            <a:r>
              <a:rPr dirty="0" sz="2800">
                <a:latin typeface="Times New Roman"/>
                <a:cs typeface="Times New Roman"/>
              </a:rPr>
              <a:t>Importing full login  </a:t>
            </a:r>
            <a:r>
              <a:rPr dirty="0" sz="2800" spc="-5">
                <a:latin typeface="Times New Roman"/>
                <a:cs typeface="Times New Roman"/>
              </a:rPr>
              <a:t>sequences even enables the </a:t>
            </a:r>
            <a:r>
              <a:rPr dirty="0" sz="2800">
                <a:latin typeface="Times New Roman"/>
                <a:cs typeface="Times New Roman"/>
              </a:rPr>
              <a:t>tool to </a:t>
            </a:r>
            <a:r>
              <a:rPr dirty="0" sz="2800" spc="-5">
                <a:latin typeface="Times New Roman"/>
                <a:cs typeface="Times New Roman"/>
              </a:rPr>
              <a:t>handle </a:t>
            </a:r>
            <a:r>
              <a:rPr dirty="0" sz="2800">
                <a:latin typeface="Times New Roman"/>
                <a:cs typeface="Times New Roman"/>
              </a:rPr>
              <a:t>more </a:t>
            </a:r>
            <a:r>
              <a:rPr dirty="0" sz="2800" spc="-5">
                <a:latin typeface="Times New Roman"/>
                <a:cs typeface="Times New Roman"/>
              </a:rPr>
              <a:t>complex </a:t>
            </a:r>
            <a:r>
              <a:rPr dirty="0" sz="2800">
                <a:latin typeface="Times New Roman"/>
                <a:cs typeface="Times New Roman"/>
              </a:rPr>
              <a:t>login  </a:t>
            </a:r>
            <a:r>
              <a:rPr dirty="0" sz="2800" spc="-5">
                <a:latin typeface="Times New Roman"/>
                <a:cs typeface="Times New Roman"/>
              </a:rPr>
              <a:t>mechanisms, including </a:t>
            </a:r>
            <a:r>
              <a:rPr dirty="0" sz="2800">
                <a:latin typeface="Times New Roman"/>
                <a:cs typeface="Times New Roman"/>
              </a:rPr>
              <a:t>single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sign-on.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23914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>
                <a:latin typeface="Carlito"/>
                <a:cs typeface="Carlito"/>
              </a:rPr>
              <a:t>Objectives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11937" y="1453946"/>
            <a:ext cx="11458575" cy="4280535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240029" marR="5080" indent="-227965">
              <a:lnSpc>
                <a:spcPct val="89900"/>
              </a:lnSpc>
              <a:spcBef>
                <a:spcPts val="439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800" spc="-80">
                <a:latin typeface="Times New Roman"/>
                <a:cs typeface="Times New Roman"/>
              </a:rPr>
              <a:t>Web </a:t>
            </a:r>
            <a:r>
              <a:rPr dirty="0" sz="2800" spc="-5">
                <a:latin typeface="Times New Roman"/>
                <a:cs typeface="Times New Roman"/>
              </a:rPr>
              <a:t>application security testing aims </a:t>
            </a: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determine whether </a:t>
            </a:r>
            <a:r>
              <a:rPr dirty="0" sz="2800">
                <a:latin typeface="Times New Roman"/>
                <a:cs typeface="Times New Roman"/>
              </a:rPr>
              <a:t>or not a </a:t>
            </a:r>
            <a:r>
              <a:rPr dirty="0" sz="2800" spc="-10">
                <a:latin typeface="Times New Roman"/>
                <a:cs typeface="Times New Roman"/>
              </a:rPr>
              <a:t>web </a:t>
            </a:r>
            <a:r>
              <a:rPr dirty="0" sz="2800" spc="-5">
                <a:latin typeface="Times New Roman"/>
                <a:cs typeface="Times New Roman"/>
              </a:rPr>
              <a:t>app </a:t>
            </a:r>
            <a:r>
              <a:rPr dirty="0" sz="2800">
                <a:latin typeface="Times New Roman"/>
                <a:cs typeface="Times New Roman"/>
              </a:rPr>
              <a:t>is  vulnerable to </a:t>
            </a:r>
            <a:r>
              <a:rPr dirty="0" sz="2800" spc="-5">
                <a:latin typeface="Times New Roman"/>
                <a:cs typeface="Times New Roman"/>
              </a:rPr>
              <a:t>attack. </a:t>
            </a:r>
            <a:r>
              <a:rPr dirty="0" sz="2800">
                <a:latin typeface="Times New Roman"/>
                <a:cs typeface="Times New Roman"/>
              </a:rPr>
              <a:t>It </a:t>
            </a:r>
            <a:r>
              <a:rPr dirty="0" sz="2800" spc="-5">
                <a:latin typeface="Times New Roman"/>
                <a:cs typeface="Times New Roman"/>
              </a:rPr>
              <a:t>covers </a:t>
            </a:r>
            <a:r>
              <a:rPr dirty="0" sz="2800">
                <a:latin typeface="Times New Roman"/>
                <a:cs typeface="Times New Roman"/>
              </a:rPr>
              <a:t>both </a:t>
            </a:r>
            <a:r>
              <a:rPr dirty="0" sz="2800" spc="-5">
                <a:latin typeface="Times New Roman"/>
                <a:cs typeface="Times New Roman"/>
              </a:rPr>
              <a:t>automated </a:t>
            </a:r>
            <a:r>
              <a:rPr dirty="0" sz="2800">
                <a:latin typeface="Times New Roman"/>
                <a:cs typeface="Times New Roman"/>
              </a:rPr>
              <a:t>and </a:t>
            </a:r>
            <a:r>
              <a:rPr dirty="0" sz="2800" spc="-5">
                <a:latin typeface="Times New Roman"/>
                <a:cs typeface="Times New Roman"/>
              </a:rPr>
              <a:t>manual techniques across </a:t>
            </a:r>
            <a:r>
              <a:rPr dirty="0" sz="2800">
                <a:latin typeface="Times New Roman"/>
                <a:cs typeface="Times New Roman"/>
              </a:rPr>
              <a:t>a  </a:t>
            </a:r>
            <a:r>
              <a:rPr dirty="0" sz="2800" spc="-5">
                <a:latin typeface="Times New Roman"/>
                <a:cs typeface="Times New Roman"/>
              </a:rPr>
              <a:t>number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10">
                <a:latin typeface="Times New Roman"/>
                <a:cs typeface="Times New Roman"/>
              </a:rPr>
              <a:t>different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methodologies.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dirty="0" sz="2800" spc="-30">
                <a:latin typeface="Times New Roman"/>
                <a:cs typeface="Times New Roman"/>
              </a:rPr>
              <a:t>Testing </a:t>
            </a:r>
            <a:r>
              <a:rPr dirty="0" sz="2800" spc="-5">
                <a:latin typeface="Times New Roman"/>
                <a:cs typeface="Times New Roman"/>
              </a:rPr>
              <a:t>every </a:t>
            </a:r>
            <a:r>
              <a:rPr dirty="0" sz="2800">
                <a:latin typeface="Times New Roman"/>
                <a:cs typeface="Times New Roman"/>
              </a:rPr>
              <a:t>type of </a:t>
            </a:r>
            <a:r>
              <a:rPr dirty="0" sz="2800" spc="-10">
                <a:latin typeface="Times New Roman"/>
                <a:cs typeface="Times New Roman"/>
              </a:rPr>
              <a:t>web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technology</a:t>
            </a:r>
            <a:endParaRPr sz="28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800" spc="-5">
                <a:latin typeface="Times New Roman"/>
                <a:cs typeface="Times New Roman"/>
              </a:rPr>
              <a:t>Penetration testing</a:t>
            </a:r>
            <a:endParaRPr sz="28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800" spc="-5">
                <a:latin typeface="Times New Roman"/>
                <a:cs typeface="Times New Roman"/>
              </a:rPr>
              <a:t>Secure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development</a:t>
            </a:r>
            <a:endParaRPr sz="28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  <a:tab pos="3100705" algn="l"/>
              </a:tabLst>
            </a:pPr>
            <a:r>
              <a:rPr dirty="0" sz="2800" spc="-5">
                <a:latin typeface="Times New Roman"/>
                <a:cs typeface="Times New Roman"/>
              </a:rPr>
              <a:t>Protect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Users</a:t>
            </a:r>
            <a:r>
              <a:rPr dirty="0" sz="2800">
                <a:latin typeface="Times New Roman"/>
                <a:cs typeface="Times New Roman"/>
              </a:rPr>
              <a:t> from	</a:t>
            </a:r>
            <a:r>
              <a:rPr dirty="0" sz="2800" spc="-5">
                <a:latin typeface="Times New Roman"/>
                <a:cs typeface="Times New Roman"/>
              </a:rPr>
              <a:t>risk </a:t>
            </a:r>
            <a:r>
              <a:rPr dirty="0" sz="2800">
                <a:latin typeface="Times New Roman"/>
                <a:cs typeface="Times New Roman"/>
              </a:rPr>
              <a:t>of a data </a:t>
            </a:r>
            <a:r>
              <a:rPr dirty="0" sz="2800" spc="-5">
                <a:latin typeface="Times New Roman"/>
                <a:cs typeface="Times New Roman"/>
              </a:rPr>
              <a:t>breach </a:t>
            </a:r>
            <a:r>
              <a:rPr dirty="0" sz="2800">
                <a:latin typeface="Times New Roman"/>
                <a:cs typeface="Times New Roman"/>
              </a:rPr>
              <a:t>by finding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Vulnerabilities</a:t>
            </a:r>
            <a:endParaRPr sz="28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800" spc="-5">
                <a:latin typeface="Times New Roman"/>
                <a:cs typeface="Times New Roman"/>
              </a:rPr>
              <a:t>Scanning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Vulnerabilities.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395173"/>
            <a:ext cx="44456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latin typeface="Carlito"/>
                <a:cs typeface="Carlito"/>
              </a:rPr>
              <a:t>Methodology</a:t>
            </a:r>
            <a:r>
              <a:rPr dirty="0" sz="4400" spc="-65" b="1">
                <a:latin typeface="Carlito"/>
                <a:cs typeface="Carlito"/>
              </a:rPr>
              <a:t> </a:t>
            </a:r>
            <a:r>
              <a:rPr dirty="0" sz="4400" b="1">
                <a:latin typeface="Carlito"/>
                <a:cs typeface="Carlito"/>
              </a:rPr>
              <a:t>Used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7078" y="1486801"/>
            <a:ext cx="10956594" cy="5233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18262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latin typeface="Times New Roman"/>
                <a:cs typeface="Times New Roman"/>
              </a:rPr>
              <a:t>o</a:t>
            </a:r>
            <a:r>
              <a:rPr dirty="0" sz="4400" spc="-5" b="1">
                <a:latin typeface="Times New Roman"/>
                <a:cs typeface="Times New Roman"/>
              </a:rPr>
              <a:t>u</a:t>
            </a:r>
            <a:r>
              <a:rPr dirty="0" sz="4400" spc="-10" b="1">
                <a:latin typeface="Times New Roman"/>
                <a:cs typeface="Times New Roman"/>
              </a:rPr>
              <a:t>t</a:t>
            </a:r>
            <a:r>
              <a:rPr dirty="0" sz="4400" spc="-5" b="1">
                <a:latin typeface="Times New Roman"/>
                <a:cs typeface="Times New Roman"/>
              </a:rPr>
              <a:t>l</a:t>
            </a:r>
            <a:r>
              <a:rPr dirty="0" sz="4400" b="1">
                <a:latin typeface="Times New Roman"/>
                <a:cs typeface="Times New Roman"/>
              </a:rPr>
              <a:t>ook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7480" y="1825193"/>
            <a:ext cx="5355717" cy="4351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93459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 b="1">
                <a:latin typeface="Times New Roman"/>
                <a:cs typeface="Times New Roman"/>
              </a:rPr>
              <a:t>INSTALLING</a:t>
            </a:r>
            <a:r>
              <a:rPr dirty="0" sz="4400" spc="-50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PREREQUIREMENTS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09796" y="1690560"/>
            <a:ext cx="5336285" cy="4341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64401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Times New Roman"/>
                <a:cs typeface="Times New Roman"/>
              </a:rPr>
              <a:t>PROJECT CONSISTS</a:t>
            </a:r>
            <a:r>
              <a:rPr dirty="0" sz="4400" spc="-150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OF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5325" y="1690560"/>
            <a:ext cx="5721477" cy="4080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terms:created xsi:type="dcterms:W3CDTF">2021-05-09T20:26:56Z</dcterms:created>
  <dcterms:modified xsi:type="dcterms:W3CDTF">2021-05-09T20:26:56Z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2021-04-27T00:00:00Z</vt:filetime>
  </property>
  <property fmtid="{D5CDD505-2E9C-101B-9397-08002B2CF9AE}" pid="3" name="Creator">
    <vt:lpwstr>Impress</vt:lpwstr>
  </property>
  <property fmtid="{D5CDD505-2E9C-101B-9397-08002B2CF9AE}" pid="4" name="LastSaved">
    <vt:filetime>2021-05-09T00:00:00Z</vt:filetime>
  </property>
</Properties>
</file>