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2192000" cy="6858000"/>
  <p:notesSz cx="12192000" cy="6858000"/>
  <p:embeddedFontLst>
    <p:embeddedFont>
      <p:font typeface="QFCONF+Arial-BoldMT"/>
      <p:regular r:id="rId36"/>
    </p:embeddedFont>
    <p:embeddedFont>
      <p:font typeface="FVVLCB+TimesNewRomanPS-BoldMT"/>
      <p:regular r:id="rId37"/>
    </p:embeddedFont>
    <p:embeddedFont>
      <p:font typeface="HEUNFP+ArialMT"/>
      <p:regular r:id="rId38"/>
    </p:embeddedFont>
    <p:embeddedFont>
      <p:font typeface="GBOCKK+SegoeUI-Bold"/>
      <p:regular r:id="rId39"/>
    </p:embeddedFont>
    <p:embeddedFont>
      <p:font typeface="WUDDTW+TwCenMT-Regular"/>
      <p:regular r:id="rId40"/>
    </p:embeddedFont>
    <p:embeddedFont>
      <p:font typeface="MOARTR+Arial-BoldItalicMT"/>
      <p:regular r:id="rId41"/>
    </p:embeddedFont>
    <p:embeddedFont>
      <p:font typeface="QTMNIU+Arial-ItalicMT"/>
      <p:regular r:id="rId42"/>
    </p:embeddedFont>
    <p:embeddedFont>
      <p:font typeface="TRDOUM+CambriaMath,Bold"/>
      <p:regular r:id="rId43"/>
    </p:embeddedFont>
    <p:embeddedFont>
      <p:font typeface="QVJPID+CambriaMath,BoldItalic"/>
      <p:regular r:id="rId4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viewProps" Target="viewProps.xml" /><Relationship Id="rId30" Type="http://schemas.openxmlformats.org/officeDocument/2006/relationships/slide" Target="slides/slide25.xml" /><Relationship Id="rId31" Type="http://schemas.openxmlformats.org/officeDocument/2006/relationships/slide" Target="slides/slide26.xml" /><Relationship Id="rId32" Type="http://schemas.openxmlformats.org/officeDocument/2006/relationships/slide" Target="slides/slide27.xml" /><Relationship Id="rId33" Type="http://schemas.openxmlformats.org/officeDocument/2006/relationships/slide" Target="slides/slide28.xml" /><Relationship Id="rId34" Type="http://schemas.openxmlformats.org/officeDocument/2006/relationships/slide" Target="slides/slide29.xml" /><Relationship Id="rId35" Type="http://schemas.openxmlformats.org/officeDocument/2006/relationships/slide" Target="slides/slide30.xml" /><Relationship Id="rId36" Type="http://schemas.openxmlformats.org/officeDocument/2006/relationships/font" Target="fonts/font1.fntdata" /><Relationship Id="rId37" Type="http://schemas.openxmlformats.org/officeDocument/2006/relationships/font" Target="fonts/font2.fntdata" /><Relationship Id="rId38" Type="http://schemas.openxmlformats.org/officeDocument/2006/relationships/font" Target="fonts/font3.fntdata" /><Relationship Id="rId39" Type="http://schemas.openxmlformats.org/officeDocument/2006/relationships/font" Target="fonts/font4.fntdata" /><Relationship Id="rId4" Type="http://schemas.openxmlformats.org/officeDocument/2006/relationships/theme" Target="theme/theme1.xml" /><Relationship Id="rId40" Type="http://schemas.openxmlformats.org/officeDocument/2006/relationships/font" Target="fonts/font5.fntdata" /><Relationship Id="rId41" Type="http://schemas.openxmlformats.org/officeDocument/2006/relationships/font" Target="fonts/font6.fntdata" /><Relationship Id="rId42" Type="http://schemas.openxmlformats.org/officeDocument/2006/relationships/font" Target="fonts/font7.fntdata" /><Relationship Id="rId43" Type="http://schemas.openxmlformats.org/officeDocument/2006/relationships/font" Target="fonts/font8.fntdata" /><Relationship Id="rId44" Type="http://schemas.openxmlformats.org/officeDocument/2006/relationships/font" Target="fonts/font9.fntdata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www.python.org/downloads/" TargetMode="External" /><Relationship Id="rId3" Type="http://schemas.openxmlformats.org/officeDocument/2006/relationships/image" Target="../media/image23.png" /><Relationship Id="rId4" Type="http://schemas.openxmlformats.org/officeDocument/2006/relationships/hyperlink" Target="https://www.jetbrains.com/pycharm/download/#section=windows" TargetMode="Externa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6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7.pn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8.pn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9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0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54050" y="1921492"/>
            <a:ext cx="6633257" cy="16936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7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300" spc="-93" b="1">
                <a:solidFill>
                  <a:srgbClr val="5e5e5e"/>
                </a:solidFill>
                <a:latin typeface="QFCONF+Arial-BoldMT"/>
                <a:cs typeface="QFCONF+Arial-BoldMT"/>
              </a:rPr>
              <a:t>GESTURE</a:t>
            </a:r>
            <a:r>
              <a:rPr dirty="0" sz="4300" spc="27" b="1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dirty="0" sz="4300" spc="-93" b="1">
                <a:solidFill>
                  <a:srgbClr val="5e5e5e"/>
                </a:solidFill>
                <a:latin typeface="QFCONF+Arial-BoldMT"/>
                <a:cs typeface="QFCONF+Arial-BoldMT"/>
              </a:rPr>
              <a:t>RECOGNITION</a:t>
            </a:r>
          </a:p>
          <a:p>
            <a:pPr marL="0" marR="0">
              <a:lnSpc>
                <a:spcPts val="4794"/>
              </a:lnSpc>
              <a:spcBef>
                <a:spcPts val="3445"/>
              </a:spcBef>
              <a:spcAft>
                <a:spcPts val="0"/>
              </a:spcAft>
            </a:pPr>
            <a:r>
              <a:rPr dirty="0" sz="4300" spc="-94" b="1">
                <a:solidFill>
                  <a:srgbClr val="5e5e5e"/>
                </a:solidFill>
                <a:latin typeface="QFCONF+Arial-BoldMT"/>
                <a:cs typeface="QFCONF+Arial-BoldMT"/>
              </a:rPr>
              <a:t>SYSTEM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36791" y="318918"/>
            <a:ext cx="5086093" cy="4389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 b="1">
                <a:solidFill>
                  <a:srgbClr val="000000"/>
                </a:solidFill>
                <a:latin typeface="FVVLCB+TimesNewRomanPS-BoldMT"/>
                <a:cs typeface="FVVLCB+TimesNewRomanPS-BoldMT"/>
              </a:rPr>
              <a:t>1.</a:t>
            </a:r>
            <a:r>
              <a:rPr dirty="0" sz="2850" spc="-1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0000"/>
                </a:solidFill>
                <a:latin typeface="FVVLCB+TimesNewRomanPS-BoldMT"/>
                <a:cs typeface="FVVLCB+TimesNewRomanPS-BoldMT"/>
              </a:rPr>
              <a:t>INTRODUCTION</a:t>
            </a:r>
            <a:r>
              <a:rPr dirty="0" sz="28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0000"/>
                </a:solidFill>
                <a:latin typeface="FVVLCB+TimesNewRomanPS-BoldMT"/>
                <a:cs typeface="FVVLCB+TimesNewRomanPS-BoldMT"/>
              </a:rPr>
              <a:t>PROJECT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4560" y="1794494"/>
            <a:ext cx="10085308" cy="19214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This</a:t>
            </a:r>
            <a:r>
              <a:rPr dirty="0" sz="2800" spc="76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project</a:t>
            </a:r>
            <a:r>
              <a:rPr dirty="0" sz="2800" spc="74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(Hand</a:t>
            </a:r>
            <a:r>
              <a:rPr dirty="0" sz="2800" spc="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Gesture</a:t>
            </a:r>
            <a:r>
              <a:rPr dirty="0" sz="2800" spc="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Volume</a:t>
            </a:r>
            <a:r>
              <a:rPr dirty="0" sz="2800" spc="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Controller)</a:t>
            </a:r>
            <a:r>
              <a:rPr dirty="0" sz="2800" spc="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is</a:t>
            </a:r>
            <a:r>
              <a:rPr dirty="0" sz="2800" spc="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developed</a:t>
            </a:r>
          </a:p>
          <a:p>
            <a:pPr marL="0" marR="0">
              <a:lnSpc>
                <a:spcPts val="3724"/>
              </a:lnSpc>
              <a:spcBef>
                <a:spcPts val="299"/>
              </a:spcBef>
              <a:spcAft>
                <a:spcPts val="0"/>
              </a:spcAft>
            </a:pP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using</a:t>
            </a:r>
            <a:r>
              <a:rPr dirty="0" sz="2800" spc="94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222222"/>
                </a:solidFill>
                <a:latin typeface="GBOCKK+SegoeUI-Bold"/>
                <a:cs typeface="GBOCKK+SegoeUI-Bold"/>
              </a:rPr>
              <a:t>Python</a:t>
            </a:r>
            <a:r>
              <a:rPr dirty="0" sz="2800" b="1">
                <a:solidFill>
                  <a:srgbClr val="222222"/>
                </a:solidFill>
                <a:latin typeface="GBOCKK+SegoeUI-Bold"/>
                <a:cs typeface="GBOCKK+SegoeUI-Bold"/>
              </a:rPr>
              <a:t> </a:t>
            </a:r>
            <a:r>
              <a:rPr dirty="0" sz="2800" b="1">
                <a:solidFill>
                  <a:srgbClr val="222222"/>
                </a:solidFill>
                <a:latin typeface="GBOCKK+SegoeUI-Bold"/>
                <a:cs typeface="GBOCKK+SegoeUI-Bold"/>
              </a:rPr>
              <a:t>programming</a:t>
            </a:r>
            <a:r>
              <a:rPr dirty="0" sz="2800" b="1">
                <a:solidFill>
                  <a:srgbClr val="222222"/>
                </a:solidFill>
                <a:latin typeface="GBOCKK+SegoeUI-Bold"/>
                <a:cs typeface="GBOCKK+SegoeUI-Bold"/>
              </a:rPr>
              <a:t> </a:t>
            </a:r>
            <a:r>
              <a:rPr dirty="0" sz="2800" spc="10" b="1">
                <a:solidFill>
                  <a:srgbClr val="222222"/>
                </a:solidFill>
                <a:latin typeface="GBOCKK+SegoeUI-Bold"/>
                <a:cs typeface="GBOCKK+SegoeUI-Bold"/>
              </a:rPr>
              <a:t>language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,</a:t>
            </a:r>
            <a:r>
              <a:rPr dirty="0" sz="2800" spc="7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In</a:t>
            </a:r>
            <a:r>
              <a:rPr dirty="0" sz="2800" spc="77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this</a:t>
            </a:r>
            <a:r>
              <a:rPr dirty="0" sz="2800" spc="87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222222"/>
                </a:solidFill>
                <a:latin typeface="GBOCKK+SegoeUI-Bold"/>
                <a:cs typeface="GBOCKK+SegoeUI-Bold"/>
              </a:rPr>
              <a:t>Python</a:t>
            </a:r>
            <a:r>
              <a:rPr dirty="0" sz="2800" b="1">
                <a:solidFill>
                  <a:srgbClr val="222222"/>
                </a:solidFill>
                <a:latin typeface="GBOCKK+SegoeUI-Bold"/>
                <a:cs typeface="GBOCKK+SegoeUI-Bold"/>
              </a:rPr>
              <a:t> </a:t>
            </a:r>
            <a:r>
              <a:rPr dirty="0" sz="2800" b="1">
                <a:solidFill>
                  <a:srgbClr val="222222"/>
                </a:solidFill>
                <a:latin typeface="GBOCKK+SegoeUI-Bold"/>
                <a:cs typeface="GBOCKK+SegoeUI-Bold"/>
              </a:rPr>
              <a:t>Project</a:t>
            </a:r>
          </a:p>
          <a:p>
            <a:pPr marL="0" marR="0">
              <a:lnSpc>
                <a:spcPts val="3724"/>
              </a:lnSpc>
              <a:spcBef>
                <a:spcPts val="189"/>
              </a:spcBef>
              <a:spcAft>
                <a:spcPts val="0"/>
              </a:spcAft>
            </a:pP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we</a:t>
            </a:r>
            <a:r>
              <a:rPr dirty="0" sz="2800" spc="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are</a:t>
            </a:r>
            <a:r>
              <a:rPr dirty="0" sz="2800" spc="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going</a:t>
            </a:r>
            <a:r>
              <a:rPr dirty="0" sz="2800" spc="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to</a:t>
            </a:r>
            <a:r>
              <a:rPr dirty="0" sz="2800" spc="132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222222"/>
                </a:solidFill>
                <a:latin typeface="GBOCKK+SegoeUI-Bold"/>
                <a:cs typeface="GBOCKK+SegoeUI-Bold"/>
              </a:rPr>
              <a:t>Building</a:t>
            </a:r>
            <a:r>
              <a:rPr dirty="0" sz="2800" b="1">
                <a:solidFill>
                  <a:srgbClr val="222222"/>
                </a:solidFill>
                <a:latin typeface="GBOCKK+SegoeUI-Bold"/>
                <a:cs typeface="GBOCKK+SegoeUI-Bold"/>
              </a:rPr>
              <a:t> </a:t>
            </a:r>
            <a:r>
              <a:rPr dirty="0" sz="2800" b="1">
                <a:solidFill>
                  <a:srgbClr val="222222"/>
                </a:solidFill>
                <a:latin typeface="GBOCKK+SegoeUI-Bold"/>
                <a:cs typeface="GBOCKK+SegoeUI-Bold"/>
              </a:rPr>
              <a:t>a</a:t>
            </a:r>
            <a:r>
              <a:rPr dirty="0" sz="2800" b="1">
                <a:solidFill>
                  <a:srgbClr val="222222"/>
                </a:solidFill>
                <a:latin typeface="GBOCKK+SegoeUI-Bold"/>
                <a:cs typeface="GBOCKK+SegoeUI-Bold"/>
              </a:rPr>
              <a:t> </a:t>
            </a:r>
            <a:r>
              <a:rPr dirty="0" sz="2800" b="1">
                <a:solidFill>
                  <a:srgbClr val="222222"/>
                </a:solidFill>
                <a:latin typeface="GBOCKK+SegoeUI-Bold"/>
                <a:cs typeface="GBOCKK+SegoeUI-Bold"/>
              </a:rPr>
              <a:t>Volume</a:t>
            </a:r>
            <a:r>
              <a:rPr dirty="0" sz="2800" b="1">
                <a:solidFill>
                  <a:srgbClr val="222222"/>
                </a:solidFill>
                <a:latin typeface="GBOCKK+SegoeUI-Bold"/>
                <a:cs typeface="GBOCKK+SegoeUI-Bold"/>
              </a:rPr>
              <a:t> </a:t>
            </a:r>
            <a:r>
              <a:rPr dirty="0" sz="2800" b="1">
                <a:solidFill>
                  <a:srgbClr val="222222"/>
                </a:solidFill>
                <a:latin typeface="GBOCKK+SegoeUI-Bold"/>
                <a:cs typeface="GBOCKK+SegoeUI-Bold"/>
              </a:rPr>
              <a:t>Controller</a:t>
            </a:r>
            <a:r>
              <a:rPr dirty="0" sz="2800" b="1">
                <a:solidFill>
                  <a:srgbClr val="222222"/>
                </a:solidFill>
                <a:latin typeface="GBOCKK+SegoeUI-Bold"/>
                <a:cs typeface="GBOCKK+SegoeUI-Bold"/>
              </a:rPr>
              <a:t> </a:t>
            </a:r>
            <a:r>
              <a:rPr dirty="0" sz="2800" b="1">
                <a:solidFill>
                  <a:srgbClr val="222222"/>
                </a:solidFill>
                <a:latin typeface="GBOCKK+SegoeUI-Bold"/>
                <a:cs typeface="GBOCKK+SegoeUI-Bold"/>
              </a:rPr>
              <a:t>with</a:t>
            </a:r>
            <a:r>
              <a:rPr dirty="0" sz="2800" b="1">
                <a:solidFill>
                  <a:srgbClr val="222222"/>
                </a:solidFill>
                <a:latin typeface="GBOCKK+SegoeUI-Bold"/>
                <a:cs typeface="GBOCKK+SegoeUI-Bold"/>
              </a:rPr>
              <a:t> </a:t>
            </a:r>
            <a:r>
              <a:rPr dirty="0" sz="2800" b="1">
                <a:solidFill>
                  <a:srgbClr val="222222"/>
                </a:solidFill>
                <a:latin typeface="GBOCKK+SegoeUI-Bold"/>
                <a:cs typeface="GBOCKK+SegoeUI-Bold"/>
              </a:rPr>
              <a:t>our</a:t>
            </a:r>
            <a:r>
              <a:rPr dirty="0" sz="2800" b="1">
                <a:solidFill>
                  <a:srgbClr val="222222"/>
                </a:solidFill>
                <a:latin typeface="GBOCKK+SegoeUI-Bold"/>
                <a:cs typeface="GBOCKK+SegoeUI-Bold"/>
              </a:rPr>
              <a:t> </a:t>
            </a:r>
            <a:r>
              <a:rPr dirty="0" sz="2800" b="1">
                <a:solidFill>
                  <a:srgbClr val="222222"/>
                </a:solidFill>
                <a:latin typeface="GBOCKK+SegoeUI-Bold"/>
                <a:cs typeface="GBOCKK+SegoeUI-Bold"/>
              </a:rPr>
              <a:t>Hand</a:t>
            </a:r>
          </a:p>
          <a:p>
            <a:pPr marL="0" marR="0">
              <a:lnSpc>
                <a:spcPts val="3724"/>
              </a:lnSpc>
              <a:spcBef>
                <a:spcPts val="139"/>
              </a:spcBef>
              <a:spcAft>
                <a:spcPts val="0"/>
              </a:spcAft>
            </a:pPr>
            <a:r>
              <a:rPr dirty="0" sz="2800" b="1">
                <a:solidFill>
                  <a:srgbClr val="222222"/>
                </a:solidFill>
                <a:latin typeface="GBOCKK+SegoeUI-Bold"/>
                <a:cs typeface="GBOCKK+SegoeUI-Bold"/>
              </a:rPr>
              <a:t>Gesture</a:t>
            </a:r>
            <a:r>
              <a:rPr dirty="0" sz="2800" b="1">
                <a:solidFill>
                  <a:srgbClr val="222222"/>
                </a:solidFill>
                <a:latin typeface="GBOCKK+SegoeUI-Bold"/>
                <a:cs typeface="GBOCKK+SegoeUI-Bold"/>
              </a:rPr>
              <a:t> </a:t>
            </a:r>
            <a:r>
              <a:rPr dirty="0" sz="2800" b="1">
                <a:solidFill>
                  <a:srgbClr val="222222"/>
                </a:solidFill>
                <a:latin typeface="GBOCKK+SegoeUI-Bold"/>
                <a:cs typeface="GBOCKK+SegoeUI-Bold"/>
              </a:rPr>
              <a:t>detection</a:t>
            </a:r>
            <a:r>
              <a:rPr dirty="0" sz="2800" spc="15" b="1">
                <a:solidFill>
                  <a:srgbClr val="222222"/>
                </a:solidFill>
                <a:latin typeface="GBOCKK+SegoeUI-Bold"/>
                <a:cs typeface="GBOCKK+SegoeUI-Bold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,</a:t>
            </a:r>
            <a:r>
              <a:rPr dirty="0" sz="2800" spc="73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To</a:t>
            </a:r>
            <a:r>
              <a:rPr dirty="0" sz="2800" spc="77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change</a:t>
            </a:r>
            <a:r>
              <a:rPr dirty="0" sz="2800" spc="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the</a:t>
            </a:r>
            <a:r>
              <a:rPr dirty="0" sz="2800" spc="76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volume</a:t>
            </a:r>
            <a:r>
              <a:rPr dirty="0" sz="2800" spc="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of</a:t>
            </a:r>
            <a:r>
              <a:rPr dirty="0" sz="2800" spc="74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a</a:t>
            </a:r>
            <a:r>
              <a:rPr dirty="0" sz="2800" spc="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computer.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4560" y="3960606"/>
            <a:ext cx="10168991" cy="23982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We</a:t>
            </a:r>
            <a:r>
              <a:rPr dirty="0" sz="2800" spc="77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first</a:t>
            </a:r>
            <a:r>
              <a:rPr dirty="0" sz="2800" spc="74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look</a:t>
            </a:r>
            <a:r>
              <a:rPr dirty="0" sz="2800" spc="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into</a:t>
            </a:r>
            <a:r>
              <a:rPr dirty="0" sz="2800" spc="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hand</a:t>
            </a:r>
            <a:r>
              <a:rPr dirty="0" sz="2800" spc="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tracking</a:t>
            </a:r>
            <a:r>
              <a:rPr dirty="0" sz="2800" spc="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and</a:t>
            </a:r>
            <a:r>
              <a:rPr dirty="0" sz="2800" spc="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then</a:t>
            </a:r>
            <a:r>
              <a:rPr dirty="0" sz="2800" spc="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we</a:t>
            </a:r>
            <a:r>
              <a:rPr dirty="0" sz="2800" spc="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will</a:t>
            </a:r>
            <a:r>
              <a:rPr dirty="0" sz="2800" spc="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use</a:t>
            </a:r>
            <a:r>
              <a:rPr dirty="0" sz="2800" spc="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the</a:t>
            </a:r>
            <a:r>
              <a:rPr dirty="0" sz="2800" spc="76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hand</a:t>
            </a:r>
          </a:p>
          <a:p>
            <a:pPr marL="0" marR="0">
              <a:lnSpc>
                <a:spcPts val="3128"/>
              </a:lnSpc>
              <a:spcBef>
                <a:spcPts val="785"/>
              </a:spcBef>
              <a:spcAft>
                <a:spcPts val="0"/>
              </a:spcAft>
            </a:pP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landmarks</a:t>
            </a:r>
            <a:r>
              <a:rPr dirty="0" sz="2800" spc="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to</a:t>
            </a:r>
            <a:r>
              <a:rPr dirty="0" sz="2800" spc="77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find</a:t>
            </a:r>
            <a:r>
              <a:rPr dirty="0" sz="2800" spc="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gesture</a:t>
            </a:r>
            <a:r>
              <a:rPr dirty="0" sz="2800" spc="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of</a:t>
            </a:r>
            <a:r>
              <a:rPr dirty="0" sz="2800" spc="74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our</a:t>
            </a:r>
            <a:r>
              <a:rPr dirty="0" sz="2800" spc="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hand</a:t>
            </a:r>
            <a:r>
              <a:rPr dirty="0" sz="2800" spc="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to</a:t>
            </a:r>
            <a:r>
              <a:rPr dirty="0" sz="2800" spc="77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change</a:t>
            </a:r>
            <a:r>
              <a:rPr dirty="0" sz="2800" spc="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the</a:t>
            </a:r>
            <a:r>
              <a:rPr dirty="0" sz="2800" spc="76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volume.</a:t>
            </a:r>
          </a:p>
          <a:p>
            <a:pPr marL="0" marR="0">
              <a:lnSpc>
                <a:spcPts val="3128"/>
              </a:lnSpc>
              <a:spcBef>
                <a:spcPts val="785"/>
              </a:spcBef>
              <a:spcAft>
                <a:spcPts val="0"/>
              </a:spcAft>
            </a:pP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This</a:t>
            </a:r>
            <a:r>
              <a:rPr dirty="0" sz="2800" spc="76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project</a:t>
            </a:r>
            <a:r>
              <a:rPr dirty="0" sz="2800" spc="74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is</a:t>
            </a:r>
            <a:r>
              <a:rPr dirty="0" sz="2800" spc="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module</a:t>
            </a:r>
            <a:r>
              <a:rPr dirty="0" sz="2800" spc="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based</a:t>
            </a:r>
            <a:r>
              <a:rPr dirty="0" sz="2800" spc="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which</a:t>
            </a:r>
            <a:r>
              <a:rPr dirty="0" sz="2800" spc="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means</a:t>
            </a:r>
            <a:r>
              <a:rPr dirty="0" sz="2800" spc="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we</a:t>
            </a:r>
            <a:r>
              <a:rPr dirty="0" sz="2800" spc="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will</a:t>
            </a:r>
            <a:r>
              <a:rPr dirty="0" sz="2800" spc="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be</a:t>
            </a:r>
            <a:r>
              <a:rPr dirty="0" sz="2800" spc="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using</a:t>
            </a:r>
            <a:r>
              <a:rPr dirty="0" sz="2800" spc="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a</a:t>
            </a:r>
          </a:p>
          <a:p>
            <a:pPr marL="0" marR="0">
              <a:lnSpc>
                <a:spcPts val="3128"/>
              </a:lnSpc>
              <a:spcBef>
                <a:spcPts val="735"/>
              </a:spcBef>
              <a:spcAft>
                <a:spcPts val="0"/>
              </a:spcAft>
            </a:pP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previously</a:t>
            </a:r>
            <a:r>
              <a:rPr dirty="0" sz="2800" spc="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created</a:t>
            </a:r>
            <a:r>
              <a:rPr dirty="0" sz="2800" spc="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hand</a:t>
            </a:r>
            <a:r>
              <a:rPr dirty="0" sz="2800" spc="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module</a:t>
            </a:r>
            <a:r>
              <a:rPr dirty="0" sz="2800" spc="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which</a:t>
            </a:r>
            <a:r>
              <a:rPr dirty="0" sz="2800" spc="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makes</a:t>
            </a:r>
            <a:r>
              <a:rPr dirty="0" sz="2800" spc="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the</a:t>
            </a:r>
            <a:r>
              <a:rPr dirty="0" sz="2800" spc="76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hand</a:t>
            </a:r>
            <a:r>
              <a:rPr dirty="0" sz="2800" spc="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tracking</a:t>
            </a:r>
          </a:p>
          <a:p>
            <a:pPr marL="0" marR="0">
              <a:lnSpc>
                <a:spcPts val="3128"/>
              </a:lnSpc>
              <a:spcBef>
                <a:spcPts val="785"/>
              </a:spcBef>
              <a:spcAft>
                <a:spcPts val="0"/>
              </a:spcAft>
            </a:pP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very</a:t>
            </a:r>
            <a:r>
              <a:rPr dirty="0" sz="2800" spc="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66"/>
                </a:solidFill>
                <a:latin typeface="HEUNFP+ArialMT"/>
                <a:cs typeface="HEUNFP+ArialMT"/>
              </a:rPr>
              <a:t>easy.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44644" y="331585"/>
            <a:ext cx="3750701" cy="24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HEUNFP+ArialMT"/>
                <a:cs typeface="HEUNFP+ArialMT"/>
              </a:rPr>
              <a:t>•</a:t>
            </a:r>
            <a:r>
              <a:rPr dirty="0" sz="1400" b="1">
                <a:solidFill>
                  <a:srgbClr val="000000"/>
                </a:solidFill>
                <a:latin typeface="QFCONF+Arial-BoldMT"/>
                <a:cs typeface="QFCONF+Arial-BoldMT"/>
              </a:rPr>
              <a:t>SOFTWARE/APPARATUS</a:t>
            </a:r>
            <a:r>
              <a:rPr dirty="0" sz="1400" spc="37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QFCONF+Arial-BoldMT"/>
                <a:cs typeface="QFCONF+Arial-BoldMT"/>
              </a:rPr>
              <a:t>REQUIREMENT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72540" y="997314"/>
            <a:ext cx="481161" cy="7406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S.NO</a:t>
            </a:r>
          </a:p>
          <a:p>
            <a:pPr marL="0" marR="0">
              <a:lnSpc>
                <a:spcPts val="1306"/>
              </a:lnSpc>
              <a:spcBef>
                <a:spcPts val="291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79778" y="997314"/>
            <a:ext cx="2011795" cy="2040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Software/Apparatus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Required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79778" y="1533945"/>
            <a:ext cx="4532107" cy="2040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A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Laptop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with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Webcam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or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an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external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Webcam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device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for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Desktop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PC.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72540" y="2420030"/>
            <a:ext cx="236487" cy="7406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2</a:t>
            </a:r>
          </a:p>
          <a:p>
            <a:pPr marL="0" marR="0">
              <a:lnSpc>
                <a:spcPts val="1306"/>
              </a:lnSpc>
              <a:spcBef>
                <a:spcPts val="2918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79778" y="2420030"/>
            <a:ext cx="3205009" cy="2040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Windows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7/8/8.1/10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installed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operating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System.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979778" y="2956661"/>
            <a:ext cx="4367911" cy="2040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u="sng">
                <a:solidFill>
                  <a:srgbClr val="56bcfe"/>
                </a:solidFill>
                <a:latin typeface="WUDDTW+TwCenMT-Regular"/>
                <a:cs typeface="WUDDTW+TwCenMT-Regula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dirty="0" sz="1200">
                <a:solidFill>
                  <a:srgbClr val="56bcfe"/>
                </a:solidFill>
                <a:latin typeface="WUDDTW+TwCenMT-Regular"/>
                <a:cs typeface="WUDDTW+TwCenMT-Regula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3.9.4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or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earlier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version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installed.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(To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run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in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Windows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Terminal)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72540" y="3842746"/>
            <a:ext cx="236487" cy="2040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979778" y="3842746"/>
            <a:ext cx="1863583" cy="2040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u="sng">
                <a:solidFill>
                  <a:srgbClr val="56bcfe"/>
                </a:solidFill>
                <a:latin typeface="WUDDTW+TwCenMT-Regular"/>
                <a:cs typeface="WUDDTW+TwCenMT-Regula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PyCharm</a:t>
            </a:r>
            <a:r>
              <a:rPr dirty="0" sz="1200" spc="29" u="sng">
                <a:solidFill>
                  <a:srgbClr val="56bcfe"/>
                </a:solidFill>
                <a:latin typeface="WUDDTW+TwCenMT-Regular"/>
                <a:cs typeface="WUDDTW+TwCenMT-Regula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200" u="sng">
                <a:solidFill>
                  <a:srgbClr val="56bcfe"/>
                </a:solidFill>
                <a:latin typeface="WUDDTW+TwCenMT-Regular"/>
                <a:cs typeface="WUDDTW+TwCenMT-Regula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IDE</a:t>
            </a:r>
            <a:r>
              <a:rPr dirty="0" sz="1200">
                <a:solidFill>
                  <a:srgbClr val="56bcfe"/>
                </a:solidFill>
                <a:latin typeface="WUDDTW+TwCenMT-Regular"/>
                <a:cs typeface="WUDDTW+TwCenMT-Regula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installed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in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WUDDTW+TwCenMT-Regular"/>
                <a:cs typeface="WUDDTW+TwCenMT-Regular"/>
              </a:rPr>
              <a:t>PC.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287395" y="5820577"/>
            <a:ext cx="1052348" cy="1941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HEUNFP+ArialMT"/>
                <a:cs typeface="HEUNFP+ArialMT"/>
              </a:rPr>
              <a:t>Fig.1</a:t>
            </a:r>
            <a:r>
              <a:rPr dirty="0" sz="1100" spc="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EUNFP+ArialMT"/>
                <a:cs typeface="HEUNFP+ArialMT"/>
              </a:rPr>
              <a:t>Webcam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722495" y="5822164"/>
            <a:ext cx="1308276" cy="1941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HEUNFP+ArialMT"/>
                <a:cs typeface="HEUNFP+ArialMT"/>
              </a:rPr>
              <a:t>Fig.2</a:t>
            </a:r>
            <a:r>
              <a:rPr dirty="0" sz="1100" spc="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EUNFP+ArialMT"/>
                <a:cs typeface="HEUNFP+ArialMT"/>
              </a:rPr>
              <a:t>Windows</a:t>
            </a:r>
            <a:r>
              <a:rPr dirty="0" sz="1100" spc="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EUNFP+ArialMT"/>
                <a:cs typeface="HEUNFP+ArialMT"/>
              </a:rPr>
              <a:t>OS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516369" y="5822164"/>
            <a:ext cx="935998" cy="1941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HEUNFP+ArialMT"/>
                <a:cs typeface="HEUNFP+ArialMT"/>
              </a:rPr>
              <a:t>Fig.3</a:t>
            </a:r>
            <a:r>
              <a:rPr dirty="0" sz="1100" spc="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EUNFP+ArialMT"/>
                <a:cs typeface="HEUNFP+ArialMT"/>
              </a:rPr>
              <a:t>Python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162607" y="5822164"/>
            <a:ext cx="1083361" cy="1941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HEUNFP+ArialMT"/>
                <a:cs typeface="HEUNFP+ArialMT"/>
              </a:rPr>
              <a:t>Fig.4</a:t>
            </a:r>
            <a:r>
              <a:rPr dirty="0" sz="1100" spc="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EUNFP+ArialMT"/>
                <a:cs typeface="HEUNFP+ArialMT"/>
              </a:rPr>
              <a:t>PyCharm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320" y="324000"/>
            <a:ext cx="216870" cy="24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HEUNFP+ArialMT"/>
                <a:cs typeface="HEUNFP+ArialMT"/>
              </a:rPr>
              <a:t>•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7520" y="329748"/>
            <a:ext cx="1288479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QFCONF+Arial-BoldMT"/>
                <a:cs typeface="QFCONF+Arial-BoldMT"/>
              </a:rPr>
              <a:t>PROCEDURE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7520" y="543108"/>
            <a:ext cx="7725796" cy="663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HEUNFP+ArialMT"/>
                <a:cs typeface="HEUNFP+ArialMT"/>
              </a:rPr>
              <a:t>These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EUNFP+ArialMT"/>
                <a:cs typeface="HEUNFP+ArialMT"/>
              </a:rPr>
              <a:t>are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EUNFP+ArialMT"/>
                <a:cs typeface="HEUNFP+ArialMT"/>
              </a:rPr>
              <a:t>the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EUNFP+ArialMT"/>
                <a:cs typeface="HEUNFP+ArialMT"/>
              </a:rPr>
              <a:t>following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EUNFP+ArialMT"/>
                <a:cs typeface="HEUNFP+ArialMT"/>
              </a:rPr>
              <a:t>steps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EUNFP+ArialMT"/>
                <a:cs typeface="HEUNFP+ArialMT"/>
              </a:rPr>
              <a:t>to</a:t>
            </a:r>
            <a:r>
              <a:rPr dirty="0" sz="1400" spc="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EUNFP+ArialMT"/>
                <a:cs typeface="HEUNFP+ArialMT"/>
              </a:rPr>
              <a:t>create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EUNFP+ArialMT"/>
                <a:cs typeface="HEUNFP+ArialMT"/>
              </a:rPr>
              <a:t>a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EUNFP+ArialMT"/>
                <a:cs typeface="HEUNFP+ArialMT"/>
              </a:rPr>
              <a:t>Hand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EUNFP+ArialMT"/>
                <a:cs typeface="HEUNFP+ArialMT"/>
              </a:rPr>
              <a:t>Gesture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EUNFP+ArialMT"/>
                <a:cs typeface="HEUNFP+ArialMT"/>
              </a:rPr>
              <a:t>Volume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EUNFP+ArialMT"/>
                <a:cs typeface="HEUNFP+ArialMT"/>
              </a:rPr>
              <a:t>Controller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EUNFP+ArialMT"/>
                <a:cs typeface="HEUNFP+ArialMT"/>
              </a:rPr>
              <a:t>Project: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EUNFP+ArialMT"/>
                <a:cs typeface="HEUNFP+ArialMT"/>
              </a:rPr>
              <a:t>-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QFCONF+Arial-BoldMT"/>
                <a:cs typeface="QFCONF+Arial-BoldMT"/>
              </a:rPr>
              <a:t>Step</a:t>
            </a:r>
            <a:r>
              <a:rPr dirty="0" sz="1400" spc="37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QFCONF+Arial-BoldMT"/>
                <a:cs typeface="QFCONF+Arial-BoldMT"/>
              </a:rPr>
              <a:t>1:</a:t>
            </a:r>
            <a:r>
              <a:rPr dirty="0" sz="1400" spc="23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EUNFP+ArialMT"/>
                <a:cs typeface="HEUNFP+ArialMT"/>
              </a:rPr>
              <a:t>Open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EUNFP+ArialMT"/>
                <a:cs typeface="HEUNFP+ArialMT"/>
              </a:rPr>
              <a:t>PyCharm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EUNFP+ArialMT"/>
                <a:cs typeface="HEUNFP+ArialMT"/>
              </a:rPr>
              <a:t>Application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EUNFP+ArialMT"/>
                <a:cs typeface="HEUNFP+ArialMT"/>
              </a:rPr>
              <a:t>located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EUNFP+ArialMT"/>
                <a:cs typeface="HEUNFP+ArialMT"/>
              </a:rPr>
              <a:t>on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EUNFP+ArialMT"/>
                <a:cs typeface="HEUNFP+ArialMT"/>
              </a:rPr>
              <a:t>your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EUNFP+ArialMT"/>
                <a:cs typeface="HEUNFP+ArialMT"/>
              </a:rPr>
              <a:t>desktop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EUNFP+ArialMT"/>
                <a:cs typeface="HEUNFP+ArialMT"/>
              </a:rPr>
              <a:t>or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EUNFP+ArialMT"/>
                <a:cs typeface="HEUNFP+ArialMT"/>
              </a:rPr>
              <a:t>open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EUNFP+ArialMT"/>
                <a:cs typeface="HEUNFP+ArialMT"/>
              </a:rPr>
              <a:t>from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EUNFP+ArialMT"/>
                <a:cs typeface="HEUNFP+ArialMT"/>
              </a:rPr>
              <a:t>desired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EUNFP+ArialMT"/>
                <a:cs typeface="HEUNFP+ArialMT"/>
              </a:rPr>
              <a:t>located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EUNFP+ArialMT"/>
                <a:cs typeface="HEUNFP+ArialMT"/>
              </a:rPr>
              <a:t>folder.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QFCONF+Arial-BoldMT"/>
                <a:cs typeface="QFCONF+Arial-BoldMT"/>
              </a:rPr>
              <a:t>Step</a:t>
            </a:r>
            <a:r>
              <a:rPr dirty="0" sz="1400" spc="37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00"/>
                </a:solidFill>
                <a:latin typeface="QFCONF+Arial-BoldMT"/>
                <a:cs typeface="QFCONF+Arial-BoldMT"/>
              </a:rPr>
              <a:t>2:</a:t>
            </a:r>
            <a:r>
              <a:rPr dirty="0" sz="1400" spc="23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EUNFP+ArialMT"/>
                <a:cs typeface="HEUNFP+ArialMT"/>
              </a:rPr>
              <a:t>Click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EUNFP+ArialMT"/>
                <a:cs typeface="HEUNFP+ArialMT"/>
              </a:rPr>
              <a:t>on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EUNFP+ArialMT"/>
                <a:cs typeface="HEUNFP+ArialMT"/>
              </a:rPr>
              <a:t>File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EUNFP+ArialMT"/>
                <a:cs typeface="HEUNFP+ArialMT"/>
              </a:rPr>
              <a:t>option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EUNFP+ArialMT"/>
                <a:cs typeface="HEUNFP+ArialMT"/>
              </a:rPr>
              <a:t>and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EUNFP+ArialMT"/>
                <a:cs typeface="HEUNFP+ArialMT"/>
              </a:rPr>
              <a:t>then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EUNFP+ArialMT"/>
                <a:cs typeface="HEUNFP+ArialMT"/>
              </a:rPr>
              <a:t>click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EUNFP+ArialMT"/>
                <a:cs typeface="HEUNFP+ArialMT"/>
              </a:rPr>
              <a:t>on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EUNFP+ArialMT"/>
                <a:cs typeface="HEUNFP+ArialMT"/>
              </a:rPr>
              <a:t>new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HEUNFP+ArialMT"/>
                <a:cs typeface="HEUNFP+ArialMT"/>
              </a:rPr>
              <a:t>project.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40" y="1413041"/>
            <a:ext cx="5637314" cy="1941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QFCONF+Arial-BoldMT"/>
                <a:cs typeface="QFCONF+Arial-BoldMT"/>
              </a:rPr>
              <a:t>Step</a:t>
            </a:r>
            <a:r>
              <a:rPr dirty="0" sz="1100" spc="2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000000"/>
                </a:solidFill>
                <a:latin typeface="QFCONF+Arial-BoldMT"/>
                <a:cs typeface="QFCONF+Arial-BoldMT"/>
              </a:rPr>
              <a:t>3:</a:t>
            </a:r>
            <a:r>
              <a:rPr dirty="0" sz="1100" spc="23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EUNFP+ArialMT"/>
                <a:cs typeface="HEUNFP+ArialMT"/>
              </a:rPr>
              <a:t>Select</a:t>
            </a:r>
            <a:r>
              <a:rPr dirty="0" sz="1100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EUNFP+ArialMT"/>
                <a:cs typeface="HEUNFP+ArialMT"/>
              </a:rPr>
              <a:t>the</a:t>
            </a:r>
            <a:r>
              <a:rPr dirty="0" sz="1100" spc="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EUNFP+ArialMT"/>
                <a:cs typeface="HEUNFP+ArialMT"/>
              </a:rPr>
              <a:t>location</a:t>
            </a:r>
            <a:r>
              <a:rPr dirty="0" sz="1100" spc="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EUNFP+ArialMT"/>
                <a:cs typeface="HEUNFP+ArialMT"/>
              </a:rPr>
              <a:t>where</a:t>
            </a:r>
            <a:r>
              <a:rPr dirty="0" sz="1100" spc="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EUNFP+ArialMT"/>
                <a:cs typeface="HEUNFP+ArialMT"/>
              </a:rPr>
              <a:t>you</a:t>
            </a:r>
            <a:r>
              <a:rPr dirty="0" sz="1100" spc="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EUNFP+ArialMT"/>
                <a:cs typeface="HEUNFP+ArialMT"/>
              </a:rPr>
              <a:t>want</a:t>
            </a:r>
            <a:r>
              <a:rPr dirty="0" sz="1100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EUNFP+ArialMT"/>
                <a:cs typeface="HEUNFP+ArialMT"/>
              </a:rPr>
              <a:t>to</a:t>
            </a:r>
            <a:r>
              <a:rPr dirty="0" sz="1100" spc="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EUNFP+ArialMT"/>
                <a:cs typeface="HEUNFP+ArialMT"/>
              </a:rPr>
              <a:t>create</a:t>
            </a:r>
            <a:r>
              <a:rPr dirty="0" sz="1100" spc="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EUNFP+ArialMT"/>
                <a:cs typeface="HEUNFP+ArialMT"/>
              </a:rPr>
              <a:t>your</a:t>
            </a:r>
            <a:r>
              <a:rPr dirty="0" sz="1100" spc="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EUNFP+ArialMT"/>
                <a:cs typeface="HEUNFP+ArialMT"/>
              </a:rPr>
              <a:t>project</a:t>
            </a:r>
            <a:r>
              <a:rPr dirty="0" sz="1100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EUNFP+ArialMT"/>
                <a:cs typeface="HEUNFP+ArialMT"/>
              </a:rPr>
              <a:t>and</a:t>
            </a:r>
            <a:r>
              <a:rPr dirty="0" sz="1100" spc="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EUNFP+ArialMT"/>
                <a:cs typeface="HEUNFP+ArialMT"/>
              </a:rPr>
              <a:t>the</a:t>
            </a:r>
            <a:r>
              <a:rPr dirty="0" sz="1100" spc="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EUNFP+ArialMT"/>
                <a:cs typeface="HEUNFP+ArialMT"/>
              </a:rPr>
              <a:t>click</a:t>
            </a:r>
            <a:r>
              <a:rPr dirty="0" sz="1100" spc="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EUNFP+ArialMT"/>
                <a:cs typeface="HEUNFP+ArialMT"/>
              </a:rPr>
              <a:t>on</a:t>
            </a:r>
            <a:r>
              <a:rPr dirty="0" sz="1100" spc="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EUNFP+ArialMT"/>
                <a:cs typeface="HEUNFP+ArialMT"/>
              </a:rPr>
              <a:t>create.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28320" y="631725"/>
            <a:ext cx="10999315" cy="626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QFCONF+Arial-BoldMT"/>
                <a:cs typeface="QFCONF+Arial-BoldMT"/>
              </a:rPr>
              <a:t>Step</a:t>
            </a:r>
            <a:r>
              <a:rPr dirty="0" sz="2000" spc="52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0000"/>
                </a:solidFill>
                <a:latin typeface="QFCONF+Arial-BoldMT"/>
                <a:cs typeface="QFCONF+Arial-BoldMT"/>
              </a:rPr>
              <a:t>4:</a:t>
            </a:r>
            <a:r>
              <a:rPr dirty="0" sz="2000" spc="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Right</a:t>
            </a:r>
            <a:r>
              <a:rPr dirty="0" sz="2000" spc="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Click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on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Project</a:t>
            </a:r>
            <a:r>
              <a:rPr dirty="0" sz="2000" spc="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Folder</a:t>
            </a:r>
            <a:r>
              <a:rPr dirty="0" sz="2000" spc="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→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New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→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Python</a:t>
            </a:r>
            <a:r>
              <a:rPr dirty="0" sz="2000" spc="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File.</a:t>
            </a:r>
            <a:r>
              <a:rPr dirty="0" sz="2000" spc="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Name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your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Python</a:t>
            </a:r>
            <a:r>
              <a:rPr dirty="0" sz="2000" spc="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file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anything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you</a:t>
            </a:r>
          </a:p>
          <a:p>
            <a:pPr marL="70358" marR="0">
              <a:lnSpc>
                <a:spcPts val="2234"/>
              </a:lnSpc>
              <a:spcBef>
                <a:spcPts val="165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want</a:t>
            </a:r>
            <a:r>
              <a:rPr dirty="0" sz="2000" spc="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or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it</a:t>
            </a:r>
            <a:r>
              <a:rPr dirty="0" sz="2000" spc="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is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main.py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by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default.</a:t>
            </a:r>
            <a:r>
              <a:rPr dirty="0" sz="2000" spc="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Click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on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OK,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New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Python</a:t>
            </a:r>
            <a:r>
              <a:rPr dirty="0" sz="2000" spc="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file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will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be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created.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86560" y="819684"/>
            <a:ext cx="7551827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You</a:t>
            </a:r>
            <a:r>
              <a:rPr dirty="0" sz="2000" spc="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have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to</a:t>
            </a:r>
            <a:r>
              <a:rPr dirty="0" sz="2000" spc="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import</a:t>
            </a:r>
            <a:r>
              <a:rPr dirty="0" sz="2000" spc="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and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install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some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Libraries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to</a:t>
            </a:r>
            <a:r>
              <a:rPr dirty="0" sz="2000" spc="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run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this</a:t>
            </a:r>
            <a:r>
              <a:rPr dirty="0" sz="2000" spc="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program</a:t>
            </a:r>
            <a:r>
              <a:rPr dirty="0" sz="1100">
                <a:solidFill>
                  <a:srgbClr val="000000"/>
                </a:solidFill>
                <a:latin typeface="HEUNFP+ArialMT"/>
                <a:cs typeface="HEUNFP+ArialMT"/>
              </a:rPr>
              <a:t>:</a:t>
            </a:r>
            <a:r>
              <a:rPr dirty="0" sz="1100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HEUNFP+ArialMT"/>
                <a:cs typeface="HEUNFP+ArialMT"/>
              </a:rPr>
              <a:t>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86560" y="1493518"/>
            <a:ext cx="7665649" cy="21506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import</a:t>
            </a:r>
            <a:r>
              <a:rPr dirty="0" sz="20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0000"/>
                </a:solidFill>
                <a:latin typeface="MOARTR+Arial-BoldItalicMT"/>
                <a:cs typeface="MOARTR+Arial-BoldItalicMT"/>
              </a:rPr>
              <a:t>cv2</a:t>
            </a:r>
          </a:p>
          <a:p>
            <a:pPr marL="0" marR="0">
              <a:lnSpc>
                <a:spcPts val="2234"/>
              </a:lnSpc>
              <a:spcBef>
                <a:spcPts val="165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import</a:t>
            </a:r>
            <a:r>
              <a:rPr dirty="0" sz="20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0000"/>
                </a:solidFill>
                <a:latin typeface="MOARTR+Arial-BoldItalicMT"/>
                <a:cs typeface="MOARTR+Arial-BoldItalicMT"/>
              </a:rPr>
              <a:t>mediapipe</a:t>
            </a:r>
            <a:r>
              <a:rPr dirty="0" sz="2000" spc="54" b="1">
                <a:solidFill>
                  <a:srgbClr val="000000"/>
                </a:solidFill>
                <a:latin typeface="MOARTR+Arial-BoldItalicMT"/>
                <a:cs typeface="MOARTR+Arial-BoldItalic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MOARTR+Arial-BoldItalicMT"/>
                <a:cs typeface="MOARTR+Arial-BoldItalicMT"/>
              </a:rPr>
              <a:t>as</a:t>
            </a:r>
            <a:r>
              <a:rPr dirty="0" sz="2000" spc="53" b="1">
                <a:solidFill>
                  <a:srgbClr val="000000"/>
                </a:solidFill>
                <a:latin typeface="MOARTR+Arial-BoldItalicMT"/>
                <a:cs typeface="MOARTR+Arial-BoldItalic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MOARTR+Arial-BoldItalicMT"/>
                <a:cs typeface="MOARTR+Arial-BoldItalicMT"/>
              </a:rPr>
              <a:t>mp</a:t>
            </a:r>
          </a:p>
          <a:p>
            <a:pPr marL="0" marR="0">
              <a:lnSpc>
                <a:spcPts val="2234"/>
              </a:lnSpc>
              <a:spcBef>
                <a:spcPts val="165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from</a:t>
            </a:r>
            <a:r>
              <a:rPr dirty="0" sz="2000" spc="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math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import</a:t>
            </a:r>
            <a:r>
              <a:rPr dirty="0" sz="2000" spc="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0000"/>
                </a:solidFill>
                <a:latin typeface="MOARTR+Arial-BoldItalicMT"/>
                <a:cs typeface="MOARTR+Arial-BoldItalicMT"/>
              </a:rPr>
              <a:t>hypot</a:t>
            </a:r>
          </a:p>
          <a:p>
            <a:pPr marL="0" marR="0">
              <a:lnSpc>
                <a:spcPts val="2234"/>
              </a:lnSpc>
              <a:spcBef>
                <a:spcPts val="165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from</a:t>
            </a:r>
            <a:r>
              <a:rPr dirty="0" sz="2000" spc="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ctypes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import</a:t>
            </a:r>
            <a:r>
              <a:rPr dirty="0" sz="2000" spc="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cast</a:t>
            </a:r>
            <a:r>
              <a:rPr dirty="0" sz="2000" b="1">
                <a:solidFill>
                  <a:srgbClr val="000000"/>
                </a:solidFill>
                <a:latin typeface="MOARTR+Arial-BoldItalicMT"/>
                <a:cs typeface="MOARTR+Arial-BoldItalicMT"/>
              </a:rPr>
              <a:t>,</a:t>
            </a:r>
            <a:r>
              <a:rPr dirty="0" sz="2000" spc="52" b="1">
                <a:solidFill>
                  <a:srgbClr val="000000"/>
                </a:solidFill>
                <a:latin typeface="MOARTR+Arial-BoldItalicMT"/>
                <a:cs typeface="MOARTR+Arial-BoldItalic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MOARTR+Arial-BoldItalicMT"/>
                <a:cs typeface="MOARTR+Arial-BoldItalicMT"/>
              </a:rPr>
              <a:t>POINTER</a:t>
            </a:r>
          </a:p>
          <a:p>
            <a:pPr marL="0" marR="0">
              <a:lnSpc>
                <a:spcPts val="2234"/>
              </a:lnSpc>
              <a:spcBef>
                <a:spcPts val="165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from</a:t>
            </a:r>
            <a:r>
              <a:rPr dirty="0" sz="2000" spc="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comtypes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import</a:t>
            </a:r>
            <a:r>
              <a:rPr dirty="0" sz="2000" spc="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0000"/>
                </a:solidFill>
                <a:latin typeface="MOARTR+Arial-BoldItalicMT"/>
                <a:cs typeface="MOARTR+Arial-BoldItalicMT"/>
              </a:rPr>
              <a:t>CLSCTX_ALL</a:t>
            </a:r>
          </a:p>
          <a:p>
            <a:pPr marL="0" marR="0">
              <a:lnSpc>
                <a:spcPts val="2234"/>
              </a:lnSpc>
              <a:spcBef>
                <a:spcPts val="165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from</a:t>
            </a:r>
            <a:r>
              <a:rPr dirty="0" sz="2000" spc="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pycaw.pycaw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-23">
                <a:solidFill>
                  <a:srgbClr val="000000"/>
                </a:solidFill>
                <a:latin typeface="HEUNFP+ArialMT"/>
                <a:cs typeface="HEUNFP+ArialMT"/>
              </a:rPr>
              <a:t>impor</a:t>
            </a:r>
            <a:r>
              <a:rPr dirty="0" sz="2000" b="1">
                <a:solidFill>
                  <a:srgbClr val="000000"/>
                </a:solidFill>
                <a:latin typeface="MOARTR+Arial-BoldItalicMT"/>
                <a:cs typeface="MOARTR+Arial-BoldItalicMT"/>
              </a:rPr>
              <a:t>t</a:t>
            </a:r>
            <a:r>
              <a:rPr dirty="0" sz="2000" spc="53" b="1">
                <a:solidFill>
                  <a:srgbClr val="000000"/>
                </a:solidFill>
                <a:latin typeface="MOARTR+Arial-BoldItalicMT"/>
                <a:cs typeface="MOARTR+Arial-BoldItalic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MOARTR+Arial-BoldItalicMT"/>
                <a:cs typeface="MOARTR+Arial-BoldItalicMT"/>
              </a:rPr>
              <a:t>AudioUtilities,</a:t>
            </a:r>
            <a:r>
              <a:rPr dirty="0" sz="2000" spc="53" b="1">
                <a:solidFill>
                  <a:srgbClr val="000000"/>
                </a:solidFill>
                <a:latin typeface="MOARTR+Arial-BoldItalicMT"/>
                <a:cs typeface="MOARTR+Arial-BoldItalic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MOARTR+Arial-BoldItalicMT"/>
                <a:cs typeface="MOARTR+Arial-BoldItalicMT"/>
              </a:rPr>
              <a:t>IAudioEndpointVolume</a:t>
            </a:r>
          </a:p>
          <a:p>
            <a:pPr marL="0" marR="0">
              <a:lnSpc>
                <a:spcPts val="2234"/>
              </a:lnSpc>
              <a:spcBef>
                <a:spcPts val="165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import</a:t>
            </a:r>
            <a:r>
              <a:rPr dirty="0" sz="20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0000"/>
                </a:solidFill>
                <a:latin typeface="MOARTR+Arial-BoldItalicMT"/>
                <a:cs typeface="MOARTR+Arial-BoldItalicMT"/>
              </a:rPr>
              <a:t>numpy</a:t>
            </a:r>
            <a:r>
              <a:rPr dirty="0" sz="2000" spc="54" b="1">
                <a:solidFill>
                  <a:srgbClr val="000000"/>
                </a:solidFill>
                <a:latin typeface="MOARTR+Arial-BoldItalicMT"/>
                <a:cs typeface="MOARTR+Arial-BoldItalic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MOARTR+Arial-BoldItalicMT"/>
                <a:cs typeface="MOARTR+Arial-BoldItalicMT"/>
              </a:rPr>
              <a:t>as</a:t>
            </a:r>
            <a:r>
              <a:rPr dirty="0" sz="2000" spc="53" b="1">
                <a:solidFill>
                  <a:srgbClr val="000000"/>
                </a:solidFill>
                <a:latin typeface="MOARTR+Arial-BoldItalicMT"/>
                <a:cs typeface="MOARTR+Arial-BoldItalic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MOARTR+Arial-BoldItalicMT"/>
                <a:cs typeface="MOARTR+Arial-BoldItalicMT"/>
              </a:rPr>
              <a:t>np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0880" y="909188"/>
            <a:ext cx="6260134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HEUNFP+ArialMT"/>
                <a:cs typeface="HEUNFP+ArialMT"/>
              </a:rPr>
              <a:t>Following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EUNFP+ArialMT"/>
                <a:cs typeface="HEUNFP+ArialMT"/>
              </a:rPr>
              <a:t>are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EUNFP+ArialMT"/>
                <a:cs typeface="HEUNFP+ArialMT"/>
              </a:rPr>
              <a:t>the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EUNFP+ArialMT"/>
                <a:cs typeface="HEUNFP+ArialMT"/>
              </a:rPr>
              <a:t>Libraries/Interpreter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EUNFP+ArialMT"/>
                <a:cs typeface="HEUNFP+ArialMT"/>
              </a:rPr>
              <a:t>of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EUNFP+ArialMT"/>
                <a:cs typeface="HEUNFP+ArialMT"/>
              </a:rPr>
              <a:t>Python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EUNFP+ArialMT"/>
                <a:cs typeface="HEUNFP+ArialMT"/>
              </a:rPr>
              <a:t>Language: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HEUNFP+ArialMT"/>
                <a:cs typeface="HEUNFP+ArialMT"/>
              </a:rPr>
              <a:t>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880" y="1540124"/>
            <a:ext cx="10987571" cy="924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 u="sng">
                <a:solidFill>
                  <a:srgbClr val="000000"/>
                </a:solidFill>
                <a:latin typeface="QFCONF+Arial-BoldMT"/>
                <a:cs typeface="QFCONF+Arial-BoldMT"/>
              </a:rPr>
              <a:t>OpenCV</a:t>
            </a:r>
            <a:r>
              <a:rPr dirty="0" sz="1800">
                <a:solidFill>
                  <a:srgbClr val="000000"/>
                </a:solidFill>
                <a:latin typeface="HEUNFP+ArialMT"/>
                <a:cs typeface="HEUNFP+ArialMT"/>
              </a:rPr>
              <a:t>-</a:t>
            </a:r>
            <a:r>
              <a:rPr dirty="0" sz="1800" spc="4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OpenCV</a:t>
            </a:r>
            <a:r>
              <a:rPr dirty="0" sz="1800" spc="409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is</a:t>
            </a:r>
            <a:r>
              <a:rPr dirty="0" sz="1800" spc="411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a</a:t>
            </a:r>
            <a:r>
              <a:rPr dirty="0" sz="1800" spc="409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cross-platform</a:t>
            </a:r>
            <a:r>
              <a:rPr dirty="0" sz="1800" spc="413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library</a:t>
            </a:r>
            <a:r>
              <a:rPr dirty="0" sz="1800" spc="411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using</a:t>
            </a:r>
            <a:r>
              <a:rPr dirty="0" sz="1800" spc="407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which</a:t>
            </a:r>
            <a:r>
              <a:rPr dirty="0" sz="1800" spc="409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we</a:t>
            </a:r>
            <a:r>
              <a:rPr dirty="0" sz="1800" spc="409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can</a:t>
            </a:r>
            <a:r>
              <a:rPr dirty="0" sz="1800" spc="407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develop</a:t>
            </a:r>
            <a:r>
              <a:rPr dirty="0" sz="1800" spc="46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02124"/>
                </a:solidFill>
                <a:latin typeface="QFCONF+Arial-BoldMT"/>
                <a:cs typeface="QFCONF+Arial-BoldMT"/>
              </a:rPr>
              <a:t>real-time</a:t>
            </a:r>
            <a:r>
              <a:rPr dirty="0" sz="1800" spc="411" b="1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02124"/>
                </a:solidFill>
                <a:latin typeface="QFCONF+Arial-BoldMT"/>
                <a:cs typeface="QFCONF+Arial-BoldMT"/>
              </a:rPr>
              <a:t>computer</a:t>
            </a:r>
            <a:r>
              <a:rPr dirty="0" sz="1800" spc="415" b="1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02124"/>
                </a:solidFill>
                <a:latin typeface="QFCONF+Arial-BoldMT"/>
                <a:cs typeface="QFCONF+Arial-BoldMT"/>
              </a:rPr>
              <a:t>vision</a:t>
            </a:r>
          </a:p>
          <a:p>
            <a:pPr marL="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 b="1">
                <a:solidFill>
                  <a:srgbClr val="202124"/>
                </a:solidFill>
                <a:latin typeface="QFCONF+Arial-BoldMT"/>
                <a:cs typeface="QFCONF+Arial-BoldMT"/>
              </a:rPr>
              <a:t>applications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.</a:t>
            </a:r>
            <a:r>
              <a:rPr dirty="0" sz="1800" spc="281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It</a:t>
            </a:r>
            <a:r>
              <a:rPr dirty="0" sz="1800" spc="284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mainly</a:t>
            </a:r>
            <a:r>
              <a:rPr dirty="0" sz="1800" spc="281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focuses</a:t>
            </a:r>
            <a:r>
              <a:rPr dirty="0" sz="1800" spc="281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on</a:t>
            </a:r>
            <a:r>
              <a:rPr dirty="0" sz="1800" spc="28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image</a:t>
            </a:r>
            <a:r>
              <a:rPr dirty="0" sz="1800" spc="28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processing,</a:t>
            </a:r>
            <a:r>
              <a:rPr dirty="0" sz="1800" spc="278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video</a:t>
            </a:r>
            <a:r>
              <a:rPr dirty="0" sz="1800" spc="279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capture</a:t>
            </a:r>
            <a:r>
              <a:rPr dirty="0" sz="1800" spc="28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and</a:t>
            </a:r>
            <a:r>
              <a:rPr dirty="0" sz="1800" spc="279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analysis</a:t>
            </a:r>
            <a:r>
              <a:rPr dirty="0" sz="1800" spc="28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including</a:t>
            </a:r>
            <a:r>
              <a:rPr dirty="0" sz="1800" spc="278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features</a:t>
            </a:r>
            <a:r>
              <a:rPr dirty="0" sz="1800" spc="282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like</a:t>
            </a:r>
          </a:p>
          <a:p>
            <a:pPr marL="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face</a:t>
            </a:r>
            <a:r>
              <a:rPr dirty="0" sz="1800" spc="49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detection</a:t>
            </a:r>
            <a:r>
              <a:rPr dirty="0" sz="1800" spc="49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and</a:t>
            </a:r>
            <a:r>
              <a:rPr dirty="0" sz="1800" spc="49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object</a:t>
            </a:r>
            <a:r>
              <a:rPr dirty="0" sz="1800" spc="46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detection.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0880" y="3117464"/>
            <a:ext cx="10962715" cy="9244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 u="sng">
                <a:solidFill>
                  <a:srgbClr val="202124"/>
                </a:solidFill>
                <a:latin typeface="QFCONF+Arial-BoldMT"/>
                <a:cs typeface="QFCONF+Arial-BoldMT"/>
              </a:rPr>
              <a:t>MediaPipe:</a:t>
            </a:r>
            <a:r>
              <a:rPr dirty="0" sz="1800" spc="56" b="1" u="sng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02124"/>
                </a:solidFill>
                <a:latin typeface="QFCONF+Arial-BoldMT"/>
                <a:cs typeface="QFCONF+Arial-BoldMT"/>
              </a:rPr>
              <a:t>-</a:t>
            </a:r>
            <a:r>
              <a:rPr dirty="0" sz="1800" spc="492" b="1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MediaPipe</a:t>
            </a:r>
            <a:r>
              <a:rPr dirty="0" sz="1800" spc="49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is</a:t>
            </a:r>
            <a:r>
              <a:rPr dirty="0" sz="1800" spc="5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02124"/>
                </a:solidFill>
                <a:latin typeface="QFCONF+Arial-BoldMT"/>
                <a:cs typeface="QFCONF+Arial-BoldMT"/>
              </a:rPr>
              <a:t>a</a:t>
            </a:r>
            <a:r>
              <a:rPr dirty="0" sz="1800" spc="490" b="1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02124"/>
                </a:solidFill>
                <a:latin typeface="QFCONF+Arial-BoldMT"/>
                <a:cs typeface="QFCONF+Arial-BoldMT"/>
              </a:rPr>
              <a:t>cross-platform</a:t>
            </a:r>
            <a:r>
              <a:rPr dirty="0" sz="1800" spc="498" b="1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02124"/>
                </a:solidFill>
                <a:latin typeface="QFCONF+Arial-BoldMT"/>
                <a:cs typeface="QFCONF+Arial-BoldMT"/>
              </a:rPr>
              <a:t>framework</a:t>
            </a:r>
            <a:r>
              <a:rPr dirty="0" sz="1800" spc="492" b="1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02124"/>
                </a:solidFill>
                <a:latin typeface="QFCONF+Arial-BoldMT"/>
                <a:cs typeface="QFCONF+Arial-BoldMT"/>
              </a:rPr>
              <a:t>for</a:t>
            </a:r>
            <a:r>
              <a:rPr dirty="0" sz="1800" spc="494" b="1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02124"/>
                </a:solidFill>
                <a:latin typeface="QFCONF+Arial-BoldMT"/>
                <a:cs typeface="QFCONF+Arial-BoldMT"/>
              </a:rPr>
              <a:t>building</a:t>
            </a:r>
            <a:r>
              <a:rPr dirty="0" sz="1800" spc="505" b="1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02124"/>
                </a:solidFill>
                <a:latin typeface="QFCONF+Arial-BoldMT"/>
                <a:cs typeface="QFCONF+Arial-BoldMT"/>
              </a:rPr>
              <a:t>multimodal</a:t>
            </a:r>
            <a:r>
              <a:rPr dirty="0" sz="1800" spc="501" b="1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02124"/>
                </a:solidFill>
                <a:latin typeface="QFCONF+Arial-BoldMT"/>
                <a:cs typeface="QFCONF+Arial-BoldMT"/>
              </a:rPr>
              <a:t>applied</a:t>
            </a:r>
            <a:r>
              <a:rPr dirty="0" sz="1800" spc="498" b="1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02124"/>
                </a:solidFill>
                <a:latin typeface="QFCONF+Arial-BoldMT"/>
                <a:cs typeface="QFCONF+Arial-BoldMT"/>
              </a:rPr>
              <a:t>machine</a:t>
            </a:r>
          </a:p>
          <a:p>
            <a:pPr marL="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 b="1">
                <a:solidFill>
                  <a:srgbClr val="202124"/>
                </a:solidFill>
                <a:latin typeface="QFCONF+Arial-BoldMT"/>
                <a:cs typeface="QFCONF+Arial-BoldMT"/>
              </a:rPr>
              <a:t>learning</a:t>
            </a:r>
            <a:r>
              <a:rPr dirty="0" sz="1800" spc="250" b="1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02124"/>
                </a:solidFill>
                <a:latin typeface="QFCONF+Arial-BoldMT"/>
                <a:cs typeface="QFCONF+Arial-BoldMT"/>
              </a:rPr>
              <a:t>pipelines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.</a:t>
            </a:r>
            <a:r>
              <a:rPr dirty="0" sz="1800" spc="244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MediaPipe</a:t>
            </a:r>
            <a:r>
              <a:rPr dirty="0" sz="1800" spc="243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is</a:t>
            </a:r>
            <a:r>
              <a:rPr dirty="0" sz="1800" spc="245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a</a:t>
            </a:r>
            <a:r>
              <a:rPr dirty="0" sz="1800" spc="243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framework</a:t>
            </a:r>
            <a:r>
              <a:rPr dirty="0" sz="1800" spc="246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for</a:t>
            </a:r>
            <a:r>
              <a:rPr dirty="0" sz="1800" spc="246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building</a:t>
            </a:r>
            <a:r>
              <a:rPr dirty="0" sz="1800" spc="241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multimodal</a:t>
            </a:r>
            <a:r>
              <a:rPr dirty="0" sz="1800" spc="245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(eg.</a:t>
            </a:r>
            <a:r>
              <a:rPr dirty="0" sz="1800" spc="243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video,</a:t>
            </a:r>
            <a:r>
              <a:rPr dirty="0" sz="1800" spc="242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audio,</a:t>
            </a:r>
            <a:r>
              <a:rPr dirty="0" sz="1800" spc="242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any</a:t>
            </a:r>
            <a:r>
              <a:rPr dirty="0" sz="1800" spc="243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time</a:t>
            </a:r>
            <a:r>
              <a:rPr dirty="0" sz="1800" spc="246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series</a:t>
            </a:r>
          </a:p>
          <a:p>
            <a:pPr marL="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data),</a:t>
            </a:r>
            <a:r>
              <a:rPr dirty="0" sz="1800" spc="47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cross</a:t>
            </a:r>
            <a:r>
              <a:rPr dirty="0" sz="1800" spc="49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platform</a:t>
            </a:r>
            <a:r>
              <a:rPr dirty="0" sz="1800" spc="49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(i.e</a:t>
            </a:r>
            <a:r>
              <a:rPr dirty="0" sz="1800" spc="49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Android,</a:t>
            </a:r>
            <a:r>
              <a:rPr dirty="0" sz="1800" spc="47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iOS,</a:t>
            </a:r>
            <a:r>
              <a:rPr dirty="0" sz="1800" spc="47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web,</a:t>
            </a:r>
            <a:r>
              <a:rPr dirty="0" sz="1800" spc="46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edge</a:t>
            </a:r>
            <a:r>
              <a:rPr dirty="0" sz="1800" spc="49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devices)</a:t>
            </a:r>
            <a:r>
              <a:rPr dirty="0" sz="1800" spc="49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applied</a:t>
            </a:r>
            <a:r>
              <a:rPr dirty="0" sz="1800" spc="49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ML</a:t>
            </a:r>
            <a:r>
              <a:rPr dirty="0" sz="1800" spc="47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pipelines.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0880" y="4379336"/>
            <a:ext cx="1079501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 u="sng">
                <a:solidFill>
                  <a:srgbClr val="202124"/>
                </a:solidFill>
                <a:latin typeface="QFCONF+Arial-BoldMT"/>
                <a:cs typeface="QFCONF+Arial-BoldMT"/>
              </a:rPr>
              <a:t>NumPy:</a:t>
            </a:r>
            <a:r>
              <a:rPr dirty="0" sz="1800" spc="49" b="1" u="sng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 b="1" u="sng">
                <a:solidFill>
                  <a:srgbClr val="202124"/>
                </a:solidFill>
                <a:latin typeface="QFCONF+Arial-BoldMT"/>
                <a:cs typeface="QFCONF+Arial-BoldMT"/>
              </a:rPr>
              <a:t>-</a:t>
            </a:r>
            <a:r>
              <a:rPr dirty="0" sz="1800" spc="55" b="1" u="sng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NumPy</a:t>
            </a:r>
            <a:r>
              <a:rPr dirty="0" sz="1800" spc="49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is</a:t>
            </a:r>
            <a:r>
              <a:rPr dirty="0" sz="1800" spc="49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a</a:t>
            </a:r>
            <a:r>
              <a:rPr dirty="0" sz="1800" spc="47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basic</a:t>
            </a:r>
            <a:r>
              <a:rPr dirty="0" sz="1800" spc="49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level</a:t>
            </a:r>
            <a:r>
              <a:rPr dirty="0" sz="1800" spc="49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external</a:t>
            </a:r>
            <a:r>
              <a:rPr dirty="0" sz="1800" spc="49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library</a:t>
            </a:r>
            <a:r>
              <a:rPr dirty="0" sz="1800" spc="49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in</a:t>
            </a:r>
            <a:r>
              <a:rPr dirty="0" sz="1800" spc="49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Python</a:t>
            </a:r>
            <a:r>
              <a:rPr dirty="0" sz="1800" spc="49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used</a:t>
            </a:r>
            <a:r>
              <a:rPr dirty="0" sz="1800" spc="49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for</a:t>
            </a:r>
            <a:r>
              <a:rPr dirty="0" sz="1800" spc="62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02124"/>
                </a:solidFill>
                <a:latin typeface="QFCONF+Arial-BoldMT"/>
                <a:cs typeface="QFCONF+Arial-BoldMT"/>
              </a:rPr>
              <a:t>complex</a:t>
            </a:r>
            <a:r>
              <a:rPr dirty="0" sz="1800" spc="49" b="1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02124"/>
                </a:solidFill>
                <a:latin typeface="QFCONF+Arial-BoldMT"/>
                <a:cs typeface="QFCONF+Arial-BoldMT"/>
              </a:rPr>
              <a:t>mathematical</a:t>
            </a:r>
            <a:r>
              <a:rPr dirty="0" sz="1800" spc="47" b="1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02124"/>
                </a:solidFill>
                <a:latin typeface="QFCONF+Arial-BoldMT"/>
                <a:cs typeface="QFCONF+Arial-BoldMT"/>
              </a:rPr>
              <a:t>operations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0880" y="4694804"/>
            <a:ext cx="8774465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NumPy</a:t>
            </a:r>
            <a:r>
              <a:rPr dirty="0" sz="1800" spc="49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overcomes</a:t>
            </a:r>
            <a:r>
              <a:rPr dirty="0" sz="1800" spc="49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slower</a:t>
            </a:r>
            <a:r>
              <a:rPr dirty="0" sz="1800" spc="49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executions</a:t>
            </a:r>
            <a:r>
              <a:rPr dirty="0" sz="1800" spc="49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with</a:t>
            </a:r>
            <a:r>
              <a:rPr dirty="0" sz="1800" spc="49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the</a:t>
            </a:r>
            <a:r>
              <a:rPr dirty="0" sz="1800" spc="49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use</a:t>
            </a:r>
            <a:r>
              <a:rPr dirty="0" sz="1800" spc="47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of</a:t>
            </a:r>
            <a:r>
              <a:rPr dirty="0" sz="1800" spc="46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multi-dimensional</a:t>
            </a:r>
            <a:r>
              <a:rPr dirty="0" sz="1800" spc="49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array</a:t>
            </a:r>
            <a:r>
              <a:rPr dirty="0" sz="1800" spc="49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02124"/>
                </a:solidFill>
                <a:latin typeface="HEUNFP+ArialMT"/>
                <a:cs typeface="HEUNFP+ArialMT"/>
              </a:rPr>
              <a:t>objects.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1680" y="1169848"/>
            <a:ext cx="11072457" cy="17155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QFCONF+Arial-BoldMT"/>
                <a:cs typeface="QFCONF+Arial-BoldMT"/>
              </a:rPr>
              <a:t>Step</a:t>
            </a:r>
            <a:r>
              <a:rPr dirty="0" sz="2800" spc="74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0000"/>
                </a:solidFill>
                <a:latin typeface="QFCONF+Arial-BoldMT"/>
                <a:cs typeface="QFCONF+Arial-BoldMT"/>
              </a:rPr>
              <a:t>7:</a:t>
            </a:r>
            <a:r>
              <a:rPr dirty="0" sz="2800" spc="9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HEUNFP+ArialMT"/>
                <a:cs typeface="HEUNFP+ArialMT"/>
              </a:rPr>
              <a:t>Save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HEUNFP+ArialMT"/>
                <a:cs typeface="HEUNFP+ArialMT"/>
              </a:rPr>
              <a:t>the</a:t>
            </a:r>
            <a:r>
              <a:rPr dirty="0" sz="2800" spc="7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HEUNFP+ArialMT"/>
                <a:cs typeface="HEUNFP+ArialMT"/>
              </a:rPr>
              <a:t>Project.</a:t>
            </a:r>
            <a:r>
              <a:rPr dirty="0" sz="2800" spc="7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HEUNFP+ArialMT"/>
                <a:cs typeface="HEUNFP+ArialMT"/>
              </a:rPr>
              <a:t>File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HEUNFP+ArialMT"/>
                <a:cs typeface="HEUNFP+ArialMT"/>
              </a:rPr>
              <a:t>→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HEUNFP+ArialMT"/>
                <a:cs typeface="HEUNFP+ArialMT"/>
              </a:rPr>
              <a:t>Save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HEUNFP+ArialMT"/>
                <a:cs typeface="HEUNFP+ArialMT"/>
              </a:rPr>
              <a:t>All</a:t>
            </a:r>
            <a:r>
              <a:rPr dirty="0" sz="2800" spc="7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HEUNFP+ArialMT"/>
                <a:cs typeface="HEUNFP+ArialMT"/>
              </a:rPr>
              <a:t>(Ctrl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HEUNFP+ArialMT"/>
                <a:cs typeface="HEUNFP+ArialMT"/>
              </a:rPr>
              <a:t>+</a:t>
            </a:r>
            <a:r>
              <a:rPr dirty="0" sz="2800" spc="7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HEUNFP+ArialMT"/>
                <a:cs typeface="HEUNFP+ArialMT"/>
              </a:rPr>
              <a:t>S)</a:t>
            </a:r>
          </a:p>
          <a:p>
            <a:pPr marL="0" marR="0">
              <a:lnSpc>
                <a:spcPts val="3128"/>
              </a:lnSpc>
              <a:spcBef>
                <a:spcPts val="281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QFCONF+Arial-BoldMT"/>
                <a:cs typeface="QFCONF+Arial-BoldMT"/>
              </a:rPr>
              <a:t>Step</a:t>
            </a:r>
            <a:r>
              <a:rPr dirty="0" sz="2800" spc="74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0000"/>
                </a:solidFill>
                <a:latin typeface="QFCONF+Arial-BoldMT"/>
                <a:cs typeface="QFCONF+Arial-BoldMT"/>
              </a:rPr>
              <a:t>8:</a:t>
            </a:r>
            <a:r>
              <a:rPr dirty="0" sz="2800" spc="9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HEUNFP+ArialMT"/>
                <a:cs typeface="HEUNFP+ArialMT"/>
              </a:rPr>
              <a:t>Run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HEUNFP+ArialMT"/>
                <a:cs typeface="HEUNFP+ArialMT"/>
              </a:rPr>
              <a:t>the</a:t>
            </a:r>
            <a:r>
              <a:rPr dirty="0" sz="2800" spc="7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HEUNFP+ArialMT"/>
                <a:cs typeface="HEUNFP+ArialMT"/>
              </a:rPr>
              <a:t>Program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HEUNFP+ArialMT"/>
                <a:cs typeface="HEUNFP+ArialMT"/>
              </a:rPr>
              <a:t>{You</a:t>
            </a:r>
            <a:r>
              <a:rPr dirty="0" sz="2800" spc="7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HEUNFP+ArialMT"/>
                <a:cs typeface="HEUNFP+ArialMT"/>
              </a:rPr>
              <a:t>can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HEUNFP+ArialMT"/>
                <a:cs typeface="HEUNFP+ArialMT"/>
              </a:rPr>
              <a:t>debug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HEUNFP+ArialMT"/>
                <a:cs typeface="HEUNFP+ArialMT"/>
              </a:rPr>
              <a:t>and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HEUNFP+ArialMT"/>
                <a:cs typeface="HEUNFP+ArialMT"/>
              </a:rPr>
              <a:t>run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HEUNFP+ArialMT"/>
                <a:cs typeface="HEUNFP+ArialMT"/>
              </a:rPr>
              <a:t>or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HEUNFP+ArialMT"/>
                <a:cs typeface="HEUNFP+ArialMT"/>
              </a:rPr>
              <a:t>directly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HEUNFP+ArialMT"/>
                <a:cs typeface="HEUNFP+ArialMT"/>
              </a:rPr>
              <a:t>run</a:t>
            </a:r>
          </a:p>
          <a:p>
            <a:pPr marL="98501" marR="0">
              <a:lnSpc>
                <a:spcPts val="312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HEUNFP+ArialMT"/>
                <a:cs typeface="HEUNFP+ArialMT"/>
              </a:rPr>
              <a:t>the</a:t>
            </a:r>
            <a:r>
              <a:rPr dirty="0" sz="2800" spc="7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HEUNFP+ArialMT"/>
                <a:cs typeface="HEUNFP+ArialMT"/>
              </a:rPr>
              <a:t>program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HEUNFP+ArialMT"/>
                <a:cs typeface="HEUNFP+ArialMT"/>
              </a:rPr>
              <a:t>into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HEUNFP+ArialMT"/>
                <a:cs typeface="HEUNFP+ArialMT"/>
              </a:rPr>
              <a:t>the</a:t>
            </a:r>
            <a:r>
              <a:rPr dirty="0" sz="2800" spc="7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HEUNFP+ArialMT"/>
                <a:cs typeface="HEUNFP+ArialMT"/>
              </a:rPr>
              <a:t>PyCharm,</a:t>
            </a:r>
            <a:r>
              <a:rPr dirty="0" sz="2800" spc="7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HEUNFP+ArialMT"/>
                <a:cs typeface="HEUNFP+ArialMT"/>
              </a:rPr>
              <a:t>Run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HEUNFP+ArialMT"/>
                <a:cs typeface="HEUNFP+ArialMT"/>
              </a:rPr>
              <a:t>→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HEUNFP+ArialMT"/>
                <a:cs typeface="HEUNFP+ArialMT"/>
              </a:rPr>
              <a:t>Run/Debug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HEUNFP+ArialMT"/>
                <a:cs typeface="HEUNFP+ArialMT"/>
              </a:rPr>
              <a:t>(Alt</a:t>
            </a:r>
            <a:r>
              <a:rPr dirty="0" sz="2800" spc="7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HEUNFP+ArialMT"/>
                <a:cs typeface="HEUNFP+ArialMT"/>
              </a:rPr>
              <a:t>+</a:t>
            </a:r>
            <a:r>
              <a:rPr dirty="0" sz="2800" spc="7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HEUNFP+ArialMT"/>
                <a:cs typeface="HEUNFP+ArialMT"/>
              </a:rPr>
              <a:t>Shift+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HEUNFP+ArialMT"/>
                <a:cs typeface="HEUNFP+ArialMT"/>
              </a:rPr>
              <a:t>F10</a:t>
            </a:r>
            <a:r>
              <a:rPr dirty="0" sz="2800" spc="7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HEUNFP+ArialMT"/>
                <a:cs typeface="HEUNFP+ArialMT"/>
              </a:rPr>
              <a:t>/</a:t>
            </a:r>
          </a:p>
          <a:p>
            <a:pPr marL="0" marR="0">
              <a:lnSpc>
                <a:spcPts val="3128"/>
              </a:lnSpc>
              <a:spcBef>
                <a:spcPts val="281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HEUNFP+ArialMT"/>
                <a:cs typeface="HEUNFP+ArialMT"/>
              </a:rPr>
              <a:t>Alt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HEUNFP+ArialMT"/>
                <a:cs typeface="HEUNFP+ArialMT"/>
              </a:rPr>
              <a:t>+</a:t>
            </a:r>
            <a:r>
              <a:rPr dirty="0" sz="2800" spc="7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HEUNFP+ArialMT"/>
                <a:cs typeface="HEUNFP+ArialMT"/>
              </a:rPr>
              <a:t>Shift</a:t>
            </a:r>
            <a:r>
              <a:rPr dirty="0" sz="28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HEUNFP+ArialMT"/>
                <a:cs typeface="HEUNFP+ArialMT"/>
              </a:rPr>
              <a:t>+</a:t>
            </a:r>
            <a:r>
              <a:rPr dirty="0" sz="2800" spc="7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HEUNFP+ArialMT"/>
                <a:cs typeface="HEUNFP+ArialMT"/>
              </a:rPr>
              <a:t>F9)}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63852" y="3782004"/>
            <a:ext cx="8504381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You</a:t>
            </a:r>
            <a:r>
              <a:rPr dirty="0" sz="2000" spc="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can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also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run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the</a:t>
            </a:r>
            <a:r>
              <a:rPr dirty="0" sz="2000" spc="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program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into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Windows</a:t>
            </a:r>
            <a:r>
              <a:rPr dirty="0" sz="2000" spc="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Terminal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(Command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Prompt).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26716" y="4086804"/>
            <a:ext cx="8921470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+</a:t>
            </a:r>
            <a:r>
              <a:rPr dirty="0" sz="2000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R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→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Type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-89">
                <a:solidFill>
                  <a:srgbClr val="000000"/>
                </a:solidFill>
                <a:latin typeface="HEUNFP+ArialMT"/>
                <a:cs typeface="HEUNFP+ArialMT"/>
              </a:rPr>
              <a:t>‘</a:t>
            </a:r>
            <a:r>
              <a:rPr dirty="0" sz="2000">
                <a:solidFill>
                  <a:srgbClr val="000000"/>
                </a:solidFill>
                <a:latin typeface="QTMNIU+Arial-ItalicMT"/>
                <a:cs typeface="QTMNIU+Arial-ItalicMT"/>
              </a:rPr>
              <a:t>cmd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’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and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Click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on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OK.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Go</a:t>
            </a:r>
            <a:r>
              <a:rPr dirty="0" sz="2000" spc="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to</a:t>
            </a:r>
            <a:r>
              <a:rPr dirty="0" sz="2000" spc="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the</a:t>
            </a:r>
            <a:r>
              <a:rPr dirty="0" sz="2000" spc="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specific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project</a:t>
            </a:r>
            <a:r>
              <a:rPr dirty="0" sz="2000" spc="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path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and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run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the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23136" y="4684994"/>
            <a:ext cx="6254160" cy="64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main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file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by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the</a:t>
            </a:r>
            <a:r>
              <a:rPr dirty="0" sz="2000" spc="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Command: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0000"/>
                </a:solidFill>
                <a:latin typeface="MOARTR+Arial-BoldItalicMT"/>
                <a:cs typeface="MOARTR+Arial-BoldItalicMT"/>
              </a:rPr>
              <a:t>py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&lt;space&gt;</a:t>
            </a:r>
            <a:r>
              <a:rPr dirty="0" sz="2000" b="1">
                <a:solidFill>
                  <a:srgbClr val="000000"/>
                </a:solidFill>
                <a:latin typeface="MOARTR+Arial-BoldItalicMT"/>
                <a:cs typeface="MOARTR+Arial-BoldItalicMT"/>
              </a:rPr>
              <a:t>file_name.py</a:t>
            </a:r>
            <a:r>
              <a:rPr dirty="0" sz="2000" spc="44" b="1">
                <a:solidFill>
                  <a:srgbClr val="000000"/>
                </a:solidFill>
                <a:latin typeface="MOARTR+Arial-BoldItalicMT"/>
                <a:cs typeface="MOARTR+Arial-BoldItalicMT"/>
              </a:rPr>
              <a:t> </a:t>
            </a:r>
            <a:r>
              <a:rPr dirty="0" sz="2000">
                <a:solidFill>
                  <a:srgbClr val="000000"/>
                </a:solidFill>
                <a:latin typeface="TRDOUM+CambriaMath,Bold"/>
                <a:cs typeface="TRDOUM+CambriaMath,Bold"/>
              </a:rPr>
              <a:t>↵</a:t>
            </a:r>
          </a:p>
          <a:p>
            <a:pPr marL="2603244" marR="0">
              <a:lnSpc>
                <a:spcPts val="2344"/>
              </a:lnSpc>
              <a:spcBef>
                <a:spcPts val="55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For</a:t>
            </a:r>
            <a:r>
              <a:rPr dirty="0" sz="2000" spc="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HEUNFP+ArialMT"/>
                <a:cs typeface="HEUNFP+ArialMT"/>
              </a:rPr>
              <a:t>Example:</a:t>
            </a:r>
            <a:r>
              <a:rPr dirty="0" sz="2000" spc="-14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0000"/>
                </a:solidFill>
                <a:latin typeface="MOARTR+Arial-BoldItalicMT"/>
                <a:cs typeface="MOARTR+Arial-BoldItalicMT"/>
              </a:rPr>
              <a:t>py</a:t>
            </a:r>
            <a:r>
              <a:rPr dirty="0" sz="2000" spc="55" b="1">
                <a:solidFill>
                  <a:srgbClr val="000000"/>
                </a:solidFill>
                <a:latin typeface="MOARTR+Arial-BoldItalicMT"/>
                <a:cs typeface="MOARTR+Arial-BoldItalic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MOARTR+Arial-BoldItalicMT"/>
                <a:cs typeface="MOARTR+Arial-BoldItalicMT"/>
              </a:rPr>
              <a:t>main.py</a:t>
            </a:r>
            <a:r>
              <a:rPr dirty="0" sz="2000" spc="52" b="1">
                <a:solidFill>
                  <a:srgbClr val="000000"/>
                </a:solidFill>
                <a:latin typeface="MOARTR+Arial-BoldItalicMT"/>
                <a:cs typeface="MOARTR+Arial-BoldItalicMT"/>
              </a:rPr>
              <a:t> </a:t>
            </a:r>
            <a:r>
              <a:rPr dirty="0" sz="2000">
                <a:solidFill>
                  <a:srgbClr val="000000"/>
                </a:solidFill>
                <a:latin typeface="QVJPID+CambriaMath,BoldItalic"/>
                <a:cs typeface="QVJPID+CambriaMath,BoldItalic"/>
              </a:rPr>
              <a:t>↵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54050" y="3118855"/>
            <a:ext cx="2455267" cy="492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spc="-116" b="1">
                <a:solidFill>
                  <a:srgbClr val="5e5e5e"/>
                </a:solidFill>
                <a:latin typeface="QFCONF+Arial-BoldMT"/>
                <a:cs typeface="QFCONF+Arial-BoldMT"/>
              </a:rPr>
              <a:t>THANK</a:t>
            </a:r>
            <a:r>
              <a:rPr dirty="0" sz="3200" spc="-28" b="1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dirty="0" sz="3200" spc="-119" b="1">
                <a:solidFill>
                  <a:srgbClr val="5e5e5e"/>
                </a:solidFill>
                <a:latin typeface="QFCONF+Arial-BoldMT"/>
                <a:cs typeface="QFCONF+Arial-BoldMT"/>
              </a:rPr>
              <a:t>YOU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2023-05-30T02:16:03-05:00</dcterms:modified>
</cp:coreProperties>
</file>