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6"/>
  </p:notesMasterIdLst>
  <p:handoutMasterIdLst>
    <p:handoutMasterId r:id="rId17"/>
  </p:handoutMasterIdLst>
  <p:sldIdLst>
    <p:sldId id="277" r:id="rId4"/>
    <p:sldId id="399" r:id="rId5"/>
    <p:sldId id="400" r:id="rId6"/>
    <p:sldId id="409" r:id="rId7"/>
    <p:sldId id="401" r:id="rId8"/>
    <p:sldId id="402" r:id="rId9"/>
    <p:sldId id="410" r:id="rId10"/>
    <p:sldId id="404" r:id="rId11"/>
    <p:sldId id="405" r:id="rId12"/>
    <p:sldId id="406" r:id="rId13"/>
    <p:sldId id="411" r:id="rId14"/>
    <p:sldId id="40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AB632F-62A7-49F9-8DF1-5A1D1408C11E}" v="531" dt="2024-02-11T17:30:43.810"/>
    <p1510:client id="{D931B1A9-4CE9-47DA-AB5B-8EAD91E1BB51}" v="214" dt="2024-02-12T09:25:22.0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70" d="100"/>
          <a:sy n="70" d="100"/>
        </p:scale>
        <p:origin x="696" y="4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4/30/2024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4/30/2024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researchgate.net/publication/323185146_Social_Media_in_the_Middle_East_The_Story_of_2017" TargetMode="External"/><Relationship Id="rId2" Type="http://schemas.openxmlformats.org/officeDocument/2006/relationships/hyperlink" Target="https://blog.statusbrew.com/social-mediastatistics-2018-for-business/" TargetMode="External"/><Relationship Id="rId1" Type="http://schemas.openxmlformats.org/officeDocument/2006/relationships/slideLayout" Target="../slideLayouts/slideLayout2.xml"/><Relationship Id="rId6" Type="http://schemas.openxmlformats.org/officeDocument/2006/relationships/hyperlink" Target="https://www.selling-stock.com/Article/18-billion-images-uploaded-to-the-web-everyd" TargetMode="External"/><Relationship Id="rId5" Type="http://schemas.openxmlformats.org/officeDocument/2006/relationships/hyperlink" Target="https://www.brandwatch.com/blog/instagram-stats/" TargetMode="External"/><Relationship Id="rId4" Type="http://schemas.openxmlformats.org/officeDocument/2006/relationships/hyperlink" Target="https://www.globalmediainsight.com/blog/saudi-arabia-social-media-statistic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CSE - AIML</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542583" y="5993481"/>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451354" y="119981"/>
            <a:ext cx="10319122" cy="9848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dirty="0"/>
              <a:t/>
            </a:r>
            <a:br>
              <a:rPr lang="en-US" dirty="0"/>
            </a:br>
            <a:r>
              <a:rPr lang="en-US" sz="4000" dirty="0">
                <a:latin typeface="King"/>
              </a:rPr>
              <a:t>Identification of Fake Images</a:t>
            </a:r>
            <a:endParaRPr lang="en-US" sz="4000" dirty="0"/>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360725" y="4273266"/>
            <a:ext cx="4246324" cy="2246769"/>
          </a:xfrm>
          <a:prstGeom prst="rect">
            <a:avLst/>
          </a:prstGeom>
          <a:noFill/>
        </p:spPr>
        <p:txBody>
          <a:bodyPr wrap="square" lIns="91440" tIns="45720" rIns="91440" bIns="45720" rtlCol="0" anchor="t">
            <a:spAutoFit/>
          </a:bodyPr>
          <a:lstStyle/>
          <a:p>
            <a:r>
              <a:rPr lang="en-US" sz="2000" b="1" dirty="0"/>
              <a:t>Submitted by: </a:t>
            </a:r>
          </a:p>
          <a:p>
            <a:r>
              <a:rPr lang="en-US" sz="2000" dirty="0" err="1"/>
              <a:t>Sriramoju</a:t>
            </a:r>
            <a:r>
              <a:rPr lang="en-US" sz="2000" dirty="0"/>
              <a:t> Nikhil Sai (21BCS6617)</a:t>
            </a:r>
            <a:endParaRPr lang="en-US" sz="2000" dirty="0">
              <a:cs typeface="Calibri"/>
            </a:endParaRPr>
          </a:p>
          <a:p>
            <a:r>
              <a:rPr lang="en-US" sz="2000" dirty="0"/>
              <a:t>Boppana Bala Sai (21BCS6567)</a:t>
            </a:r>
            <a:endParaRPr lang="en-US" sz="2000" dirty="0">
              <a:cs typeface="Calibri"/>
            </a:endParaRPr>
          </a:p>
          <a:p>
            <a:r>
              <a:rPr lang="en-US" sz="2000" dirty="0"/>
              <a:t>Yama Sai Akshay (21BCS6587)</a:t>
            </a:r>
            <a:endParaRPr lang="en-US" sz="2000" dirty="0">
              <a:cs typeface="Calibri"/>
            </a:endParaRPr>
          </a:p>
          <a:p>
            <a:endParaRPr lang="en-US" sz="2000" dirty="0"/>
          </a:p>
          <a:p>
            <a:endParaRPr lang="en-US" sz="2000" dirty="0"/>
          </a:p>
          <a:p>
            <a:endParaRPr lang="en-US" sz="2000" dirty="0"/>
          </a:p>
        </p:txBody>
      </p:sp>
      <p:sp>
        <p:nvSpPr>
          <p:cNvPr id="6" name="TextBox 5"/>
          <p:cNvSpPr txBox="1"/>
          <p:nvPr/>
        </p:nvSpPr>
        <p:spPr>
          <a:xfrm>
            <a:off x="7681250" y="4725655"/>
            <a:ext cx="2971326" cy="1015663"/>
          </a:xfrm>
          <a:prstGeom prst="rect">
            <a:avLst/>
          </a:prstGeom>
          <a:noFill/>
        </p:spPr>
        <p:txBody>
          <a:bodyPr wrap="none" lIns="91440" tIns="45720" rIns="91440" bIns="45720" rtlCol="0" anchor="t">
            <a:spAutoFit/>
          </a:bodyPr>
          <a:lstStyle/>
          <a:p>
            <a:r>
              <a:rPr lang="en-US" sz="2000" b="1" dirty="0"/>
              <a:t>Under the Supervision of: </a:t>
            </a:r>
            <a:endParaRPr lang="en-US" sz="2000" dirty="0"/>
          </a:p>
          <a:p>
            <a:r>
              <a:rPr lang="en-US" sz="2000" dirty="0"/>
              <a:t>Dr. Surinder Chauhan</a:t>
            </a:r>
            <a:endParaRPr lang="en-US" sz="2000" dirty="0">
              <a:cs typeface="Calibri"/>
            </a:endParaRP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a:xfrm>
            <a:off x="838200" y="1489844"/>
            <a:ext cx="11560139" cy="5866776"/>
          </a:xfrm>
        </p:spPr>
        <p:txBody>
          <a:bodyPr vert="horz" lIns="91440" tIns="45720" rIns="91440" bIns="45720" rtlCol="0" anchor="t">
            <a:normAutofit fontScale="92500" lnSpcReduction="20000"/>
          </a:bodyPr>
          <a:lstStyle/>
          <a:p>
            <a:pPr marL="0" indent="0">
              <a:buNone/>
            </a:pPr>
            <a:r>
              <a:rPr lang="en-US" b="1" dirty="0">
                <a:ea typeface="+mn-lt"/>
                <a:cs typeface="+mn-lt"/>
              </a:rPr>
              <a:t>Broader Scope of Fakes like:</a:t>
            </a:r>
            <a:endParaRPr lang="en-US" dirty="0">
              <a:ea typeface="Calibri"/>
              <a:cs typeface="Calibri"/>
            </a:endParaRPr>
          </a:p>
          <a:p>
            <a:r>
              <a:rPr lang="en-US" sz="1800" b="1" dirty="0">
                <a:ea typeface="+mn-lt"/>
                <a:cs typeface="+mn-lt"/>
              </a:rPr>
              <a:t>Beyond images:</a:t>
            </a:r>
            <a:r>
              <a:rPr lang="en-US" sz="1800" dirty="0">
                <a:ea typeface="+mn-lt"/>
                <a:cs typeface="+mn-lt"/>
              </a:rPr>
              <a:t> Expand detection capabilities to encompass manipulated videos, audio recordings, and other forms of digital content.</a:t>
            </a:r>
            <a:endParaRPr lang="en-US" sz="1800">
              <a:ea typeface="+mn-lt"/>
              <a:cs typeface="+mn-lt"/>
            </a:endParaRPr>
          </a:p>
          <a:p>
            <a:r>
              <a:rPr lang="en-US" sz="1800" b="1" dirty="0">
                <a:ea typeface="+mn-lt"/>
                <a:cs typeface="+mn-lt"/>
              </a:rPr>
              <a:t>Counterfeit protection:</a:t>
            </a:r>
            <a:r>
              <a:rPr lang="en-US" sz="1800" dirty="0">
                <a:ea typeface="+mn-lt"/>
                <a:cs typeface="+mn-lt"/>
              </a:rPr>
              <a:t> Develop detection methods for protecting valuable works of art, historical documents, and other digital assets from manipulation.</a:t>
            </a:r>
            <a:endParaRPr lang="en-US" sz="1800" dirty="0">
              <a:ea typeface="Calibri"/>
              <a:cs typeface="Calibri"/>
            </a:endParaRPr>
          </a:p>
          <a:p>
            <a:pPr marL="0" indent="0">
              <a:buNone/>
            </a:pPr>
            <a:endParaRPr lang="en-US" sz="1800" dirty="0">
              <a:ea typeface="+mn-lt"/>
              <a:cs typeface="+mn-lt"/>
            </a:endParaRPr>
          </a:p>
          <a:p>
            <a:pPr marL="0" indent="0">
              <a:buNone/>
            </a:pPr>
            <a:r>
              <a:rPr lang="en-US" b="1" dirty="0">
                <a:ea typeface="+mn-lt"/>
                <a:cs typeface="+mn-lt"/>
              </a:rPr>
              <a:t>Enhanced Detection Techniques:</a:t>
            </a:r>
            <a:endParaRPr lang="en-US" dirty="0">
              <a:cs typeface="Calibri"/>
            </a:endParaRPr>
          </a:p>
          <a:p>
            <a:r>
              <a:rPr lang="en-US" sz="1800" b="1" dirty="0">
                <a:ea typeface="+mn-lt"/>
                <a:cs typeface="+mn-lt"/>
              </a:rPr>
              <a:t>Personalized detection:</a:t>
            </a:r>
            <a:r>
              <a:rPr lang="en-US" sz="1800" dirty="0">
                <a:ea typeface="+mn-lt"/>
                <a:cs typeface="+mn-lt"/>
              </a:rPr>
              <a:t> Explore user-specific and content-specific models that account for individual biases and adapt to different image categories (e.g., news vs. social media).</a:t>
            </a:r>
            <a:endParaRPr lang="en-US" sz="1800" dirty="0">
              <a:cs typeface="Calibri"/>
            </a:endParaRPr>
          </a:p>
          <a:p>
            <a:r>
              <a:rPr lang="en-US" sz="1800" b="1" dirty="0">
                <a:ea typeface="+mn-lt"/>
                <a:cs typeface="+mn-lt"/>
              </a:rPr>
              <a:t>Explainable AI:</a:t>
            </a:r>
            <a:r>
              <a:rPr lang="en-US" sz="1800" dirty="0">
                <a:ea typeface="+mn-lt"/>
                <a:cs typeface="+mn-lt"/>
              </a:rPr>
              <a:t> Design interpretable models that shed light on how they detect fakes, fostering trust and understanding in their decisions.</a:t>
            </a:r>
            <a:endParaRPr lang="en-US" sz="1800">
              <a:cs typeface="Calibri"/>
            </a:endParaRPr>
          </a:p>
          <a:p>
            <a:endParaRPr lang="en-US" sz="1800" dirty="0">
              <a:ea typeface="+mn-lt"/>
              <a:cs typeface="+mn-lt"/>
            </a:endParaRPr>
          </a:p>
          <a:p>
            <a:pPr>
              <a:buNone/>
            </a:pPr>
            <a:r>
              <a:rPr lang="en-US" b="1" dirty="0">
                <a:ea typeface="+mn-lt"/>
                <a:cs typeface="+mn-lt"/>
              </a:rPr>
              <a:t>Ethical Considerations:</a:t>
            </a:r>
            <a:endParaRPr lang="en-US">
              <a:cs typeface="Calibri"/>
            </a:endParaRPr>
          </a:p>
          <a:p>
            <a:r>
              <a:rPr lang="en-US" sz="1800" b="1" dirty="0">
                <a:ea typeface="+mn-lt"/>
                <a:cs typeface="+mn-lt"/>
              </a:rPr>
              <a:t>Bias and fairness:</a:t>
            </a:r>
            <a:r>
              <a:rPr lang="en-US" sz="1800" dirty="0">
                <a:ea typeface="+mn-lt"/>
                <a:cs typeface="+mn-lt"/>
              </a:rPr>
              <a:t> Mitigate potential biases in detection algorithms to ensure equal and fair treatment across different groups and content types..</a:t>
            </a:r>
            <a:endParaRPr lang="en-US" sz="1800">
              <a:cs typeface="Calibri"/>
            </a:endParaRPr>
          </a:p>
          <a:p>
            <a:r>
              <a:rPr lang="en-US" sz="1800" b="1" dirty="0">
                <a:ea typeface="+mn-lt"/>
                <a:cs typeface="+mn-lt"/>
              </a:rPr>
              <a:t>Privacy protection:</a:t>
            </a:r>
            <a:r>
              <a:rPr lang="en-US" sz="1800" dirty="0">
                <a:ea typeface="+mn-lt"/>
                <a:cs typeface="+mn-lt"/>
              </a:rPr>
              <a:t> Balance the need for detection with individual privacy rights and avoid generating harmful stereotypes or generalizations.</a:t>
            </a:r>
            <a:endParaRPr lang="en-US" sz="1800">
              <a:cs typeface="Calibri"/>
            </a:endParaRPr>
          </a:p>
          <a:p>
            <a:pPr marL="0" indent="0">
              <a:buNone/>
            </a:pPr>
            <a:endParaRPr lang="en-US" sz="1800" dirty="0">
              <a:cs typeface="Calibri"/>
            </a:endParaRPr>
          </a:p>
          <a:p>
            <a:pPr marL="0" indent="0">
              <a:buNone/>
            </a:pPr>
            <a:r>
              <a:rPr lang="en-US" dirty="0"/>
              <a:t/>
            </a:r>
            <a:br>
              <a:rPr lang="en-US" dirty="0"/>
            </a:br>
            <a:endParaRPr lang="en-US" sz="1800">
              <a:cs typeface="Calibri"/>
            </a:endParaRP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1952428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13F9E2-7C55-1875-B464-34348C041195}"/>
              </a:ext>
            </a:extLst>
          </p:cNvPr>
          <p:cNvSpPr>
            <a:spLocks noGrp="1"/>
          </p:cNvSpPr>
          <p:nvPr>
            <p:ph type="title"/>
          </p:nvPr>
        </p:nvSpPr>
        <p:spPr/>
        <p:txBody>
          <a:bodyPr/>
          <a:lstStyle/>
          <a:p>
            <a:r>
              <a:rPr lang="en-US" dirty="0">
                <a:cs typeface="Calibri Light"/>
              </a:rPr>
              <a:t>Time Table</a:t>
            </a:r>
          </a:p>
        </p:txBody>
      </p:sp>
      <p:sp>
        <p:nvSpPr>
          <p:cNvPr id="4" name="Slide Number Placeholder 3">
            <a:extLst>
              <a:ext uri="{FF2B5EF4-FFF2-40B4-BE49-F238E27FC236}">
                <a16:creationId xmlns:a16="http://schemas.microsoft.com/office/drawing/2014/main" xmlns="" id="{403F87F2-929D-A11A-317D-0F65EF144077}"/>
              </a:ext>
            </a:extLst>
          </p:cNvPr>
          <p:cNvSpPr>
            <a:spLocks noGrp="1"/>
          </p:cNvSpPr>
          <p:nvPr>
            <p:ph type="sldNum" sz="quarter" idx="12"/>
          </p:nvPr>
        </p:nvSpPr>
        <p:spPr/>
        <p:txBody>
          <a:bodyPr/>
          <a:lstStyle/>
          <a:p>
            <a:fld id="{BDCDBBEF-AA6C-4BA6-85B2-A17D7F280E38}" type="slidenum">
              <a:rPr lang="en-US" smtClean="0"/>
              <a:pPr/>
              <a:t>11</a:t>
            </a:fld>
            <a:endParaRPr lang="en-US"/>
          </a:p>
        </p:txBody>
      </p:sp>
      <p:sp>
        <p:nvSpPr>
          <p:cNvPr id="5" name="Rectangle 4">
            <a:extLst>
              <a:ext uri="{FF2B5EF4-FFF2-40B4-BE49-F238E27FC236}">
                <a16:creationId xmlns:a16="http://schemas.microsoft.com/office/drawing/2014/main" xmlns="" id="{4E96566F-6277-C9A9-4B2B-05C2E5FE2129}"/>
              </a:ext>
            </a:extLst>
          </p:cNvPr>
          <p:cNvSpPr/>
          <p:nvPr/>
        </p:nvSpPr>
        <p:spPr>
          <a:xfrm>
            <a:off x="1586688" y="2071364"/>
            <a:ext cx="9012619" cy="314434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baseline="0">
                <a:latin typeface="Calibri"/>
              </a:rPr>
              <a:t>21BCS6587</a:t>
            </a:r>
            <a:r>
              <a:rPr lang="en-US" sz="1800">
                <a:solidFill>
                  <a:srgbClr val="808080"/>
                </a:solidFill>
                <a:latin typeface="Calibri"/>
                <a:ea typeface="Calibri"/>
                <a:cs typeface="Calibri"/>
              </a:rPr>
              <a:t>​</a:t>
            </a:r>
            <a:r>
              <a:rPr lang="en-US" b="1">
                <a:solidFill>
                  <a:srgbClr val="000000"/>
                </a:solidFill>
                <a:latin typeface="Calibri"/>
                <a:ea typeface="Calibri"/>
                <a:cs typeface="Calibri"/>
              </a:rPr>
              <a:t>Week 1</a:t>
            </a:r>
            <a:endParaRPr lang="en-US">
              <a:solidFill>
                <a:srgbClr val="808080"/>
              </a:solidFill>
              <a:latin typeface="Calibri"/>
              <a:ea typeface="Calibri"/>
              <a:cs typeface="Calibri"/>
            </a:endParaRPr>
          </a:p>
          <a:p>
            <a:pPr algn="ctr"/>
            <a:endParaRPr lang="en-US" dirty="0">
              <a:solidFill>
                <a:srgbClr val="808080"/>
              </a:solidFill>
              <a:cs typeface="Calibri"/>
            </a:endParaRPr>
          </a:p>
        </p:txBody>
      </p:sp>
      <p:sp>
        <p:nvSpPr>
          <p:cNvPr id="6" name="Rectangle 5">
            <a:extLst>
              <a:ext uri="{FF2B5EF4-FFF2-40B4-BE49-F238E27FC236}">
                <a16:creationId xmlns:a16="http://schemas.microsoft.com/office/drawing/2014/main" xmlns="" id="{2393A744-5F80-E14D-017D-D9AE5C86504A}"/>
              </a:ext>
            </a:extLst>
          </p:cNvPr>
          <p:cNvSpPr/>
          <p:nvPr/>
        </p:nvSpPr>
        <p:spPr>
          <a:xfrm>
            <a:off x="1583539" y="2071955"/>
            <a:ext cx="9021378" cy="79703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4FB77C20-8136-DEB6-BD16-D529DC534059}"/>
              </a:ext>
            </a:extLst>
          </p:cNvPr>
          <p:cNvSpPr/>
          <p:nvPr/>
        </p:nvSpPr>
        <p:spPr>
          <a:xfrm>
            <a:off x="4634000" y="2071561"/>
            <a:ext cx="3275722" cy="314434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baseline="0">
                <a:latin typeface="Calibri"/>
              </a:rPr>
              <a:t>21BCS6587</a:t>
            </a:r>
            <a:r>
              <a:rPr lang="en-US" sz="1800">
                <a:solidFill>
                  <a:srgbClr val="808080"/>
                </a:solidFill>
                <a:latin typeface="Calibri"/>
                <a:ea typeface="Calibri"/>
                <a:cs typeface="Calibri"/>
              </a:rPr>
              <a:t>​</a:t>
            </a:r>
            <a:endParaRPr lang="en-US"/>
          </a:p>
        </p:txBody>
      </p:sp>
      <p:cxnSp>
        <p:nvCxnSpPr>
          <p:cNvPr id="9" name="Straight Arrow Connector 8">
            <a:extLst>
              <a:ext uri="{FF2B5EF4-FFF2-40B4-BE49-F238E27FC236}">
                <a16:creationId xmlns:a16="http://schemas.microsoft.com/office/drawing/2014/main" xmlns="" id="{DB4F68A3-68A1-0C6F-21E6-ADF304CACED6}"/>
              </a:ext>
            </a:extLst>
          </p:cNvPr>
          <p:cNvCxnSpPr/>
          <p:nvPr/>
        </p:nvCxnSpPr>
        <p:spPr>
          <a:xfrm>
            <a:off x="1583559" y="2866696"/>
            <a:ext cx="6327227" cy="12263"/>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8FEA8BA1-B48E-8FBC-5D9A-411F3D96F089}"/>
              </a:ext>
            </a:extLst>
          </p:cNvPr>
          <p:cNvSpPr/>
          <p:nvPr/>
        </p:nvSpPr>
        <p:spPr>
          <a:xfrm>
            <a:off x="1592101" y="2876764"/>
            <a:ext cx="3039241" cy="86710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cs typeface="Calibri"/>
              </a:rPr>
              <a:t>21BCS6617</a:t>
            </a:r>
          </a:p>
        </p:txBody>
      </p:sp>
      <p:sp>
        <p:nvSpPr>
          <p:cNvPr id="11" name="Rectangle 10">
            <a:extLst>
              <a:ext uri="{FF2B5EF4-FFF2-40B4-BE49-F238E27FC236}">
                <a16:creationId xmlns:a16="http://schemas.microsoft.com/office/drawing/2014/main" xmlns="" id="{A7E0B78B-3AC3-568E-E381-E5FAD5C667DC}"/>
              </a:ext>
            </a:extLst>
          </p:cNvPr>
          <p:cNvSpPr/>
          <p:nvPr/>
        </p:nvSpPr>
        <p:spPr>
          <a:xfrm>
            <a:off x="1592100" y="3647523"/>
            <a:ext cx="3039241" cy="84082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1"/>
                </a:solidFill>
                <a:latin typeface="Calibri"/>
              </a:rPr>
              <a:t>21BCS6587</a:t>
            </a:r>
            <a:endParaRPr lang="en-US" dirty="0">
              <a:solidFill>
                <a:schemeClr val="tx1"/>
              </a:solidFill>
              <a:cs typeface="Calibri"/>
            </a:endParaRPr>
          </a:p>
        </p:txBody>
      </p:sp>
      <p:cxnSp>
        <p:nvCxnSpPr>
          <p:cNvPr id="12" name="Straight Arrow Connector 11">
            <a:extLst>
              <a:ext uri="{FF2B5EF4-FFF2-40B4-BE49-F238E27FC236}">
                <a16:creationId xmlns:a16="http://schemas.microsoft.com/office/drawing/2014/main" xmlns="" id="{7D510CF8-C700-6CAE-EF05-391C8ED03353}"/>
              </a:ext>
            </a:extLst>
          </p:cNvPr>
          <p:cNvCxnSpPr/>
          <p:nvPr/>
        </p:nvCxnSpPr>
        <p:spPr>
          <a:xfrm>
            <a:off x="1627352" y="2113455"/>
            <a:ext cx="2998951" cy="7392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6D5B8108-DB60-5A8A-1FF4-FCB7BB545973}"/>
              </a:ext>
            </a:extLst>
          </p:cNvPr>
          <p:cNvSpPr txBox="1"/>
          <p:nvPr/>
        </p:nvSpPr>
        <p:spPr>
          <a:xfrm>
            <a:off x="2515456" y="466446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21BCS6567</a:t>
            </a:r>
            <a:endParaRPr lang="en-US" dirty="0">
              <a:solidFill>
                <a:srgbClr val="808080"/>
              </a:solidFill>
              <a:cs typeface="Calibri"/>
            </a:endParaRPr>
          </a:p>
        </p:txBody>
      </p:sp>
      <p:sp>
        <p:nvSpPr>
          <p:cNvPr id="14" name="TextBox 13">
            <a:extLst>
              <a:ext uri="{FF2B5EF4-FFF2-40B4-BE49-F238E27FC236}">
                <a16:creationId xmlns:a16="http://schemas.microsoft.com/office/drawing/2014/main" xmlns="" id="{E5EEB018-5909-71AA-5F0E-F978EBC299BD}"/>
              </a:ext>
            </a:extLst>
          </p:cNvPr>
          <p:cNvSpPr txBox="1"/>
          <p:nvPr/>
        </p:nvSpPr>
        <p:spPr>
          <a:xfrm>
            <a:off x="5726130" y="228428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Week 1</a:t>
            </a:r>
          </a:p>
        </p:txBody>
      </p:sp>
      <p:sp>
        <p:nvSpPr>
          <p:cNvPr id="15" name="TextBox 14">
            <a:extLst>
              <a:ext uri="{FF2B5EF4-FFF2-40B4-BE49-F238E27FC236}">
                <a16:creationId xmlns:a16="http://schemas.microsoft.com/office/drawing/2014/main" xmlns="" id="{D75171F9-F127-8A5E-846E-93AE79E4D0CB}"/>
              </a:ext>
            </a:extLst>
          </p:cNvPr>
          <p:cNvSpPr txBox="1"/>
          <p:nvPr/>
        </p:nvSpPr>
        <p:spPr>
          <a:xfrm>
            <a:off x="8731321" y="228428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Week 2</a:t>
            </a:r>
            <a:endParaRPr lang="en-US" dirty="0">
              <a:solidFill>
                <a:srgbClr val="808080"/>
              </a:solidFill>
              <a:cs typeface="Calibri"/>
            </a:endParaRPr>
          </a:p>
        </p:txBody>
      </p:sp>
      <p:cxnSp>
        <p:nvCxnSpPr>
          <p:cNvPr id="16" name="Straight Arrow Connector 15">
            <a:extLst>
              <a:ext uri="{FF2B5EF4-FFF2-40B4-BE49-F238E27FC236}">
                <a16:creationId xmlns:a16="http://schemas.microsoft.com/office/drawing/2014/main" xmlns="" id="{EE3DD632-AF91-2C5B-3E72-B3B1056C6FE0}"/>
              </a:ext>
            </a:extLst>
          </p:cNvPr>
          <p:cNvCxnSpPr/>
          <p:nvPr/>
        </p:nvCxnSpPr>
        <p:spPr>
          <a:xfrm>
            <a:off x="4625833" y="3662628"/>
            <a:ext cx="5974419" cy="32534"/>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xmlns="" id="{F482CC6C-C24E-C08F-EBED-129C8A74943A}"/>
              </a:ext>
            </a:extLst>
          </p:cNvPr>
          <p:cNvCxnSpPr/>
          <p:nvPr/>
        </p:nvCxnSpPr>
        <p:spPr>
          <a:xfrm>
            <a:off x="4631718" y="4481886"/>
            <a:ext cx="5974422" cy="684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xmlns="" id="{335F070B-2D4C-389B-DA90-4A2CEF71039F}"/>
              </a:ext>
            </a:extLst>
          </p:cNvPr>
          <p:cNvSpPr txBox="1"/>
          <p:nvPr/>
        </p:nvSpPr>
        <p:spPr>
          <a:xfrm>
            <a:off x="4750086" y="2952108"/>
            <a:ext cx="313704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Explored the </a:t>
            </a:r>
            <a:r>
              <a:rPr lang="en-US" b="1" dirty="0" err="1">
                <a:cs typeface="Calibri"/>
              </a:rPr>
              <a:t>reasearch</a:t>
            </a:r>
            <a:r>
              <a:rPr lang="en-US" b="1" dirty="0">
                <a:cs typeface="Calibri"/>
              </a:rPr>
              <a:t> papers on object detection</a:t>
            </a:r>
          </a:p>
        </p:txBody>
      </p:sp>
      <p:sp>
        <p:nvSpPr>
          <p:cNvPr id="19" name="TextBox 18">
            <a:extLst>
              <a:ext uri="{FF2B5EF4-FFF2-40B4-BE49-F238E27FC236}">
                <a16:creationId xmlns:a16="http://schemas.microsoft.com/office/drawing/2014/main" xmlns="" id="{47583578-8646-2BF2-66D6-C67589640A5C}"/>
              </a:ext>
            </a:extLst>
          </p:cNvPr>
          <p:cNvSpPr txBox="1"/>
          <p:nvPr/>
        </p:nvSpPr>
        <p:spPr>
          <a:xfrm>
            <a:off x="4750086" y="3748355"/>
            <a:ext cx="313704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Explored the </a:t>
            </a:r>
            <a:r>
              <a:rPr lang="en-US" b="1" dirty="0" err="1"/>
              <a:t>reasearch</a:t>
            </a:r>
            <a:r>
              <a:rPr lang="en-US" b="1" dirty="0"/>
              <a:t> papers on Image captioning</a:t>
            </a:r>
            <a:endParaRPr lang="en-US" dirty="0">
              <a:solidFill>
                <a:srgbClr val="808080"/>
              </a:solidFill>
              <a:cs typeface="Calibri"/>
            </a:endParaRPr>
          </a:p>
        </p:txBody>
      </p:sp>
      <p:sp>
        <p:nvSpPr>
          <p:cNvPr id="20" name="TextBox 19">
            <a:extLst>
              <a:ext uri="{FF2B5EF4-FFF2-40B4-BE49-F238E27FC236}">
                <a16:creationId xmlns:a16="http://schemas.microsoft.com/office/drawing/2014/main" xmlns="" id="{A4FA1B33-2F58-8378-45B0-E5AFC29BCA8C}"/>
              </a:ext>
            </a:extLst>
          </p:cNvPr>
          <p:cNvSpPr txBox="1"/>
          <p:nvPr/>
        </p:nvSpPr>
        <p:spPr>
          <a:xfrm>
            <a:off x="4750086" y="4484669"/>
            <a:ext cx="346238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Explored the </a:t>
            </a:r>
            <a:r>
              <a:rPr lang="en-US" b="1" err="1"/>
              <a:t>reasearch</a:t>
            </a:r>
            <a:r>
              <a:rPr lang="en-US" b="1"/>
              <a:t> papers </a:t>
            </a:r>
          </a:p>
          <a:p>
            <a:r>
              <a:rPr lang="en-US" b="1" dirty="0">
                <a:solidFill>
                  <a:srgbClr val="000000"/>
                </a:solidFill>
                <a:cs typeface="Calibri"/>
              </a:rPr>
              <a:t>on fake image detection</a:t>
            </a:r>
          </a:p>
        </p:txBody>
      </p:sp>
      <p:sp>
        <p:nvSpPr>
          <p:cNvPr id="3" name="TextBox 2">
            <a:extLst>
              <a:ext uri="{FF2B5EF4-FFF2-40B4-BE49-F238E27FC236}">
                <a16:creationId xmlns:a16="http://schemas.microsoft.com/office/drawing/2014/main" xmlns="" id="{33F3F89B-0D6E-B279-4475-19700D3D1B97}"/>
              </a:ext>
            </a:extLst>
          </p:cNvPr>
          <p:cNvSpPr txBox="1"/>
          <p:nvPr/>
        </p:nvSpPr>
        <p:spPr>
          <a:xfrm>
            <a:off x="7912539" y="2815020"/>
            <a:ext cx="272568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00000"/>
                </a:solidFill>
                <a:ea typeface="Calibri"/>
                <a:cs typeface="Calibri"/>
              </a:rPr>
              <a:t>Gone through the references and prepared PPT</a:t>
            </a:r>
          </a:p>
        </p:txBody>
      </p:sp>
      <p:sp>
        <p:nvSpPr>
          <p:cNvPr id="7" name="TextBox 6">
            <a:extLst>
              <a:ext uri="{FF2B5EF4-FFF2-40B4-BE49-F238E27FC236}">
                <a16:creationId xmlns:a16="http://schemas.microsoft.com/office/drawing/2014/main" xmlns="" id="{2188C24F-CBE9-F651-C830-D4C4C8FF2DB7}"/>
              </a:ext>
            </a:extLst>
          </p:cNvPr>
          <p:cNvSpPr txBox="1"/>
          <p:nvPr/>
        </p:nvSpPr>
        <p:spPr>
          <a:xfrm>
            <a:off x="7938814" y="3787228"/>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 Prepared Synopsis of the project</a:t>
            </a:r>
            <a:endParaRPr lang="en-US" dirty="0">
              <a:solidFill>
                <a:srgbClr val="808080"/>
              </a:solidFill>
              <a:ea typeface="Calibri"/>
              <a:cs typeface="Calibri"/>
            </a:endParaRPr>
          </a:p>
        </p:txBody>
      </p:sp>
      <p:sp>
        <p:nvSpPr>
          <p:cNvPr id="21" name="TextBox 20">
            <a:extLst>
              <a:ext uri="{FF2B5EF4-FFF2-40B4-BE49-F238E27FC236}">
                <a16:creationId xmlns:a16="http://schemas.microsoft.com/office/drawing/2014/main" xmlns="" id="{9BE43B17-2CB3-A95C-0E12-4B4982AA162C}"/>
              </a:ext>
            </a:extLst>
          </p:cNvPr>
          <p:cNvSpPr txBox="1"/>
          <p:nvPr/>
        </p:nvSpPr>
        <p:spPr>
          <a:xfrm>
            <a:off x="7912538" y="4522951"/>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 Prepared project proposal of the project</a:t>
            </a:r>
            <a:r>
              <a:rPr lang="en-US" dirty="0">
                <a:solidFill>
                  <a:srgbClr val="808080"/>
                </a:solidFill>
                <a:ea typeface="Calibri"/>
                <a:cs typeface="Calibri"/>
              </a:rPr>
              <a:t>​</a:t>
            </a:r>
            <a:endParaRPr lang="en-US" dirty="0"/>
          </a:p>
        </p:txBody>
      </p:sp>
    </p:spTree>
    <p:extLst>
      <p:ext uri="{BB962C8B-B14F-4D97-AF65-F5344CB8AC3E}">
        <p14:creationId xmlns:p14="http://schemas.microsoft.com/office/powerpoint/2010/main" val="2413688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vert="horz" lIns="91440" tIns="45720" rIns="91440" bIns="45720" rtlCol="0" anchor="t">
            <a:noAutofit/>
          </a:bodyPr>
          <a:lstStyle/>
          <a:p>
            <a:pPr marL="0" indent="0">
              <a:buNone/>
            </a:pPr>
            <a:r>
              <a:rPr lang="en-US" sz="1600" dirty="0">
                <a:ea typeface="+mn-lt"/>
                <a:cs typeface="+mn-lt"/>
              </a:rPr>
              <a:t>[1] </a:t>
            </a:r>
            <a:r>
              <a:rPr lang="en-US" sz="1600" dirty="0" err="1">
                <a:ea typeface="+mn-lt"/>
                <a:cs typeface="+mn-lt"/>
              </a:rPr>
              <a:t>G.Mohamed</a:t>
            </a:r>
            <a:r>
              <a:rPr lang="en-US" sz="1600" dirty="0">
                <a:ea typeface="+mn-lt"/>
                <a:cs typeface="+mn-lt"/>
              </a:rPr>
              <a:t> Sikandar, "100 Social Media Statistics You must know," [online] Available at: </a:t>
            </a:r>
            <a:r>
              <a:rPr lang="en-US" sz="1600" dirty="0">
                <a:ea typeface="+mn-lt"/>
                <a:cs typeface="+mn-lt"/>
                <a:hlinkClick r:id="rId2"/>
              </a:rPr>
              <a:t>https://blog.statusbrew.com/social-mediastatistics-2018-for-business/</a:t>
            </a:r>
            <a:r>
              <a:rPr lang="en-US" sz="1600" dirty="0">
                <a:ea typeface="+mn-lt"/>
                <a:cs typeface="+mn-lt"/>
              </a:rPr>
              <a:t> [Accessed 02 Mar 2019].</a:t>
            </a:r>
            <a:endParaRPr lang="en-US" sz="1600" dirty="0">
              <a:cs typeface="Calibri"/>
            </a:endParaRPr>
          </a:p>
          <a:p>
            <a:pPr marL="0" indent="0">
              <a:buNone/>
            </a:pPr>
            <a:r>
              <a:rPr lang="en-US" sz="1600" dirty="0">
                <a:ea typeface="+mn-lt"/>
                <a:cs typeface="+mn-lt"/>
              </a:rPr>
              <a:t>[2] Damian Radcliffe, Amanda Lam, "Social Media in the Middle East,"[online]Available:</a:t>
            </a:r>
            <a:r>
              <a:rPr lang="en-US" sz="1600" dirty="0">
                <a:ea typeface="+mn-lt"/>
                <a:cs typeface="+mn-lt"/>
                <a:hlinkClick r:id="rId3"/>
              </a:rPr>
              <a:t>https://www.researchgate.net/publication/323185146_Social_Media_in_the_Middle_East_The_Story_of_2017</a:t>
            </a:r>
            <a:r>
              <a:rPr lang="en-US" sz="1600" dirty="0">
                <a:ea typeface="+mn-lt"/>
                <a:cs typeface="+mn-lt"/>
              </a:rPr>
              <a:t>[Accessed 06 Feb 2019].</a:t>
            </a:r>
            <a:endParaRPr lang="en-US" sz="1600" dirty="0">
              <a:cs typeface="Calibri"/>
            </a:endParaRPr>
          </a:p>
          <a:p>
            <a:pPr marL="0" indent="0">
              <a:buNone/>
            </a:pPr>
            <a:r>
              <a:rPr lang="en-US" sz="1600" dirty="0">
                <a:ea typeface="+mn-lt"/>
                <a:cs typeface="+mn-lt"/>
              </a:rPr>
              <a:t>[3] </a:t>
            </a:r>
            <a:r>
              <a:rPr lang="en-US" sz="1600" dirty="0" err="1">
                <a:ea typeface="+mn-lt"/>
                <a:cs typeface="+mn-lt"/>
              </a:rPr>
              <a:t>GMI_BLOGGER,"Saudi</a:t>
            </a:r>
            <a:r>
              <a:rPr lang="en-US" sz="1600" dirty="0">
                <a:ea typeface="+mn-lt"/>
                <a:cs typeface="+mn-lt"/>
              </a:rPr>
              <a:t> Arabia Social Media Statistics," </a:t>
            </a:r>
            <a:r>
              <a:rPr lang="en-US" sz="1600" dirty="0" err="1">
                <a:ea typeface="+mn-lt"/>
                <a:cs typeface="+mn-lt"/>
              </a:rPr>
              <a:t>GMI_blogger</a:t>
            </a:r>
            <a:r>
              <a:rPr lang="en-US" sz="1600" dirty="0">
                <a:ea typeface="+mn-lt"/>
                <a:cs typeface="+mn-lt"/>
              </a:rPr>
              <a:t>. [online] Available at:</a:t>
            </a:r>
            <a:r>
              <a:rPr lang="en-US" sz="1600" dirty="0">
                <a:ea typeface="+mn-lt"/>
                <a:cs typeface="+mn-lt"/>
                <a:hlinkClick r:id="rId4"/>
              </a:rPr>
              <a:t>https://www.globalmediainsight.com/blog/saudi-arabia-social-media-statistics/</a:t>
            </a:r>
            <a:r>
              <a:rPr lang="en-US" sz="1600" dirty="0">
                <a:ea typeface="+mn-lt"/>
                <a:cs typeface="+mn-lt"/>
              </a:rPr>
              <a:t> [Accessed 04 May 2019].</a:t>
            </a:r>
            <a:endParaRPr lang="en-US" sz="1600" dirty="0">
              <a:cs typeface="Calibri"/>
            </a:endParaRPr>
          </a:p>
          <a:p>
            <a:pPr marL="0" indent="0">
              <a:buNone/>
            </a:pPr>
            <a:r>
              <a:rPr lang="en-US" sz="1600" dirty="0">
                <a:ea typeface="+mn-lt"/>
                <a:cs typeface="+mn-lt"/>
              </a:rPr>
              <a:t>[4] Kit Smith,"49 Incredible Instagram Statistics,". </a:t>
            </a:r>
            <a:r>
              <a:rPr lang="en-US" sz="1600" dirty="0" err="1">
                <a:ea typeface="+mn-lt"/>
                <a:cs typeface="+mn-lt"/>
              </a:rPr>
              <a:t>Brandwatch</a:t>
            </a:r>
            <a:r>
              <a:rPr lang="en-US" sz="1600" dirty="0">
                <a:ea typeface="+mn-lt"/>
                <a:cs typeface="+mn-lt"/>
              </a:rPr>
              <a:t>. [online]</a:t>
            </a:r>
            <a:endParaRPr lang="en-US" sz="1600" dirty="0">
              <a:cs typeface="Calibri"/>
            </a:endParaRPr>
          </a:p>
          <a:p>
            <a:pPr marL="0" indent="0">
              <a:buNone/>
            </a:pPr>
            <a:r>
              <a:rPr lang="en-US" sz="1600" dirty="0">
                <a:ea typeface="+mn-lt"/>
                <a:cs typeface="+mn-lt"/>
              </a:rPr>
              <a:t>Available at: </a:t>
            </a:r>
            <a:r>
              <a:rPr lang="en-US" sz="1600" dirty="0">
                <a:ea typeface="+mn-lt"/>
                <a:cs typeface="+mn-lt"/>
                <a:hlinkClick r:id="rId5"/>
              </a:rPr>
              <a:t>https://www.brandwatch.com/blog/instagram-stats/</a:t>
            </a:r>
            <a:r>
              <a:rPr lang="en-US" sz="1600" dirty="0">
                <a:ea typeface="+mn-lt"/>
                <a:cs typeface="+mn-lt"/>
              </a:rPr>
              <a:t> [Accessed 10 May 2019].</a:t>
            </a:r>
            <a:endParaRPr lang="en-US" sz="1600" dirty="0">
              <a:cs typeface="Calibri"/>
            </a:endParaRPr>
          </a:p>
          <a:p>
            <a:pPr marL="0" indent="0">
              <a:buNone/>
            </a:pPr>
            <a:r>
              <a:rPr lang="en-US" sz="1600" dirty="0">
                <a:ea typeface="+mn-lt"/>
                <a:cs typeface="+mn-lt"/>
              </a:rPr>
              <a:t>[5] Selling Stock. (2014). Selling Stock. [online] Available at: </a:t>
            </a:r>
            <a:r>
              <a:rPr lang="en-US" sz="1600" dirty="0">
                <a:ea typeface="+mn-lt"/>
                <a:cs typeface="+mn-lt"/>
                <a:hlinkClick r:id="rId6"/>
              </a:rPr>
              <a:t>https://www.selling-stock.com/Article/18-billion-images-uploaded-to-the-web-everyd</a:t>
            </a:r>
            <a:r>
              <a:rPr lang="en-US" sz="1600" dirty="0">
                <a:ea typeface="+mn-lt"/>
                <a:cs typeface="+mn-lt"/>
              </a:rPr>
              <a:t> [Accessed 12 Feb 2019].</a:t>
            </a:r>
            <a:endParaRPr lang="en-US" sz="1600" dirty="0">
              <a:cs typeface="Calibri"/>
            </a:endParaRPr>
          </a:p>
          <a:p>
            <a:pPr>
              <a:buNone/>
            </a:pPr>
            <a:r>
              <a:rPr lang="en-US" sz="1600" dirty="0">
                <a:ea typeface="+mn-lt"/>
                <a:cs typeface="+mn-lt"/>
              </a:rPr>
              <a:t>[6] A. </a:t>
            </a:r>
            <a:r>
              <a:rPr lang="en-US" sz="1600" dirty="0" err="1">
                <a:ea typeface="+mn-lt"/>
                <a:cs typeface="+mn-lt"/>
              </a:rPr>
              <a:t>Krizhevsky</a:t>
            </a:r>
            <a:r>
              <a:rPr lang="en-US" sz="1600" dirty="0">
                <a:ea typeface="+mn-lt"/>
                <a:cs typeface="+mn-lt"/>
              </a:rPr>
              <a:t>, I. </a:t>
            </a:r>
            <a:r>
              <a:rPr lang="en-US" sz="1600" dirty="0" err="1">
                <a:ea typeface="+mn-lt"/>
                <a:cs typeface="+mn-lt"/>
              </a:rPr>
              <a:t>Sutskever</a:t>
            </a:r>
            <a:r>
              <a:rPr lang="en-US" sz="1600" dirty="0">
                <a:ea typeface="+mn-lt"/>
                <a:cs typeface="+mn-lt"/>
              </a:rPr>
              <a:t>, &amp; G. E. Hinton, (2012). </a:t>
            </a:r>
            <a:r>
              <a:rPr lang="en-US" sz="1600" dirty="0" err="1">
                <a:ea typeface="+mn-lt"/>
                <a:cs typeface="+mn-lt"/>
              </a:rPr>
              <a:t>Imagenet</a:t>
            </a:r>
            <a:r>
              <a:rPr lang="en-US" sz="1600" dirty="0">
                <a:ea typeface="+mn-lt"/>
                <a:cs typeface="+mn-lt"/>
              </a:rPr>
              <a:t> classification with deep convolutional neural networks. In Advances in Neural Information Processing Systems, 1097–1105.</a:t>
            </a:r>
            <a:endParaRPr lang="en-US" dirty="0"/>
          </a:p>
          <a:p>
            <a:pPr marL="0" indent="0">
              <a:buNone/>
            </a:pPr>
            <a:endParaRPr lang="en-US" sz="1600" dirty="0">
              <a:cs typeface="Calibri"/>
            </a:endParaRPr>
          </a:p>
          <a:p>
            <a:pPr marL="0" indent="0">
              <a:buNone/>
            </a:pPr>
            <a:endParaRPr lang="en-US" sz="1600" dirty="0">
              <a:cs typeface="Calibri"/>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977"/>
            <a:ext cx="10515600" cy="1325563"/>
          </a:xfrm>
        </p:spPr>
        <p:txBody>
          <a:bodyPr/>
          <a:lstStyle/>
          <a:p>
            <a:r>
              <a:rPr lang="en-US" dirty="0"/>
              <a:t>Introduction to Project</a:t>
            </a:r>
          </a:p>
        </p:txBody>
      </p:sp>
      <p:sp>
        <p:nvSpPr>
          <p:cNvPr id="3" name="Content Placeholder 2"/>
          <p:cNvSpPr>
            <a:spLocks noGrp="1"/>
          </p:cNvSpPr>
          <p:nvPr>
            <p:ph idx="1"/>
          </p:nvPr>
        </p:nvSpPr>
        <p:spPr>
          <a:xfrm>
            <a:off x="753533" y="1214143"/>
            <a:ext cx="10515600" cy="4351338"/>
          </a:xfrm>
        </p:spPr>
        <p:txBody>
          <a:bodyPr vert="horz" lIns="91440" tIns="45720" rIns="91440" bIns="45720" rtlCol="0" anchor="t">
            <a:normAutofit/>
          </a:bodyPr>
          <a:lstStyle/>
          <a:p>
            <a:pPr algn="just"/>
            <a:r>
              <a:rPr lang="en-US" dirty="0">
                <a:latin typeface="Calibri"/>
                <a:ea typeface="+mn-lt"/>
                <a:cs typeface="+mn-lt"/>
              </a:rPr>
              <a:t>In today's digital age, it is becoming increasingly difficult to discern between real and fake images. This is due to the advancements in image editing software and the rise of deepfakes.</a:t>
            </a:r>
          </a:p>
          <a:p>
            <a:pPr algn="just"/>
            <a:r>
              <a:rPr lang="en-US" dirty="0">
                <a:ea typeface="+mn-lt"/>
                <a:cs typeface="+mn-lt"/>
              </a:rPr>
              <a:t>Understanding the impact of fake images is crucial in today's digital age. Machine learning offers a powerful tool for detecting and exposing deceptive visuals. This presentation will explore the potential of machine learning in unmasking fake images.</a:t>
            </a:r>
            <a:endParaRPr lang="en-US" dirty="0">
              <a:cs typeface="Calibri"/>
            </a:endParaRPr>
          </a:p>
          <a:p>
            <a:pPr algn="just"/>
            <a:endParaRPr lang="en-US" dirty="0">
              <a:cs typeface="Calibri"/>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pic>
        <p:nvPicPr>
          <p:cNvPr id="5" name="Picture 4" descr="Applsci 13 10980 g002">
            <a:extLst>
              <a:ext uri="{FF2B5EF4-FFF2-40B4-BE49-F238E27FC236}">
                <a16:creationId xmlns:a16="http://schemas.microsoft.com/office/drawing/2014/main" xmlns="" id="{C5860443-FD70-B500-CD02-6B59D2525289}"/>
              </a:ext>
            </a:extLst>
          </p:cNvPr>
          <p:cNvPicPr>
            <a:picLocks noChangeAspect="1"/>
          </p:cNvPicPr>
          <p:nvPr/>
        </p:nvPicPr>
        <p:blipFill>
          <a:blip r:embed="rId2"/>
          <a:stretch>
            <a:fillRect/>
          </a:stretch>
        </p:blipFill>
        <p:spPr>
          <a:xfrm>
            <a:off x="3568911" y="4126069"/>
            <a:ext cx="5057420" cy="2562487"/>
          </a:xfrm>
          <a:prstGeom prst="rect">
            <a:avLst/>
          </a:prstGeom>
        </p:spPr>
      </p:pic>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D04C94-D083-073C-AB90-39C59ACFF40D}"/>
              </a:ext>
            </a:extLst>
          </p:cNvPr>
          <p:cNvSpPr>
            <a:spLocks noGrp="1"/>
          </p:cNvSpPr>
          <p:nvPr>
            <p:ph type="title"/>
          </p:nvPr>
        </p:nvSpPr>
        <p:spPr/>
        <p:txBody>
          <a:bodyPr/>
          <a:lstStyle/>
          <a:p>
            <a:r>
              <a:rPr lang="en-US" dirty="0"/>
              <a:t>Introduction to Project</a:t>
            </a:r>
            <a:endParaRPr lang="en-IN" dirty="0"/>
          </a:p>
        </p:txBody>
      </p:sp>
      <p:sp>
        <p:nvSpPr>
          <p:cNvPr id="3" name="Content Placeholder 2">
            <a:extLst>
              <a:ext uri="{FF2B5EF4-FFF2-40B4-BE49-F238E27FC236}">
                <a16:creationId xmlns:a16="http://schemas.microsoft.com/office/drawing/2014/main" xmlns="" id="{31337FBF-92E7-AAFF-51AB-E79E6AB26E64}"/>
              </a:ext>
            </a:extLst>
          </p:cNvPr>
          <p:cNvSpPr>
            <a:spLocks noGrp="1"/>
          </p:cNvSpPr>
          <p:nvPr>
            <p:ph idx="1"/>
          </p:nvPr>
        </p:nvSpPr>
        <p:spPr/>
        <p:txBody>
          <a:bodyPr vert="horz" lIns="91440" tIns="45720" rIns="91440" bIns="45720" rtlCol="0" anchor="t">
            <a:normAutofit/>
          </a:bodyPr>
          <a:lstStyle/>
          <a:p>
            <a:r>
              <a:rPr lang="en-US" dirty="0"/>
              <a:t>The goal is to creating an Model that can Detect the Fake Images, so</a:t>
            </a:r>
            <a:r>
              <a:rPr lang="en-US" dirty="0">
                <a:ea typeface="+mn-lt"/>
                <a:cs typeface="+mn-lt"/>
              </a:rPr>
              <a:t> that it can be used in real-time applications</a:t>
            </a:r>
            <a:r>
              <a:rPr lang="en-US" dirty="0"/>
              <a:t> .</a:t>
            </a:r>
            <a:endParaRPr lang="en-US" dirty="0">
              <a:cs typeface="Calibri"/>
            </a:endParaRPr>
          </a:p>
          <a:p>
            <a:endParaRPr lang="en-IN" dirty="0"/>
          </a:p>
        </p:txBody>
      </p:sp>
      <p:sp>
        <p:nvSpPr>
          <p:cNvPr id="4" name="Slide Number Placeholder 3">
            <a:extLst>
              <a:ext uri="{FF2B5EF4-FFF2-40B4-BE49-F238E27FC236}">
                <a16:creationId xmlns:a16="http://schemas.microsoft.com/office/drawing/2014/main" xmlns="" id="{3BD4D83A-B9D0-A579-B5DF-34207E434120}"/>
              </a:ext>
            </a:extLst>
          </p:cNvPr>
          <p:cNvSpPr>
            <a:spLocks noGrp="1"/>
          </p:cNvSpPr>
          <p:nvPr>
            <p:ph type="sldNum" sz="quarter" idx="12"/>
          </p:nvPr>
        </p:nvSpPr>
        <p:spPr/>
        <p:txBody>
          <a:bodyPr/>
          <a:lstStyle/>
          <a:p>
            <a:fld id="{BDCDBBEF-AA6C-4BA6-85B2-A17D7F280E38}" type="slidenum">
              <a:rPr lang="en-US" smtClean="0"/>
              <a:pPr/>
              <a:t>4</a:t>
            </a:fld>
            <a:endParaRPr lang="en-US"/>
          </a:p>
        </p:txBody>
      </p:sp>
      <p:pic>
        <p:nvPicPr>
          <p:cNvPr id="6" name="Picture 5" descr="A shark fin in a flooded area&#10;&#10;Description automatically generated">
            <a:extLst>
              <a:ext uri="{FF2B5EF4-FFF2-40B4-BE49-F238E27FC236}">
                <a16:creationId xmlns:a16="http://schemas.microsoft.com/office/drawing/2014/main" xmlns="" id="{4BFEE057-D0FB-CFA4-261D-FF1E9C3BDC69}"/>
              </a:ext>
            </a:extLst>
          </p:cNvPr>
          <p:cNvPicPr>
            <a:picLocks noChangeAspect="1"/>
          </p:cNvPicPr>
          <p:nvPr/>
        </p:nvPicPr>
        <p:blipFill>
          <a:blip r:embed="rId2"/>
          <a:stretch>
            <a:fillRect/>
          </a:stretch>
        </p:blipFill>
        <p:spPr>
          <a:xfrm>
            <a:off x="4262789" y="3263185"/>
            <a:ext cx="3674533" cy="2753548"/>
          </a:xfrm>
          <a:prstGeom prst="rect">
            <a:avLst/>
          </a:prstGeom>
        </p:spPr>
      </p:pic>
    </p:spTree>
    <p:extLst>
      <p:ext uri="{BB962C8B-B14F-4D97-AF65-F5344CB8AC3E}">
        <p14:creationId xmlns:p14="http://schemas.microsoft.com/office/powerpoint/2010/main" val="886301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p:txBody>
          <a:bodyPr vert="horz" lIns="91440" tIns="45720" rIns="91440" bIns="45720" rtlCol="0" anchor="t">
            <a:normAutofit/>
          </a:bodyPr>
          <a:lstStyle/>
          <a:p>
            <a:pPr algn="just"/>
            <a:r>
              <a:rPr lang="en-US" dirty="0"/>
              <a:t>The problem formulation for identifying fake images involves designing algorithms that can effectively detect the fake images. This requires leveraging machine learning and natural language processing techniques for </a:t>
            </a:r>
            <a:r>
              <a:rPr lang="en-US" dirty="0">
                <a:ea typeface="+mn-lt"/>
                <a:cs typeface="+mn-lt"/>
              </a:rPr>
              <a:t>gathering various types of tampered images manipulated using single or multiple alterations and then, after processing, classifying them as real or false.</a:t>
            </a:r>
          </a:p>
          <a:p>
            <a:pPr algn="just"/>
            <a:endParaRPr lang="en-US" dirty="0">
              <a:cs typeface="Calibri"/>
            </a:endParaRPr>
          </a:p>
          <a:p>
            <a:pPr marL="0" indent="0" algn="just">
              <a:buNone/>
            </a:pPr>
            <a:r>
              <a:rPr lang="en-US" dirty="0"/>
              <a:t/>
            </a:r>
            <a:br>
              <a:rPr lang="en-US" dirty="0"/>
            </a:br>
            <a:endParaRPr lang="en-US" dirty="0">
              <a:cs typeface="Calibri"/>
            </a:endParaRPr>
          </a:p>
          <a:p>
            <a:endParaRPr lang="en-US" b="1" dirty="0"/>
          </a:p>
          <a:p>
            <a:endParaRPr lang="en-US" b="1" dirty="0"/>
          </a:p>
          <a:p>
            <a:endParaRPr lang="en-US" b="1" dirty="0"/>
          </a:p>
          <a:p>
            <a:endParaRPr lang="en-US" b="1" dirty="0">
              <a:cs typeface="Calibri"/>
            </a:endParaRPr>
          </a:p>
          <a:p>
            <a:pPr marL="0" indent="0">
              <a:buNone/>
            </a:pPr>
            <a:endParaRPr lang="en-US" dirty="0">
              <a:cs typeface="Calibri"/>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r>
              <a:rPr lang="en-US"/>
              <a:t>of the Work</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IN" b="1" dirty="0"/>
              <a:t>Model for detecting fake images:</a:t>
            </a:r>
            <a:r>
              <a:rPr lang="en-IN" dirty="0"/>
              <a:t> Develop algorithms and models capable of Identifying whether the image is fake or real.</a:t>
            </a:r>
            <a:endParaRPr lang="en-US" dirty="0"/>
          </a:p>
          <a:p>
            <a:r>
              <a:rPr lang="en-IN" b="1" dirty="0">
                <a:ea typeface="+mn-lt"/>
                <a:cs typeface="+mn-lt"/>
              </a:rPr>
              <a:t>Preventing Misinformation and Propaganda:</a:t>
            </a:r>
            <a:r>
              <a:rPr lang="en-IN" dirty="0">
                <a:ea typeface="+mn-lt"/>
                <a:cs typeface="+mn-lt"/>
              </a:rPr>
              <a:t> Identifying and removing these images helps maintain the integrity of information and protects individuals and communities from harmful influences.</a:t>
            </a:r>
            <a:endParaRPr lang="en-US" dirty="0">
              <a:ea typeface="+mn-lt"/>
              <a:cs typeface="+mn-lt"/>
            </a:endParaRPr>
          </a:p>
          <a:p>
            <a:r>
              <a:rPr lang="en-IN" b="1" dirty="0">
                <a:ea typeface="+mn-lt"/>
                <a:cs typeface="+mn-lt"/>
              </a:rPr>
              <a:t>Enhancing Cybersecurity:</a:t>
            </a:r>
            <a:r>
              <a:rPr lang="en-IN" dirty="0">
                <a:ea typeface="+mn-lt"/>
                <a:cs typeface="+mn-lt"/>
              </a:rPr>
              <a:t> Deepfakes and other sophisticated image manipulations can be used to bypass security systems, such as facial recognition. Identifying these fake images plays a crucial role in enhancing cybersecurity measures and protecting sensitive systems and information.</a:t>
            </a:r>
            <a:endParaRPr lang="en-US" dirty="0">
              <a:ea typeface="+mn-lt"/>
              <a:cs typeface="+mn-lt"/>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7496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838573-5BE5-D1EF-723A-CA5390E31D01}"/>
              </a:ext>
            </a:extLst>
          </p:cNvPr>
          <p:cNvSpPr>
            <a:spLocks noGrp="1"/>
          </p:cNvSpPr>
          <p:nvPr>
            <p:ph type="title"/>
          </p:nvPr>
        </p:nvSpPr>
        <p:spPr/>
        <p:txBody>
          <a:bodyPr/>
          <a:lstStyle/>
          <a:p>
            <a:r>
              <a:rPr lang="en-US" dirty="0"/>
              <a:t>Methodology used</a:t>
            </a:r>
            <a:endParaRPr lang="en-IN" dirty="0"/>
          </a:p>
        </p:txBody>
      </p:sp>
      <p:sp>
        <p:nvSpPr>
          <p:cNvPr id="4" name="Slide Number Placeholder 3">
            <a:extLst>
              <a:ext uri="{FF2B5EF4-FFF2-40B4-BE49-F238E27FC236}">
                <a16:creationId xmlns:a16="http://schemas.microsoft.com/office/drawing/2014/main" xmlns="" id="{3EB293A3-E94B-1E90-EC67-C60D9F7CA88F}"/>
              </a:ext>
            </a:extLst>
          </p:cNvPr>
          <p:cNvSpPr>
            <a:spLocks noGrp="1"/>
          </p:cNvSpPr>
          <p:nvPr>
            <p:ph type="sldNum" sz="quarter" idx="12"/>
          </p:nvPr>
        </p:nvSpPr>
        <p:spPr/>
        <p:txBody>
          <a:bodyPr/>
          <a:lstStyle/>
          <a:p>
            <a:fld id="{BDCDBBEF-AA6C-4BA6-85B2-A17D7F280E38}" type="slidenum">
              <a:rPr lang="en-US" smtClean="0"/>
              <a:pPr/>
              <a:t>7</a:t>
            </a:fld>
            <a:endParaRPr lang="en-US"/>
          </a:p>
        </p:txBody>
      </p:sp>
      <p:sp>
        <p:nvSpPr>
          <p:cNvPr id="7" name="Content Placeholder 6">
            <a:extLst>
              <a:ext uri="{FF2B5EF4-FFF2-40B4-BE49-F238E27FC236}">
                <a16:creationId xmlns:a16="http://schemas.microsoft.com/office/drawing/2014/main" xmlns="" id="{99A16238-2FD1-5E1F-83FA-4F7D2271A3B7}"/>
              </a:ext>
            </a:extLst>
          </p:cNvPr>
          <p:cNvSpPr>
            <a:spLocks noGrp="1"/>
          </p:cNvSpPr>
          <p:nvPr>
            <p:ph idx="1"/>
          </p:nvPr>
        </p:nvSpPr>
        <p:spPr>
          <a:xfrm>
            <a:off x="838200" y="1590440"/>
            <a:ext cx="10515600" cy="4351338"/>
          </a:xfrm>
        </p:spPr>
        <p:txBody>
          <a:bodyPr vert="horz" lIns="91440" tIns="45720" rIns="91440" bIns="45720" rtlCol="0" anchor="t">
            <a:normAutofit/>
          </a:bodyPr>
          <a:lstStyle/>
          <a:p>
            <a:r>
              <a:rPr lang="en-IN" sz="2000" dirty="0"/>
              <a:t>The methodology that we have used are CNN, as </a:t>
            </a:r>
            <a:r>
              <a:rPr lang="en-IN" sz="2000" dirty="0">
                <a:ea typeface="+mn-lt"/>
                <a:cs typeface="+mn-lt"/>
              </a:rPr>
              <a:t>CNN can carry out automatic feature extraction for the given task. It eliminates the need for manual feature extraction, since the features are learned directly by the CNN. </a:t>
            </a:r>
          </a:p>
          <a:p>
            <a:r>
              <a:rPr lang="en-IN" sz="2000" dirty="0">
                <a:ea typeface="+mn-lt"/>
                <a:cs typeface="+mn-lt"/>
              </a:rPr>
              <a:t>Support Vector Machine (SVM) and Complement Naïve Bayes (CNB) were used in this process, to validate content based on text classification and data analysis</a:t>
            </a:r>
            <a:endParaRPr lang="en-IN" sz="2000" dirty="0">
              <a:cs typeface="Calibri"/>
            </a:endParaRPr>
          </a:p>
          <a:p>
            <a:r>
              <a:rPr lang="en-IN" sz="2000" dirty="0">
                <a:ea typeface="+mn-lt"/>
                <a:cs typeface="+mn-lt"/>
              </a:rPr>
              <a:t>LBP-Local Binary Pattern is a type of visual descriptor used for classification in computer vision and is a simple yet very </a:t>
            </a:r>
            <a:r>
              <a:rPr lang="en-IN" sz="2000" dirty="0" err="1">
                <a:ea typeface="+mn-lt"/>
                <a:cs typeface="+mn-lt"/>
              </a:rPr>
              <a:t>effiecient</a:t>
            </a:r>
            <a:r>
              <a:rPr lang="en-IN" sz="2000" dirty="0">
                <a:ea typeface="+mn-lt"/>
                <a:cs typeface="+mn-lt"/>
              </a:rPr>
              <a:t> texture operator which labels the pixels of an image by thresholding the </a:t>
            </a:r>
            <a:r>
              <a:rPr lang="en-IN" sz="2000" dirty="0" err="1">
                <a:ea typeface="+mn-lt"/>
                <a:cs typeface="+mn-lt"/>
              </a:rPr>
              <a:t>neighborhood</a:t>
            </a:r>
            <a:r>
              <a:rPr lang="en-IN" sz="2000" dirty="0">
                <a:ea typeface="+mn-lt"/>
                <a:cs typeface="+mn-lt"/>
              </a:rPr>
              <a:t> of each pixel and considers the result as binary </a:t>
            </a:r>
            <a:r>
              <a:rPr lang="en-IN" sz="2000" dirty="0" err="1">
                <a:ea typeface="+mn-lt"/>
                <a:cs typeface="+mn-lt"/>
              </a:rPr>
              <a:t>number.In</a:t>
            </a:r>
            <a:r>
              <a:rPr lang="en-IN" sz="2000" dirty="0">
                <a:ea typeface="+mn-lt"/>
                <a:cs typeface="+mn-lt"/>
              </a:rPr>
              <a:t> our project we are designing LBP based machine </a:t>
            </a:r>
            <a:r>
              <a:rPr lang="en-IN" sz="2000" dirty="0" err="1">
                <a:ea typeface="+mn-lt"/>
                <a:cs typeface="+mn-lt"/>
              </a:rPr>
              <a:t>learninig</a:t>
            </a:r>
            <a:r>
              <a:rPr lang="en-IN" sz="2000" dirty="0">
                <a:ea typeface="+mn-lt"/>
                <a:cs typeface="+mn-lt"/>
              </a:rPr>
              <a:t> Convolution Neural Network called LBPNET to detect fake images.</a:t>
            </a:r>
            <a:endParaRPr lang="en-IN" sz="2000" dirty="0">
              <a:ea typeface="Calibri"/>
              <a:cs typeface="Calibri"/>
            </a:endParaRPr>
          </a:p>
          <a:p>
            <a:endParaRPr lang="en-IN" sz="2000" dirty="0">
              <a:ea typeface="Calibri"/>
              <a:cs typeface="Calibri"/>
            </a:endParaRPr>
          </a:p>
          <a:p>
            <a:pPr marL="0" indent="0">
              <a:buNone/>
            </a:pPr>
            <a:endParaRPr lang="en-IN" sz="2000" dirty="0">
              <a:ea typeface="Calibri"/>
              <a:cs typeface="Calibri"/>
            </a:endParaRPr>
          </a:p>
          <a:p>
            <a:endParaRPr lang="en-IN" sz="2000" dirty="0">
              <a:ea typeface="Calibri"/>
              <a:cs typeface="Calibri"/>
            </a:endParaRPr>
          </a:p>
        </p:txBody>
      </p:sp>
      <p:pic>
        <p:nvPicPr>
          <p:cNvPr id="3" name="Picture 2" descr="Applsci 13 10980 g006a">
            <a:extLst>
              <a:ext uri="{FF2B5EF4-FFF2-40B4-BE49-F238E27FC236}">
                <a16:creationId xmlns:a16="http://schemas.microsoft.com/office/drawing/2014/main" xmlns="" id="{63F61FF3-1530-9864-3D82-82CED5B83AC4}"/>
              </a:ext>
            </a:extLst>
          </p:cNvPr>
          <p:cNvPicPr>
            <a:picLocks noChangeAspect="1"/>
          </p:cNvPicPr>
          <p:nvPr/>
        </p:nvPicPr>
        <p:blipFill>
          <a:blip r:embed="rId2"/>
          <a:stretch>
            <a:fillRect/>
          </a:stretch>
        </p:blipFill>
        <p:spPr>
          <a:xfrm>
            <a:off x="3704365" y="4305682"/>
            <a:ext cx="2320515" cy="2548227"/>
          </a:xfrm>
          <a:prstGeom prst="rect">
            <a:avLst/>
          </a:prstGeom>
        </p:spPr>
      </p:pic>
      <p:pic>
        <p:nvPicPr>
          <p:cNvPr id="5" name="Picture 4" descr="Applsci 13 10980 g006b">
            <a:extLst>
              <a:ext uri="{FF2B5EF4-FFF2-40B4-BE49-F238E27FC236}">
                <a16:creationId xmlns:a16="http://schemas.microsoft.com/office/drawing/2014/main" xmlns="" id="{37D11F7F-A0B8-ED59-0D62-CC78193E8070}"/>
              </a:ext>
            </a:extLst>
          </p:cNvPr>
          <p:cNvPicPr>
            <a:picLocks noChangeAspect="1"/>
          </p:cNvPicPr>
          <p:nvPr/>
        </p:nvPicPr>
        <p:blipFill>
          <a:blip r:embed="rId3"/>
          <a:stretch>
            <a:fillRect/>
          </a:stretch>
        </p:blipFill>
        <p:spPr>
          <a:xfrm>
            <a:off x="6603542" y="4351478"/>
            <a:ext cx="1790271" cy="2425034"/>
          </a:xfrm>
          <a:prstGeom prst="rect">
            <a:avLst/>
          </a:prstGeom>
        </p:spPr>
      </p:pic>
    </p:spTree>
    <p:extLst>
      <p:ext uri="{BB962C8B-B14F-4D97-AF65-F5344CB8AC3E}">
        <p14:creationId xmlns:p14="http://schemas.microsoft.com/office/powerpoint/2010/main" val="1888200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3" name="Content Placeholder 2"/>
          <p:cNvSpPr>
            <a:spLocks noGrp="1"/>
          </p:cNvSpPr>
          <p:nvPr>
            <p:ph idx="1"/>
          </p:nvPr>
        </p:nvSpPr>
        <p:spPr>
          <a:xfrm>
            <a:off x="1064537" y="1613298"/>
            <a:ext cx="10515600" cy="4351338"/>
          </a:xfrm>
        </p:spPr>
        <p:txBody>
          <a:bodyPr vert="horz" lIns="91440" tIns="45720" rIns="91440" bIns="45720" rtlCol="0" anchor="t">
            <a:normAutofit/>
          </a:bodyPr>
          <a:lstStyle/>
          <a:p>
            <a:r>
              <a:rPr lang="en-US" sz="2400" dirty="0">
                <a:ea typeface="+mn-lt"/>
                <a:cs typeface="+mn-lt"/>
              </a:rPr>
              <a:t>Fake image detection using machine learning typically involves training a model on a dataset of both real and fake images, and then using that model to classify new images as either real or fake. The results of fake image detection using machine learning can vary depending on a variety of factors, such as the quality of the training data, the complexity of the model, and the specific techniques used for detecting fakes. In general, machine learning algorithms can be quite effective at detecting certain types of fake images, such as those generated by simple image manipulation techniques like resizing or cropping. However, detecting more sophisticated fakes, such as deepfakes, can be more challenging. </a:t>
            </a:r>
            <a:endParaRPr lang="en-US" sz="2400" dirty="0">
              <a:cs typeface="Calibri"/>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pic>
        <p:nvPicPr>
          <p:cNvPr id="6" name="Picture 5"/>
          <p:cNvPicPr>
            <a:picLocks noChangeAspect="1"/>
          </p:cNvPicPr>
          <p:nvPr/>
        </p:nvPicPr>
        <p:blipFill>
          <a:blip r:embed="rId2"/>
          <a:stretch>
            <a:fillRect/>
          </a:stretch>
        </p:blipFill>
        <p:spPr>
          <a:xfrm>
            <a:off x="1567445" y="4605817"/>
            <a:ext cx="2660524" cy="1787188"/>
          </a:xfrm>
          <a:prstGeom prst="rect">
            <a:avLst/>
          </a:prstGeom>
        </p:spPr>
      </p:pic>
      <p:pic>
        <p:nvPicPr>
          <p:cNvPr id="7" name="Picture 6"/>
          <p:cNvPicPr>
            <a:picLocks noChangeAspect="1"/>
          </p:cNvPicPr>
          <p:nvPr/>
        </p:nvPicPr>
        <p:blipFill>
          <a:blip r:embed="rId3"/>
          <a:stretch>
            <a:fillRect/>
          </a:stretch>
        </p:blipFill>
        <p:spPr>
          <a:xfrm>
            <a:off x="1064537" y="6356350"/>
            <a:ext cx="3801399" cy="470276"/>
          </a:xfrm>
          <a:prstGeom prst="rect">
            <a:avLst/>
          </a:prstGeom>
        </p:spPr>
      </p:pic>
      <p:pic>
        <p:nvPicPr>
          <p:cNvPr id="8" name="Picture 7"/>
          <p:cNvPicPr>
            <a:picLocks noChangeAspect="1"/>
          </p:cNvPicPr>
          <p:nvPr/>
        </p:nvPicPr>
        <p:blipFill>
          <a:blip r:embed="rId4"/>
          <a:stretch>
            <a:fillRect/>
          </a:stretch>
        </p:blipFill>
        <p:spPr>
          <a:xfrm>
            <a:off x="8152235" y="4577760"/>
            <a:ext cx="3201565" cy="2242428"/>
          </a:xfrm>
          <a:prstGeom prst="rect">
            <a:avLst/>
          </a:prstGeom>
        </p:spPr>
      </p:pic>
      <p:pic>
        <p:nvPicPr>
          <p:cNvPr id="9" name="Picture 8"/>
          <p:cNvPicPr>
            <a:picLocks noChangeAspect="1"/>
          </p:cNvPicPr>
          <p:nvPr/>
        </p:nvPicPr>
        <p:blipFill>
          <a:blip r:embed="rId5"/>
          <a:stretch>
            <a:fillRect/>
          </a:stretch>
        </p:blipFill>
        <p:spPr>
          <a:xfrm>
            <a:off x="7937212" y="6451869"/>
            <a:ext cx="3657788" cy="368319"/>
          </a:xfrm>
          <a:prstGeom prst="rect">
            <a:avLst/>
          </a:prstGeom>
        </p:spPr>
      </p:pic>
    </p:spTree>
    <p:extLst>
      <p:ext uri="{BB962C8B-B14F-4D97-AF65-F5344CB8AC3E}">
        <p14:creationId xmlns:p14="http://schemas.microsoft.com/office/powerpoint/2010/main" val="4003662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752582" y="1508839"/>
            <a:ext cx="10515600" cy="4351338"/>
          </a:xfrm>
        </p:spPr>
        <p:txBody>
          <a:bodyPr vert="horz" lIns="91440" tIns="45720" rIns="91440" bIns="45720" rtlCol="0" anchor="t">
            <a:noAutofit/>
          </a:bodyPr>
          <a:lstStyle/>
          <a:p>
            <a:r>
              <a:rPr lang="en-US" sz="2200" dirty="0">
                <a:solidFill>
                  <a:srgbClr val="222222"/>
                </a:solidFill>
                <a:latin typeface="Calibri"/>
                <a:ea typeface="+mn-lt"/>
                <a:cs typeface="Arial"/>
              </a:rPr>
              <a:t>This project on recognizing and reducing fake Images on social media platforms delves into critical issues in this domain. Fake images on social media have become a pressing concern, prompting social media platforms to combat this issue. This survey assesses various techniques for identifying fake pictures on these platforms. This paper discusses different tampering methods for creating fake images, from conventional to recent Generative Adversarial Network (GAN)-generated manipulations. It highlights the fake image detection process, reviewing multiple detection methods, including those using handcrafted features and neural network-based approaches. Also emphasizes recent neural network-based detection methods based on Convolutional Neural Network (CNN) architectures. CNNs are also efficient in detecting deepfake images and videos.</a:t>
            </a:r>
          </a:p>
          <a:p>
            <a:r>
              <a:rPr lang="en-US" sz="2200" dirty="0">
                <a:ea typeface="+mn-lt"/>
                <a:cs typeface="+mn-lt"/>
              </a:rPr>
              <a:t>In summary, fake image detection through machine learning holds immense potential in combating misinformation, showcasing its evolving significance in the ongoing battle against fake news and misinformation.</a:t>
            </a:r>
            <a:endParaRPr lang="en-US" sz="2200" dirty="0">
              <a:cs typeface="Calibri"/>
            </a:endParaRPr>
          </a:p>
          <a:p>
            <a:endParaRPr lang="en-US" dirty="0">
              <a:cs typeface="Calibri"/>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88046566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6276</TotalTime>
  <Words>700</Words>
  <Application>Microsoft Office PowerPoint</Application>
  <PresentationFormat>Widescreen</PresentationFormat>
  <Paragraphs>98</Paragraphs>
  <Slides>12</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12</vt:i4>
      </vt:variant>
    </vt:vector>
  </HeadingPairs>
  <TitlesOfParts>
    <vt:vector size="23" baseType="lpstr">
      <vt:lpstr>Arial Unicode MS</vt:lpstr>
      <vt:lpstr>Arial</vt:lpstr>
      <vt:lpstr>Calibri</vt:lpstr>
      <vt:lpstr>Calibri Light</vt:lpstr>
      <vt:lpstr>Casper</vt:lpstr>
      <vt:lpstr>Karla</vt:lpstr>
      <vt:lpstr>King</vt:lpstr>
      <vt:lpstr>Times New Roman</vt:lpstr>
      <vt:lpstr>1_Office Theme</vt:lpstr>
      <vt:lpstr>2_Office Theme</vt:lpstr>
      <vt:lpstr>Contents Slide Master</vt:lpstr>
      <vt:lpstr>PowerPoint Presentation</vt:lpstr>
      <vt:lpstr>Outline</vt:lpstr>
      <vt:lpstr>Introduction to Project</vt:lpstr>
      <vt:lpstr>Introduction to Project</vt:lpstr>
      <vt:lpstr>Problem Formulation</vt:lpstr>
      <vt:lpstr>Objectives of the Work</vt:lpstr>
      <vt:lpstr>Methodology used</vt:lpstr>
      <vt:lpstr>Results and Outputs</vt:lpstr>
      <vt:lpstr>Conclusion</vt:lpstr>
      <vt:lpstr>Future Scope</vt:lpstr>
      <vt:lpstr>Time Table</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Admin</cp:lastModifiedBy>
  <cp:revision>943</cp:revision>
  <dcterms:created xsi:type="dcterms:W3CDTF">2019-01-09T10:33:58Z</dcterms:created>
  <dcterms:modified xsi:type="dcterms:W3CDTF">2024-04-30T05:35:03Z</dcterms:modified>
</cp:coreProperties>
</file>