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shaya N" initials="AN" lastIdx="1" clrIdx="0">
    <p:extLst>
      <p:ext uri="{19B8F6BF-5375-455C-9EA6-DF929625EA0E}">
        <p15:presenceInfo xmlns:p15="http://schemas.microsoft.com/office/powerpoint/2012/main" userId="ce0665e2c3990a2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3-30T12:17:20.391" idx="1">
    <p:pos x="7701" y="8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90600" y="2819400"/>
            <a:ext cx="11734799" cy="509114"/>
          </a:xfrm>
          <a:prstGeom prst="rect">
            <a:avLst/>
          </a:prstGeom>
        </p:spPr>
        <p:txBody>
          <a:bodyPr vert="horz" wrap="square" lIns="0" tIns="16510" rIns="0" bIns="0" rtlCol="0">
            <a:spAutoFit/>
          </a:bodyPr>
          <a:lstStyle/>
          <a:p>
            <a:pPr marL="3213735">
              <a:lnSpc>
                <a:spcPct val="100000"/>
              </a:lnSpc>
              <a:spcBef>
                <a:spcPts val="130"/>
              </a:spcBef>
            </a:pPr>
            <a:r>
              <a:rPr lang="en-IN" spc="15" dirty="0"/>
              <a:t>STUDENT NAME : AKSHAYA N</a:t>
            </a:r>
            <a:endParaRPr spc="15"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latin typeface="Times New Roman" panose="02020603050405020304" pitchFamily="18" charset="0"/>
                <a:cs typeface="Times New Roman" panose="02020603050405020304" pitchFamily="18" charset="0"/>
              </a:rPr>
              <a:t>R</a:t>
            </a:r>
            <a:r>
              <a:rPr sz="4000" spc="-40" dirty="0">
                <a:latin typeface="Times New Roman" panose="02020603050405020304" pitchFamily="18" charset="0"/>
                <a:cs typeface="Times New Roman" panose="02020603050405020304" pitchFamily="18" charset="0"/>
              </a:rPr>
              <a:t>E</a:t>
            </a:r>
            <a:r>
              <a:rPr sz="4000" spc="15" dirty="0">
                <a:latin typeface="Times New Roman" panose="02020603050405020304" pitchFamily="18" charset="0"/>
                <a:cs typeface="Times New Roman" panose="02020603050405020304" pitchFamily="18" charset="0"/>
              </a:rPr>
              <a:t>S</a:t>
            </a:r>
            <a:r>
              <a:rPr sz="4000" spc="-30" dirty="0">
                <a:latin typeface="Times New Roman" panose="02020603050405020304" pitchFamily="18" charset="0"/>
                <a:cs typeface="Times New Roman" panose="02020603050405020304" pitchFamily="18" charset="0"/>
              </a:rPr>
              <a:t>U</a:t>
            </a:r>
            <a:r>
              <a:rPr sz="4000" spc="-405" dirty="0">
                <a:latin typeface="Times New Roman" panose="02020603050405020304" pitchFamily="18" charset="0"/>
                <a:cs typeface="Times New Roman" panose="02020603050405020304" pitchFamily="18" charset="0"/>
              </a:rPr>
              <a:t>L</a:t>
            </a:r>
            <a:r>
              <a:rPr sz="4000"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1" name="TextBox 10">
            <a:extLst>
              <a:ext uri="{FF2B5EF4-FFF2-40B4-BE49-F238E27FC236}">
                <a16:creationId xmlns:a16="http://schemas.microsoft.com/office/drawing/2014/main" id="{1BCB11E3-B233-770F-BDF4-16314F73718E}"/>
              </a:ext>
            </a:extLst>
          </p:cNvPr>
          <p:cNvSpPr txBox="1"/>
          <p:nvPr/>
        </p:nvSpPr>
        <p:spPr>
          <a:xfrm>
            <a:off x="533400" y="1524000"/>
            <a:ext cx="5867399" cy="3046988"/>
          </a:xfrm>
          <a:prstGeom prst="rect">
            <a:avLst/>
          </a:prstGeom>
          <a:noFill/>
        </p:spPr>
        <p:txBody>
          <a:bodyPr wrap="square">
            <a:spAutoFit/>
          </a:bodyPr>
          <a:lstStyle/>
          <a:p>
            <a:pPr algn="just"/>
            <a:r>
              <a:rPr lang="en-US" sz="2400" dirty="0">
                <a:solidFill>
                  <a:srgbClr val="0D0D0D"/>
                </a:solidFill>
                <a:latin typeface="Times New Roman" panose="02020603050405020304" pitchFamily="18" charset="0"/>
                <a:cs typeface="Times New Roman" panose="02020603050405020304" pitchFamily="18" charset="0"/>
              </a:rPr>
              <a:t>T</a:t>
            </a:r>
            <a:r>
              <a:rPr lang="en-US" sz="2400" b="0" i="0" dirty="0">
                <a:solidFill>
                  <a:srgbClr val="0D0D0D"/>
                </a:solidFill>
                <a:effectLst/>
                <a:latin typeface="Times New Roman" panose="02020603050405020304" pitchFamily="18" charset="0"/>
                <a:cs typeface="Times New Roman" panose="02020603050405020304" pitchFamily="18" charset="0"/>
              </a:rPr>
              <a:t>he SVM algorithm for spam classification on a dataset collected from Kaggle and implemented on Google </a:t>
            </a:r>
            <a:r>
              <a:rPr lang="en-US" sz="2400" b="0" i="0" dirty="0" err="1">
                <a:solidFill>
                  <a:srgbClr val="0D0D0D"/>
                </a:solidFill>
                <a:effectLst/>
                <a:latin typeface="Times New Roman" panose="02020603050405020304" pitchFamily="18" charset="0"/>
                <a:cs typeface="Times New Roman" panose="02020603050405020304" pitchFamily="18" charset="0"/>
              </a:rPr>
              <a:t>Colab</a:t>
            </a:r>
            <a:r>
              <a:rPr lang="en-US" sz="2400" b="0" i="0" dirty="0">
                <a:solidFill>
                  <a:srgbClr val="0D0D0D"/>
                </a:solidFill>
                <a:effectLst/>
                <a:latin typeface="Times New Roman" panose="02020603050405020304" pitchFamily="18" charset="0"/>
                <a:cs typeface="Times New Roman" panose="02020603050405020304" pitchFamily="18" charset="0"/>
              </a:rPr>
              <a:t>, achieved an accuracy of 96%. The model effectively distinguishes between spam and non-spam messages, demonstrating its efficacy in real-world applications for email filtering or text message classification.</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1247777"/>
          </a:xfrm>
          <a:prstGeom prst="rect">
            <a:avLst/>
          </a:prstGeom>
        </p:spPr>
        <p:txBody>
          <a:bodyPr vert="horz" wrap="square" lIns="0" tIns="16510" rIns="0" bIns="0" rtlCol="0">
            <a:spAutoFit/>
          </a:bodyPr>
          <a:lstStyle/>
          <a:p>
            <a:pPr marL="12700">
              <a:lnSpc>
                <a:spcPct val="100000"/>
              </a:lnSpc>
              <a:spcBef>
                <a:spcPts val="130"/>
              </a:spcBef>
            </a:pPr>
            <a:r>
              <a:rPr sz="4000" spc="5" dirty="0">
                <a:latin typeface="Times New Roman" panose="02020603050405020304" pitchFamily="18" charset="0"/>
                <a:cs typeface="Times New Roman" panose="02020603050405020304" pitchFamily="18" charset="0"/>
              </a:rPr>
              <a:t>PROJECT</a:t>
            </a:r>
            <a:r>
              <a:rPr sz="4000" spc="-85" dirty="0">
                <a:latin typeface="Times New Roman" panose="02020603050405020304" pitchFamily="18" charset="0"/>
                <a:cs typeface="Times New Roman" panose="02020603050405020304" pitchFamily="18" charset="0"/>
              </a:rPr>
              <a:t> </a:t>
            </a:r>
            <a:r>
              <a:rPr sz="4000" spc="25" dirty="0">
                <a:latin typeface="Times New Roman" panose="02020603050405020304" pitchFamily="18" charset="0"/>
                <a:cs typeface="Times New Roman" panose="02020603050405020304" pitchFamily="18" charset="0"/>
              </a:rPr>
              <a:t>TITLE</a:t>
            </a:r>
            <a:endParaRPr sz="4000"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4E8F0D0A-7EE2-7626-2B03-4D7D5E7B8A06}"/>
              </a:ext>
            </a:extLst>
          </p:cNvPr>
          <p:cNvSpPr txBox="1"/>
          <p:nvPr/>
        </p:nvSpPr>
        <p:spPr>
          <a:xfrm flipH="1">
            <a:off x="695325" y="2817450"/>
            <a:ext cx="8315704" cy="1938992"/>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BUILDING A SMARTER AI POWERED SPAM CLASSIFIER (SVM ALGORITHM)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629018"/>
          </a:xfrm>
          <a:prstGeom prst="rect">
            <a:avLst/>
          </a:prstGeom>
        </p:spPr>
        <p:txBody>
          <a:bodyPr vert="horz" wrap="square" lIns="0" tIns="13335" rIns="0" bIns="0" rtlCol="0">
            <a:spAutoFit/>
          </a:bodyPr>
          <a:lstStyle/>
          <a:p>
            <a:pPr marL="12700">
              <a:lnSpc>
                <a:spcPct val="100000"/>
              </a:lnSpc>
              <a:spcBef>
                <a:spcPts val="105"/>
              </a:spcBef>
            </a:pPr>
            <a:r>
              <a:rPr sz="4000" spc="25" dirty="0">
                <a:latin typeface="Times New Roman" panose="02020603050405020304" pitchFamily="18" charset="0"/>
                <a:cs typeface="Times New Roman" panose="02020603050405020304" pitchFamily="18" charset="0"/>
              </a:rPr>
              <a:t>A</a:t>
            </a:r>
            <a:r>
              <a:rPr sz="4000" spc="-5" dirty="0">
                <a:latin typeface="Times New Roman" panose="02020603050405020304" pitchFamily="18" charset="0"/>
                <a:cs typeface="Times New Roman" panose="02020603050405020304" pitchFamily="18" charset="0"/>
              </a:rPr>
              <a:t>G</a:t>
            </a:r>
            <a:r>
              <a:rPr sz="4000" spc="-35" dirty="0">
                <a:latin typeface="Times New Roman" panose="02020603050405020304" pitchFamily="18" charset="0"/>
                <a:cs typeface="Times New Roman" panose="02020603050405020304" pitchFamily="18" charset="0"/>
              </a:rPr>
              <a:t>E</a:t>
            </a:r>
            <a:r>
              <a:rPr sz="4000" spc="15" dirty="0">
                <a:latin typeface="Times New Roman" panose="02020603050405020304" pitchFamily="18" charset="0"/>
                <a:cs typeface="Times New Roman" panose="02020603050405020304" pitchFamily="18" charset="0"/>
              </a:rPr>
              <a:t>N</a:t>
            </a:r>
            <a:r>
              <a:rPr sz="4000"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53D6AB7C-8237-274F-7588-2A67D3CFDB65}"/>
              </a:ext>
            </a:extLst>
          </p:cNvPr>
          <p:cNvSpPr txBox="1"/>
          <p:nvPr/>
        </p:nvSpPr>
        <p:spPr>
          <a:xfrm>
            <a:off x="1828799" y="1279290"/>
            <a:ext cx="7772531" cy="4893647"/>
          </a:xfrm>
          <a:prstGeom prst="rect">
            <a:avLst/>
          </a:prstGeom>
          <a:noFill/>
        </p:spPr>
        <p:txBody>
          <a:bodyPr wrap="square" rtlCol="0">
            <a:spAutoFit/>
          </a:bodyPr>
          <a:lstStyle/>
          <a:p>
            <a:pPr algn="just"/>
            <a:r>
              <a:rPr lang="en-IN" sz="2400" b="1" i="0" dirty="0">
                <a:solidFill>
                  <a:srgbClr val="0D0D0D"/>
                </a:solidFill>
                <a:effectLst/>
                <a:latin typeface="Times New Roman" panose="02020603050405020304" pitchFamily="18" charset="0"/>
                <a:cs typeface="Times New Roman" panose="02020603050405020304" pitchFamily="18" charset="0"/>
              </a:rPr>
              <a:t>Data Collection and Preparation: </a:t>
            </a:r>
            <a:r>
              <a:rPr lang="en-IN" sz="2400" b="0" i="0" dirty="0">
                <a:solidFill>
                  <a:srgbClr val="0D0D0D"/>
                </a:solidFill>
                <a:effectLst/>
                <a:latin typeface="Times New Roman" panose="02020603050405020304" pitchFamily="18" charset="0"/>
                <a:cs typeface="Times New Roman" panose="02020603050405020304" pitchFamily="18" charset="0"/>
              </a:rPr>
              <a:t>I have Gathered spam email dataset, preprocess data, and split into training and testing sets.</a:t>
            </a:r>
          </a:p>
          <a:p>
            <a:pPr algn="just"/>
            <a:endParaRPr lang="en-IN" sz="2400" b="0" i="0" dirty="0">
              <a:solidFill>
                <a:srgbClr val="0D0D0D"/>
              </a:solidFill>
              <a:effectLst/>
              <a:latin typeface="Times New Roman" panose="02020603050405020304" pitchFamily="18" charset="0"/>
              <a:cs typeface="Times New Roman" panose="02020603050405020304" pitchFamily="18" charset="0"/>
            </a:endParaRPr>
          </a:p>
          <a:p>
            <a:pPr algn="just"/>
            <a:r>
              <a:rPr lang="en-IN" sz="2400" b="1" i="0" dirty="0">
                <a:solidFill>
                  <a:srgbClr val="0D0D0D"/>
                </a:solidFill>
                <a:effectLst/>
                <a:latin typeface="Times New Roman" panose="02020603050405020304" pitchFamily="18" charset="0"/>
                <a:cs typeface="Times New Roman" panose="02020603050405020304" pitchFamily="18" charset="0"/>
              </a:rPr>
              <a:t>Model Development and Training:</a:t>
            </a:r>
            <a:r>
              <a:rPr lang="en-IN" sz="2400" b="1" dirty="0">
                <a:solidFill>
                  <a:srgbClr val="0D0D0D"/>
                </a:solidFill>
                <a:latin typeface="Times New Roman" panose="02020603050405020304" pitchFamily="18" charset="0"/>
                <a:cs typeface="Times New Roman" panose="02020603050405020304" pitchFamily="18" charset="0"/>
              </a:rPr>
              <a:t> </a:t>
            </a:r>
            <a:r>
              <a:rPr lang="en-IN" sz="2400" dirty="0">
                <a:solidFill>
                  <a:srgbClr val="0D0D0D"/>
                </a:solidFill>
                <a:latin typeface="Times New Roman" panose="02020603050405020304" pitchFamily="18" charset="0"/>
                <a:cs typeface="Times New Roman" panose="02020603050405020304" pitchFamily="18" charset="0"/>
              </a:rPr>
              <a:t>By</a:t>
            </a:r>
            <a:r>
              <a:rPr lang="en-IN" sz="2400" b="1" i="0" dirty="0">
                <a:solidFill>
                  <a:srgbClr val="0D0D0D"/>
                </a:solidFill>
                <a:effectLst/>
                <a:latin typeface="Times New Roman" panose="02020603050405020304" pitchFamily="18" charset="0"/>
                <a:cs typeface="Times New Roman" panose="02020603050405020304" pitchFamily="18" charset="0"/>
              </a:rPr>
              <a:t> </a:t>
            </a:r>
            <a:r>
              <a:rPr lang="en-IN" sz="2400" b="0" i="0" dirty="0">
                <a:solidFill>
                  <a:srgbClr val="0D0D0D"/>
                </a:solidFill>
                <a:effectLst/>
                <a:latin typeface="Times New Roman" panose="02020603050405020304" pitchFamily="18" charset="0"/>
                <a:cs typeface="Times New Roman" panose="02020603050405020304" pitchFamily="18" charset="0"/>
              </a:rPr>
              <a:t>Implementing SVM algorithm for spam classification, tuned hyperparameters, and trained the model using Google Collab.</a:t>
            </a:r>
          </a:p>
          <a:p>
            <a:pPr algn="just"/>
            <a:endParaRPr lang="en-IN" sz="2400" b="0" i="0" dirty="0">
              <a:solidFill>
                <a:srgbClr val="0D0D0D"/>
              </a:solidFill>
              <a:effectLst/>
              <a:latin typeface="Times New Roman" panose="02020603050405020304" pitchFamily="18" charset="0"/>
              <a:cs typeface="Times New Roman" panose="02020603050405020304" pitchFamily="18" charset="0"/>
            </a:endParaRPr>
          </a:p>
          <a:p>
            <a:pPr algn="just"/>
            <a:r>
              <a:rPr lang="en-IN" sz="2400" b="1" i="0" dirty="0">
                <a:solidFill>
                  <a:srgbClr val="0D0D0D"/>
                </a:solidFill>
                <a:effectLst/>
                <a:latin typeface="Times New Roman" panose="02020603050405020304" pitchFamily="18" charset="0"/>
                <a:cs typeface="Times New Roman" panose="02020603050405020304" pitchFamily="18" charset="0"/>
              </a:rPr>
              <a:t>Evaluation and Optimization: </a:t>
            </a:r>
            <a:r>
              <a:rPr lang="en-IN" sz="2400" b="0" i="0" dirty="0">
                <a:solidFill>
                  <a:srgbClr val="0D0D0D"/>
                </a:solidFill>
                <a:effectLst/>
                <a:latin typeface="Times New Roman" panose="02020603050405020304" pitchFamily="18" charset="0"/>
                <a:cs typeface="Times New Roman" panose="02020603050405020304" pitchFamily="18" charset="0"/>
              </a:rPr>
              <a:t>Assess model performance metrics, fine-tune parameters for better accuracy, and explore potential enhancements for a smarter AI-powered spam classifier.</a:t>
            </a:r>
          </a:p>
          <a:p>
            <a:pPr algn="l">
              <a:buFont typeface="+mj-lt"/>
              <a:buAutoNum type="arabicPeriod"/>
            </a:pPr>
            <a:endParaRPr lang="en-IN" sz="2400" b="0" i="0" dirty="0">
              <a:solidFill>
                <a:srgbClr val="ECECEC"/>
              </a:solidFill>
              <a:effectLst/>
              <a:latin typeface="Söhn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1247777"/>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latin typeface="Times New Roman" panose="02020603050405020304" pitchFamily="18" charset="0"/>
                <a:cs typeface="Times New Roman" panose="02020603050405020304" pitchFamily="18" charset="0"/>
              </a:rPr>
              <a:t>P</a:t>
            </a:r>
            <a:r>
              <a:rPr sz="4000" spc="15" dirty="0">
                <a:latin typeface="Times New Roman" panose="02020603050405020304" pitchFamily="18" charset="0"/>
                <a:cs typeface="Times New Roman" panose="02020603050405020304" pitchFamily="18" charset="0"/>
              </a:rPr>
              <a:t>ROB</a:t>
            </a:r>
            <a:r>
              <a:rPr sz="4000" spc="55" dirty="0">
                <a:latin typeface="Times New Roman" panose="02020603050405020304" pitchFamily="18" charset="0"/>
                <a:cs typeface="Times New Roman" panose="02020603050405020304" pitchFamily="18" charset="0"/>
              </a:rPr>
              <a:t>L</a:t>
            </a:r>
            <a:r>
              <a:rPr sz="4000" spc="-20" dirty="0">
                <a:latin typeface="Times New Roman" panose="02020603050405020304" pitchFamily="18" charset="0"/>
                <a:cs typeface="Times New Roman" panose="02020603050405020304" pitchFamily="18" charset="0"/>
              </a:rPr>
              <a:t>E</a:t>
            </a:r>
            <a:r>
              <a:rPr sz="4000" spc="20" dirty="0">
                <a:latin typeface="Times New Roman" panose="02020603050405020304" pitchFamily="18" charset="0"/>
                <a:cs typeface="Times New Roman" panose="02020603050405020304" pitchFamily="18" charset="0"/>
              </a:rPr>
              <a:t>M</a:t>
            </a:r>
            <a:br>
              <a:rPr lang="en-IN" sz="4000" spc="20" dirty="0">
                <a:latin typeface="Times New Roman" panose="02020603050405020304" pitchFamily="18" charset="0"/>
                <a:cs typeface="Times New Roman" panose="02020603050405020304" pitchFamily="18" charset="0"/>
              </a:rPr>
            </a:br>
            <a:r>
              <a:rPr sz="4000" spc="10" dirty="0">
                <a:latin typeface="Times New Roman" panose="02020603050405020304" pitchFamily="18" charset="0"/>
                <a:cs typeface="Times New Roman" panose="02020603050405020304" pitchFamily="18" charset="0"/>
              </a:rPr>
              <a:t>S</a:t>
            </a:r>
            <a:r>
              <a:rPr sz="4000" spc="-370" dirty="0">
                <a:latin typeface="Times New Roman" panose="02020603050405020304" pitchFamily="18" charset="0"/>
                <a:cs typeface="Times New Roman" panose="02020603050405020304" pitchFamily="18" charset="0"/>
              </a:rPr>
              <a:t>T</a:t>
            </a:r>
            <a:r>
              <a:rPr sz="4000" spc="-375" dirty="0">
                <a:latin typeface="Times New Roman" panose="02020603050405020304" pitchFamily="18" charset="0"/>
                <a:cs typeface="Times New Roman" panose="02020603050405020304" pitchFamily="18" charset="0"/>
              </a:rPr>
              <a:t>A</a:t>
            </a:r>
            <a:r>
              <a:rPr sz="4000" spc="15" dirty="0">
                <a:latin typeface="Times New Roman" panose="02020603050405020304" pitchFamily="18" charset="0"/>
                <a:cs typeface="Times New Roman" panose="02020603050405020304" pitchFamily="18" charset="0"/>
              </a:rPr>
              <a:t>T</a:t>
            </a:r>
            <a:r>
              <a:rPr sz="4000" spc="-10" dirty="0">
                <a:latin typeface="Times New Roman" panose="02020603050405020304" pitchFamily="18" charset="0"/>
                <a:cs typeface="Times New Roman" panose="02020603050405020304" pitchFamily="18" charset="0"/>
              </a:rPr>
              <a:t>E</a:t>
            </a:r>
            <a:r>
              <a:rPr sz="4000" spc="-20" dirty="0">
                <a:latin typeface="Times New Roman" panose="02020603050405020304" pitchFamily="18" charset="0"/>
                <a:cs typeface="Times New Roman" panose="02020603050405020304" pitchFamily="18" charset="0"/>
              </a:rPr>
              <a:t>ME</a:t>
            </a:r>
            <a:r>
              <a:rPr sz="4000" spc="10" dirty="0">
                <a:latin typeface="Times New Roman" panose="02020603050405020304" pitchFamily="18" charset="0"/>
                <a:cs typeface="Times New Roman" panose="02020603050405020304" pitchFamily="18" charset="0"/>
              </a:rPr>
              <a:t>NT</a:t>
            </a:r>
            <a:endParaRPr sz="40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CBA185A2-2337-AD1F-6C40-BBFD2072F357}"/>
              </a:ext>
            </a:extLst>
          </p:cNvPr>
          <p:cNvSpPr txBox="1"/>
          <p:nvPr/>
        </p:nvSpPr>
        <p:spPr>
          <a:xfrm>
            <a:off x="834072" y="2042867"/>
            <a:ext cx="7315200" cy="2677656"/>
          </a:xfrm>
          <a:prstGeom prst="rect">
            <a:avLst/>
          </a:prstGeom>
          <a:noFill/>
        </p:spPr>
        <p:txBody>
          <a:bodyPr wrap="square" rtlCol="0">
            <a:spAutoFit/>
          </a:bodyPr>
          <a:lstStyle/>
          <a:p>
            <a:pPr algn="just"/>
            <a:r>
              <a:rPr lang="en-US" sz="2400" b="0" i="0" dirty="0">
                <a:solidFill>
                  <a:srgbClr val="0D0D0D"/>
                </a:solidFill>
                <a:effectLst/>
                <a:latin typeface="Times New Roman" panose="02020603050405020304" pitchFamily="18" charset="0"/>
                <a:cs typeface="Times New Roman" panose="02020603050405020304" pitchFamily="18" charset="0"/>
              </a:rPr>
              <a:t>Design and implement an AI-powered spam classifier using the SVM algorithm to accurately distinguish between spam and legitimate emails, reducing false positives and negatives. The system should be capable of handling large volumes of data efficiently while continuously improving its classification accuracy through iterative learning.</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50862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latin typeface="Times New Roman" panose="02020603050405020304" pitchFamily="18" charset="0"/>
                <a:cs typeface="Times New Roman" panose="02020603050405020304" pitchFamily="18" charset="0"/>
              </a:rPr>
              <a:t>PROJECT	</a:t>
            </a:r>
            <a:r>
              <a:rPr sz="4000" spc="-20" dirty="0">
                <a:latin typeface="Times New Roman" panose="02020603050405020304" pitchFamily="18" charset="0"/>
                <a:cs typeface="Times New Roman" panose="02020603050405020304" pitchFamily="18" charset="0"/>
              </a:rPr>
              <a:t>OVERVIEW</a:t>
            </a:r>
            <a:endParaRPr sz="40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DB60793D-ADB0-FE68-0183-7142C394306A}"/>
              </a:ext>
            </a:extLst>
          </p:cNvPr>
          <p:cNvSpPr txBox="1"/>
          <p:nvPr/>
        </p:nvSpPr>
        <p:spPr>
          <a:xfrm>
            <a:off x="676275" y="2133600"/>
            <a:ext cx="6867525" cy="2677656"/>
          </a:xfrm>
          <a:prstGeom prst="rect">
            <a:avLst/>
          </a:prstGeom>
          <a:noFill/>
        </p:spPr>
        <p:txBody>
          <a:bodyPr wrap="square" rtlCol="0">
            <a:spAutoFit/>
          </a:bodyPr>
          <a:lstStyle/>
          <a:p>
            <a:pPr algn="just"/>
            <a:r>
              <a:rPr lang="en-US" sz="2400" b="0" i="0" dirty="0">
                <a:solidFill>
                  <a:srgbClr val="0D0D0D"/>
                </a:solidFill>
                <a:effectLst/>
                <a:latin typeface="Times New Roman" panose="02020603050405020304" pitchFamily="18" charset="0"/>
                <a:cs typeface="Times New Roman" panose="02020603050405020304" pitchFamily="18" charset="0"/>
              </a:rPr>
              <a:t>This project aims to develop a smarter spam classifier utilizing Support Vector Machine (SVM) algorithm. By training the SVM model on labeled datasets of spam and non-spam emails, the system will learn to accurately distinguish between the two, providing an efficient solution for email filtering and spam detection.</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768148" cy="1863331"/>
          </a:xfrm>
          <a:prstGeom prst="rect">
            <a:avLst/>
          </a:prstGeom>
        </p:spPr>
        <p:txBody>
          <a:bodyPr vert="horz" wrap="square" lIns="0" tIns="16510" rIns="0" bIns="0" rtlCol="0">
            <a:spAutoFit/>
          </a:bodyPr>
          <a:lstStyle/>
          <a:p>
            <a:pPr marL="12700">
              <a:lnSpc>
                <a:spcPct val="100000"/>
              </a:lnSpc>
              <a:spcBef>
                <a:spcPts val="130"/>
              </a:spcBef>
            </a:pPr>
            <a:r>
              <a:rPr sz="4000" spc="25" dirty="0">
                <a:latin typeface="Times New Roman" panose="02020603050405020304" pitchFamily="18" charset="0"/>
                <a:cs typeface="Times New Roman" panose="02020603050405020304" pitchFamily="18" charset="0"/>
              </a:rPr>
              <a:t>W</a:t>
            </a:r>
            <a:r>
              <a:rPr sz="4000" spc="-20" dirty="0">
                <a:latin typeface="Times New Roman" panose="02020603050405020304" pitchFamily="18" charset="0"/>
                <a:cs typeface="Times New Roman" panose="02020603050405020304" pitchFamily="18" charset="0"/>
              </a:rPr>
              <a:t>H</a:t>
            </a:r>
            <a:r>
              <a:rPr sz="4000" spc="20" dirty="0">
                <a:latin typeface="Times New Roman" panose="02020603050405020304" pitchFamily="18" charset="0"/>
                <a:cs typeface="Times New Roman" panose="02020603050405020304" pitchFamily="18" charset="0"/>
              </a:rPr>
              <a:t>O</a:t>
            </a:r>
            <a:r>
              <a:rPr sz="4000" spc="-235" dirty="0">
                <a:latin typeface="Times New Roman" panose="02020603050405020304" pitchFamily="18" charset="0"/>
                <a:cs typeface="Times New Roman" panose="02020603050405020304" pitchFamily="18" charset="0"/>
              </a:rPr>
              <a:t> </a:t>
            </a:r>
            <a:r>
              <a:rPr sz="4000" spc="-10" dirty="0">
                <a:latin typeface="Times New Roman" panose="02020603050405020304" pitchFamily="18" charset="0"/>
                <a:cs typeface="Times New Roman" panose="02020603050405020304" pitchFamily="18" charset="0"/>
              </a:rPr>
              <a:t>AR</a:t>
            </a:r>
            <a:r>
              <a:rPr sz="4000" spc="15" dirty="0">
                <a:latin typeface="Times New Roman" panose="02020603050405020304" pitchFamily="18" charset="0"/>
                <a:cs typeface="Times New Roman" panose="02020603050405020304" pitchFamily="18" charset="0"/>
              </a:rPr>
              <a:t>E</a:t>
            </a:r>
            <a:r>
              <a:rPr sz="4000" spc="-35" dirty="0">
                <a:latin typeface="Times New Roman" panose="02020603050405020304" pitchFamily="18" charset="0"/>
                <a:cs typeface="Times New Roman" panose="02020603050405020304" pitchFamily="18" charset="0"/>
              </a:rPr>
              <a:t> </a:t>
            </a:r>
            <a:r>
              <a:rPr sz="4000" spc="-10" dirty="0">
                <a:latin typeface="Times New Roman" panose="02020603050405020304" pitchFamily="18" charset="0"/>
                <a:cs typeface="Times New Roman" panose="02020603050405020304" pitchFamily="18" charset="0"/>
              </a:rPr>
              <a:t>T</a:t>
            </a:r>
            <a:r>
              <a:rPr sz="4000" spc="-15" dirty="0">
                <a:latin typeface="Times New Roman" panose="02020603050405020304" pitchFamily="18" charset="0"/>
                <a:cs typeface="Times New Roman" panose="02020603050405020304" pitchFamily="18" charset="0"/>
              </a:rPr>
              <a:t>H</a:t>
            </a:r>
            <a:r>
              <a:rPr sz="4000" spc="15" dirty="0">
                <a:latin typeface="Times New Roman" panose="02020603050405020304" pitchFamily="18" charset="0"/>
                <a:cs typeface="Times New Roman" panose="02020603050405020304" pitchFamily="18" charset="0"/>
              </a:rPr>
              <a:t>E</a:t>
            </a:r>
            <a:r>
              <a:rPr sz="4000" spc="-35" dirty="0">
                <a:latin typeface="Times New Roman" panose="02020603050405020304" pitchFamily="18" charset="0"/>
                <a:cs typeface="Times New Roman" panose="02020603050405020304" pitchFamily="18" charset="0"/>
              </a:rPr>
              <a:t> </a:t>
            </a:r>
            <a:r>
              <a:rPr sz="4000" spc="-20" dirty="0">
                <a:latin typeface="Times New Roman" panose="02020603050405020304" pitchFamily="18" charset="0"/>
                <a:cs typeface="Times New Roman" panose="02020603050405020304" pitchFamily="18" charset="0"/>
              </a:rPr>
              <a:t>E</a:t>
            </a:r>
            <a:r>
              <a:rPr sz="4000" spc="30" dirty="0">
                <a:latin typeface="Times New Roman" panose="02020603050405020304" pitchFamily="18" charset="0"/>
                <a:cs typeface="Times New Roman" panose="02020603050405020304" pitchFamily="18" charset="0"/>
              </a:rPr>
              <a:t>N</a:t>
            </a:r>
            <a:r>
              <a:rPr sz="4000" spc="15" dirty="0">
                <a:latin typeface="Times New Roman" panose="02020603050405020304" pitchFamily="18" charset="0"/>
                <a:cs typeface="Times New Roman" panose="02020603050405020304" pitchFamily="18" charset="0"/>
              </a:rPr>
              <a:t>D</a:t>
            </a:r>
            <a:r>
              <a:rPr sz="4000" spc="-45" dirty="0">
                <a:latin typeface="Times New Roman" panose="02020603050405020304" pitchFamily="18" charset="0"/>
                <a:cs typeface="Times New Roman" panose="02020603050405020304" pitchFamily="18" charset="0"/>
              </a:rPr>
              <a:t> </a:t>
            </a:r>
            <a:r>
              <a:rPr sz="4000" dirty="0">
                <a:latin typeface="Times New Roman" panose="02020603050405020304" pitchFamily="18" charset="0"/>
                <a:cs typeface="Times New Roman" panose="02020603050405020304" pitchFamily="18" charset="0"/>
              </a:rPr>
              <a:t>U</a:t>
            </a:r>
            <a:r>
              <a:rPr sz="4000" spc="10" dirty="0">
                <a:latin typeface="Times New Roman" panose="02020603050405020304" pitchFamily="18" charset="0"/>
                <a:cs typeface="Times New Roman" panose="02020603050405020304" pitchFamily="18" charset="0"/>
              </a:rPr>
              <a:t>S</a:t>
            </a:r>
            <a:r>
              <a:rPr sz="4000" spc="-25" dirty="0">
                <a:latin typeface="Times New Roman" panose="02020603050405020304" pitchFamily="18" charset="0"/>
                <a:cs typeface="Times New Roman" panose="02020603050405020304" pitchFamily="18" charset="0"/>
              </a:rPr>
              <a:t>E</a:t>
            </a:r>
            <a:r>
              <a:rPr sz="4000" spc="-10" dirty="0">
                <a:latin typeface="Times New Roman" panose="02020603050405020304" pitchFamily="18" charset="0"/>
                <a:cs typeface="Times New Roman" panose="02020603050405020304" pitchFamily="18" charset="0"/>
              </a:rPr>
              <a:t>R</a:t>
            </a:r>
            <a:r>
              <a:rPr sz="4000" spc="5" dirty="0">
                <a:latin typeface="Times New Roman" panose="02020603050405020304" pitchFamily="18" charset="0"/>
                <a:cs typeface="Times New Roman" panose="02020603050405020304" pitchFamily="18" charset="0"/>
              </a:rPr>
              <a:t>S?</a:t>
            </a:r>
            <a:br>
              <a:rPr lang="en-IN" sz="4000" spc="5" dirty="0">
                <a:latin typeface="Times New Roman" panose="02020603050405020304" pitchFamily="18" charset="0"/>
                <a:cs typeface="Times New Roman" panose="02020603050405020304" pitchFamily="18" charset="0"/>
              </a:rPr>
            </a:br>
            <a:endParaRPr sz="40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Rectangle 2">
            <a:extLst>
              <a:ext uri="{FF2B5EF4-FFF2-40B4-BE49-F238E27FC236}">
                <a16:creationId xmlns:a16="http://schemas.microsoft.com/office/drawing/2014/main" id="{4EA8D54E-3E48-3904-59CB-436BDCA0A51F}"/>
              </a:ext>
            </a:extLst>
          </p:cNvPr>
          <p:cNvSpPr>
            <a:spLocks noChangeArrowheads="1"/>
          </p:cNvSpPr>
          <p:nvPr/>
        </p:nvSpPr>
        <p:spPr bwMode="auto">
          <a:xfrm>
            <a:off x="0" y="-323165"/>
            <a:ext cx="451275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5">
            <a:extLst>
              <a:ext uri="{FF2B5EF4-FFF2-40B4-BE49-F238E27FC236}">
                <a16:creationId xmlns:a16="http://schemas.microsoft.com/office/drawing/2014/main" id="{3F08AE9B-E937-5B32-A4C2-F620098731DA}"/>
              </a:ext>
            </a:extLst>
          </p:cNvPr>
          <p:cNvSpPr>
            <a:spLocks noChangeArrowheads="1"/>
          </p:cNvSpPr>
          <p:nvPr/>
        </p:nvSpPr>
        <p:spPr bwMode="auto">
          <a:xfrm rot="10800000" flipV="1">
            <a:off x="699452" y="1821961"/>
            <a:ext cx="6979792"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End users of the smarter AI-powered spam classifier using SVM algorithm include individuals, small businesses, and large corporations seeking efficient email management solutions. This tool caters to anyone inundated with spam emails, aiming to streamline their inbox by accurately identifying and filtering out unwanted messages, ultimately enhancing productivity and security.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6">
            <a:extLst>
              <a:ext uri="{FF2B5EF4-FFF2-40B4-BE49-F238E27FC236}">
                <a16:creationId xmlns:a16="http://schemas.microsoft.com/office/drawing/2014/main" id="{970407C3-D9A9-3DC9-BE3A-A0DDBF14C3CF}"/>
              </a:ext>
            </a:extLst>
          </p:cNvPr>
          <p:cNvSpPr>
            <a:spLocks noChangeArrowheads="1"/>
          </p:cNvSpPr>
          <p:nvPr/>
        </p:nvSpPr>
        <p:spPr bwMode="auto">
          <a:xfrm>
            <a:off x="0" y="0"/>
            <a:ext cx="4197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81001" y="190500"/>
            <a:ext cx="9996488" cy="1244571"/>
          </a:xfrm>
          <a:prstGeom prst="rect">
            <a:avLst/>
          </a:prstGeom>
        </p:spPr>
        <p:txBody>
          <a:bodyPr vert="horz" wrap="square" lIns="0" tIns="13335" rIns="0" bIns="0" rtlCol="0">
            <a:spAutoFit/>
          </a:bodyPr>
          <a:lstStyle/>
          <a:p>
            <a:pPr marL="12700">
              <a:lnSpc>
                <a:spcPct val="100000"/>
              </a:lnSpc>
              <a:spcBef>
                <a:spcPts val="105"/>
              </a:spcBef>
            </a:pPr>
            <a:r>
              <a:rPr sz="4000" spc="-40" dirty="0">
                <a:latin typeface="Times New Roman" panose="02020603050405020304" pitchFamily="18" charset="0"/>
                <a:cs typeface="Times New Roman" panose="02020603050405020304" pitchFamily="18" charset="0"/>
              </a:rPr>
              <a:t>Y</a:t>
            </a:r>
            <a:r>
              <a:rPr sz="4000" spc="10" dirty="0">
                <a:latin typeface="Times New Roman" panose="02020603050405020304" pitchFamily="18" charset="0"/>
                <a:cs typeface="Times New Roman" panose="02020603050405020304" pitchFamily="18" charset="0"/>
              </a:rPr>
              <a:t>O</a:t>
            </a:r>
            <a:r>
              <a:rPr sz="4000" spc="25" dirty="0">
                <a:latin typeface="Times New Roman" panose="02020603050405020304" pitchFamily="18" charset="0"/>
                <a:cs typeface="Times New Roman" panose="02020603050405020304" pitchFamily="18" charset="0"/>
              </a:rPr>
              <a:t>U</a:t>
            </a:r>
            <a:r>
              <a:rPr sz="4000" dirty="0">
                <a:latin typeface="Times New Roman" panose="02020603050405020304" pitchFamily="18" charset="0"/>
                <a:cs typeface="Times New Roman" panose="02020603050405020304" pitchFamily="18" charset="0"/>
              </a:rPr>
              <a:t>R</a:t>
            </a:r>
            <a:r>
              <a:rPr sz="4000" spc="5" dirty="0">
                <a:latin typeface="Times New Roman" panose="02020603050405020304" pitchFamily="18" charset="0"/>
                <a:cs typeface="Times New Roman" panose="02020603050405020304" pitchFamily="18" charset="0"/>
              </a:rPr>
              <a:t> </a:t>
            </a:r>
            <a:r>
              <a:rPr sz="4000" spc="25" dirty="0">
                <a:latin typeface="Times New Roman" panose="02020603050405020304" pitchFamily="18" charset="0"/>
                <a:cs typeface="Times New Roman" panose="02020603050405020304" pitchFamily="18" charset="0"/>
              </a:rPr>
              <a:t>S</a:t>
            </a:r>
            <a:r>
              <a:rPr sz="4000" spc="10" dirty="0">
                <a:latin typeface="Times New Roman" panose="02020603050405020304" pitchFamily="18" charset="0"/>
                <a:cs typeface="Times New Roman" panose="02020603050405020304" pitchFamily="18" charset="0"/>
              </a:rPr>
              <a:t>O</a:t>
            </a:r>
            <a:r>
              <a:rPr sz="4000" spc="25" dirty="0">
                <a:latin typeface="Times New Roman" panose="02020603050405020304" pitchFamily="18" charset="0"/>
                <a:cs typeface="Times New Roman" panose="02020603050405020304" pitchFamily="18" charset="0"/>
              </a:rPr>
              <a:t>LU</a:t>
            </a:r>
            <a:r>
              <a:rPr sz="4000" spc="-35" dirty="0">
                <a:latin typeface="Times New Roman" panose="02020603050405020304" pitchFamily="18" charset="0"/>
                <a:cs typeface="Times New Roman" panose="02020603050405020304" pitchFamily="18" charset="0"/>
              </a:rPr>
              <a:t>T</a:t>
            </a:r>
            <a:r>
              <a:rPr sz="4000" spc="-30" dirty="0">
                <a:latin typeface="Times New Roman" panose="02020603050405020304" pitchFamily="18" charset="0"/>
                <a:cs typeface="Times New Roman" panose="02020603050405020304" pitchFamily="18" charset="0"/>
              </a:rPr>
              <a:t>I</a:t>
            </a:r>
            <a:r>
              <a:rPr sz="4000" spc="10" dirty="0">
                <a:latin typeface="Times New Roman" panose="02020603050405020304" pitchFamily="18" charset="0"/>
                <a:cs typeface="Times New Roman" panose="02020603050405020304" pitchFamily="18" charset="0"/>
              </a:rPr>
              <a:t>O</a:t>
            </a:r>
            <a:r>
              <a:rPr sz="4000" dirty="0">
                <a:latin typeface="Times New Roman" panose="02020603050405020304" pitchFamily="18" charset="0"/>
                <a:cs typeface="Times New Roman" panose="02020603050405020304" pitchFamily="18" charset="0"/>
              </a:rPr>
              <a:t>N</a:t>
            </a:r>
            <a:r>
              <a:rPr sz="4000" spc="-345" dirty="0">
                <a:latin typeface="Times New Roman" panose="02020603050405020304" pitchFamily="18" charset="0"/>
                <a:cs typeface="Times New Roman" panose="02020603050405020304" pitchFamily="18" charset="0"/>
              </a:rPr>
              <a:t> </a:t>
            </a:r>
            <a:r>
              <a:rPr sz="4000" spc="-35" dirty="0">
                <a:latin typeface="Times New Roman" panose="02020603050405020304" pitchFamily="18" charset="0"/>
                <a:cs typeface="Times New Roman" panose="02020603050405020304" pitchFamily="18" charset="0"/>
              </a:rPr>
              <a:t>A</a:t>
            </a:r>
            <a:r>
              <a:rPr sz="4000" spc="-5" dirty="0">
                <a:latin typeface="Times New Roman" panose="02020603050405020304" pitchFamily="18" charset="0"/>
                <a:cs typeface="Times New Roman" panose="02020603050405020304" pitchFamily="18" charset="0"/>
              </a:rPr>
              <a:t>N</a:t>
            </a:r>
            <a:r>
              <a:rPr sz="4000" dirty="0">
                <a:latin typeface="Times New Roman" panose="02020603050405020304" pitchFamily="18" charset="0"/>
                <a:cs typeface="Times New Roman" panose="02020603050405020304" pitchFamily="18" charset="0"/>
              </a:rPr>
              <a:t>D</a:t>
            </a:r>
            <a:r>
              <a:rPr sz="4000" spc="35" dirty="0">
                <a:latin typeface="Times New Roman" panose="02020603050405020304" pitchFamily="18" charset="0"/>
                <a:cs typeface="Times New Roman" panose="02020603050405020304" pitchFamily="18" charset="0"/>
              </a:rPr>
              <a:t> </a:t>
            </a:r>
            <a:r>
              <a:rPr sz="4000" spc="-30" dirty="0">
                <a:latin typeface="Times New Roman" panose="02020603050405020304" pitchFamily="18" charset="0"/>
                <a:cs typeface="Times New Roman" panose="02020603050405020304" pitchFamily="18" charset="0"/>
              </a:rPr>
              <a:t>I</a:t>
            </a:r>
            <a:r>
              <a:rPr sz="4000" spc="-35" dirty="0">
                <a:latin typeface="Times New Roman" panose="02020603050405020304" pitchFamily="18" charset="0"/>
                <a:cs typeface="Times New Roman" panose="02020603050405020304" pitchFamily="18" charset="0"/>
              </a:rPr>
              <a:t>T</a:t>
            </a:r>
            <a:r>
              <a:rPr sz="4000" dirty="0">
                <a:latin typeface="Times New Roman" panose="02020603050405020304" pitchFamily="18" charset="0"/>
                <a:cs typeface="Times New Roman" panose="02020603050405020304" pitchFamily="18" charset="0"/>
              </a:rPr>
              <a:t>S</a:t>
            </a:r>
            <a:r>
              <a:rPr sz="4000" spc="60" dirty="0">
                <a:latin typeface="Times New Roman" panose="02020603050405020304" pitchFamily="18" charset="0"/>
                <a:cs typeface="Times New Roman" panose="02020603050405020304" pitchFamily="18" charset="0"/>
              </a:rPr>
              <a:t> </a:t>
            </a:r>
            <a:r>
              <a:rPr sz="4000" spc="-295" dirty="0">
                <a:latin typeface="Times New Roman" panose="02020603050405020304" pitchFamily="18" charset="0"/>
                <a:cs typeface="Times New Roman" panose="02020603050405020304" pitchFamily="18" charset="0"/>
              </a:rPr>
              <a:t>V</a:t>
            </a:r>
            <a:r>
              <a:rPr sz="4000" spc="-35" dirty="0">
                <a:latin typeface="Times New Roman" panose="02020603050405020304" pitchFamily="18" charset="0"/>
                <a:cs typeface="Times New Roman" panose="02020603050405020304" pitchFamily="18" charset="0"/>
              </a:rPr>
              <a:t>A</a:t>
            </a:r>
            <a:r>
              <a:rPr sz="4000" spc="25" dirty="0">
                <a:latin typeface="Times New Roman" panose="02020603050405020304" pitchFamily="18" charset="0"/>
                <a:cs typeface="Times New Roman" panose="02020603050405020304" pitchFamily="18" charset="0"/>
              </a:rPr>
              <a:t>LU</a:t>
            </a:r>
            <a:r>
              <a:rPr sz="4000" dirty="0">
                <a:latin typeface="Times New Roman" panose="02020603050405020304" pitchFamily="18" charset="0"/>
                <a:cs typeface="Times New Roman" panose="02020603050405020304" pitchFamily="18" charset="0"/>
              </a:rPr>
              <a:t>E</a:t>
            </a:r>
            <a:r>
              <a:rPr sz="4000" spc="-65" dirty="0">
                <a:latin typeface="Times New Roman" panose="02020603050405020304" pitchFamily="18" charset="0"/>
                <a:cs typeface="Times New Roman" panose="02020603050405020304" pitchFamily="18" charset="0"/>
              </a:rPr>
              <a:t> </a:t>
            </a:r>
            <a:r>
              <a:rPr sz="4000" spc="-15" dirty="0">
                <a:latin typeface="Times New Roman" panose="02020603050405020304" pitchFamily="18" charset="0"/>
                <a:cs typeface="Times New Roman" panose="02020603050405020304" pitchFamily="18" charset="0"/>
              </a:rPr>
              <a:t>P</a:t>
            </a:r>
            <a:r>
              <a:rPr sz="4000" spc="-30" dirty="0">
                <a:latin typeface="Times New Roman" panose="02020603050405020304" pitchFamily="18" charset="0"/>
                <a:cs typeface="Times New Roman" panose="02020603050405020304" pitchFamily="18" charset="0"/>
              </a:rPr>
              <a:t>R</a:t>
            </a:r>
            <a:r>
              <a:rPr sz="4000" spc="10" dirty="0">
                <a:latin typeface="Times New Roman" panose="02020603050405020304" pitchFamily="18" charset="0"/>
                <a:cs typeface="Times New Roman" panose="02020603050405020304" pitchFamily="18" charset="0"/>
              </a:rPr>
              <a:t>O</a:t>
            </a:r>
            <a:r>
              <a:rPr sz="4000" spc="-15" dirty="0">
                <a:latin typeface="Times New Roman" panose="02020603050405020304" pitchFamily="18" charset="0"/>
                <a:cs typeface="Times New Roman" panose="02020603050405020304" pitchFamily="18" charset="0"/>
              </a:rPr>
              <a:t>P</a:t>
            </a:r>
            <a:r>
              <a:rPr sz="4000" spc="10" dirty="0">
                <a:latin typeface="Times New Roman" panose="02020603050405020304" pitchFamily="18" charset="0"/>
                <a:cs typeface="Times New Roman" panose="02020603050405020304" pitchFamily="18" charset="0"/>
              </a:rPr>
              <a:t>O</a:t>
            </a:r>
            <a:r>
              <a:rPr sz="4000" spc="25" dirty="0">
                <a:latin typeface="Times New Roman" panose="02020603050405020304" pitchFamily="18" charset="0"/>
                <a:cs typeface="Times New Roman" panose="02020603050405020304" pitchFamily="18" charset="0"/>
              </a:rPr>
              <a:t>S</a:t>
            </a:r>
            <a:r>
              <a:rPr sz="4000" spc="-30" dirty="0">
                <a:latin typeface="Times New Roman" panose="02020603050405020304" pitchFamily="18" charset="0"/>
                <a:cs typeface="Times New Roman" panose="02020603050405020304" pitchFamily="18" charset="0"/>
              </a:rPr>
              <a:t>I</a:t>
            </a:r>
            <a:r>
              <a:rPr sz="4000" spc="-35" dirty="0">
                <a:latin typeface="Times New Roman" panose="02020603050405020304" pitchFamily="18" charset="0"/>
                <a:cs typeface="Times New Roman" panose="02020603050405020304" pitchFamily="18" charset="0"/>
              </a:rPr>
              <a:t>T</a:t>
            </a:r>
            <a:r>
              <a:rPr sz="4000" spc="-30" dirty="0">
                <a:latin typeface="Times New Roman" panose="02020603050405020304" pitchFamily="18" charset="0"/>
                <a:cs typeface="Times New Roman" panose="02020603050405020304" pitchFamily="18" charset="0"/>
              </a:rPr>
              <a:t>I</a:t>
            </a:r>
            <a:r>
              <a:rPr sz="4000" spc="10" dirty="0">
                <a:latin typeface="Times New Roman" panose="02020603050405020304" pitchFamily="18" charset="0"/>
                <a:cs typeface="Times New Roman" panose="02020603050405020304" pitchFamily="18" charset="0"/>
              </a:rPr>
              <a:t>O</a:t>
            </a:r>
            <a:r>
              <a:rPr sz="4000" dirty="0">
                <a:latin typeface="Times New Roman" panose="02020603050405020304" pitchFamily="18" charset="0"/>
                <a:cs typeface="Times New Roman" panose="020206030504050203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C7A34E36-CBF3-5FA8-D90C-F6E4AD08F671}"/>
              </a:ext>
            </a:extLst>
          </p:cNvPr>
          <p:cNvSpPr txBox="1"/>
          <p:nvPr/>
        </p:nvSpPr>
        <p:spPr>
          <a:xfrm>
            <a:off x="2819400" y="1827720"/>
            <a:ext cx="7620000" cy="4524315"/>
          </a:xfrm>
          <a:prstGeom prst="rect">
            <a:avLst/>
          </a:prstGeom>
          <a:noFill/>
        </p:spPr>
        <p:txBody>
          <a:bodyPr wrap="square" rtlCol="0">
            <a:spAutoFit/>
          </a:bodyPr>
          <a:lstStyle/>
          <a:p>
            <a:pPr algn="just"/>
            <a:r>
              <a:rPr lang="en-US" sz="2400" b="1" i="0" dirty="0">
                <a:solidFill>
                  <a:srgbClr val="0D0D0D"/>
                </a:solidFill>
                <a:effectLst/>
                <a:latin typeface="Times New Roman" panose="02020603050405020304" pitchFamily="18" charset="0"/>
                <a:cs typeface="Times New Roman" panose="02020603050405020304" pitchFamily="18" charset="0"/>
              </a:rPr>
              <a:t>Solution: </a:t>
            </a:r>
            <a:r>
              <a:rPr lang="en-US" sz="2400" b="0" i="0" dirty="0">
                <a:solidFill>
                  <a:srgbClr val="0D0D0D"/>
                </a:solidFill>
                <a:effectLst/>
                <a:latin typeface="Söhne"/>
              </a:rPr>
              <a:t>AI-powered spam classifier leverages Support Vector Machine (SVM) algorithm for enhanced accuracy in filtering spam messages. By utilizing advanced machine learning techniques, it effectively distinguishes between legitimate and unwanted content, ensuring inbox cleanliness and productivity.</a:t>
            </a:r>
          </a:p>
          <a:p>
            <a:pPr algn="just"/>
            <a:r>
              <a:rPr lang="en-US" sz="2400" b="1" i="0" dirty="0">
                <a:solidFill>
                  <a:srgbClr val="0D0D0D"/>
                </a:solidFill>
                <a:effectLst/>
                <a:latin typeface="Times New Roman" panose="02020603050405020304" pitchFamily="18" charset="0"/>
                <a:cs typeface="Times New Roman" panose="02020603050405020304" pitchFamily="18" charset="0"/>
              </a:rPr>
              <a:t>Value Proposition: </a:t>
            </a:r>
            <a:r>
              <a:rPr lang="en-US" sz="2400" dirty="0">
                <a:solidFill>
                  <a:srgbClr val="0D0D0D"/>
                </a:solidFill>
                <a:latin typeface="Times New Roman" panose="02020603050405020304" pitchFamily="18" charset="0"/>
                <a:cs typeface="Times New Roman" panose="02020603050405020304" pitchFamily="18" charset="0"/>
              </a:rPr>
              <a:t>S</a:t>
            </a:r>
            <a:r>
              <a:rPr lang="en-US" sz="2400" b="0" i="0" dirty="0">
                <a:solidFill>
                  <a:srgbClr val="0D0D0D"/>
                </a:solidFill>
                <a:effectLst/>
                <a:latin typeface="Times New Roman" panose="02020603050405020304" pitchFamily="18" charset="0"/>
                <a:cs typeface="Times New Roman" panose="02020603050405020304" pitchFamily="18" charset="0"/>
              </a:rPr>
              <a:t>olution offers heightened precision in spam detection, minimizing the risk of false positives and negatives. It optimizes user experience by reducing the clutter in communication channels, enhancing productivity, and safeguarding against potential security threats associated with spam messages.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1247777"/>
          </a:xfrm>
          <a:prstGeom prst="rect">
            <a:avLst/>
          </a:prstGeom>
        </p:spPr>
        <p:txBody>
          <a:bodyPr vert="horz" wrap="square" lIns="0" tIns="16510" rIns="0" bIns="0" rtlCol="0">
            <a:spAutoFit/>
          </a:bodyPr>
          <a:lstStyle/>
          <a:p>
            <a:pPr marL="12700">
              <a:lnSpc>
                <a:spcPct val="100000"/>
              </a:lnSpc>
              <a:spcBef>
                <a:spcPts val="130"/>
              </a:spcBef>
            </a:pPr>
            <a:r>
              <a:rPr sz="4000" spc="15" dirty="0">
                <a:latin typeface="Times New Roman" panose="02020603050405020304" pitchFamily="18" charset="0"/>
                <a:cs typeface="Times New Roman" panose="02020603050405020304" pitchFamily="18" charset="0"/>
              </a:rPr>
              <a:t>THE</a:t>
            </a:r>
            <a:r>
              <a:rPr sz="4000" spc="20" dirty="0">
                <a:latin typeface="Times New Roman" panose="02020603050405020304" pitchFamily="18" charset="0"/>
                <a:cs typeface="Times New Roman" panose="02020603050405020304" pitchFamily="18" charset="0"/>
              </a:rPr>
              <a:t> </a:t>
            </a:r>
            <a:r>
              <a:rPr sz="4000" spc="10" dirty="0">
                <a:latin typeface="Times New Roman" panose="02020603050405020304" pitchFamily="18" charset="0"/>
                <a:cs typeface="Times New Roman" panose="02020603050405020304" pitchFamily="18" charset="0"/>
              </a:rPr>
              <a:t>WOW</a:t>
            </a:r>
            <a:r>
              <a:rPr sz="4000" spc="85" dirty="0">
                <a:latin typeface="Times New Roman" panose="02020603050405020304" pitchFamily="18" charset="0"/>
                <a:cs typeface="Times New Roman" panose="02020603050405020304" pitchFamily="18" charset="0"/>
              </a:rPr>
              <a:t> </a:t>
            </a:r>
            <a:r>
              <a:rPr sz="4000" spc="10" dirty="0">
                <a:latin typeface="Times New Roman" panose="02020603050405020304" pitchFamily="18" charset="0"/>
                <a:cs typeface="Times New Roman" panose="02020603050405020304" pitchFamily="18" charset="0"/>
              </a:rPr>
              <a:t>IN</a:t>
            </a:r>
            <a:r>
              <a:rPr sz="4000" spc="-5" dirty="0">
                <a:latin typeface="Times New Roman" panose="02020603050405020304" pitchFamily="18" charset="0"/>
                <a:cs typeface="Times New Roman" panose="02020603050405020304" pitchFamily="18" charset="0"/>
              </a:rPr>
              <a:t> </a:t>
            </a:r>
            <a:r>
              <a:rPr sz="4000" spc="15" dirty="0">
                <a:latin typeface="Times New Roman" panose="02020603050405020304" pitchFamily="18" charset="0"/>
                <a:cs typeface="Times New Roman" panose="02020603050405020304" pitchFamily="18" charset="0"/>
              </a:rPr>
              <a:t>YOUR</a:t>
            </a:r>
            <a:r>
              <a:rPr sz="4000" spc="-10" dirty="0">
                <a:latin typeface="Times New Roman" panose="02020603050405020304" pitchFamily="18" charset="0"/>
                <a:cs typeface="Times New Roman" panose="02020603050405020304" pitchFamily="18" charset="0"/>
              </a:rPr>
              <a:t> </a:t>
            </a:r>
            <a:r>
              <a:rPr sz="4000" spc="20" dirty="0">
                <a:latin typeface="Times New Roman" panose="02020603050405020304" pitchFamily="18" charset="0"/>
                <a:cs typeface="Times New Roman" panose="02020603050405020304" pitchFamily="18" charset="0"/>
              </a:rPr>
              <a:t>SOLUTION</a:t>
            </a:r>
            <a:endParaRPr sz="40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659C1850-7C29-CD45-D67E-CB633DAE491C}"/>
              </a:ext>
            </a:extLst>
          </p:cNvPr>
          <p:cNvSpPr txBox="1"/>
          <p:nvPr/>
        </p:nvSpPr>
        <p:spPr>
          <a:xfrm flipH="1">
            <a:off x="2743200" y="2209800"/>
            <a:ext cx="5943600" cy="3416320"/>
          </a:xfrm>
          <a:prstGeom prst="rect">
            <a:avLst/>
          </a:prstGeom>
          <a:noFill/>
        </p:spPr>
        <p:txBody>
          <a:bodyPr wrap="square" rtlCol="0">
            <a:spAutoFit/>
          </a:bodyPr>
          <a:lstStyle/>
          <a:p>
            <a:pPr algn="just"/>
            <a:r>
              <a:rPr lang="en-US" sz="2400" b="0" i="0" dirty="0">
                <a:solidFill>
                  <a:srgbClr val="0D0D0D"/>
                </a:solidFill>
                <a:effectLst/>
                <a:latin typeface="Times New Roman" panose="02020603050405020304" pitchFamily="18" charset="0"/>
                <a:cs typeface="Times New Roman" panose="02020603050405020304" pitchFamily="18" charset="0"/>
              </a:rPr>
              <a:t>Revolutionize your inbox with our cutting-edge AI-powered spam classifier! Harnessing the power of Support Vector Machines (SVM) algorithm, our solution offers unparalleled accuracy in filtering out spam, ensuring you never miss important emails again. Say goodbye to clutter and hello to efficiency with our smarter, more intuitive spam detection system.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629018"/>
          </a:xfrm>
          <a:prstGeom prst="rect">
            <a:avLst/>
          </a:prstGeom>
        </p:spPr>
        <p:txBody>
          <a:bodyPr vert="horz" wrap="square" lIns="0" tIns="13335" rIns="0" bIns="0" rtlCol="0">
            <a:spAutoFit/>
          </a:bodyPr>
          <a:lstStyle/>
          <a:p>
            <a:pPr marL="12700">
              <a:lnSpc>
                <a:spcPct val="100000"/>
              </a:lnSpc>
              <a:spcBef>
                <a:spcPts val="105"/>
              </a:spcBef>
            </a:pPr>
            <a:r>
              <a:rPr sz="4000" b="1" spc="15" dirty="0">
                <a:latin typeface="Times New Roman" panose="02020603050405020304" pitchFamily="18" charset="0"/>
                <a:cs typeface="Times New Roman" panose="02020603050405020304" pitchFamily="18" charset="0"/>
              </a:rPr>
              <a:t>M</a:t>
            </a:r>
            <a:r>
              <a:rPr sz="4000" b="1" dirty="0">
                <a:latin typeface="Times New Roman" panose="02020603050405020304" pitchFamily="18" charset="0"/>
                <a:cs typeface="Times New Roman" panose="02020603050405020304" pitchFamily="18" charset="0"/>
              </a:rPr>
              <a:t>O</a:t>
            </a:r>
            <a:r>
              <a:rPr sz="4000" b="1" spc="-15" dirty="0">
                <a:latin typeface="Times New Roman" panose="02020603050405020304" pitchFamily="18" charset="0"/>
                <a:cs typeface="Times New Roman" panose="02020603050405020304" pitchFamily="18" charset="0"/>
              </a:rPr>
              <a:t>D</a:t>
            </a:r>
            <a:r>
              <a:rPr sz="4000" b="1" spc="-35" dirty="0">
                <a:latin typeface="Times New Roman" panose="02020603050405020304" pitchFamily="18" charset="0"/>
                <a:cs typeface="Times New Roman" panose="02020603050405020304" pitchFamily="18" charset="0"/>
              </a:rPr>
              <a:t>E</a:t>
            </a:r>
            <a:r>
              <a:rPr sz="4000" b="1" spc="-30" dirty="0">
                <a:latin typeface="Times New Roman" panose="02020603050405020304" pitchFamily="18" charset="0"/>
                <a:cs typeface="Times New Roman" panose="02020603050405020304" pitchFamily="18" charset="0"/>
              </a:rPr>
              <a:t>LL</a:t>
            </a:r>
            <a:r>
              <a:rPr sz="4000" b="1" spc="-5" dirty="0">
                <a:latin typeface="Times New Roman" panose="02020603050405020304" pitchFamily="18" charset="0"/>
                <a:cs typeface="Times New Roman" panose="02020603050405020304" pitchFamily="18" charset="0"/>
              </a:rPr>
              <a:t>I</a:t>
            </a:r>
            <a:r>
              <a:rPr sz="4000" b="1" spc="30" dirty="0">
                <a:latin typeface="Times New Roman" panose="02020603050405020304" pitchFamily="18" charset="0"/>
                <a:cs typeface="Times New Roman" panose="02020603050405020304" pitchFamily="18" charset="0"/>
              </a:rPr>
              <a:t>N</a:t>
            </a:r>
            <a:r>
              <a:rPr sz="4000" b="1" spc="5" dirty="0">
                <a:latin typeface="Times New Roman" panose="02020603050405020304" pitchFamily="18" charset="0"/>
                <a:cs typeface="Times New Roman" panose="02020603050405020304" pitchFamily="18" charset="0"/>
              </a:rPr>
              <a:t>G</a:t>
            </a:r>
            <a:endParaRPr sz="4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F553FD3E-FD94-9CBD-12DA-7C92D7261472}"/>
              </a:ext>
            </a:extLst>
          </p:cNvPr>
          <p:cNvSpPr txBox="1"/>
          <p:nvPr/>
        </p:nvSpPr>
        <p:spPr>
          <a:xfrm>
            <a:off x="228601" y="1371600"/>
            <a:ext cx="4953000" cy="3416320"/>
          </a:xfrm>
          <a:prstGeom prst="rect">
            <a:avLst/>
          </a:prstGeom>
          <a:noFill/>
        </p:spPr>
        <p:txBody>
          <a:bodyPr wrap="square" rtlCol="0">
            <a:spAutoFit/>
          </a:bodyPr>
          <a:lstStyle/>
          <a:p>
            <a:pPr algn="just"/>
            <a:r>
              <a:rPr lang="en-IN" sz="2400" b="0" i="0" dirty="0">
                <a:solidFill>
                  <a:srgbClr val="0D0D0D"/>
                </a:solidFill>
                <a:effectLst/>
                <a:latin typeface="Times New Roman" panose="02020603050405020304" pitchFamily="18" charset="0"/>
                <a:cs typeface="Times New Roman" panose="02020603050405020304" pitchFamily="18" charset="0"/>
              </a:rPr>
              <a:t>Using Support Vector Machine (SVM) algorithm, I developed a smarter AI-powered spam classifier for email filtering. Leveraging a dataset collected from Kaggle, I trained and implemented the model using Python in Google </a:t>
            </a:r>
            <a:r>
              <a:rPr lang="en-IN" sz="2400" b="0" i="0" dirty="0" err="1">
                <a:solidFill>
                  <a:srgbClr val="0D0D0D"/>
                </a:solidFill>
                <a:effectLst/>
                <a:latin typeface="Times New Roman" panose="02020603050405020304" pitchFamily="18" charset="0"/>
                <a:cs typeface="Times New Roman" panose="02020603050405020304" pitchFamily="18" charset="0"/>
              </a:rPr>
              <a:t>Colab</a:t>
            </a:r>
            <a:r>
              <a:rPr lang="en-IN" sz="2400" b="0" i="0" dirty="0">
                <a:solidFill>
                  <a:srgbClr val="0D0D0D"/>
                </a:solidFill>
                <a:effectLst/>
                <a:latin typeface="Times New Roman" panose="02020603050405020304" pitchFamily="18" charset="0"/>
                <a:cs typeface="Times New Roman" panose="02020603050405020304" pitchFamily="18" charset="0"/>
              </a:rPr>
              <a:t>, achieving high accuracy in distinguishing between spam and non-spam emails.</a:t>
            </a:r>
            <a:endParaRPr lang="en-IN" sz="2400" dirty="0">
              <a:latin typeface="Times New Roman" panose="02020603050405020304" pitchFamily="18" charset="0"/>
              <a:cs typeface="Times New Roman" panose="02020603050405020304" pitchFamily="18" charset="0"/>
            </a:endParaRPr>
          </a:p>
        </p:txBody>
      </p:sp>
      <p:pic>
        <p:nvPicPr>
          <p:cNvPr id="2050" name="Picture 2" descr="spam-classifier · GitHub Topics · GitHub">
            <a:extLst>
              <a:ext uri="{FF2B5EF4-FFF2-40B4-BE49-F238E27FC236}">
                <a16:creationId xmlns:a16="http://schemas.microsoft.com/office/drawing/2014/main" id="{4A1BCCA5-F6AF-919F-15BC-E3A46315F5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4706" y="1143000"/>
            <a:ext cx="5750094" cy="47762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TotalTime>
  <Words>565</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Times New Roman</vt:lpstr>
      <vt:lpstr>Trebuchet MS</vt:lpstr>
      <vt:lpstr>Office Theme</vt:lpstr>
      <vt:lpstr>STUDENT NAME : AKSHAYA N</vt:lpstr>
      <vt:lpstr>PROJECT TITLE</vt:lpstr>
      <vt:lpstr>AGENDA</vt:lpstr>
      <vt:lpstr>PROBLEM STATEMENT</vt:lpstr>
      <vt:lpstr>PROJECT OVERVIEW</vt:lpstr>
      <vt:lpstr>WHO ARE THE END USERS? </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Akshaya N</dc:creator>
  <cp:lastModifiedBy>Akshaya N</cp:lastModifiedBy>
  <cp:revision>3</cp:revision>
  <dcterms:created xsi:type="dcterms:W3CDTF">2024-03-29T02:59:03Z</dcterms:created>
  <dcterms:modified xsi:type="dcterms:W3CDTF">2024-03-30T08:01:34Z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