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4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1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7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26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2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5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9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5D74-005D-337A-72BB-7691858A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3020969"/>
            <a:ext cx="8144134" cy="137307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Book Antiqua" panose="02040602050305030304" pitchFamily="18" charset="0"/>
                <a:cs typeface="Apple Chancery" panose="03020702040506060504" pitchFamily="66" charset="-79"/>
              </a:rPr>
              <a:t>Exploratory Data Analysis and Classification of Malware Detection</a:t>
            </a:r>
            <a:endParaRPr lang="en-US" sz="4000" dirty="0">
              <a:latin typeface="Book Antiqua" panose="02040602050305030304" pitchFamily="18" charset="0"/>
              <a:cs typeface="Apple Chancery" panose="03020702040506060504" pitchFamily="66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72D31-DC84-FDE2-2771-5FCA06D4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260" y="4394039"/>
            <a:ext cx="5044027" cy="2034058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Akshaya </a:t>
            </a:r>
            <a:r>
              <a:rPr lang="en-US" sz="1600" dirty="0" err="1"/>
              <a:t>Bhalikha</a:t>
            </a:r>
            <a:r>
              <a:rPr lang="en-US" sz="1600" dirty="0"/>
              <a:t> DS – 100936892</a:t>
            </a:r>
          </a:p>
          <a:p>
            <a:pPr algn="r"/>
            <a:r>
              <a:rPr lang="en-US" sz="1600" dirty="0" err="1"/>
              <a:t>Bhavanish</a:t>
            </a:r>
            <a:r>
              <a:rPr lang="en-US" sz="1600" dirty="0"/>
              <a:t> S Nair – 100936855</a:t>
            </a:r>
          </a:p>
          <a:p>
            <a:pPr algn="r"/>
            <a:r>
              <a:rPr lang="en-US" sz="1600" dirty="0"/>
              <a:t>Kapeesh Vinay Bhatt – 100940689</a:t>
            </a:r>
          </a:p>
          <a:p>
            <a:pPr algn="r"/>
            <a:r>
              <a:rPr lang="en-US" sz="1600" dirty="0"/>
              <a:t>Gift Clara Princely Israel Jebakumar – 100924338</a:t>
            </a:r>
          </a:p>
          <a:p>
            <a:pPr algn="r"/>
            <a:r>
              <a:rPr lang="en-US" sz="1600" dirty="0"/>
              <a:t>Harshith </a:t>
            </a:r>
            <a:r>
              <a:rPr lang="en-US" sz="1600" dirty="0" err="1"/>
              <a:t>Nagaraja</a:t>
            </a:r>
            <a:r>
              <a:rPr lang="en-US" sz="1600" dirty="0"/>
              <a:t> - 100922585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66FB-E814-DED3-F14B-434206ADA4A1}"/>
              </a:ext>
            </a:extLst>
          </p:cNvPr>
          <p:cNvSpPr txBox="1"/>
          <p:nvPr/>
        </p:nvSpPr>
        <p:spPr>
          <a:xfrm>
            <a:off x="9233646" y="2697803"/>
            <a:ext cx="288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Data-1202-02 – Data Analysis Tools analysis Group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5FC6A-8E2D-3AA7-05A1-2E6366209E60}"/>
              </a:ext>
            </a:extLst>
          </p:cNvPr>
          <p:cNvSpPr txBox="1"/>
          <p:nvPr/>
        </p:nvSpPr>
        <p:spPr>
          <a:xfrm>
            <a:off x="8792928" y="2136919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Sk. Md. </a:t>
            </a:r>
            <a:r>
              <a:rPr lang="en-US" dirty="0" err="1"/>
              <a:t>Mizanur</a:t>
            </a:r>
            <a:r>
              <a:rPr lang="en-US" dirty="0"/>
              <a:t> Rahman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E3B59-E41D-4DD5-F0F2-291E775BE57D}"/>
              </a:ext>
            </a:extLst>
          </p:cNvPr>
          <p:cNvSpPr txBox="1"/>
          <p:nvPr/>
        </p:nvSpPr>
        <p:spPr>
          <a:xfrm>
            <a:off x="9233646" y="362801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2024-12-09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08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640-5B1F-3794-91BE-12D4D2FB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Performance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9907-1AD6-5E65-9F3C-8B11FDD7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2447"/>
            <a:ext cx="9613861" cy="4102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Logistic Regression: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Accuracy</a:t>
            </a:r>
            <a:r>
              <a:rPr lang="en-IN" sz="1200" dirty="0">
                <a:solidFill>
                  <a:schemeClr val="bg1"/>
                </a:solidFill>
              </a:rPr>
              <a:t>: 74%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Benign</a:t>
            </a:r>
            <a:r>
              <a:rPr lang="en-IN" sz="1200" dirty="0">
                <a:solidFill>
                  <a:schemeClr val="bg1"/>
                </a:solidFill>
              </a:rPr>
              <a:t>: Precision = 80%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1"/>
                </a:solidFill>
              </a:rPr>
              <a:t>	Recall = 64%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Malware</a:t>
            </a:r>
            <a:r>
              <a:rPr lang="en-IN" sz="1200" dirty="0">
                <a:solidFill>
                  <a:schemeClr val="bg1"/>
                </a:solidFill>
              </a:rPr>
              <a:t>: Precision = 70%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1"/>
                </a:solidFill>
              </a:rPr>
              <a:t>	 Recall = 84%</a:t>
            </a:r>
          </a:p>
          <a:p>
            <a:r>
              <a:rPr lang="en-IN" sz="1200" b="1" dirty="0">
                <a:solidFill>
                  <a:schemeClr val="bg1"/>
                </a:solidFill>
              </a:rPr>
              <a:t>Observation</a:t>
            </a:r>
            <a:r>
              <a:rPr lang="en-IN" sz="1200" dirty="0">
                <a:solidFill>
                  <a:schemeClr val="bg1"/>
                </a:solidFill>
              </a:rPr>
              <a:t>: Performed moderately well but struggled with recall for benign samples.</a:t>
            </a:r>
          </a:p>
          <a:p>
            <a:pPr marL="0" indent="0">
              <a:buNone/>
            </a:pPr>
            <a:endParaRPr lang="en-I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200" b="1" dirty="0"/>
              <a:t>Random Forest: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Accuracy</a:t>
            </a:r>
            <a:r>
              <a:rPr lang="en-IN" sz="1200" dirty="0">
                <a:solidFill>
                  <a:schemeClr val="bg1"/>
                </a:solidFill>
              </a:rPr>
              <a:t>: 100%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Both Classes</a:t>
            </a:r>
            <a:r>
              <a:rPr lang="en-IN" sz="1200" dirty="0">
                <a:solidFill>
                  <a:schemeClr val="bg1"/>
                </a:solidFill>
              </a:rPr>
              <a:t>: Precision = 100%, Recall = 100%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Observation</a:t>
            </a:r>
            <a:r>
              <a:rPr lang="en-IN" sz="1200" dirty="0">
                <a:solidFill>
                  <a:schemeClr val="bg1"/>
                </a:solidFill>
              </a:rPr>
              <a:t>: Perfect classification, indicating excellent performance.</a:t>
            </a:r>
          </a:p>
          <a:p>
            <a:pPr marL="0" indent="0">
              <a:buNone/>
            </a:pPr>
            <a:endParaRPr lang="en-I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200" dirty="0"/>
              <a:t>K-Nearest Neighbours: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Accuracy</a:t>
            </a:r>
            <a:r>
              <a:rPr lang="en-IN" sz="1200" dirty="0">
                <a:solidFill>
                  <a:schemeClr val="bg1"/>
                </a:solidFill>
              </a:rPr>
              <a:t>: 100%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Both Classes</a:t>
            </a:r>
            <a:r>
              <a:rPr lang="en-IN" sz="1200" dirty="0">
                <a:solidFill>
                  <a:schemeClr val="bg1"/>
                </a:solidFill>
              </a:rPr>
              <a:t>: Precision = 100%, Recall = 100%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Observation</a:t>
            </a:r>
            <a:r>
              <a:rPr lang="en-IN" sz="1200" dirty="0">
                <a:solidFill>
                  <a:schemeClr val="bg1"/>
                </a:solidFill>
              </a:rPr>
              <a:t>: Like Random Forest, achieved perfect classification.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89C-548F-B55A-71FF-DA784848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61BA-5CB1-726D-EA4B-11EA0313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11" y="2225662"/>
            <a:ext cx="4719582" cy="4335776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Logistic Regression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Highlighted more false negatives for the benign class.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Random Forest</a:t>
            </a:r>
            <a:r>
              <a:rPr lang="en-IN" dirty="0">
                <a:solidFill>
                  <a:schemeClr val="bg1"/>
                </a:solidFill>
              </a:rPr>
              <a:t>: No misclassifications.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KNN</a:t>
            </a:r>
            <a:r>
              <a:rPr lang="en-IN" dirty="0">
                <a:solidFill>
                  <a:schemeClr val="bg1"/>
                </a:solidFill>
              </a:rPr>
              <a:t>: No misclassifications.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E2EA-28EA-F3E5-0699-34E18A7A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61" y="2099398"/>
            <a:ext cx="5717733" cy="45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3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378F-7625-8A6A-1183-4937FEA3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F98F3-59A2-2641-273B-DBCDCE7C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05909"/>
            <a:ext cx="4548013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F12C5-7D31-60C6-D886-1159EFAE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45" y="2505909"/>
            <a:ext cx="4548013" cy="36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51F7-E7AA-04EE-20AE-D3A0F19A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B5F9-E366-2777-C874-5278CDB8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Logistic Regression</a:t>
            </a:r>
          </a:p>
          <a:p>
            <a:r>
              <a:rPr lang="en-IN" dirty="0">
                <a:solidFill>
                  <a:schemeClr val="bg1"/>
                </a:solidFill>
              </a:rPr>
              <a:t>Moderate accuracy, suitable for linear relationships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Random Forest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High accuracy, robust, and ideal for real-world deployment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KNN:</a:t>
            </a:r>
          </a:p>
          <a:p>
            <a:r>
              <a:rPr lang="en-IN" dirty="0">
                <a:solidFill>
                  <a:schemeClr val="bg1"/>
                </a:solidFill>
              </a:rPr>
              <a:t>It also achieved perfect classification but may be computationally intensive with larger datasets.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6E6-EF87-C4C2-F51E-81AA4D6E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90A1-4104-30CC-23C2-0DF3393D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Insights from EDA revealed balanced classes and weak feature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Random Forest and KNN outperformed Logistic Regression, achieving perfect scores.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Recommendation:</a:t>
            </a:r>
          </a:p>
          <a:p>
            <a:r>
              <a:rPr lang="en-IN" dirty="0">
                <a:solidFill>
                  <a:schemeClr val="bg1"/>
                </a:solidFill>
              </a:rPr>
              <a:t>Random Forest is ideal due to its robustness and consistent performance.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5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232E-56A3-A4CE-94CD-639B7C15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BE84-5B96-5412-2676-39194611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Suggestions:</a:t>
            </a:r>
          </a:p>
          <a:p>
            <a:r>
              <a:rPr lang="en-IN" dirty="0">
                <a:solidFill>
                  <a:schemeClr val="bg1"/>
                </a:solidFill>
              </a:rPr>
              <a:t>Test models on unseen real-world data to confirm robustness.</a:t>
            </a:r>
          </a:p>
          <a:p>
            <a:r>
              <a:rPr lang="en-IN" dirty="0">
                <a:solidFill>
                  <a:schemeClr val="bg1"/>
                </a:solidFill>
              </a:rPr>
              <a:t>Explore ensemble methods for further performance gains.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Challenges:</a:t>
            </a:r>
          </a:p>
          <a:p>
            <a:r>
              <a:rPr lang="en-IN" dirty="0">
                <a:solidFill>
                  <a:schemeClr val="bg1"/>
                </a:solidFill>
              </a:rPr>
              <a:t>Address potential overfitting with Random Forest and KNN models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B3B-20CB-85A0-37CF-8FD8E7C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03F9-7D01-5CBF-75C3-0708AFD2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2036485" y="6944498"/>
            <a:ext cx="616834" cy="7908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1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7A04-3301-1CBC-730A-C5A0CAAA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43A5-6F04-290F-1CCB-51A8CD80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Perform exploratory data analysis (EDA) on the dataset to understand the features and their distributions.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Build and evaluate 3 classifiers to distinguish malware from benign samples.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Tools Used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Python, Pandas, Seaborn, Scikit-learn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8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0D51-2B74-6D83-6D6D-D35B5BDA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E4C0-472C-78F1-00A4-830AA183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Key Details:</a:t>
            </a:r>
          </a:p>
          <a:p>
            <a:r>
              <a:rPr lang="en-IN" b="1" dirty="0">
                <a:solidFill>
                  <a:schemeClr val="bg1"/>
                </a:solidFill>
              </a:rPr>
              <a:t>Number of Samples</a:t>
            </a:r>
            <a:r>
              <a:rPr lang="en-IN" dirty="0">
                <a:solidFill>
                  <a:schemeClr val="bg1"/>
                </a:solidFill>
              </a:rPr>
              <a:t>: 100,000 (50,000 malware, 50,000 benign)</a:t>
            </a:r>
          </a:p>
          <a:p>
            <a:r>
              <a:rPr lang="en-IN" b="1" dirty="0">
                <a:solidFill>
                  <a:schemeClr val="bg1"/>
                </a:solidFill>
              </a:rPr>
              <a:t>Features</a:t>
            </a:r>
            <a:r>
              <a:rPr lang="en-IN" dirty="0">
                <a:solidFill>
                  <a:schemeClr val="bg1"/>
                </a:solidFill>
              </a:rPr>
              <a:t>: Numerical system behaviour metrics</a:t>
            </a:r>
          </a:p>
          <a:p>
            <a:r>
              <a:rPr lang="en-IN" b="1" dirty="0">
                <a:solidFill>
                  <a:schemeClr val="bg1"/>
                </a:solidFill>
              </a:rPr>
              <a:t>Target Variable</a:t>
            </a:r>
            <a:r>
              <a:rPr lang="en-IN" dirty="0">
                <a:solidFill>
                  <a:schemeClr val="bg1"/>
                </a:solidFill>
              </a:rPr>
              <a:t>: Binary classification (malware or benign)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Class Balance:</a:t>
            </a:r>
          </a:p>
          <a:p>
            <a:r>
              <a:rPr lang="en-IN" dirty="0">
                <a:solidFill>
                  <a:schemeClr val="bg1"/>
                </a:solidFill>
              </a:rPr>
              <a:t>Malware: 50%</a:t>
            </a:r>
          </a:p>
          <a:p>
            <a:r>
              <a:rPr lang="en-IN" dirty="0">
                <a:solidFill>
                  <a:schemeClr val="bg1"/>
                </a:solidFill>
              </a:rPr>
              <a:t>Benign: 50%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026-0DEC-FE0E-81B0-2F142335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3068-5732-2EF3-5B38-4F468051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57185"/>
            <a:ext cx="4497159" cy="442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Descriptive Statistics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Generated for numerical features, highlighting their mean, standard deviation, minimum, and maximum values.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Class Distribution Visualization:</a:t>
            </a:r>
          </a:p>
          <a:p>
            <a:r>
              <a:rPr lang="en-IN" dirty="0">
                <a:solidFill>
                  <a:schemeClr val="bg1"/>
                </a:solidFill>
              </a:rPr>
              <a:t>Balanced dataset as seen in the bar chart.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910C-6115-F0E5-E585-C4BD0F75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91" y="2157185"/>
            <a:ext cx="6033326" cy="42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A8E1-0FE8-2894-4A23-83B76901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DAF3-459F-714D-1B2C-029C5537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411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Purpose:</a:t>
            </a:r>
          </a:p>
          <a:p>
            <a:r>
              <a:rPr lang="en-IN" dirty="0">
                <a:solidFill>
                  <a:schemeClr val="bg1"/>
                </a:solidFill>
              </a:rPr>
              <a:t>To identify relationships between numerical features.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Key Insights:</a:t>
            </a:r>
          </a:p>
          <a:p>
            <a:r>
              <a:rPr lang="en-IN" dirty="0">
                <a:solidFill>
                  <a:schemeClr val="bg1"/>
                </a:solidFill>
              </a:rPr>
              <a:t>Most features showed weak or no significant correlation, suggesting limited redundancy.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Visualization</a:t>
            </a:r>
            <a:r>
              <a:rPr lang="en-IN" b="1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A clear heatmap without strong diagonal clusters.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51A92-29A7-F182-AEE2-2D8D1317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78"/>
            <a:ext cx="8499390" cy="6583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D2B7D-BAA6-9667-4218-3BE31BA283BC}"/>
              </a:ext>
            </a:extLst>
          </p:cNvPr>
          <p:cNvSpPr txBox="1"/>
          <p:nvPr/>
        </p:nvSpPr>
        <p:spPr>
          <a:xfrm rot="16200000">
            <a:off x="-2400300" y="1690873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Correlation Heatmap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934-82A4-A0A4-0493-457917D5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A270-2B20-6DF1-F8FB-EAF0593F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76684" cy="39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Visualization:</a:t>
            </a:r>
          </a:p>
          <a:p>
            <a:r>
              <a:rPr lang="en-IN" dirty="0">
                <a:solidFill>
                  <a:schemeClr val="bg1"/>
                </a:solidFill>
              </a:rPr>
              <a:t>Histograms for numerical features revealed their distributions.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Key Observations:</a:t>
            </a:r>
          </a:p>
          <a:p>
            <a:r>
              <a:rPr lang="en-IN" dirty="0">
                <a:solidFill>
                  <a:schemeClr val="bg1"/>
                </a:solidFill>
              </a:rPr>
              <a:t>Some features showed skewed or uniform distributions.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 Taken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Low-variance features were removed.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5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7B6B3-4114-8746-71ED-229F0EC8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8" y="426308"/>
            <a:ext cx="11189808" cy="6005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253AD-4513-F81F-466B-83199CA6EC76}"/>
              </a:ext>
            </a:extLst>
          </p:cNvPr>
          <p:cNvSpPr txBox="1"/>
          <p:nvPr/>
        </p:nvSpPr>
        <p:spPr>
          <a:xfrm rot="16200000">
            <a:off x="-2680732" y="289863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Histograms of Numerical Features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7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DC7B-913D-5FA0-20A1-BA5C101B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6402-A22E-FD60-38A0-7CAF9061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Models Used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K-Nearest Neighbours (KNN)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Training-Testing Split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80% training, 20% testing, stratified by class.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240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{506F3A54-5A26-F949-97BC-ED0D60DD77AF}tf10001057</Template>
  <TotalTime>84</TotalTime>
  <Words>528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Trebuchet MS</vt:lpstr>
      <vt:lpstr>Berlin</vt:lpstr>
      <vt:lpstr>Exploratory Data Analysis and Classification of Malware Detection</vt:lpstr>
      <vt:lpstr>Introduction</vt:lpstr>
      <vt:lpstr>Dataset Overview</vt:lpstr>
      <vt:lpstr>Exploratory Data Analysis (EDA)</vt:lpstr>
      <vt:lpstr>Correlation Heatmap</vt:lpstr>
      <vt:lpstr>PowerPoint Presentation</vt:lpstr>
      <vt:lpstr>Feature Distributions</vt:lpstr>
      <vt:lpstr>PowerPoint Presentation</vt:lpstr>
      <vt:lpstr>Model Development</vt:lpstr>
      <vt:lpstr>Model Performance Metrics</vt:lpstr>
      <vt:lpstr>Confusion Matrices</vt:lpstr>
      <vt:lpstr>Confusion Matrices</vt:lpstr>
      <vt:lpstr>Comparison of Models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Classification of Malware Detection</dc:title>
  <dc:creator>Gift clara Princeley israel jebakumar</dc:creator>
  <cp:lastModifiedBy>Akshaya Bhalikha</cp:lastModifiedBy>
  <cp:revision>2</cp:revision>
  <dcterms:created xsi:type="dcterms:W3CDTF">2024-12-09T02:01:54Z</dcterms:created>
  <dcterms:modified xsi:type="dcterms:W3CDTF">2024-12-09T20:26:29Z</dcterms:modified>
</cp:coreProperties>
</file>