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9143850" cy="6857875"/>
  <p:defaultTextStyle>
    <a:defPPr lvl="0">
      <a:defRPr lang="zh-CN"/>
    </a:defPPr>
    <a:lvl1pPr defTabSz="914400" eaLnBrk="1" hangingPunct="1" indent="0" latinLnBrk="0" lvl="0" marL="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defTabSz="914400" eaLnBrk="1" hangingPunct="1" indent="0" latinLnBrk="0" lvl="1" marL="457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defTabSz="914400" eaLnBrk="1" hangingPunct="1" indent="0" latinLnBrk="0" lvl="2" marL="914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defTabSz="914400" eaLnBrk="1" hangingPunct="1" indent="0" latinLnBrk="0" lvl="3" marL="13716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defTabSz="914400" eaLnBrk="1" hangingPunct="1" indent="0" latinLnBrk="0" lvl="4" marL="18288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defTabSz="914400" eaLnBrk="1" hangingPunct="1" indent="0" latinLnBrk="0" lvl="5" marL="22860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defTabSz="914400" eaLnBrk="1" hangingPunct="1" indent="0" latinLnBrk="0" lvl="6" marL="2743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defTabSz="914400" eaLnBrk="1" hangingPunct="1" indent="0" latinLnBrk="0" lvl="7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defTabSz="914400" eaLnBrk="1" hangingPunct="1" indent="0" latinLnBrk="0" lvl="8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109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91033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10662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1415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7746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99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64123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3454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662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4476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6309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29241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03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9011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16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2647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14534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2467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93442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38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534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76841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12205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7718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1338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6585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58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image" Target="../media/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"/>
          <p:cNvGrpSpPr/>
          <p:nvPr/>
        </p:nvGrpSpPr>
        <p:grpSpPr>
          <a:xfrm>
            <a:off x="876298" y="990599"/>
            <a:ext cx="1743051" cy="1333491"/>
            <a:chOff x="876298" y="990599"/>
            <a:chExt cx="1743051" cy="1333491"/>
          </a:xfrm>
        </p:grpSpPr>
        <p:sp>
          <p:nvSpPr>
            <p:cNvPr id="169" name="Google Shape;169;p1"/>
            <p:cNvSpPr/>
            <p:nvPr/>
          </p:nvSpPr>
          <p:spPr>
            <a:xfrm>
              <a:off x="876298" y="1266824"/>
              <a:ext cx="1228716" cy="1057266"/>
            </a:xfrm>
            <a:custGeom>
              <a:rect b="b" l="l" r="r" t="t"/>
              <a:pathLst>
                <a:path extrusionOk="0" h="21600" w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70" name="Google Shape;170;p1"/>
            <p:cNvSpPr/>
            <p:nvPr/>
          </p:nvSpPr>
          <p:spPr>
            <a:xfrm>
              <a:off x="1971673" y="990599"/>
              <a:ext cx="647676" cy="561978"/>
            </a:xfrm>
            <a:custGeom>
              <a:rect b="b" l="l" r="r" t="t"/>
              <a:pathLst>
                <a:path extrusionOk="0" h="21600" w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71" name="Google Shape;171;p1"/>
          <p:cNvSpPr/>
          <p:nvPr/>
        </p:nvSpPr>
        <p:spPr>
          <a:xfrm>
            <a:off x="3752849" y="1190625"/>
            <a:ext cx="1666872" cy="1438290"/>
          </a:xfrm>
          <a:custGeom>
            <a:rect b="b" l="l" r="r" t="t"/>
            <a:pathLst>
              <a:path extrusionOk="0" h="21600" w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72" name="Google Shape;172;p1"/>
          <p:cNvSpPr/>
          <p:nvPr/>
        </p:nvSpPr>
        <p:spPr>
          <a:xfrm>
            <a:off x="3800474" y="5229225"/>
            <a:ext cx="723924" cy="619110"/>
          </a:xfrm>
          <a:custGeom>
            <a:rect b="b" l="l" r="r" t="t"/>
            <a:pathLst>
              <a:path extrusionOk="0" h="21600" w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73" name="Google Shape;173;p1"/>
          <p:cNvSpPr txBox="1"/>
          <p:nvPr>
            <p:ph idx="4294967295" type="ctrTitle"/>
          </p:nvPr>
        </p:nvSpPr>
        <p:spPr>
          <a:xfrm>
            <a:off x="-828675" y="19665"/>
            <a:ext cx="998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 </a:t>
            </a:r>
            <a:br>
              <a:rPr b="1" i="0" lang="en-US" sz="32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4" name="Google Shape;17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"/>
          <p:cNvSpPr txBox="1"/>
          <p:nvPr>
            <p:ph idx="7" type="sldNum"/>
          </p:nvPr>
        </p:nvSpPr>
        <p:spPr>
          <a:xfrm>
            <a:off x="11353418" y="6473336"/>
            <a:ext cx="1512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2514600" y="3290233"/>
            <a:ext cx="86106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Akshaya Shri k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NO:3122118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/22bcomca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990600" y="1375551"/>
            <a:ext cx="7543800" cy="443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Metrics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Turnover Rate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Engagement Score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Metrics (Productivity, Quality) .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Diversity and Inclusion Metrics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Training Effectiveness Metrics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Compensation Metrics (Cost, ROI)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his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framework provides a comprehensive structure for employee data analysis, covering data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predictive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statistical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modeling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machine learning algorithms, data visualization, and model evaluation metrics.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2960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281051" y="1234584"/>
            <a:ext cx="8253474" cy="242301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3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143000" y="4213360"/>
            <a:ext cx="9296400" cy="207314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7172801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990600" y="1447800"/>
            <a:ext cx="8382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Key Takeaways: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is critical for strategic HR decision-making.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Advanced analytics techniques can uncover hidden patterns and insights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Data-driven approaches improve employee engagement, retention, and productivity.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2609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9657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5502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文本框"/>
          <p:cNvSpPr>
            <a:spLocks noGrp="1"/>
          </p:cNvSpPr>
          <p:nvPr>
            <p:ph type="ctrTitle"/>
          </p:nvPr>
        </p:nvSpPr>
        <p:spPr>
          <a:xfrm rot="0">
            <a:off x="990600" y="760279"/>
            <a:ext cx="5800851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0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ubTitle" idx="4"/>
          </p:nvPr>
        </p:nvSpPr>
        <p:spPr>
          <a:xfrm rot="0">
            <a:off x="585020" y="1656965"/>
            <a:ext cx="8254180" cy="20768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chemeClr val="bg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1: Employee Turnover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Prediction"A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large retail company is experiencing high employee turnover rates, resulting in significant recruitment and training costs. Analyze employee data to identify key factors </a:t>
            </a:r>
            <a:r>
              <a:rPr lang="en-US" altLang="zh-CN" sz="1800" b="0" i="0" u="none" strike="noStrike" kern="0" cap="none" spc="0" baseline="0">
                <a:solidFill>
                  <a:srgbClr val="FF0000"/>
                </a:solidFill>
                <a:latin typeface="Calibri" pitchFamily="0" charset="0"/>
                <a:ea typeface="宋体" pitchFamily="0" charset="0"/>
                <a:cs typeface="Lucida Sans"/>
              </a:rPr>
              <a:t>contributing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to turnover and develop a predictive model to identify at-risk employees.“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2: Diversity and 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Inclusion"A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423709" y="3902362"/>
            <a:ext cx="7153275" cy="2200274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570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533400" y="1695450"/>
            <a:ext cx="7924800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Scope: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Data Collection: Gather employee data from various        sources (HR systems, surveys, performance metrics).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2. Data Cleaning and Preparation: Ensure data quality, handle missing values, and transform data for analysis.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870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11742" y="611999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609600" y="1526410"/>
            <a:ext cx="8229600" cy="4057650"/>
          </a:xfrm>
          <a:prstGeom prst="rect"/>
          <a:solidFill>
            <a:srgbClr val="FFFFFF"/>
          </a:solidFill>
          <a:ln w="25400" cmpd="sng" cap="flat">
            <a:solidFill>
              <a:srgbClr val="F79646"/>
            </a:solidFill>
            <a:prstDash val="solid"/>
            <a:round/>
          </a:ln>
        </p:spPr>
      </p:sp>
      <p:sp>
        <p:nvSpPr>
          <p:cNvPr id="130" name="矩形"/>
          <p:cNvSpPr>
            <a:spLocks/>
          </p:cNvSpPr>
          <p:nvPr/>
        </p:nvSpPr>
        <p:spPr>
          <a:xfrm rot="0">
            <a:off x="609600" y="1526410"/>
            <a:ext cx="8229600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Managers: Utilize insights for talent management, recruitment, and employee development.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Business Leaders: Inform strategic decisions on workforce planning, productivity, and performance.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Talent Acquisition Teams: Leverage data for recruitment marketing, candidate sourcing, and hiring.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Learning and Development Teams: Analyze training effectiveness and identify skill gaps.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Compensation and Benefits Teams: Determine fair compensation and benefits packages.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Workforce Planning Analysts5. Compensation Analysts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2785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2909330" y="2209800"/>
            <a:ext cx="8534399" cy="4257674"/>
          </a:xfrm>
          <a:prstGeom prst="rect"/>
          <a:solidFill>
            <a:schemeClr val="accent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39" name="矩形"/>
          <p:cNvSpPr>
            <a:spLocks/>
          </p:cNvSpPr>
          <p:nvPr/>
        </p:nvSpPr>
        <p:spPr>
          <a:xfrm rot="0">
            <a:off x="3124200" y="2514600"/>
            <a:ext cx="8001000" cy="3339466"/>
          </a:xfrm>
          <a:prstGeom prst="rect"/>
          <a:solidFill>
            <a:schemeClr val="bg1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organizations: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Predict employee turnover and identify at-risk employees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Analyze diversity, equity, and inclusion metrics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Optimize talent development and succession planning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 employee engagement and well-being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HR decision-making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1950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1447800" y="1612490"/>
            <a:ext cx="7086600" cy="39490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EMPLOYEE=KAGGLE.COM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9-FEATURE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ID –NUM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NAME-TEXT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 TYPE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GENDER-MALE FEMALE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RATING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07687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981200" y="1923865"/>
            <a:ext cx="8534019" cy="1377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= IFS(Z8&gt;=5,”VERY HIGH”,Z8&gt;=4”HIGH”.Z8&gt;=3,”MED”,TURE,”LOW”)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27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