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58.png" ContentType="image/png"/>
  <Override PartName="/ppt/media/image46.jpeg" ContentType="image/jpeg"/>
  <Override PartName="/ppt/media/image12.png" ContentType="image/png"/>
  <Override PartName="/ppt/media/image39.jpeg" ContentType="image/jpeg"/>
  <Override PartName="/ppt/media/image23.jpeg" ContentType="image/jpeg"/>
  <Override PartName="/ppt/media/image8.png" ContentType="image/png"/>
  <Override PartName="/ppt/media/image41.jpeg" ContentType="image/jpeg"/>
  <Override PartName="/ppt/media/image14.jpeg" ContentType="image/jpeg"/>
  <Override PartName="/ppt/media/image5.jpeg" ContentType="image/jpeg"/>
  <Override PartName="/ppt/media/image26.jpeg" ContentType="image/jpeg"/>
  <Override PartName="/ppt/media/image40.jpeg" ContentType="image/jpeg"/>
  <Override PartName="/ppt/media/image13.jpeg" ContentType="image/jpeg"/>
  <Override PartName="/ppt/media/image4.png" ContentType="image/png"/>
  <Override PartName="/ppt/media/image2.png" ContentType="image/png"/>
  <Override PartName="/ppt/media/image25.jpeg" ContentType="image/jpeg"/>
  <Override PartName="/ppt/media/image3.png" ContentType="image/png"/>
  <Override PartName="/ppt/media/image56.jpeg" ContentType="image/jpeg"/>
  <Override PartName="/ppt/media/image17.jpeg" ContentType="image/jpeg"/>
  <Override PartName="/ppt/media/image61.jpeg" ContentType="image/jpeg"/>
  <Override PartName="/ppt/media/image59.png" ContentType="image/png"/>
  <Override PartName="/ppt/media/image24.jpeg" ContentType="image/jpeg"/>
  <Override PartName="/ppt/media/image29.jpeg" ContentType="image/jpeg"/>
  <Override PartName="/ppt/media/image1.png" ContentType="image/png"/>
  <Override PartName="/ppt/media/image52.jpeg" ContentType="image/jpeg"/>
  <Override PartName="/ppt/media/image28.jpeg" ContentType="image/jpeg"/>
  <Override PartName="/ppt/media/image51.jpeg" ContentType="image/jpeg"/>
  <Override PartName="/ppt/media/image18.jpeg" ContentType="image/jpeg"/>
  <Override PartName="/ppt/media/image21.jpeg" ContentType="image/jpeg"/>
  <Override PartName="/ppt/media/image60.jpeg" ContentType="image/jpeg"/>
  <Override PartName="/ppt/media/image37.jpeg" ContentType="image/jpeg"/>
  <Override PartName="/ppt/media/image16.jpeg" ContentType="image/jpeg"/>
  <Override PartName="/ppt/media/image15.jpeg" ContentType="image/jpeg"/>
  <Override PartName="/ppt/media/image22.jpeg" ContentType="image/jpeg"/>
  <Override PartName="/ppt/media/image9.png" ContentType="image/png"/>
  <Override PartName="/ppt/media/image7.png" ContentType="image/png"/>
  <Override PartName="/ppt/media/image34.jpeg" ContentType="image/jpeg"/>
  <Override PartName="/ppt/media/image20.jpeg" ContentType="image/jpeg"/>
  <Override PartName="/ppt/media/image27.jpeg" ContentType="image/jpeg"/>
  <Override PartName="/ppt/media/image50.jpeg" ContentType="image/jpeg"/>
  <Override PartName="/ppt/media/image6.jpeg" ContentType="image/jpeg"/>
  <Override PartName="/ppt/media/image35.jpeg" ContentType="image/jpeg"/>
  <Override PartName="/ppt/media/image19.jpeg" ContentType="image/jpeg"/>
  <Override PartName="/ppt/media/image42.jpeg" ContentType="image/jpeg"/>
  <Override PartName="/ppt/media/image11.png" ContentType="image/png"/>
  <Override PartName="/ppt/media/image30.jpeg" ContentType="image/jpeg"/>
  <Override PartName="/ppt/media/image31.jpeg" ContentType="image/jpeg"/>
  <Override PartName="/ppt/media/image32.jpeg" ContentType="image/jpeg"/>
  <Override PartName="/ppt/media/image33.jpeg" ContentType="image/jpeg"/>
  <Override PartName="/ppt/media/image10.png" ContentType="image/png"/>
  <Override PartName="/ppt/media/image36.jpeg" ContentType="image/jpeg"/>
  <Override PartName="/ppt/media/image38.jpeg" ContentType="image/jpeg"/>
  <Override PartName="/ppt/media/image43.jpeg" ContentType="image/jpeg"/>
  <Override PartName="/ppt/media/image44.jpeg" ContentType="image/jpeg"/>
  <Override PartName="/ppt/media/image45.jpeg" ContentType="image/jpeg"/>
  <Override PartName="/ppt/media/image47.jpeg" ContentType="image/jpeg"/>
  <Override PartName="/ppt/media/image48.jpeg" ContentType="image/jpeg"/>
  <Override PartName="/ppt/media/image49.jpeg" ContentType="image/jpeg"/>
  <Override PartName="/ppt/media/image53.jpeg" ContentType="image/jpeg"/>
  <Override PartName="/ppt/media/image54.jpeg" ContentType="image/jpeg"/>
  <Override PartName="/ppt/media/image55.jpeg" ContentType="image/jpeg"/>
  <Override PartName="/ppt/media/image57.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A782DA11-D013-40AF-B874-CC8000CEC638}" type="datetime1">
              <a:rPr b="0" lang="en-IN" sz="1200" spc="-1" strike="noStrike">
                <a:solidFill>
                  <a:srgbClr val="8b8b8b"/>
                </a:solidFill>
                <a:latin typeface="Calibri"/>
              </a:rPr>
              <a:t>10/03/2022</a:t>
            </a:fld>
            <a:endParaRPr b="0" lang="en-IN" sz="1200" spc="-1" strike="noStrike">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9B6B8C0-A81F-4688-9ACA-CBB74E193A0E}" type="slidenum">
              <a:rPr b="0" lang="en-IN" sz="1200" spc="-1" strike="noStrike">
                <a:solidFill>
                  <a:srgbClr val="8b8b8b"/>
                </a:solidFill>
                <a:latin typeface="Calibri"/>
              </a:rPr>
              <a:t>&lt;number&gt;</a:t>
            </a:fld>
            <a:endParaRPr b="0" lang="en-IN"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jpeg"/><Relationship Id="rId9" Type="http://schemas.openxmlformats.org/officeDocument/2006/relationships/image" Target="../media/image21.jpeg"/><Relationship Id="rId10" Type="http://schemas.openxmlformats.org/officeDocument/2006/relationships/image" Target="../media/image22.jpeg"/><Relationship Id="rId11" Type="http://schemas.openxmlformats.org/officeDocument/2006/relationships/image" Target="../media/image23.jpeg"/><Relationship Id="rId12" Type="http://schemas.openxmlformats.org/officeDocument/2006/relationships/image" Target="../media/image24.jpeg"/><Relationship Id="rId13" Type="http://schemas.openxmlformats.org/officeDocument/2006/relationships/image" Target="../media/image25.jpeg"/><Relationship Id="rId14" Type="http://schemas.openxmlformats.org/officeDocument/2006/relationships/image" Target="../media/image26.jpeg"/><Relationship Id="rId15" Type="http://schemas.openxmlformats.org/officeDocument/2006/relationships/image" Target="../media/image27.jpeg"/><Relationship Id="rId16" Type="http://schemas.openxmlformats.org/officeDocument/2006/relationships/image" Target="../media/image28.jpeg"/><Relationship Id="rId17" Type="http://schemas.openxmlformats.org/officeDocument/2006/relationships/image" Target="../media/image29.jpeg"/><Relationship Id="rId18" Type="http://schemas.openxmlformats.org/officeDocument/2006/relationships/image" Target="../media/image30.jpeg"/><Relationship Id="rId19" Type="http://schemas.openxmlformats.org/officeDocument/2006/relationships/image" Target="../media/image31.jpeg"/><Relationship Id="rId20" Type="http://schemas.openxmlformats.org/officeDocument/2006/relationships/image" Target="../media/image32.jpeg"/><Relationship Id="rId21" Type="http://schemas.openxmlformats.org/officeDocument/2006/relationships/image" Target="../media/image33.jpeg"/><Relationship Id="rId22" Type="http://schemas.openxmlformats.org/officeDocument/2006/relationships/image" Target="../media/image34.jpeg"/><Relationship Id="rId23" Type="http://schemas.openxmlformats.org/officeDocument/2006/relationships/image" Target="../media/image35.jpeg"/><Relationship Id="rId24" Type="http://schemas.openxmlformats.org/officeDocument/2006/relationships/image" Target="../media/image36.jpeg"/><Relationship Id="rId25" Type="http://schemas.openxmlformats.org/officeDocument/2006/relationships/image" Target="../media/image37.jpeg"/><Relationship Id="rId26" Type="http://schemas.openxmlformats.org/officeDocument/2006/relationships/image" Target="../media/image38.jpeg"/><Relationship Id="rId27" Type="http://schemas.openxmlformats.org/officeDocument/2006/relationships/image" Target="../media/image39.jpeg"/><Relationship Id="rId28" Type="http://schemas.openxmlformats.org/officeDocument/2006/relationships/image" Target="../media/image40.jpeg"/><Relationship Id="rId29" Type="http://schemas.openxmlformats.org/officeDocument/2006/relationships/image" Target="../media/image41.jpeg"/><Relationship Id="rId30" Type="http://schemas.openxmlformats.org/officeDocument/2006/relationships/image" Target="../media/image42.jpeg"/><Relationship Id="rId31" Type="http://schemas.openxmlformats.org/officeDocument/2006/relationships/image" Target="../media/image43.jpeg"/><Relationship Id="rId32" Type="http://schemas.openxmlformats.org/officeDocument/2006/relationships/image" Target="../media/image44.jpeg"/><Relationship Id="rId33" Type="http://schemas.openxmlformats.org/officeDocument/2006/relationships/image" Target="../media/image45.jpeg"/><Relationship Id="rId34" Type="http://schemas.openxmlformats.org/officeDocument/2006/relationships/image" Target="../media/image46.jpeg"/><Relationship Id="rId35" Type="http://schemas.openxmlformats.org/officeDocument/2006/relationships/image" Target="../media/image47.jpeg"/><Relationship Id="rId36" Type="http://schemas.openxmlformats.org/officeDocument/2006/relationships/image" Target="../media/image48.jpeg"/><Relationship Id="rId37" Type="http://schemas.openxmlformats.org/officeDocument/2006/relationships/image" Target="../media/image49.jpeg"/><Relationship Id="rId38" Type="http://schemas.openxmlformats.org/officeDocument/2006/relationships/image" Target="../media/image50.jpeg"/><Relationship Id="rId39" Type="http://schemas.openxmlformats.org/officeDocument/2006/relationships/image" Target="../media/image51.jpeg"/><Relationship Id="rId40" Type="http://schemas.openxmlformats.org/officeDocument/2006/relationships/image" Target="../media/image52.jpeg"/><Relationship Id="rId41" Type="http://schemas.openxmlformats.org/officeDocument/2006/relationships/image" Target="../media/image53.jpeg"/><Relationship Id="rId42" Type="http://schemas.openxmlformats.org/officeDocument/2006/relationships/image" Target="../media/image54.jpeg"/><Relationship Id="rId43" Type="http://schemas.openxmlformats.org/officeDocument/2006/relationships/image" Target="../media/image55.jpeg"/><Relationship Id="rId44" Type="http://schemas.openxmlformats.org/officeDocument/2006/relationships/image" Target="../media/image56.jpeg"/><Relationship Id="rId45" Type="http://schemas.openxmlformats.org/officeDocument/2006/relationships/image" Target="../media/image57.jpeg"/><Relationship Id="rId46"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image" Target="../media/image61.jpe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hyperlink" Target="https://www.kaggle.com/c/cassava-leaf-disease-classification" TargetMode="External"/><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471240" y="565560"/>
            <a:ext cx="11208240" cy="1370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4200" spc="-1" strike="noStrike">
                <a:solidFill>
                  <a:srgbClr val="000000"/>
                </a:solidFill>
                <a:latin typeface="Times New Roman"/>
              </a:rPr>
              <a:t>LEAF DISEASE DETECTION SYSTEM WITH PLOUGHING AND SEEDING ROBOT</a:t>
            </a:r>
            <a:endParaRPr b="0" lang="en-IN" sz="4200" spc="-1" strike="noStrike">
              <a:latin typeface="Arial"/>
            </a:endParaRPr>
          </a:p>
        </p:txBody>
      </p:sp>
      <p:sp>
        <p:nvSpPr>
          <p:cNvPr id="42" name="CustomShape 2"/>
          <p:cNvSpPr/>
          <p:nvPr/>
        </p:nvSpPr>
        <p:spPr>
          <a:xfrm>
            <a:off x="8216280" y="4464720"/>
            <a:ext cx="394020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Times New Roman"/>
              </a:rPr>
              <a:t>GROUP MEMBERS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Times New Roman"/>
              </a:rPr>
              <a:t>              </a:t>
            </a:r>
            <a:r>
              <a:rPr b="1" lang="en-IN" sz="1800" spc="-1" strike="noStrike">
                <a:solidFill>
                  <a:srgbClr val="000000"/>
                </a:solidFill>
                <a:latin typeface="Times New Roman"/>
              </a:rPr>
              <a:t>1) MAZEN HAMZA</a:t>
            </a:r>
            <a:endParaRPr b="0" lang="en-IN" sz="1800" spc="-1" strike="noStrike">
              <a:latin typeface="Arial"/>
            </a:endParaRPr>
          </a:p>
          <a:p>
            <a:pPr>
              <a:lnSpc>
                <a:spcPct val="100000"/>
              </a:lnSpc>
            </a:pPr>
            <a:r>
              <a:rPr b="1" lang="en-IN" sz="1800" spc="-1" strike="noStrike">
                <a:solidFill>
                  <a:srgbClr val="000000"/>
                </a:solidFill>
                <a:latin typeface="Times New Roman"/>
              </a:rPr>
              <a:t>              </a:t>
            </a:r>
            <a:r>
              <a:rPr b="1" lang="en-IN" sz="1800" spc="-1" strike="noStrike">
                <a:solidFill>
                  <a:srgbClr val="000000"/>
                </a:solidFill>
                <a:latin typeface="Times New Roman"/>
              </a:rPr>
              <a:t>2) AKSHAY KONOOR</a:t>
            </a:r>
            <a:endParaRPr b="0" lang="en-IN" sz="1800" spc="-1" strike="noStrike">
              <a:latin typeface="Arial"/>
            </a:endParaRPr>
          </a:p>
          <a:p>
            <a:pPr>
              <a:lnSpc>
                <a:spcPct val="100000"/>
              </a:lnSpc>
            </a:pPr>
            <a:r>
              <a:rPr b="1" lang="en-IN" sz="1800" spc="-1" strike="noStrike">
                <a:solidFill>
                  <a:srgbClr val="000000"/>
                </a:solidFill>
                <a:latin typeface="Times New Roman"/>
              </a:rPr>
              <a:t>              </a:t>
            </a:r>
            <a:r>
              <a:rPr b="1" lang="en-IN" sz="1800" spc="-1" strike="noStrike">
                <a:solidFill>
                  <a:srgbClr val="000000"/>
                </a:solidFill>
                <a:latin typeface="Times New Roman"/>
              </a:rPr>
              <a:t>3) ABDUL AKHIL PASHA</a:t>
            </a:r>
            <a:endParaRPr b="0" lang="en-IN" sz="1800" spc="-1" strike="noStrike">
              <a:latin typeface="Arial"/>
            </a:endParaRPr>
          </a:p>
          <a:p>
            <a:pPr>
              <a:lnSpc>
                <a:spcPct val="100000"/>
              </a:lnSpc>
            </a:pPr>
            <a:endParaRPr b="0" lang="en-IN" sz="1800" spc="-1" strike="noStrike">
              <a:latin typeface="Arial"/>
            </a:endParaRPr>
          </a:p>
        </p:txBody>
      </p:sp>
      <p:sp>
        <p:nvSpPr>
          <p:cNvPr id="43"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61BA1A02-4BBF-4FB6-A43D-136E218F4975}" type="slidenum">
              <a:rPr b="0" lang="en-IN" sz="1200" spc="-1" strike="noStrike">
                <a:solidFill>
                  <a:srgbClr val="8b8b8b"/>
                </a:solidFill>
                <a:latin typeface="Calibri"/>
              </a:rPr>
              <a:t>&lt;number&gt;</a:t>
            </a:fld>
            <a:endParaRPr b="0" lang="en-IN" sz="1200" spc="-1" strike="noStrike">
              <a:latin typeface="Times New Roman"/>
            </a:endParaRPr>
          </a:p>
        </p:txBody>
      </p:sp>
      <p:sp>
        <p:nvSpPr>
          <p:cNvPr id="44" name="CustomShape 4"/>
          <p:cNvSpPr/>
          <p:nvPr/>
        </p:nvSpPr>
        <p:spPr>
          <a:xfrm>
            <a:off x="471240" y="4507560"/>
            <a:ext cx="609552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Times New Roman"/>
              </a:rPr>
              <a:t>GUIDED BY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Times New Roman"/>
              </a:rPr>
              <a:t>PROF. ABDUL RAOUF KHALID M T</a:t>
            </a:r>
            <a:endParaRPr b="0" lang="en-IN" sz="1800" spc="-1" strike="noStrike">
              <a:latin typeface="Arial"/>
            </a:endParaRPr>
          </a:p>
          <a:p>
            <a:pPr>
              <a:lnSpc>
                <a:spcPct val="100000"/>
              </a:lnSpc>
            </a:pPr>
            <a:r>
              <a:rPr b="1" lang="en-IN" sz="1800" spc="-1" strike="noStrike">
                <a:solidFill>
                  <a:srgbClr val="000000"/>
                </a:solidFill>
                <a:latin typeface="Times New Roman"/>
              </a:rPr>
              <a:t>ASSISTANT PROFESSOR </a:t>
            </a:r>
            <a:endParaRPr b="0" lang="en-IN" sz="1800" spc="-1" strike="noStrike">
              <a:latin typeface="Arial"/>
            </a:endParaRPr>
          </a:p>
          <a:p>
            <a:pPr>
              <a:lnSpc>
                <a:spcPct val="100000"/>
              </a:lnSpc>
            </a:pPr>
            <a:r>
              <a:rPr b="1" lang="en-IN" sz="1800" spc="-1" strike="noStrike">
                <a:solidFill>
                  <a:srgbClr val="000000"/>
                </a:solidFill>
                <a:latin typeface="Times New Roman"/>
              </a:rPr>
              <a:t>ECE DEPARTMENT</a:t>
            </a:r>
            <a:endParaRPr b="0" lang="en-IN" sz="1800" spc="-1" strike="noStrike">
              <a:latin typeface="Arial"/>
            </a:endParaRPr>
          </a:p>
          <a:p>
            <a:pPr>
              <a:lnSpc>
                <a:spcPct val="100000"/>
              </a:lnSpc>
            </a:pPr>
            <a:r>
              <a:rPr b="1" lang="en-IN" sz="1800" spc="-1" strike="noStrike">
                <a:solidFill>
                  <a:srgbClr val="000000"/>
                </a:solidFill>
                <a:latin typeface="Times New Roman"/>
              </a:rPr>
              <a:t>GEC WAYANAD</a:t>
            </a:r>
            <a:endParaRPr b="0" lang="en-IN" sz="1800" spc="-1" strike="noStrike">
              <a:latin typeface="Arial"/>
            </a:endParaRPr>
          </a:p>
          <a:p>
            <a:pPr>
              <a:lnSpc>
                <a:spcPct val="100000"/>
              </a:lnSpc>
            </a:pPr>
            <a:r>
              <a:rPr b="1" lang="en-IN" sz="1800" spc="-1" strike="noStrike">
                <a:solidFill>
                  <a:srgbClr val="000000"/>
                </a:solidFill>
                <a:latin typeface="Times New Roman"/>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577800" y="799200"/>
            <a:ext cx="11076840" cy="43250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OBJECTIVES</a:t>
            </a:r>
            <a:endParaRPr b="0" lang="en-IN" sz="3200" spc="-1" strike="noStrike">
              <a:latin typeface="Arial"/>
            </a:endParaRPr>
          </a:p>
          <a:p>
            <a:pPr>
              <a:lnSpc>
                <a:spcPct val="100000"/>
              </a:lnSpc>
            </a:pPr>
            <a:endParaRPr b="0" lang="en-IN" sz="3200" spc="-1" strike="noStrike">
              <a:latin typeface="Arial"/>
            </a:endParaRPr>
          </a:p>
          <a:p>
            <a:pPr>
              <a:lnSpc>
                <a:spcPct val="150000"/>
              </a:lnSpc>
            </a:pPr>
            <a:endParaRPr b="0" lang="en-IN" sz="3200" spc="-1" strike="noStrike">
              <a:latin typeface="Arial"/>
            </a:endParaRPr>
          </a:p>
          <a:p>
            <a:pPr marL="457200" indent="-456840">
              <a:lnSpc>
                <a:spcPct val="150000"/>
              </a:lnSpc>
              <a:buClr>
                <a:srgbClr val="000000"/>
              </a:buClr>
              <a:buFont typeface="Arial"/>
              <a:buChar char="•"/>
            </a:pPr>
            <a:r>
              <a:rPr b="0" lang="en-IN" sz="2800" spc="-1" strike="noStrike">
                <a:solidFill>
                  <a:srgbClr val="000000"/>
                </a:solidFill>
                <a:latin typeface="Times New Roman"/>
              </a:rPr>
              <a:t>To increase precision and efficiency</a:t>
            </a:r>
            <a:endParaRPr b="0" lang="en-IN" sz="2800" spc="-1" strike="noStrike">
              <a:latin typeface="Arial"/>
            </a:endParaRPr>
          </a:p>
          <a:p>
            <a:pPr marL="457200" indent="-456840">
              <a:lnSpc>
                <a:spcPct val="150000"/>
              </a:lnSpc>
              <a:buClr>
                <a:srgbClr val="000000"/>
              </a:buClr>
              <a:buFont typeface="Arial"/>
              <a:buChar char="•"/>
            </a:pPr>
            <a:r>
              <a:rPr b="0" lang="en-IN" sz="2800" spc="-1" strike="noStrike">
                <a:solidFill>
                  <a:srgbClr val="000000"/>
                </a:solidFill>
                <a:latin typeface="Times New Roman"/>
              </a:rPr>
              <a:t>To complete a large amount of work in less time </a:t>
            </a:r>
            <a:endParaRPr b="0" lang="en-IN" sz="2800" spc="-1" strike="noStrike">
              <a:latin typeface="Arial"/>
            </a:endParaRPr>
          </a:p>
          <a:p>
            <a:pPr marL="457200" indent="-456840">
              <a:lnSpc>
                <a:spcPct val="150000"/>
              </a:lnSpc>
              <a:buClr>
                <a:srgbClr val="000000"/>
              </a:buClr>
              <a:buFont typeface="Arial"/>
              <a:buChar char="•"/>
            </a:pPr>
            <a:r>
              <a:rPr b="0" lang="en-IN" sz="2800" spc="-1" strike="noStrike">
                <a:solidFill>
                  <a:srgbClr val="000000"/>
                </a:solidFill>
                <a:latin typeface="Times New Roman"/>
              </a:rPr>
              <a:t>Reduce labour cost</a:t>
            </a:r>
            <a:endParaRPr b="0" lang="en-IN" sz="2800" spc="-1" strike="noStrike">
              <a:latin typeface="Arial"/>
            </a:endParaRPr>
          </a:p>
          <a:p>
            <a:pPr>
              <a:lnSpc>
                <a:spcPct val="150000"/>
              </a:lnSpc>
            </a:pPr>
            <a:endParaRPr b="0" lang="en-IN" sz="2800" spc="-1" strike="noStrike">
              <a:latin typeface="Arial"/>
            </a:endParaRPr>
          </a:p>
          <a:p>
            <a:pPr>
              <a:lnSpc>
                <a:spcPct val="100000"/>
              </a:lnSpc>
            </a:pPr>
            <a:endParaRPr b="0" lang="en-IN" sz="2800" spc="-1" strike="noStrike">
              <a:latin typeface="Arial"/>
            </a:endParaRPr>
          </a:p>
        </p:txBody>
      </p:sp>
      <p:sp>
        <p:nvSpPr>
          <p:cNvPr id="70"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E9D46432-F543-42BC-A5A0-CB69D02A4B83}" type="slidenum">
              <a:rPr b="0" lang="en-IN" sz="1200" spc="-1" strike="noStrike">
                <a:solidFill>
                  <a:srgbClr val="8b8b8b"/>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16F65FDE-47E6-4AFD-B7A4-BD2F54D83145}" type="slidenum">
              <a:rPr b="0" lang="en-IN" sz="1200" spc="-1" strike="noStrike">
                <a:solidFill>
                  <a:srgbClr val="8b8b8b"/>
                </a:solidFill>
                <a:latin typeface="Calibri"/>
              </a:rPr>
              <a:t>&lt;number&gt;</a:t>
            </a:fld>
            <a:endParaRPr b="0" lang="en-IN" sz="1200" spc="-1" strike="noStrike">
              <a:latin typeface="Times New Roman"/>
            </a:endParaRPr>
          </a:p>
        </p:txBody>
      </p:sp>
      <p:sp>
        <p:nvSpPr>
          <p:cNvPr id="72" name="CustomShape 2"/>
          <p:cNvSpPr/>
          <p:nvPr/>
        </p:nvSpPr>
        <p:spPr>
          <a:xfrm>
            <a:off x="525240" y="554400"/>
            <a:ext cx="10828080" cy="5635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Times New Roman"/>
              </a:rPr>
              <a:t>The entire system is divided into two parts</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US" sz="2800" spc="-1" strike="noStrike">
                <a:solidFill>
                  <a:srgbClr val="000000"/>
                </a:solidFill>
                <a:latin typeface="Times New Roman"/>
              </a:rPr>
              <a:t>              </a:t>
            </a:r>
            <a:r>
              <a:rPr b="0" lang="en-US" sz="2800" spc="-1" strike="noStrike">
                <a:solidFill>
                  <a:srgbClr val="000000"/>
                </a:solidFill>
                <a:latin typeface="Times New Roman"/>
              </a:rPr>
              <a:t>1)</a:t>
            </a:r>
            <a:r>
              <a:rPr b="1" lang="en-IN" sz="2800" spc="-1" strike="noStrike">
                <a:solidFill>
                  <a:srgbClr val="000000"/>
                </a:solidFill>
                <a:latin typeface="Times New Roman"/>
              </a:rPr>
              <a:t> </a:t>
            </a:r>
            <a:r>
              <a:rPr b="0" lang="en-IN" sz="2800" spc="-1" strike="noStrike">
                <a:solidFill>
                  <a:srgbClr val="000000"/>
                </a:solidFill>
                <a:latin typeface="Times New Roman"/>
              </a:rPr>
              <a:t>Ploughing and seeding robot</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800" spc="-1" strike="noStrike">
                <a:solidFill>
                  <a:srgbClr val="000000"/>
                </a:solidFill>
                <a:latin typeface="Times New Roman"/>
              </a:rPr>
              <a:t>                                      </a:t>
            </a:r>
            <a:r>
              <a:rPr b="0" lang="en-IN" sz="2800" spc="-1" strike="noStrike">
                <a:solidFill>
                  <a:srgbClr val="000000"/>
                </a:solidFill>
                <a:latin typeface="Times New Roman"/>
              </a:rPr>
              <a:t>To plough and disperse seed in a plantation</a:t>
            </a:r>
            <a:endParaRPr b="0" lang="en-IN" sz="2800" spc="-1" strike="noStrike">
              <a:latin typeface="Arial"/>
            </a:endParaRPr>
          </a:p>
          <a:p>
            <a:pPr>
              <a:lnSpc>
                <a:spcPct val="100000"/>
              </a:lnSpc>
            </a:pPr>
            <a:r>
              <a:rPr b="0" lang="en-US" sz="2800" spc="-1" strike="noStrike">
                <a:solidFill>
                  <a:srgbClr val="000000"/>
                </a:solidFill>
                <a:latin typeface="Times New Roman"/>
              </a:rPr>
              <a:t>      </a:t>
            </a:r>
            <a:endParaRPr b="0" lang="en-IN" sz="2800" spc="-1" strike="noStrike">
              <a:latin typeface="Arial"/>
            </a:endParaRPr>
          </a:p>
          <a:p>
            <a:pPr>
              <a:lnSpc>
                <a:spcPct val="100000"/>
              </a:lnSpc>
            </a:pPr>
            <a:r>
              <a:rPr b="0" lang="en-US" sz="2800" spc="-1" strike="noStrike">
                <a:solidFill>
                  <a:srgbClr val="000000"/>
                </a:solidFill>
                <a:latin typeface="Times New Roman"/>
              </a:rPr>
              <a:t>            </a:t>
            </a:r>
            <a:r>
              <a:rPr b="0" lang="en-US" sz="2800" spc="-1" strike="noStrike">
                <a:solidFill>
                  <a:srgbClr val="000000"/>
                </a:solidFill>
                <a:latin typeface="Times New Roman"/>
              </a:rPr>
              <a:t>2) Leaf disease detection system</a:t>
            </a:r>
            <a:endParaRPr b="0" lang="en-IN" sz="2800" spc="-1" strike="noStrike">
              <a:latin typeface="Arial"/>
            </a:endParaRPr>
          </a:p>
          <a:p>
            <a:pPr>
              <a:lnSpc>
                <a:spcPct val="100000"/>
              </a:lnSpc>
            </a:pPr>
            <a:r>
              <a:rPr b="0" lang="en-US" sz="2800" spc="-1" strike="noStrike">
                <a:solidFill>
                  <a:srgbClr val="000000"/>
                </a:solidFill>
                <a:latin typeface="Times New Roman"/>
              </a:rPr>
              <a:t>                             </a:t>
            </a:r>
            <a:endParaRPr b="0" lang="en-IN" sz="2800" spc="-1" strike="noStrike">
              <a:latin typeface="Arial"/>
            </a:endParaRPr>
          </a:p>
          <a:p>
            <a:pPr>
              <a:lnSpc>
                <a:spcPct val="100000"/>
              </a:lnSpc>
            </a:pPr>
            <a:r>
              <a:rPr b="0" lang="en-US" sz="2800" spc="-1" strike="noStrike">
                <a:solidFill>
                  <a:srgbClr val="000000"/>
                </a:solidFill>
                <a:latin typeface="Times New Roman"/>
              </a:rPr>
              <a:t>                                      </a:t>
            </a:r>
            <a:r>
              <a:rPr b="0" lang="en-US" sz="2800" spc="-1" strike="noStrike">
                <a:solidFill>
                  <a:srgbClr val="000000"/>
                </a:solidFill>
                <a:latin typeface="Times New Roman"/>
              </a:rPr>
              <a:t>To detect leaf disease of plant by image processing   </a:t>
            </a:r>
            <a:endParaRPr b="0" lang="en-IN" sz="2800" spc="-1" strike="noStrike">
              <a:latin typeface="Arial"/>
            </a:endParaRPr>
          </a:p>
          <a:p>
            <a:pPr>
              <a:lnSpc>
                <a:spcPct val="100000"/>
              </a:lnSpc>
            </a:pPr>
            <a:r>
              <a:rPr b="0" lang="en-US" sz="2800" spc="-1" strike="noStrike">
                <a:solidFill>
                  <a:srgbClr val="000000"/>
                </a:solidFill>
                <a:latin typeface="Times New Roman"/>
              </a:rPr>
              <a:t>              </a:t>
            </a:r>
            <a:endParaRPr b="0" lang="en-IN" sz="2800" spc="-1" strike="noStrike">
              <a:latin typeface="Arial"/>
            </a:endParaRPr>
          </a:p>
          <a:p>
            <a:pPr>
              <a:lnSpc>
                <a:spcPct val="100000"/>
              </a:lnSpc>
            </a:pPr>
            <a:r>
              <a:rPr b="0" lang="en-US" sz="2800" spc="-1" strike="noStrike">
                <a:solidFill>
                  <a:srgbClr val="000000"/>
                </a:solidFill>
                <a:latin typeface="Times New Roman"/>
              </a:rPr>
              <a:t>                                                                 </a:t>
            </a:r>
            <a:endParaRPr b="0" lang="en-IN" sz="2800" spc="-1" strike="noStrike">
              <a:latin typeface="Arial"/>
            </a:endParaRPr>
          </a:p>
        </p:txBody>
      </p:sp>
      <p:sp>
        <p:nvSpPr>
          <p:cNvPr id="73" name="CustomShape 3"/>
          <p:cNvSpPr/>
          <p:nvPr/>
        </p:nvSpPr>
        <p:spPr>
          <a:xfrm>
            <a:off x="4182840" y="3232080"/>
            <a:ext cx="4328280" cy="369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7504920" y="3407400"/>
            <a:ext cx="875520" cy="767880"/>
          </a:xfrm>
          <a:prstGeom prst="rect">
            <a:avLst/>
          </a:prstGeom>
          <a:solidFill>
            <a:schemeClr val="bg1"/>
          </a:solid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75"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829122FD-7628-49AE-A1FB-9B4DEE80221B}" type="slidenum">
              <a:rPr b="0" lang="en-IN" sz="1200" spc="-1" strike="noStrike">
                <a:solidFill>
                  <a:srgbClr val="8b8b8b"/>
                </a:solidFill>
                <a:latin typeface="Calibri"/>
              </a:rPr>
              <a:t>&lt;number&gt;</a:t>
            </a:fld>
            <a:endParaRPr b="0" lang="en-IN" sz="1200" spc="-1" strike="noStrike">
              <a:latin typeface="Times New Roman"/>
            </a:endParaRPr>
          </a:p>
        </p:txBody>
      </p:sp>
      <p:grpSp>
        <p:nvGrpSpPr>
          <p:cNvPr id="76" name="Group 3"/>
          <p:cNvGrpSpPr/>
          <p:nvPr/>
        </p:nvGrpSpPr>
        <p:grpSpPr>
          <a:xfrm>
            <a:off x="2588400" y="1231560"/>
            <a:ext cx="7687080" cy="4282920"/>
            <a:chOff x="2588400" y="1231560"/>
            <a:chExt cx="7687080" cy="4282920"/>
          </a:xfrm>
        </p:grpSpPr>
        <p:sp>
          <p:nvSpPr>
            <p:cNvPr id="77" name="CustomShape 4"/>
            <p:cNvSpPr/>
            <p:nvPr/>
          </p:nvSpPr>
          <p:spPr>
            <a:xfrm>
              <a:off x="5057280" y="2067480"/>
              <a:ext cx="2076840" cy="2736360"/>
            </a:xfrm>
            <a:prstGeom prst="rect">
              <a:avLst/>
            </a:prstGeom>
            <a:solidFill>
              <a:schemeClr val="bg1"/>
            </a:solid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78" name="CustomShape 5"/>
            <p:cNvSpPr/>
            <p:nvPr/>
          </p:nvSpPr>
          <p:spPr>
            <a:xfrm>
              <a:off x="4909320" y="5122800"/>
              <a:ext cx="2373120" cy="391680"/>
            </a:xfrm>
            <a:prstGeom prst="rect">
              <a:avLst/>
            </a:prstGeom>
            <a:solidFill>
              <a:schemeClr val="bg1"/>
            </a:solidFill>
            <a:ln w="19080">
              <a:solidFill>
                <a:schemeClr val="tx1"/>
              </a:solidFill>
            </a:ln>
          </p:spPr>
          <p:style>
            <a:lnRef idx="2">
              <a:schemeClr val="accent1">
                <a:shade val="50000"/>
              </a:schemeClr>
            </a:lnRef>
            <a:fillRef idx="1">
              <a:schemeClr val="accent1"/>
            </a:fillRef>
            <a:effectRef idx="0">
              <a:schemeClr val="accent1"/>
            </a:effectRef>
            <a:fontRef idx="minor"/>
          </p:style>
        </p:sp>
        <p:sp>
          <p:nvSpPr>
            <p:cNvPr id="79" name="CustomShape 6"/>
            <p:cNvSpPr/>
            <p:nvPr/>
          </p:nvSpPr>
          <p:spPr>
            <a:xfrm>
              <a:off x="7489080" y="2067480"/>
              <a:ext cx="875520" cy="767880"/>
            </a:xfrm>
            <a:prstGeom prst="rect">
              <a:avLst/>
            </a:prstGeom>
            <a:solidFill>
              <a:schemeClr val="bg1"/>
            </a:solid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80" name="CustomShape 7"/>
            <p:cNvSpPr/>
            <p:nvPr/>
          </p:nvSpPr>
          <p:spPr>
            <a:xfrm>
              <a:off x="8662680" y="2067480"/>
              <a:ext cx="160236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81" name="CustomShape 8"/>
            <p:cNvSpPr/>
            <p:nvPr/>
          </p:nvSpPr>
          <p:spPr>
            <a:xfrm>
              <a:off x="8662680" y="2561040"/>
              <a:ext cx="160236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82" name="CustomShape 9"/>
            <p:cNvSpPr/>
            <p:nvPr/>
          </p:nvSpPr>
          <p:spPr>
            <a:xfrm>
              <a:off x="8610480" y="3535920"/>
              <a:ext cx="1665000" cy="5158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83" name="CustomShape 10"/>
            <p:cNvSpPr/>
            <p:nvPr/>
          </p:nvSpPr>
          <p:spPr>
            <a:xfrm>
              <a:off x="2629440" y="4090680"/>
              <a:ext cx="1602360" cy="379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84" name="CustomShape 11"/>
            <p:cNvSpPr/>
            <p:nvPr/>
          </p:nvSpPr>
          <p:spPr>
            <a:xfrm>
              <a:off x="2602080" y="3200400"/>
              <a:ext cx="1602360" cy="477000"/>
            </a:xfrm>
            <a:prstGeom prst="rect">
              <a:avLst/>
            </a:prstGeom>
            <a:solidFill>
              <a:schemeClr val="bg1"/>
            </a:solidFill>
            <a:ln w="28440">
              <a:solidFill>
                <a:schemeClr val="tx1"/>
              </a:solidFill>
            </a:ln>
          </p:spPr>
          <p:style>
            <a:lnRef idx="2">
              <a:schemeClr val="accent1">
                <a:shade val="50000"/>
              </a:schemeClr>
            </a:lnRef>
            <a:fillRef idx="1">
              <a:schemeClr val="accent1"/>
            </a:fillRef>
            <a:effectRef idx="0">
              <a:schemeClr val="accent1"/>
            </a:effectRef>
            <a:fontRef idx="minor"/>
          </p:style>
        </p:sp>
        <p:sp>
          <p:nvSpPr>
            <p:cNvPr id="85" name="CustomShape 12"/>
            <p:cNvSpPr/>
            <p:nvPr/>
          </p:nvSpPr>
          <p:spPr>
            <a:xfrm>
              <a:off x="2588400" y="2427120"/>
              <a:ext cx="1608120" cy="314640"/>
            </a:xfrm>
            <a:prstGeom prst="rect">
              <a:avLst/>
            </a:prstGeom>
            <a:solidFill>
              <a:schemeClr val="bg1"/>
            </a:solidFill>
            <a:ln w="19080">
              <a:solidFill>
                <a:schemeClr val="tx1"/>
              </a:solidFill>
            </a:ln>
          </p:spPr>
          <p:style>
            <a:lnRef idx="2">
              <a:schemeClr val="accent1">
                <a:shade val="50000"/>
              </a:schemeClr>
            </a:lnRef>
            <a:fillRef idx="1">
              <a:schemeClr val="accent1"/>
            </a:fillRef>
            <a:effectRef idx="0">
              <a:schemeClr val="accent1"/>
            </a:effectRef>
            <a:fontRef idx="minor"/>
          </p:style>
        </p:sp>
        <p:sp>
          <p:nvSpPr>
            <p:cNvPr id="86" name="CustomShape 13"/>
            <p:cNvSpPr/>
            <p:nvPr/>
          </p:nvSpPr>
          <p:spPr>
            <a:xfrm>
              <a:off x="5093280" y="3233880"/>
              <a:ext cx="20052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Raspberry Pi</a:t>
              </a:r>
              <a:endParaRPr b="0" lang="en-IN" sz="1800" spc="-1" strike="noStrike">
                <a:latin typeface="Arial"/>
              </a:endParaRPr>
            </a:p>
          </p:txBody>
        </p:sp>
        <p:sp>
          <p:nvSpPr>
            <p:cNvPr id="87" name="CustomShape 14"/>
            <p:cNvSpPr/>
            <p:nvPr/>
          </p:nvSpPr>
          <p:spPr>
            <a:xfrm>
              <a:off x="7530840" y="2129040"/>
              <a:ext cx="10198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Motor</a:t>
              </a:r>
              <a:endParaRPr b="0" lang="en-IN" sz="1800" spc="-1" strike="noStrike">
                <a:latin typeface="Arial"/>
              </a:endParaRPr>
            </a:p>
            <a:p>
              <a:pPr>
                <a:lnSpc>
                  <a:spcPct val="100000"/>
                </a:lnSpc>
              </a:pPr>
              <a:r>
                <a:rPr b="0" lang="en-US" sz="1800" spc="-1" strike="noStrike">
                  <a:solidFill>
                    <a:srgbClr val="000000"/>
                  </a:solidFill>
                  <a:latin typeface="Calibri"/>
                </a:rPr>
                <a:t>driver</a:t>
              </a:r>
              <a:endParaRPr b="0" lang="en-IN" sz="1800" spc="-1" strike="noStrike">
                <a:latin typeface="Arial"/>
              </a:endParaRPr>
            </a:p>
          </p:txBody>
        </p:sp>
        <p:sp>
          <p:nvSpPr>
            <p:cNvPr id="88" name="CustomShape 15"/>
            <p:cNvSpPr/>
            <p:nvPr/>
          </p:nvSpPr>
          <p:spPr>
            <a:xfrm>
              <a:off x="7553520" y="3440880"/>
              <a:ext cx="798120" cy="1460880"/>
            </a:xfrm>
            <a:prstGeom prst="rect">
              <a:avLst/>
            </a:prstGeom>
            <a:noFill/>
            <a:ln w="1908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Motor</a:t>
              </a:r>
              <a:endParaRPr b="0" lang="en-IN" sz="1800" spc="-1" strike="noStrike">
                <a:latin typeface="Arial"/>
              </a:endParaRPr>
            </a:p>
            <a:p>
              <a:pPr>
                <a:lnSpc>
                  <a:spcPct val="100000"/>
                </a:lnSpc>
              </a:pPr>
              <a:r>
                <a:rPr b="0" lang="en-US" sz="1800" spc="-1" strike="noStrike">
                  <a:solidFill>
                    <a:srgbClr val="000000"/>
                  </a:solidFill>
                  <a:latin typeface="Calibri"/>
                </a:rPr>
                <a:t>driver</a:t>
              </a:r>
              <a:endParaRPr b="0" lang="en-IN" sz="1800" spc="-1" strike="noStrike">
                <a:latin typeface="Arial"/>
              </a:endParaRPr>
            </a:p>
            <a:p>
              <a:pPr>
                <a:lnSpc>
                  <a:spcPct val="100000"/>
                </a:lnSpc>
              </a:pPr>
              <a:endParaRPr b="0" lang="en-IN" sz="1800" spc="-1" strike="noStrike">
                <a:latin typeface="Arial"/>
              </a:endParaRPr>
            </a:p>
          </p:txBody>
        </p:sp>
        <p:sp>
          <p:nvSpPr>
            <p:cNvPr id="89" name="CustomShape 16"/>
            <p:cNvSpPr/>
            <p:nvPr/>
          </p:nvSpPr>
          <p:spPr>
            <a:xfrm>
              <a:off x="8641080" y="2009160"/>
              <a:ext cx="1609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Motor 1</a:t>
              </a:r>
              <a:endParaRPr b="0" lang="en-IN" sz="1800" spc="-1" strike="noStrike">
                <a:latin typeface="Arial"/>
              </a:endParaRPr>
            </a:p>
          </p:txBody>
        </p:sp>
        <p:sp>
          <p:nvSpPr>
            <p:cNvPr id="90" name="CustomShape 17"/>
            <p:cNvSpPr/>
            <p:nvPr/>
          </p:nvSpPr>
          <p:spPr>
            <a:xfrm>
              <a:off x="8984160" y="2518920"/>
              <a:ext cx="1022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Motor 2</a:t>
              </a:r>
              <a:endParaRPr b="0" lang="en-IN" sz="1800" spc="-1" strike="noStrike">
                <a:latin typeface="Arial"/>
              </a:endParaRPr>
            </a:p>
            <a:p>
              <a:pPr algn="ctr">
                <a:lnSpc>
                  <a:spcPct val="100000"/>
                </a:lnSpc>
              </a:pPr>
              <a:endParaRPr b="0" lang="en-IN" sz="1800" spc="-1" strike="noStrike">
                <a:latin typeface="Arial"/>
              </a:endParaRPr>
            </a:p>
          </p:txBody>
        </p:sp>
        <p:sp>
          <p:nvSpPr>
            <p:cNvPr id="91" name="CustomShape 18"/>
            <p:cNvSpPr/>
            <p:nvPr/>
          </p:nvSpPr>
          <p:spPr>
            <a:xfrm>
              <a:off x="8763120" y="3501720"/>
              <a:ext cx="13921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Propeller </a:t>
              </a:r>
              <a:endParaRPr b="0" lang="en-IN" sz="1800" spc="-1" strike="noStrike">
                <a:latin typeface="Arial"/>
              </a:endParaRPr>
            </a:p>
            <a:p>
              <a:pPr algn="ctr">
                <a:lnSpc>
                  <a:spcPct val="100000"/>
                </a:lnSpc>
              </a:pPr>
              <a:r>
                <a:rPr b="0" lang="en-US" sz="1800" spc="-1" strike="noStrike">
                  <a:solidFill>
                    <a:srgbClr val="000000"/>
                  </a:solidFill>
                  <a:latin typeface="Calibri"/>
                </a:rPr>
                <a:t>motor</a:t>
              </a:r>
              <a:endParaRPr b="0" lang="en-IN" sz="1800" spc="-1" strike="noStrike">
                <a:latin typeface="Arial"/>
              </a:endParaRPr>
            </a:p>
          </p:txBody>
        </p:sp>
        <p:sp>
          <p:nvSpPr>
            <p:cNvPr id="92" name="CustomShape 19"/>
            <p:cNvSpPr/>
            <p:nvPr/>
          </p:nvSpPr>
          <p:spPr>
            <a:xfrm>
              <a:off x="5077080" y="1231560"/>
              <a:ext cx="2034360" cy="364680"/>
            </a:xfrm>
            <a:prstGeom prst="rect">
              <a:avLst/>
            </a:prstGeom>
            <a:noFill/>
            <a:ln w="28440">
              <a:solidFill>
                <a:schemeClr val="tx1"/>
              </a:solidFill>
              <a:round/>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Power supply </a:t>
              </a:r>
              <a:endParaRPr b="0" lang="en-IN" sz="1800" spc="-1" strike="noStrike">
                <a:latin typeface="Arial"/>
              </a:endParaRPr>
            </a:p>
          </p:txBody>
        </p:sp>
        <p:sp>
          <p:nvSpPr>
            <p:cNvPr id="93" name="CustomShape 20"/>
            <p:cNvSpPr/>
            <p:nvPr/>
          </p:nvSpPr>
          <p:spPr>
            <a:xfrm>
              <a:off x="4800240" y="5135760"/>
              <a:ext cx="23731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LED Indications</a:t>
              </a:r>
              <a:endParaRPr b="0" lang="en-IN" sz="1800" spc="-1" strike="noStrike">
                <a:latin typeface="Arial"/>
              </a:endParaRPr>
            </a:p>
          </p:txBody>
        </p:sp>
        <p:sp>
          <p:nvSpPr>
            <p:cNvPr id="94" name="CustomShape 21"/>
            <p:cNvSpPr/>
            <p:nvPr/>
          </p:nvSpPr>
          <p:spPr>
            <a:xfrm>
              <a:off x="2726640" y="3265200"/>
              <a:ext cx="140976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Pi Camera</a:t>
              </a:r>
              <a:endParaRPr b="0" lang="en-IN" sz="1800" spc="-1" strike="noStrike">
                <a:latin typeface="Arial"/>
              </a:endParaRPr>
            </a:p>
          </p:txBody>
        </p:sp>
        <p:sp>
          <p:nvSpPr>
            <p:cNvPr id="95" name="CustomShape 22"/>
            <p:cNvSpPr/>
            <p:nvPr/>
          </p:nvSpPr>
          <p:spPr>
            <a:xfrm>
              <a:off x="2794680" y="4090320"/>
              <a:ext cx="149148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Servo motor</a:t>
              </a:r>
              <a:endParaRPr b="0" lang="en-IN" sz="1800" spc="-1" strike="noStrike">
                <a:latin typeface="Arial"/>
              </a:endParaRPr>
            </a:p>
          </p:txBody>
        </p:sp>
        <p:sp>
          <p:nvSpPr>
            <p:cNvPr id="96" name="CustomShape 23"/>
            <p:cNvSpPr/>
            <p:nvPr/>
          </p:nvSpPr>
          <p:spPr>
            <a:xfrm flipH="1" rot="16200000">
              <a:off x="5861880" y="1833120"/>
              <a:ext cx="466200" cy="144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97" name="CustomShape 24"/>
            <p:cNvSpPr/>
            <p:nvPr/>
          </p:nvSpPr>
          <p:spPr>
            <a:xfrm>
              <a:off x="7147440" y="2204640"/>
              <a:ext cx="34128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98" name="CustomShape 25"/>
            <p:cNvSpPr/>
            <p:nvPr/>
          </p:nvSpPr>
          <p:spPr>
            <a:xfrm>
              <a:off x="7147440" y="2633400"/>
              <a:ext cx="34128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99" name="CustomShape 26"/>
            <p:cNvSpPr/>
            <p:nvPr/>
          </p:nvSpPr>
          <p:spPr>
            <a:xfrm>
              <a:off x="7146000" y="3790800"/>
              <a:ext cx="35856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00" name="CustomShape 27"/>
            <p:cNvSpPr/>
            <p:nvPr/>
          </p:nvSpPr>
          <p:spPr>
            <a:xfrm>
              <a:off x="8380800" y="3791160"/>
              <a:ext cx="229320" cy="21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01" name="CustomShape 28"/>
            <p:cNvSpPr/>
            <p:nvPr/>
          </p:nvSpPr>
          <p:spPr>
            <a:xfrm>
              <a:off x="8364960" y="2204640"/>
              <a:ext cx="29304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02" name="CustomShape 29"/>
            <p:cNvSpPr/>
            <p:nvPr/>
          </p:nvSpPr>
          <p:spPr>
            <a:xfrm>
              <a:off x="8364960" y="2691000"/>
              <a:ext cx="29304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03" name="CustomShape 30"/>
            <p:cNvSpPr/>
            <p:nvPr/>
          </p:nvSpPr>
          <p:spPr>
            <a:xfrm flipH="1" rot="16200000">
              <a:off x="5935680" y="4962960"/>
              <a:ext cx="31860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04" name="CustomShape 31"/>
            <p:cNvSpPr/>
            <p:nvPr/>
          </p:nvSpPr>
          <p:spPr>
            <a:xfrm>
              <a:off x="4207680" y="2593080"/>
              <a:ext cx="828360" cy="36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05" name="CustomShape 32"/>
            <p:cNvSpPr/>
            <p:nvPr/>
          </p:nvSpPr>
          <p:spPr>
            <a:xfrm rot="10800000">
              <a:off x="4232160" y="4280760"/>
              <a:ext cx="822600" cy="8640"/>
            </a:xfrm>
            <a:custGeom>
              <a:avLst/>
              <a:gdLst/>
              <a:ahLst/>
              <a:rect l="l" t="t" r="r" b="b"/>
              <a:pathLst>
                <a:path w="21600" h="21600">
                  <a:moveTo>
                    <a:pt x="0" y="0"/>
                  </a:moveTo>
                  <a:lnTo>
                    <a:pt x="21600" y="21600"/>
                  </a:lnTo>
                </a:path>
              </a:pathLst>
            </a:custGeom>
            <a:noFill/>
            <a:ln>
              <a:tailEnd len="med" type="triangle" w="med"/>
            </a:ln>
          </p:spPr>
          <p:style>
            <a:lnRef idx="3">
              <a:schemeClr val="dk1"/>
            </a:lnRef>
            <a:fillRef idx="0">
              <a:schemeClr val="dk1"/>
            </a:fillRef>
            <a:effectRef idx="2">
              <a:schemeClr val="dk1"/>
            </a:effectRef>
            <a:fontRef idx="minor"/>
          </p:style>
        </p:sp>
        <p:sp>
          <p:nvSpPr>
            <p:cNvPr id="106" name="CustomShape 33"/>
            <p:cNvSpPr/>
            <p:nvPr/>
          </p:nvSpPr>
          <p:spPr>
            <a:xfrm flipV="1">
              <a:off x="4204800" y="3435120"/>
              <a:ext cx="852480" cy="3240"/>
            </a:xfrm>
            <a:custGeom>
              <a:avLst/>
              <a:gdLst/>
              <a:ahLst/>
              <a:rect l="l" t="t" r="r" b="b"/>
              <a:pathLst>
                <a:path w="21600" h="21600">
                  <a:moveTo>
                    <a:pt x="0" y="0"/>
                  </a:moveTo>
                  <a:lnTo>
                    <a:pt x="21600" y="21600"/>
                  </a:lnTo>
                </a:path>
              </a:pathLst>
            </a:custGeom>
            <a:noFill/>
            <a:ln>
              <a:headEnd len="med" type="triangle" w="med"/>
              <a:tailEnd len="med" type="triangle" w="med"/>
            </a:ln>
          </p:spPr>
          <p:style>
            <a:lnRef idx="3">
              <a:schemeClr val="dk1"/>
            </a:lnRef>
            <a:fillRef idx="0">
              <a:schemeClr val="dk1"/>
            </a:fillRef>
            <a:effectRef idx="2">
              <a:schemeClr val="dk1"/>
            </a:effectRef>
            <a:fontRef idx="minor"/>
          </p:style>
        </p:sp>
        <p:sp>
          <p:nvSpPr>
            <p:cNvPr id="107" name="CustomShape 34"/>
            <p:cNvSpPr/>
            <p:nvPr/>
          </p:nvSpPr>
          <p:spPr>
            <a:xfrm>
              <a:off x="2699280" y="2409480"/>
              <a:ext cx="1463040" cy="638280"/>
            </a:xfrm>
            <a:prstGeom prst="rect">
              <a:avLst/>
            </a:prstGeom>
            <a:noFill/>
            <a:ln w="28440">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Start button</a:t>
              </a:r>
              <a:endParaRPr b="0" lang="en-IN" sz="1800" spc="-1" strike="noStrike">
                <a:latin typeface="Arial"/>
              </a:endParaRPr>
            </a:p>
          </p:txBody>
        </p:sp>
      </p:grpSp>
      <p:sp>
        <p:nvSpPr>
          <p:cNvPr id="108" name="CustomShape 35"/>
          <p:cNvSpPr/>
          <p:nvPr/>
        </p:nvSpPr>
        <p:spPr>
          <a:xfrm>
            <a:off x="284040" y="282600"/>
            <a:ext cx="116028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Times New Roman"/>
              </a:rPr>
              <a:t>PROPOSED SYSTEM</a:t>
            </a:r>
            <a:endParaRPr b="0" lang="en-IN" sz="3200" spc="-1" strike="noStrike">
              <a:latin typeface="Arial"/>
            </a:endParaRPr>
          </a:p>
        </p:txBody>
      </p:sp>
      <p:sp>
        <p:nvSpPr>
          <p:cNvPr id="109" name="CustomShape 36"/>
          <p:cNvSpPr/>
          <p:nvPr/>
        </p:nvSpPr>
        <p:spPr>
          <a:xfrm>
            <a:off x="284040" y="5992560"/>
            <a:ext cx="1168272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Fig: Block diagram of proposed system </a:t>
            </a:r>
            <a:endParaRPr b="0" lang="en-IN" sz="1800" spc="-1" strike="noStrike">
              <a:latin typeface="Arial"/>
            </a:endParaRPr>
          </a:p>
          <a:p>
            <a:pPr algn="ct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F805814D-CA8F-406A-9532-9C5015D65801}" type="slidenum">
              <a:rPr b="0" lang="en-IN" sz="1200" spc="-1" strike="noStrike">
                <a:solidFill>
                  <a:srgbClr val="8b8b8b"/>
                </a:solidFill>
                <a:latin typeface="Calibri"/>
              </a:rPr>
              <a:t>&lt;number&gt;</a:t>
            </a:fld>
            <a:endParaRPr b="0" lang="en-IN" sz="1200" spc="-1" strike="noStrike">
              <a:latin typeface="Times New Roman"/>
            </a:endParaRPr>
          </a:p>
        </p:txBody>
      </p:sp>
      <p:sp>
        <p:nvSpPr>
          <p:cNvPr id="111" name="CustomShape 2"/>
          <p:cNvSpPr/>
          <p:nvPr/>
        </p:nvSpPr>
        <p:spPr>
          <a:xfrm>
            <a:off x="284040" y="190080"/>
            <a:ext cx="1162872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CIRCUIT DIAGRAM</a:t>
            </a:r>
            <a:endParaRPr b="0" lang="en-IN" sz="3200" spc="-1" strike="noStrike">
              <a:latin typeface="Arial"/>
            </a:endParaRPr>
          </a:p>
        </p:txBody>
      </p:sp>
      <p:sp>
        <p:nvSpPr>
          <p:cNvPr id="112" name="CustomShape 3"/>
          <p:cNvSpPr/>
          <p:nvPr/>
        </p:nvSpPr>
        <p:spPr>
          <a:xfrm>
            <a:off x="4144320" y="6182280"/>
            <a:ext cx="3665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Fig: Circuit Diagram of System</a:t>
            </a:r>
            <a:endParaRPr b="0" lang="en-IN" sz="1800" spc="-1" strike="noStrike">
              <a:latin typeface="Arial"/>
            </a:endParaRPr>
          </a:p>
        </p:txBody>
      </p:sp>
      <p:pic>
        <p:nvPicPr>
          <p:cNvPr id="113" name="Picture 6" descr=""/>
          <p:cNvPicPr/>
          <p:nvPr/>
        </p:nvPicPr>
        <p:blipFill>
          <a:blip r:embed="rId1"/>
          <a:srcRect l="32621" t="25022" r="41894" b="27171"/>
          <a:stretch/>
        </p:blipFill>
        <p:spPr>
          <a:xfrm>
            <a:off x="2041920" y="950040"/>
            <a:ext cx="7394760" cy="5122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FA8813AE-D3F6-4EC5-BB92-1D3D851E0AA2}" type="slidenum">
              <a:rPr b="0" lang="en-IN" sz="1200" spc="-1" strike="noStrike">
                <a:solidFill>
                  <a:srgbClr val="8b8b8b"/>
                </a:solidFill>
                <a:latin typeface="Calibri"/>
              </a:rPr>
              <a:t>&lt;number&gt;</a:t>
            </a:fld>
            <a:endParaRPr b="0" lang="en-IN" sz="1200" spc="-1" strike="noStrike">
              <a:latin typeface="Times New Roman"/>
            </a:endParaRPr>
          </a:p>
        </p:txBody>
      </p:sp>
      <p:sp>
        <p:nvSpPr>
          <p:cNvPr id="115" name="CustomShape 2"/>
          <p:cNvSpPr/>
          <p:nvPr/>
        </p:nvSpPr>
        <p:spPr>
          <a:xfrm>
            <a:off x="354960" y="136440"/>
            <a:ext cx="1077624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HARDWARE COMPONENTS</a:t>
            </a:r>
            <a:endParaRPr b="0" lang="en-IN" sz="3200" spc="-1" strike="noStrike">
              <a:latin typeface="Arial"/>
            </a:endParaRPr>
          </a:p>
        </p:txBody>
      </p:sp>
      <p:pic>
        <p:nvPicPr>
          <p:cNvPr id="116" name="Picture 4" descr=""/>
          <p:cNvPicPr/>
          <p:nvPr/>
        </p:nvPicPr>
        <p:blipFill>
          <a:blip r:embed="rId1"/>
          <a:srcRect l="3193" t="1951" r="6683" b="6507"/>
          <a:stretch/>
        </p:blipFill>
        <p:spPr>
          <a:xfrm rot="5400000">
            <a:off x="-206280" y="3099960"/>
            <a:ext cx="4012200" cy="3225960"/>
          </a:xfrm>
          <a:prstGeom prst="rect">
            <a:avLst/>
          </a:prstGeom>
          <a:ln>
            <a:noFill/>
          </a:ln>
        </p:spPr>
      </p:pic>
      <p:sp>
        <p:nvSpPr>
          <p:cNvPr id="117" name="CustomShape 3"/>
          <p:cNvSpPr/>
          <p:nvPr/>
        </p:nvSpPr>
        <p:spPr>
          <a:xfrm>
            <a:off x="479520" y="1136880"/>
            <a:ext cx="375480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Times New Roman"/>
              </a:rPr>
              <a:t>RASPBERRY PI -4</a:t>
            </a:r>
            <a:endParaRPr b="0" lang="en-IN" sz="2800" spc="-1" strike="noStrike">
              <a:latin typeface="Arial"/>
            </a:endParaRPr>
          </a:p>
        </p:txBody>
      </p:sp>
      <p:sp>
        <p:nvSpPr>
          <p:cNvPr id="118" name="CustomShape 4"/>
          <p:cNvSpPr/>
          <p:nvPr/>
        </p:nvSpPr>
        <p:spPr>
          <a:xfrm>
            <a:off x="3924000" y="1225080"/>
            <a:ext cx="7527960" cy="36100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marL="285840" indent="-285480">
              <a:lnSpc>
                <a:spcPct val="150000"/>
              </a:lnSpc>
              <a:buClr>
                <a:srgbClr val="000000"/>
              </a:buClr>
              <a:buSzPct val="150000"/>
              <a:buFont typeface="Arial"/>
              <a:buChar char="•"/>
            </a:pPr>
            <a:r>
              <a:rPr b="1" lang="en-IN" sz="2500" spc="-1" strike="noStrike">
                <a:solidFill>
                  <a:srgbClr val="000000"/>
                </a:solidFill>
                <a:latin typeface="Times New Roman"/>
              </a:rPr>
              <a:t> </a:t>
            </a:r>
            <a:r>
              <a:rPr b="1" lang="en-IN" sz="2500" spc="-1" strike="noStrike">
                <a:solidFill>
                  <a:srgbClr val="000000"/>
                </a:solidFill>
                <a:latin typeface="Times New Roman"/>
              </a:rPr>
              <a:t>CPU </a:t>
            </a:r>
            <a:r>
              <a:rPr b="1" lang="en-IN" sz="1800" spc="-1" strike="noStrike">
                <a:solidFill>
                  <a:srgbClr val="000000"/>
                </a:solidFill>
                <a:latin typeface="Times New Roman"/>
              </a:rPr>
              <a:t>:</a:t>
            </a:r>
            <a:r>
              <a:rPr b="0" lang="en-IN" sz="2500" spc="-1" strike="noStrike">
                <a:solidFill>
                  <a:srgbClr val="000000"/>
                </a:solidFill>
                <a:latin typeface="Times New Roman"/>
              </a:rPr>
              <a:t>Broadcom BCM2711, Quad-core Cortex-A72 (ARM v8) 64-bit SoC @ 1.5GHz</a:t>
            </a:r>
            <a:endParaRPr b="0" lang="en-IN" sz="2500" spc="-1" strike="noStrike">
              <a:latin typeface="Arial"/>
            </a:endParaRPr>
          </a:p>
          <a:p>
            <a:pPr marL="285840" indent="-285480">
              <a:lnSpc>
                <a:spcPct val="150000"/>
              </a:lnSpc>
              <a:buClr>
                <a:srgbClr val="000000"/>
              </a:buClr>
              <a:buSzPct val="150000"/>
              <a:buFont typeface="Arial"/>
              <a:buChar char="•"/>
            </a:pPr>
            <a:r>
              <a:rPr b="1" lang="en-IN" sz="2500" spc="-1" strike="noStrike">
                <a:solidFill>
                  <a:srgbClr val="000000"/>
                </a:solidFill>
                <a:latin typeface="Times New Roman"/>
              </a:rPr>
              <a:t> </a:t>
            </a:r>
            <a:r>
              <a:rPr b="1" lang="en-IN" sz="2500" spc="-1" strike="noStrike">
                <a:solidFill>
                  <a:srgbClr val="000000"/>
                </a:solidFill>
                <a:latin typeface="Times New Roman"/>
              </a:rPr>
              <a:t>RAM :</a:t>
            </a:r>
            <a:r>
              <a:rPr b="0" lang="en-IN" sz="2500" spc="-1" strike="noStrike">
                <a:solidFill>
                  <a:srgbClr val="000000"/>
                </a:solidFill>
                <a:latin typeface="Times New Roman"/>
              </a:rPr>
              <a:t>1GB, 2GB, or 4GB LPDDR4-3200 SDRAM </a:t>
            </a:r>
            <a:endParaRPr b="0" lang="en-IN" sz="2500" spc="-1" strike="noStrike">
              <a:latin typeface="Arial"/>
            </a:endParaRPr>
          </a:p>
          <a:p>
            <a:pPr marL="285840" indent="-285480">
              <a:lnSpc>
                <a:spcPct val="150000"/>
              </a:lnSpc>
              <a:buClr>
                <a:srgbClr val="000000"/>
              </a:buClr>
              <a:buSzPct val="150000"/>
              <a:buFont typeface="Arial"/>
              <a:buChar char="•"/>
            </a:pPr>
            <a:r>
              <a:rPr b="1" lang="en-IN" sz="2500" spc="-1" strike="noStrike">
                <a:solidFill>
                  <a:srgbClr val="000000"/>
                </a:solidFill>
                <a:latin typeface="Times New Roman"/>
              </a:rPr>
              <a:t> </a:t>
            </a:r>
            <a:r>
              <a:rPr b="1" lang="en-IN" sz="2500" spc="-1" strike="noStrike">
                <a:solidFill>
                  <a:srgbClr val="000000"/>
                </a:solidFill>
                <a:latin typeface="Times New Roman"/>
              </a:rPr>
              <a:t>CONNECTIVITY</a:t>
            </a:r>
            <a:r>
              <a:rPr b="1" lang="en-IN" sz="1800" spc="-1" strike="noStrike">
                <a:solidFill>
                  <a:srgbClr val="000000"/>
                </a:solidFill>
                <a:latin typeface="Times New Roman"/>
              </a:rPr>
              <a:t>: </a:t>
            </a:r>
            <a:endParaRPr b="0" lang="en-IN" sz="1800" spc="-1" strike="noStrike">
              <a:latin typeface="Arial"/>
            </a:endParaRPr>
          </a:p>
          <a:p>
            <a:pPr>
              <a:lnSpc>
                <a:spcPct val="15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19" name="CustomShape 5"/>
          <p:cNvSpPr/>
          <p:nvPr/>
        </p:nvSpPr>
        <p:spPr>
          <a:xfrm>
            <a:off x="6095880" y="3753360"/>
            <a:ext cx="4965120" cy="27565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2.4GHz and 5.0GHz IEEE 802.11ac wireless, Bluetooth 5.0</a:t>
            </a:r>
            <a:endParaRPr b="0" lang="en-IN" sz="2500" spc="-1" strike="noStrike">
              <a:latin typeface="Arial"/>
            </a:endParaRPr>
          </a:p>
          <a:p>
            <a:pPr marL="285840" indent="-285480">
              <a:lnSpc>
                <a:spcPct val="100000"/>
              </a:lnSpc>
              <a:buClr>
                <a:srgbClr val="000000"/>
              </a:buClr>
              <a:buSzPct val="150000"/>
              <a:buFont typeface="Arial"/>
              <a:buChar char="•"/>
            </a:pPr>
            <a:r>
              <a:rPr b="0" lang="en-IN" sz="2500" spc="-1" strike="noStrike">
                <a:solidFill>
                  <a:srgbClr val="000000"/>
                </a:solidFill>
                <a:latin typeface="Times New Roman"/>
              </a:rPr>
              <a:t>2 × USB 3.0 ports; 2 × USB 2.0 ports.</a:t>
            </a:r>
            <a:endParaRPr b="0" lang="en-IN" sz="2500" spc="-1" strike="noStrike">
              <a:latin typeface="Arial"/>
            </a:endParaRPr>
          </a:p>
          <a:p>
            <a:pPr marL="285840" indent="-285480">
              <a:lnSpc>
                <a:spcPct val="100000"/>
              </a:lnSpc>
              <a:buClr>
                <a:srgbClr val="000000"/>
              </a:buClr>
              <a:buSzPct val="150000"/>
              <a:buFont typeface="Arial"/>
              <a:buChar char="•"/>
            </a:pPr>
            <a:r>
              <a:rPr b="0" lang="en-IN" sz="2500" spc="-1" strike="noStrike">
                <a:solidFill>
                  <a:srgbClr val="000000"/>
                </a:solidFill>
                <a:latin typeface="Times New Roman"/>
              </a:rPr>
              <a:t>2 × micro-HDMI ports </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Gigabit Ethernet over USB 2.0 (maximum throughput 300Mbps)</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69C8054D-287A-47C7-BBBA-22E371CF7E81}" type="slidenum">
              <a:rPr b="0" lang="en-IN" sz="1200" spc="-1" strike="noStrike">
                <a:solidFill>
                  <a:srgbClr val="8b8b8b"/>
                </a:solidFill>
                <a:latin typeface="Calibri"/>
              </a:rPr>
              <a:t>&lt;number&gt;</a:t>
            </a:fld>
            <a:endParaRPr b="0" lang="en-IN" sz="1200" spc="-1" strike="noStrike">
              <a:latin typeface="Times New Roman"/>
            </a:endParaRPr>
          </a:p>
        </p:txBody>
      </p:sp>
      <p:sp>
        <p:nvSpPr>
          <p:cNvPr id="121" name="CustomShape 2"/>
          <p:cNvSpPr/>
          <p:nvPr/>
        </p:nvSpPr>
        <p:spPr>
          <a:xfrm>
            <a:off x="479520" y="1038600"/>
            <a:ext cx="424332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Times New Roman"/>
              </a:rPr>
              <a:t>PI CAMERA</a:t>
            </a:r>
            <a:endParaRPr b="0" lang="en-IN" sz="2800" spc="-1" strike="noStrike">
              <a:latin typeface="Arial"/>
            </a:endParaRPr>
          </a:p>
        </p:txBody>
      </p:sp>
      <p:pic>
        <p:nvPicPr>
          <p:cNvPr id="122" name="Picture 4" descr=""/>
          <p:cNvPicPr/>
          <p:nvPr/>
        </p:nvPicPr>
        <p:blipFill>
          <a:blip r:embed="rId1"/>
          <a:stretch/>
        </p:blipFill>
        <p:spPr>
          <a:xfrm>
            <a:off x="-17640" y="2216880"/>
            <a:ext cx="3860640" cy="2985120"/>
          </a:xfrm>
          <a:prstGeom prst="rect">
            <a:avLst/>
          </a:prstGeom>
          <a:ln>
            <a:noFill/>
          </a:ln>
        </p:spPr>
      </p:pic>
      <p:sp>
        <p:nvSpPr>
          <p:cNvPr id="123" name="CustomShape 3"/>
          <p:cNvSpPr/>
          <p:nvPr/>
        </p:nvSpPr>
        <p:spPr>
          <a:xfrm>
            <a:off x="3746520" y="2716560"/>
            <a:ext cx="7057440" cy="23756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5MP color camera module without microphone for Raspberry Pi</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Supports both Raspberry Pi Model A and Model B</a:t>
            </a:r>
            <a:endParaRPr b="0" lang="en-IN" sz="2500" spc="-1" strike="noStrike">
              <a:latin typeface="Arial"/>
            </a:endParaRPr>
          </a:p>
          <a:p>
            <a:pPr marL="285840" indent="-285480">
              <a:lnSpc>
                <a:spcPct val="100000"/>
              </a:lnSpc>
              <a:buClr>
                <a:srgbClr val="000000"/>
              </a:buClr>
              <a:buSzPct val="150000"/>
              <a:buFont typeface="Arial"/>
              <a:buChar char="•"/>
            </a:pPr>
            <a:r>
              <a:rPr b="0" lang="en-IN" sz="2500" spc="-1" strike="noStrike">
                <a:solidFill>
                  <a:srgbClr val="000000"/>
                </a:solidFill>
                <a:latin typeface="Times New Roman"/>
              </a:rPr>
              <a:t>Resolution: 2592 * 1944.</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Supports: 1080p, 720p and 480p</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Light weight and portable (3g only)</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1DA39369-5B9F-44EE-A0FA-504D0192F50D}" type="slidenum">
              <a:rPr b="0" lang="en-IN" sz="1200" spc="-1" strike="noStrike">
                <a:solidFill>
                  <a:srgbClr val="8b8b8b"/>
                </a:solidFill>
                <a:latin typeface="Calibri"/>
              </a:rPr>
              <a:t>&lt;number&gt;</a:t>
            </a:fld>
            <a:endParaRPr b="0" lang="en-IN" sz="1200" spc="-1" strike="noStrike">
              <a:latin typeface="Times New Roman"/>
            </a:endParaRPr>
          </a:p>
        </p:txBody>
      </p:sp>
      <p:sp>
        <p:nvSpPr>
          <p:cNvPr id="125" name="CustomShape 2"/>
          <p:cNvSpPr/>
          <p:nvPr/>
        </p:nvSpPr>
        <p:spPr>
          <a:xfrm>
            <a:off x="426240" y="479520"/>
            <a:ext cx="557496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Times New Roman"/>
              </a:rPr>
              <a:t>DC MOTOR</a:t>
            </a:r>
            <a:endParaRPr b="0" lang="en-IN" sz="2800" spc="-1" strike="noStrike">
              <a:latin typeface="Arial"/>
            </a:endParaRPr>
          </a:p>
        </p:txBody>
      </p:sp>
      <p:pic>
        <p:nvPicPr>
          <p:cNvPr id="126" name="Picture 4" descr=""/>
          <p:cNvPicPr/>
          <p:nvPr/>
        </p:nvPicPr>
        <p:blipFill>
          <a:blip r:embed="rId1"/>
          <a:stretch/>
        </p:blipFill>
        <p:spPr>
          <a:xfrm>
            <a:off x="426240" y="2160720"/>
            <a:ext cx="2890440" cy="2378880"/>
          </a:xfrm>
          <a:prstGeom prst="rect">
            <a:avLst/>
          </a:prstGeom>
          <a:ln>
            <a:noFill/>
          </a:ln>
        </p:spPr>
      </p:pic>
      <p:sp>
        <p:nvSpPr>
          <p:cNvPr id="127" name="CustomShape 3"/>
          <p:cNvSpPr/>
          <p:nvPr/>
        </p:nvSpPr>
        <p:spPr>
          <a:xfrm>
            <a:off x="3888360" y="2611800"/>
            <a:ext cx="5690160" cy="19947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Operating Voltage: 12V</a:t>
            </a:r>
            <a:endParaRPr b="0" lang="en-IN" sz="2500" spc="-1" strike="noStrike">
              <a:latin typeface="Arial"/>
            </a:endParaRPr>
          </a:p>
          <a:p>
            <a:pPr marL="285840" indent="-285480">
              <a:lnSpc>
                <a:spcPct val="100000"/>
              </a:lnSpc>
              <a:buClr>
                <a:srgbClr val="000000"/>
              </a:buClr>
              <a:buSzPct val="150000"/>
              <a:buFont typeface="Arial"/>
              <a:buChar char="•"/>
            </a:pPr>
            <a:r>
              <a:rPr b="0" lang="en-IN" sz="2500" spc="-1" strike="noStrike">
                <a:solidFill>
                  <a:srgbClr val="000000"/>
                </a:solidFill>
                <a:latin typeface="Times New Roman"/>
              </a:rPr>
              <a:t>RPM: 100 RPM at 12 V</a:t>
            </a:r>
            <a:endParaRPr b="0" lang="en-IN" sz="2500" spc="-1" strike="noStrike">
              <a:latin typeface="Arial"/>
            </a:endParaRPr>
          </a:p>
          <a:p>
            <a:pPr marL="285840" indent="-285480">
              <a:lnSpc>
                <a:spcPct val="100000"/>
              </a:lnSpc>
              <a:buClr>
                <a:srgbClr val="000000"/>
              </a:buClr>
              <a:buSzPct val="150000"/>
              <a:buFont typeface="Arial"/>
              <a:buChar char="•"/>
            </a:pPr>
            <a:r>
              <a:rPr b="0" lang="en-IN" sz="2500" spc="-1" strike="noStrike">
                <a:solidFill>
                  <a:srgbClr val="000000"/>
                </a:solidFill>
                <a:latin typeface="Times New Roman"/>
              </a:rPr>
              <a:t>Weight:130 g</a:t>
            </a:r>
            <a:endParaRPr b="0" lang="en-IN" sz="2500" spc="-1" strike="noStrike">
              <a:latin typeface="Arial"/>
            </a:endParaRPr>
          </a:p>
          <a:p>
            <a:pPr marL="285840" indent="-285480">
              <a:lnSpc>
                <a:spcPct val="100000"/>
              </a:lnSpc>
              <a:buClr>
                <a:srgbClr val="000000"/>
              </a:buClr>
              <a:buSzPct val="150000"/>
              <a:buFont typeface="Arial"/>
              <a:buChar char="•"/>
            </a:pPr>
            <a:r>
              <a:rPr b="0" lang="en-IN" sz="2500" spc="-1" strike="noStrike">
                <a:solidFill>
                  <a:srgbClr val="000000"/>
                </a:solidFill>
                <a:latin typeface="Times New Roman"/>
              </a:rPr>
              <a:t>Maximum torque : 3 kg-cm at 12V</a:t>
            </a:r>
            <a:endParaRPr b="0" lang="en-IN" sz="2500" spc="-1" strike="noStrike">
              <a:latin typeface="Arial"/>
            </a:endParaRPr>
          </a:p>
          <a:p>
            <a:pPr marL="285840" indent="-285480">
              <a:lnSpc>
                <a:spcPct val="100000"/>
              </a:lnSpc>
              <a:buClr>
                <a:srgbClr val="000000"/>
              </a:buClr>
              <a:buSzPct val="150000"/>
              <a:buFont typeface="Arial"/>
              <a:buChar char="•"/>
            </a:pPr>
            <a:r>
              <a:rPr b="0" lang="en-IN" sz="2500" spc="-1" strike="noStrike">
                <a:solidFill>
                  <a:srgbClr val="000000"/>
                </a:solidFill>
                <a:latin typeface="Times New Roman"/>
              </a:rPr>
              <a:t>Maximum load current : 330mA at 12V </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C85D80B5-3F55-4F4E-9497-2341A4EF45E9}" type="slidenum">
              <a:rPr b="0" lang="en-IN" sz="1200" spc="-1" strike="noStrike">
                <a:solidFill>
                  <a:srgbClr val="8b8b8b"/>
                </a:solidFill>
                <a:latin typeface="Calibri"/>
              </a:rPr>
              <a:t>&lt;number&gt;</a:t>
            </a:fld>
            <a:endParaRPr b="0" lang="en-IN" sz="1200" spc="-1" strike="noStrike">
              <a:latin typeface="Times New Roman"/>
            </a:endParaRPr>
          </a:p>
        </p:txBody>
      </p:sp>
      <p:sp>
        <p:nvSpPr>
          <p:cNvPr id="129" name="CustomShape 2"/>
          <p:cNvSpPr/>
          <p:nvPr/>
        </p:nvSpPr>
        <p:spPr>
          <a:xfrm>
            <a:off x="479520" y="905400"/>
            <a:ext cx="431424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Times New Roman"/>
              </a:rPr>
              <a:t>L293D MOTOR DRIVER</a:t>
            </a:r>
            <a:endParaRPr b="0" lang="en-IN" sz="2800" spc="-1" strike="noStrike">
              <a:latin typeface="Arial"/>
            </a:endParaRPr>
          </a:p>
        </p:txBody>
      </p:sp>
      <p:pic>
        <p:nvPicPr>
          <p:cNvPr id="130" name="Picture 4" descr=""/>
          <p:cNvPicPr/>
          <p:nvPr/>
        </p:nvPicPr>
        <p:blipFill>
          <a:blip r:embed="rId1"/>
          <a:stretch/>
        </p:blipFill>
        <p:spPr>
          <a:xfrm>
            <a:off x="266400" y="2450160"/>
            <a:ext cx="2840760" cy="2574000"/>
          </a:xfrm>
          <a:prstGeom prst="rect">
            <a:avLst/>
          </a:prstGeom>
          <a:ln>
            <a:noFill/>
          </a:ln>
          <a:effectLst>
            <a:softEdge rad="112500"/>
          </a:effectLst>
        </p:spPr>
      </p:pic>
      <p:sp>
        <p:nvSpPr>
          <p:cNvPr id="131" name="CustomShape 3"/>
          <p:cNvSpPr/>
          <p:nvPr/>
        </p:nvSpPr>
        <p:spPr>
          <a:xfrm>
            <a:off x="3980880" y="2651760"/>
            <a:ext cx="6565320" cy="27565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Used to run Two DC motors with the same IC</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Wide Supply-Voltage Range: 4.5 V to 36 V.</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Separate Input-Logic Supply</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Operation Temperature 0°C to 70°C</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Available in 16-pin DIP, TSSOP, SOIC packages</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Speed and Direction control is possible</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A9679DD4-6825-4F39-9B79-B38241DF960A}" type="slidenum">
              <a:rPr b="0" lang="en-IN" sz="1200" spc="-1" strike="noStrike">
                <a:solidFill>
                  <a:srgbClr val="8b8b8b"/>
                </a:solidFill>
                <a:latin typeface="Calibri"/>
              </a:rPr>
              <a:t>&lt;number&gt;</a:t>
            </a:fld>
            <a:endParaRPr b="0" lang="en-IN" sz="1200" spc="-1" strike="noStrike">
              <a:latin typeface="Times New Roman"/>
            </a:endParaRPr>
          </a:p>
        </p:txBody>
      </p:sp>
      <p:sp>
        <p:nvSpPr>
          <p:cNvPr id="133" name="CustomShape 2"/>
          <p:cNvSpPr/>
          <p:nvPr/>
        </p:nvSpPr>
        <p:spPr>
          <a:xfrm>
            <a:off x="537840" y="727920"/>
            <a:ext cx="648036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Times New Roman"/>
              </a:rPr>
              <a:t>SERVO MOTOR</a:t>
            </a:r>
            <a:endParaRPr b="0" lang="en-IN" sz="2800" spc="-1" strike="noStrike">
              <a:latin typeface="Arial"/>
            </a:endParaRPr>
          </a:p>
        </p:txBody>
      </p:sp>
      <p:pic>
        <p:nvPicPr>
          <p:cNvPr id="134" name="Picture 4" descr=""/>
          <p:cNvPicPr/>
          <p:nvPr/>
        </p:nvPicPr>
        <p:blipFill>
          <a:blip r:embed="rId1"/>
          <a:stretch/>
        </p:blipFill>
        <p:spPr>
          <a:xfrm>
            <a:off x="0" y="2625120"/>
            <a:ext cx="3000240" cy="2745360"/>
          </a:xfrm>
          <a:prstGeom prst="rect">
            <a:avLst/>
          </a:prstGeom>
          <a:ln>
            <a:noFill/>
          </a:ln>
          <a:effectLst>
            <a:softEdge rad="112500"/>
          </a:effectLst>
        </p:spPr>
      </p:pic>
      <p:sp>
        <p:nvSpPr>
          <p:cNvPr id="135" name="CustomShape 3"/>
          <p:cNvSpPr/>
          <p:nvPr/>
        </p:nvSpPr>
        <p:spPr>
          <a:xfrm>
            <a:off x="3853080" y="3120840"/>
            <a:ext cx="6364800" cy="23756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Operating Voltage is +5V typically</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Torque: 2.5kg/cm</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Operating speed is 0.1s/60°</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Gear Type: Plastic</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Rotation : 0°-180°</a:t>
            </a:r>
            <a:endParaRPr b="0" lang="en-IN" sz="2500" spc="-1" strike="noStrike">
              <a:latin typeface="Arial"/>
            </a:endParaRPr>
          </a:p>
          <a:p>
            <a:pPr marL="285840" indent="-285480">
              <a:lnSpc>
                <a:spcPct val="100000"/>
              </a:lnSpc>
              <a:buClr>
                <a:srgbClr val="000000"/>
              </a:buClr>
              <a:buSzPct val="150000"/>
              <a:buFont typeface="Arial"/>
              <a:buChar char="•"/>
            </a:pPr>
            <a:r>
              <a:rPr b="0" lang="en-US" sz="2500" spc="-1" strike="noStrike">
                <a:solidFill>
                  <a:srgbClr val="000000"/>
                </a:solidFill>
                <a:latin typeface="Times New Roman"/>
              </a:rPr>
              <a:t>Weight of motor : 9gm</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875EC5EC-F368-4B1E-B4E1-E0E97BABB3E7}" type="slidenum">
              <a:rPr b="0" lang="en-IN" sz="1200" spc="-1" strike="noStrike">
                <a:solidFill>
                  <a:srgbClr val="8b8b8b"/>
                </a:solidFill>
                <a:latin typeface="Calibri"/>
              </a:rPr>
              <a:t>&lt;number&gt;</a:t>
            </a:fld>
            <a:endParaRPr b="0" lang="en-IN" sz="1200" spc="-1" strike="noStrike">
              <a:latin typeface="Times New Roman"/>
            </a:endParaRPr>
          </a:p>
        </p:txBody>
      </p:sp>
      <p:sp>
        <p:nvSpPr>
          <p:cNvPr id="137" name="CustomShape 2"/>
          <p:cNvSpPr/>
          <p:nvPr/>
        </p:nvSpPr>
        <p:spPr>
          <a:xfrm>
            <a:off x="209160" y="174600"/>
            <a:ext cx="1176912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PCB DESIGN</a:t>
            </a:r>
            <a:endParaRPr b="0" lang="en-IN" sz="3200" spc="-1" strike="noStrike">
              <a:latin typeface="Arial"/>
            </a:endParaRPr>
          </a:p>
        </p:txBody>
      </p:sp>
      <p:sp>
        <p:nvSpPr>
          <p:cNvPr id="138" name="CustomShape 3"/>
          <p:cNvSpPr/>
          <p:nvPr/>
        </p:nvSpPr>
        <p:spPr>
          <a:xfrm>
            <a:off x="5043600" y="6274080"/>
            <a:ext cx="3189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Fig: PCB Design of System</a:t>
            </a:r>
            <a:endParaRPr b="0" lang="en-IN" sz="1800" spc="-1" strike="noStrike">
              <a:latin typeface="Arial"/>
            </a:endParaRPr>
          </a:p>
        </p:txBody>
      </p:sp>
      <p:pic>
        <p:nvPicPr>
          <p:cNvPr id="139" name="Picture 6" descr=""/>
          <p:cNvPicPr/>
          <p:nvPr/>
        </p:nvPicPr>
        <p:blipFill>
          <a:blip r:embed="rId1"/>
          <a:stretch/>
        </p:blipFill>
        <p:spPr>
          <a:xfrm>
            <a:off x="3924000" y="1154160"/>
            <a:ext cx="4906440" cy="4782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CF511293-1792-48D4-9002-73B6747ACF9E}" type="slidenum">
              <a:rPr b="0" lang="en-IN" sz="1200" spc="-1" strike="noStrike">
                <a:solidFill>
                  <a:srgbClr val="8b8b8b"/>
                </a:solidFill>
                <a:latin typeface="Calibri"/>
              </a:rPr>
              <a:t>&lt;number&gt;</a:t>
            </a:fld>
            <a:endParaRPr b="0" lang="en-IN" sz="1200" spc="-1" strike="noStrike">
              <a:latin typeface="Times New Roman"/>
            </a:endParaRPr>
          </a:p>
        </p:txBody>
      </p:sp>
      <p:sp>
        <p:nvSpPr>
          <p:cNvPr id="46" name="CustomShape 2"/>
          <p:cNvSpPr/>
          <p:nvPr/>
        </p:nvSpPr>
        <p:spPr>
          <a:xfrm>
            <a:off x="168840" y="136440"/>
            <a:ext cx="11487240" cy="1065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CONTENTS</a:t>
            </a:r>
            <a:endParaRPr b="0" lang="en-IN" sz="3200" spc="-1" strike="noStrike">
              <a:latin typeface="Arial"/>
            </a:endParaRPr>
          </a:p>
          <a:p>
            <a:pPr algn="ctr">
              <a:lnSpc>
                <a:spcPct val="100000"/>
              </a:lnSpc>
            </a:pPr>
            <a:endParaRPr b="0" lang="en-IN" sz="3200" spc="-1" strike="noStrike">
              <a:latin typeface="Arial"/>
            </a:endParaRPr>
          </a:p>
        </p:txBody>
      </p:sp>
      <p:sp>
        <p:nvSpPr>
          <p:cNvPr id="47" name="CustomShape 3"/>
          <p:cNvSpPr/>
          <p:nvPr/>
        </p:nvSpPr>
        <p:spPr>
          <a:xfrm>
            <a:off x="168840" y="763560"/>
            <a:ext cx="11487240" cy="977184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INTRODUCTION</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LITERATURE SURVEY</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OBJECTIVE</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PROPOSED SYSTEM</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CIRCUIT DIAGRAM</a:t>
            </a:r>
            <a:endParaRPr b="0" lang="en-IN" sz="1900" spc="-1" strike="noStrike">
              <a:latin typeface="Arial"/>
            </a:endParaRPr>
          </a:p>
          <a:p>
            <a:pPr marL="457200" indent="-456840">
              <a:lnSpc>
                <a:spcPct val="100000"/>
              </a:lnSpc>
              <a:buClr>
                <a:srgbClr val="000000"/>
              </a:buClr>
              <a:buFont typeface="Calibri Light"/>
              <a:buAutoNum type="arabicPeriod"/>
            </a:pPr>
            <a:r>
              <a:rPr b="0" lang="en-IN" sz="2000" spc="-1" strike="noStrike">
                <a:solidFill>
                  <a:srgbClr val="000000"/>
                </a:solidFill>
                <a:latin typeface="Times New Roman"/>
              </a:rPr>
              <a:t>HARDWARE COMPONENTS</a:t>
            </a:r>
            <a:endParaRPr b="0" lang="en-IN" sz="20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PCB DESIGN</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SOFTWARE  AND LANGUAGES</a:t>
            </a:r>
            <a:endParaRPr b="0" lang="en-IN" sz="1900" spc="-1" strike="noStrike">
              <a:latin typeface="Arial"/>
            </a:endParaRPr>
          </a:p>
          <a:p>
            <a:pPr marL="457200" indent="-456840">
              <a:lnSpc>
                <a:spcPct val="100000"/>
              </a:lnSpc>
              <a:buClr>
                <a:srgbClr val="000000"/>
              </a:buClr>
              <a:buFont typeface="Calibri Light"/>
              <a:buAutoNum type="arabicPeriod"/>
            </a:pPr>
            <a:r>
              <a:rPr b="0" lang="en-US" sz="1900" spc="-1" strike="noStrike">
                <a:solidFill>
                  <a:srgbClr val="000000"/>
                </a:solidFill>
                <a:latin typeface="Times New Roman"/>
              </a:rPr>
              <a:t>TRAINING AND TESTING PHASE OF THE SYSTEM</a:t>
            </a:r>
            <a:endParaRPr b="0" lang="en-IN" sz="1900" spc="-1" strike="noStrike">
              <a:latin typeface="Arial"/>
            </a:endParaRPr>
          </a:p>
          <a:p>
            <a:pPr marL="457200" indent="-456840">
              <a:lnSpc>
                <a:spcPct val="100000"/>
              </a:lnSpc>
              <a:buClr>
                <a:srgbClr val="000000"/>
              </a:buClr>
              <a:buFont typeface="Calibri Light"/>
              <a:buAutoNum type="arabicPeriod"/>
            </a:pPr>
            <a:r>
              <a:rPr b="0" lang="en-US" sz="1900" spc="-1" strike="noStrike">
                <a:solidFill>
                  <a:srgbClr val="000000"/>
                </a:solidFill>
                <a:latin typeface="Times New Roman"/>
              </a:rPr>
              <a:t>FLOWCHART OF IMAGE PROCESSING SYSTEM</a:t>
            </a:r>
            <a:endParaRPr b="0" lang="en-IN" sz="1900" spc="-1" strike="noStrike">
              <a:latin typeface="Arial"/>
            </a:endParaRPr>
          </a:p>
          <a:p>
            <a:pPr marL="457200" indent="-456840">
              <a:lnSpc>
                <a:spcPct val="100000"/>
              </a:lnSpc>
              <a:buClr>
                <a:srgbClr val="000000"/>
              </a:buClr>
              <a:buFont typeface="Calibri Light"/>
              <a:buAutoNum type="arabicPeriod"/>
            </a:pPr>
            <a:r>
              <a:rPr b="0" lang="en-US" sz="1900" spc="-1" strike="noStrike">
                <a:solidFill>
                  <a:srgbClr val="000000"/>
                </a:solidFill>
                <a:latin typeface="Times New Roman"/>
              </a:rPr>
              <a:t>IMAGE PROCESSING STEPS</a:t>
            </a:r>
            <a:endParaRPr b="0" lang="en-IN" sz="1900" spc="-1" strike="noStrike">
              <a:latin typeface="Arial"/>
            </a:endParaRPr>
          </a:p>
          <a:p>
            <a:pPr marL="457200" indent="-456840">
              <a:lnSpc>
                <a:spcPct val="100000"/>
              </a:lnSpc>
              <a:buClr>
                <a:srgbClr val="000000"/>
              </a:buClr>
              <a:buFont typeface="Calibri Light"/>
              <a:buAutoNum type="arabicPeriod"/>
            </a:pPr>
            <a:r>
              <a:rPr b="0" lang="en-US" sz="1900" spc="-1" strike="noStrike">
                <a:solidFill>
                  <a:srgbClr val="000000"/>
                </a:solidFill>
                <a:latin typeface="Times New Roman"/>
              </a:rPr>
              <a:t>TYPES OF DISEASE</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DATA SET</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ACCURACY OF DETECTION</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OUTPUT</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PROPOSED MODEL</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COST ANALYSIS</a:t>
            </a:r>
            <a:endParaRPr b="0" lang="en-IN" sz="1900" spc="-1" strike="noStrike">
              <a:latin typeface="Arial"/>
            </a:endParaRPr>
          </a:p>
          <a:p>
            <a:pPr marL="457200" indent="-456840">
              <a:lnSpc>
                <a:spcPct val="100000"/>
              </a:lnSpc>
              <a:buClr>
                <a:srgbClr val="000000"/>
              </a:buClr>
              <a:buFont typeface="Calibri Light"/>
              <a:buAutoNum type="arabicPeriod"/>
            </a:pPr>
            <a:r>
              <a:rPr b="0" lang="en-US" sz="1900" spc="-1" strike="noStrike">
                <a:solidFill>
                  <a:srgbClr val="000000"/>
                </a:solidFill>
                <a:latin typeface="Times New Roman"/>
              </a:rPr>
              <a:t>CONCLUSION</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FUTURE SCOPE </a:t>
            </a:r>
            <a:endParaRPr b="0" lang="en-IN" sz="1900" spc="-1" strike="noStrike">
              <a:latin typeface="Arial"/>
            </a:endParaRPr>
          </a:p>
          <a:p>
            <a:pPr marL="457200" indent="-456840">
              <a:lnSpc>
                <a:spcPct val="100000"/>
              </a:lnSpc>
              <a:buClr>
                <a:srgbClr val="000000"/>
              </a:buClr>
              <a:buFont typeface="Calibri Light"/>
              <a:buAutoNum type="arabicPeriod"/>
            </a:pPr>
            <a:r>
              <a:rPr b="0" lang="en-IN" sz="1900" spc="-1" strike="noStrike">
                <a:solidFill>
                  <a:srgbClr val="000000"/>
                </a:solidFill>
                <a:latin typeface="Times New Roman"/>
              </a:rPr>
              <a:t>REFERENCE</a:t>
            </a: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a:p>
            <a:pPr>
              <a:lnSpc>
                <a:spcPct val="100000"/>
              </a:lnSpc>
            </a:pP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56B4BDC2-FCD7-4825-A8BD-2AD19C5E8604}"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41" name="Picture 10" descr=""/>
          <p:cNvPicPr/>
          <p:nvPr/>
        </p:nvPicPr>
        <p:blipFill>
          <a:blip r:embed="rId1"/>
          <a:stretch/>
        </p:blipFill>
        <p:spPr>
          <a:xfrm>
            <a:off x="672120" y="2566080"/>
            <a:ext cx="3763440" cy="1122480"/>
          </a:xfrm>
          <a:prstGeom prst="rect">
            <a:avLst/>
          </a:prstGeom>
          <a:ln>
            <a:noFill/>
          </a:ln>
        </p:spPr>
      </p:pic>
      <p:pic>
        <p:nvPicPr>
          <p:cNvPr id="142" name="Picture 12" descr=""/>
          <p:cNvPicPr/>
          <p:nvPr/>
        </p:nvPicPr>
        <p:blipFill>
          <a:blip r:embed="rId2"/>
          <a:stretch/>
        </p:blipFill>
        <p:spPr>
          <a:xfrm>
            <a:off x="8108640" y="2359440"/>
            <a:ext cx="3245040" cy="1435680"/>
          </a:xfrm>
          <a:prstGeom prst="rect">
            <a:avLst/>
          </a:prstGeom>
          <a:ln>
            <a:noFill/>
          </a:ln>
        </p:spPr>
      </p:pic>
      <p:pic>
        <p:nvPicPr>
          <p:cNvPr id="143" name="Picture 14" descr=""/>
          <p:cNvPicPr/>
          <p:nvPr/>
        </p:nvPicPr>
        <p:blipFill>
          <a:blip r:embed="rId3"/>
          <a:stretch/>
        </p:blipFill>
        <p:spPr>
          <a:xfrm>
            <a:off x="4639680" y="4664880"/>
            <a:ext cx="3209400" cy="1428480"/>
          </a:xfrm>
          <a:prstGeom prst="rect">
            <a:avLst/>
          </a:prstGeom>
          <a:ln>
            <a:noFill/>
          </a:ln>
        </p:spPr>
      </p:pic>
      <p:sp>
        <p:nvSpPr>
          <p:cNvPr id="144" name="CustomShape 2"/>
          <p:cNvSpPr/>
          <p:nvPr/>
        </p:nvSpPr>
        <p:spPr>
          <a:xfrm>
            <a:off x="574560" y="498600"/>
            <a:ext cx="1085508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SOFTWARE  AND LANGUAGES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2" descr=""/>
          <p:cNvPicPr/>
          <p:nvPr/>
        </p:nvPicPr>
        <p:blipFill>
          <a:blip r:embed="rId1"/>
          <a:srcRect l="17551" t="35871" r="34813" b="10583"/>
          <a:stretch/>
        </p:blipFill>
        <p:spPr>
          <a:xfrm>
            <a:off x="1910520" y="1170000"/>
            <a:ext cx="8370720" cy="4816800"/>
          </a:xfrm>
          <a:prstGeom prst="rect">
            <a:avLst/>
          </a:prstGeom>
          <a:ln>
            <a:noFill/>
          </a:ln>
        </p:spPr>
      </p:pic>
      <p:sp>
        <p:nvSpPr>
          <p:cNvPr id="146" name="CustomShape 1"/>
          <p:cNvSpPr/>
          <p:nvPr/>
        </p:nvSpPr>
        <p:spPr>
          <a:xfrm>
            <a:off x="838080" y="5987160"/>
            <a:ext cx="103312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Times New Roman"/>
              </a:rPr>
              <a:t>Fig: Block schematic diagram of the training and testing phase of the system</a:t>
            </a:r>
            <a:endParaRPr b="0" lang="en-IN" sz="1800" spc="-1" strike="noStrike">
              <a:latin typeface="Arial"/>
            </a:endParaRPr>
          </a:p>
        </p:txBody>
      </p:sp>
      <p:sp>
        <p:nvSpPr>
          <p:cNvPr id="147"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A7AAAB29-1FCE-4366-A66C-A6CB389CD04C}" type="slidenum">
              <a:rPr b="0" lang="en-IN" sz="1200" spc="-1" strike="noStrike">
                <a:solidFill>
                  <a:srgbClr val="8b8b8b"/>
                </a:solidFill>
                <a:latin typeface="Calibri"/>
              </a:rPr>
              <a:t>&lt;number&gt;</a:t>
            </a:fld>
            <a:endParaRPr b="0" lang="en-IN" sz="1200" spc="-1" strike="noStrike">
              <a:latin typeface="Times New Roman"/>
            </a:endParaRPr>
          </a:p>
        </p:txBody>
      </p:sp>
      <p:sp>
        <p:nvSpPr>
          <p:cNvPr id="148" name="CustomShape 3"/>
          <p:cNvSpPr/>
          <p:nvPr/>
        </p:nvSpPr>
        <p:spPr>
          <a:xfrm>
            <a:off x="564120" y="360000"/>
            <a:ext cx="1097568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Times New Roman"/>
              </a:rPr>
              <a:t>TRAINING AND TESTING PHASE OF THE SYSTEM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4C0E3B7D-963F-4831-8AEB-9E3B9AC9CADF}" type="slidenum">
              <a:rPr b="0" lang="en-IN" sz="1200" spc="-1" strike="noStrike">
                <a:solidFill>
                  <a:srgbClr val="8b8b8b"/>
                </a:solidFill>
                <a:latin typeface="Calibri"/>
              </a:rPr>
              <a:t>&lt;number&gt;</a:t>
            </a:fld>
            <a:endParaRPr b="0" lang="en-IN" sz="1200" spc="-1" strike="noStrike">
              <a:latin typeface="Times New Roman"/>
            </a:endParaRPr>
          </a:p>
        </p:txBody>
      </p:sp>
      <p:grpSp>
        <p:nvGrpSpPr>
          <p:cNvPr id="150" name="Group 2"/>
          <p:cNvGrpSpPr/>
          <p:nvPr/>
        </p:nvGrpSpPr>
        <p:grpSpPr>
          <a:xfrm>
            <a:off x="3931200" y="1285200"/>
            <a:ext cx="5382720" cy="5328720"/>
            <a:chOff x="3931200" y="1285200"/>
            <a:chExt cx="5382720" cy="5328720"/>
          </a:xfrm>
        </p:grpSpPr>
        <p:sp>
          <p:nvSpPr>
            <p:cNvPr id="151" name="CustomShape 3"/>
            <p:cNvSpPr/>
            <p:nvPr/>
          </p:nvSpPr>
          <p:spPr>
            <a:xfrm flipH="1">
              <a:off x="5528880" y="1662840"/>
              <a:ext cx="360" cy="49320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52" name="CustomShape 4"/>
            <p:cNvSpPr/>
            <p:nvPr/>
          </p:nvSpPr>
          <p:spPr>
            <a:xfrm flipH="1">
              <a:off x="5432760" y="2658960"/>
              <a:ext cx="360" cy="36900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53" name="CustomShape 5"/>
            <p:cNvSpPr/>
            <p:nvPr/>
          </p:nvSpPr>
          <p:spPr>
            <a:xfrm>
              <a:off x="5529600" y="5214600"/>
              <a:ext cx="360" cy="21132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54" name="CustomShape 6"/>
            <p:cNvSpPr/>
            <p:nvPr/>
          </p:nvSpPr>
          <p:spPr>
            <a:xfrm>
              <a:off x="5529600" y="5830200"/>
              <a:ext cx="360" cy="40608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55" name="Line 7"/>
            <p:cNvSpPr/>
            <p:nvPr/>
          </p:nvSpPr>
          <p:spPr>
            <a:xfrm>
              <a:off x="5529600" y="3756240"/>
              <a:ext cx="234108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6" name="Line 8"/>
            <p:cNvSpPr/>
            <p:nvPr/>
          </p:nvSpPr>
          <p:spPr>
            <a:xfrm>
              <a:off x="5433120" y="2843280"/>
              <a:ext cx="243756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157" name="Line 9"/>
            <p:cNvSpPr/>
            <p:nvPr/>
          </p:nvSpPr>
          <p:spPr>
            <a:xfrm>
              <a:off x="7127640" y="4935600"/>
              <a:ext cx="218628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8" name="Line 10"/>
            <p:cNvSpPr/>
            <p:nvPr/>
          </p:nvSpPr>
          <p:spPr>
            <a:xfrm flipH="1">
              <a:off x="5529600" y="1909440"/>
              <a:ext cx="378432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159" name="CustomShape 11"/>
            <p:cNvSpPr/>
            <p:nvPr/>
          </p:nvSpPr>
          <p:spPr>
            <a:xfrm>
              <a:off x="4845240" y="1285200"/>
              <a:ext cx="1368000" cy="377280"/>
            </a:xfrm>
            <a:prstGeom prst="roundRect">
              <a:avLst>
                <a:gd name="adj" fmla="val 16667"/>
              </a:avLst>
            </a:prstGeom>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Start</a:t>
              </a:r>
              <a:endParaRPr b="0" lang="en-IN" sz="1800" spc="-1" strike="noStrike">
                <a:latin typeface="Arial"/>
              </a:endParaRPr>
            </a:p>
          </p:txBody>
        </p:sp>
        <p:sp>
          <p:nvSpPr>
            <p:cNvPr id="160" name="CustomShape 12"/>
            <p:cNvSpPr/>
            <p:nvPr/>
          </p:nvSpPr>
          <p:spPr>
            <a:xfrm>
              <a:off x="4845240" y="6236640"/>
              <a:ext cx="1368000" cy="377280"/>
            </a:xfrm>
            <a:prstGeom prst="roundRect">
              <a:avLst>
                <a:gd name="adj" fmla="val 16667"/>
              </a:avLst>
            </a:prstGeom>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End </a:t>
              </a:r>
              <a:endParaRPr b="0" lang="en-IN" sz="1800" spc="-1" strike="noStrike">
                <a:latin typeface="Arial"/>
              </a:endParaRPr>
            </a:p>
          </p:txBody>
        </p:sp>
        <p:sp>
          <p:nvSpPr>
            <p:cNvPr id="161" name="CustomShape 13"/>
            <p:cNvSpPr/>
            <p:nvPr/>
          </p:nvSpPr>
          <p:spPr>
            <a:xfrm>
              <a:off x="4032720" y="2156760"/>
              <a:ext cx="2800800" cy="501840"/>
            </a:xfrm>
            <a:prstGeom prst="rect">
              <a:avLst/>
            </a:prstGeom>
            <a:ln>
              <a:solidFill>
                <a:schemeClr val="tx1"/>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Send command to start camera</a:t>
              </a:r>
              <a:endParaRPr b="0" lang="en-IN" sz="1800" spc="-1" strike="noStrike">
                <a:latin typeface="Arial"/>
              </a:endParaRPr>
            </a:p>
          </p:txBody>
        </p:sp>
        <p:sp>
          <p:nvSpPr>
            <p:cNvPr id="162" name="CustomShape 14"/>
            <p:cNvSpPr/>
            <p:nvPr/>
          </p:nvSpPr>
          <p:spPr>
            <a:xfrm>
              <a:off x="4129200" y="4010400"/>
              <a:ext cx="2800800" cy="403200"/>
            </a:xfrm>
            <a:prstGeom prst="rect">
              <a:avLst/>
            </a:prstGeom>
            <a:ln>
              <a:solidFill>
                <a:schemeClr val="tx1"/>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Image processing</a:t>
              </a:r>
              <a:endParaRPr b="0" lang="en-IN" sz="1800" spc="-1" strike="noStrike">
                <a:latin typeface="Arial"/>
              </a:endParaRPr>
            </a:p>
          </p:txBody>
        </p:sp>
        <p:sp>
          <p:nvSpPr>
            <p:cNvPr id="163" name="CustomShape 15"/>
            <p:cNvSpPr/>
            <p:nvPr/>
          </p:nvSpPr>
          <p:spPr>
            <a:xfrm>
              <a:off x="4129200" y="5426640"/>
              <a:ext cx="2800800" cy="403200"/>
            </a:xfrm>
            <a:prstGeom prst="rect">
              <a:avLst/>
            </a:prstGeom>
            <a:ln>
              <a:solidFill>
                <a:schemeClr val="tx1"/>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Show disease name </a:t>
              </a:r>
              <a:endParaRPr b="0" lang="en-IN" sz="1800" spc="-1" strike="noStrike">
                <a:latin typeface="Arial"/>
              </a:endParaRPr>
            </a:p>
          </p:txBody>
        </p:sp>
        <p:sp>
          <p:nvSpPr>
            <p:cNvPr id="164" name="CustomShape 16"/>
            <p:cNvSpPr/>
            <p:nvPr/>
          </p:nvSpPr>
          <p:spPr>
            <a:xfrm>
              <a:off x="3931200" y="3014280"/>
              <a:ext cx="3196080" cy="571680"/>
            </a:xfrm>
            <a:prstGeom prst="diamond">
              <a:avLst/>
            </a:prstGeom>
            <a:ln>
              <a:solidFill>
                <a:schemeClr val="tx1"/>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Is capturing done?</a:t>
              </a:r>
              <a:endParaRPr b="0" lang="en-IN" sz="1800" spc="-1" strike="noStrike">
                <a:latin typeface="Arial"/>
              </a:endParaRPr>
            </a:p>
          </p:txBody>
        </p:sp>
        <p:sp>
          <p:nvSpPr>
            <p:cNvPr id="165" name="CustomShape 17"/>
            <p:cNvSpPr/>
            <p:nvPr/>
          </p:nvSpPr>
          <p:spPr>
            <a:xfrm>
              <a:off x="3931200" y="4656600"/>
              <a:ext cx="3196080" cy="557640"/>
            </a:xfrm>
            <a:prstGeom prst="diamond">
              <a:avLst/>
            </a:prstGeom>
            <a:ln>
              <a:solidFill>
                <a:schemeClr val="tx1"/>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Is work done?</a:t>
              </a:r>
              <a:endParaRPr b="0" lang="en-IN" sz="1800" spc="-1" strike="noStrike">
                <a:latin typeface="Arial"/>
              </a:endParaRPr>
            </a:p>
          </p:txBody>
        </p:sp>
        <p:sp>
          <p:nvSpPr>
            <p:cNvPr id="166" name="CustomShape 18"/>
            <p:cNvSpPr/>
            <p:nvPr/>
          </p:nvSpPr>
          <p:spPr>
            <a:xfrm flipH="1">
              <a:off x="5528880" y="3586320"/>
              <a:ext cx="360" cy="42372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67" name="CustomShape 19"/>
            <p:cNvSpPr/>
            <p:nvPr/>
          </p:nvSpPr>
          <p:spPr>
            <a:xfrm>
              <a:off x="5529600" y="4413960"/>
              <a:ext cx="360" cy="24228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68" name="CustomShape 20"/>
            <p:cNvSpPr/>
            <p:nvPr/>
          </p:nvSpPr>
          <p:spPr>
            <a:xfrm>
              <a:off x="6662880" y="6125040"/>
              <a:ext cx="360" cy="360"/>
            </a:xfrm>
            <a:custGeom>
              <a:avLst/>
              <a:gdLst/>
              <a:ahLst/>
              <a:rect l="l" t="t" r="r" b="b"/>
              <a:pathLst>
                <a:path w="21600" h="21600">
                  <a:moveTo>
                    <a:pt x="0" y="0"/>
                  </a:moveTo>
                  <a:lnTo>
                    <a:pt x="21600" y="21600"/>
                  </a:lnTo>
                </a:path>
              </a:pathLst>
            </a:custGeom>
            <a:noFill/>
            <a:ln>
              <a:tailEnd len="med" type="arrow" w="med"/>
            </a:ln>
          </p:spPr>
          <p:style>
            <a:lnRef idx="1">
              <a:schemeClr val="accent1"/>
            </a:lnRef>
            <a:fillRef idx="0">
              <a:schemeClr val="accent1"/>
            </a:fillRef>
            <a:effectRef idx="0">
              <a:schemeClr val="accent1"/>
            </a:effectRef>
            <a:fontRef idx="minor"/>
          </p:style>
        </p:sp>
        <p:sp>
          <p:nvSpPr>
            <p:cNvPr id="169" name="Line 21"/>
            <p:cNvSpPr/>
            <p:nvPr/>
          </p:nvSpPr>
          <p:spPr>
            <a:xfrm>
              <a:off x="7870680" y="2843280"/>
              <a:ext cx="0" cy="91296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170" name="Line 22"/>
            <p:cNvSpPr/>
            <p:nvPr/>
          </p:nvSpPr>
          <p:spPr>
            <a:xfrm flipV="1">
              <a:off x="9313920" y="1909440"/>
              <a:ext cx="0" cy="3026160"/>
            </a:xfrm>
            <a:prstGeom prst="line">
              <a:avLst/>
            </a:prstGeom>
            <a:ln w="12600">
              <a:solidFill>
                <a:schemeClr val="tx1"/>
              </a:solidFill>
            </a:ln>
          </p:spPr>
          <p:style>
            <a:lnRef idx="1">
              <a:schemeClr val="accent1"/>
            </a:lnRef>
            <a:fillRef idx="0">
              <a:schemeClr val="accent1"/>
            </a:fillRef>
            <a:effectRef idx="0">
              <a:schemeClr val="accent1"/>
            </a:effectRef>
            <a:fontRef idx="minor"/>
          </p:style>
        </p:sp>
        <p:sp>
          <p:nvSpPr>
            <p:cNvPr id="171" name="CustomShape 23"/>
            <p:cNvSpPr/>
            <p:nvPr/>
          </p:nvSpPr>
          <p:spPr>
            <a:xfrm>
              <a:off x="7175880" y="3431520"/>
              <a:ext cx="694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N</a:t>
              </a:r>
              <a:endParaRPr b="0" lang="en-IN" sz="1800" spc="-1" strike="noStrike">
                <a:latin typeface="Arial"/>
              </a:endParaRPr>
            </a:p>
          </p:txBody>
        </p:sp>
        <p:sp>
          <p:nvSpPr>
            <p:cNvPr id="172" name="CustomShape 24"/>
            <p:cNvSpPr/>
            <p:nvPr/>
          </p:nvSpPr>
          <p:spPr>
            <a:xfrm>
              <a:off x="6502320" y="3756600"/>
              <a:ext cx="919080" cy="36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73" name="CustomShape 25"/>
            <p:cNvSpPr/>
            <p:nvPr/>
          </p:nvSpPr>
          <p:spPr>
            <a:xfrm>
              <a:off x="7421760" y="4935600"/>
              <a:ext cx="1346760" cy="360"/>
            </a:xfrm>
            <a:custGeom>
              <a:avLst/>
              <a:gdLst/>
              <a:ahLst/>
              <a:rect l="l" t="t" r="r" b="b"/>
              <a:pathLst>
                <a:path w="21600" h="21600">
                  <a:moveTo>
                    <a:pt x="0" y="0"/>
                  </a:moveTo>
                  <a:lnTo>
                    <a:pt x="21600" y="21600"/>
                  </a:lnTo>
                </a:path>
              </a:pathLst>
            </a:custGeom>
            <a:noFill/>
            <a:ln w="12600">
              <a:solidFill>
                <a:schemeClr val="tx1"/>
              </a:solidFill>
              <a:tailEnd len="med" type="arrow" w="med"/>
            </a:ln>
          </p:spPr>
          <p:style>
            <a:lnRef idx="1">
              <a:schemeClr val="accent1"/>
            </a:lnRef>
            <a:fillRef idx="0">
              <a:schemeClr val="accent1"/>
            </a:fillRef>
            <a:effectRef idx="0">
              <a:schemeClr val="accent1"/>
            </a:effectRef>
            <a:fontRef idx="minor"/>
          </p:style>
        </p:sp>
        <p:sp>
          <p:nvSpPr>
            <p:cNvPr id="174" name="CustomShape 26"/>
            <p:cNvSpPr/>
            <p:nvPr/>
          </p:nvSpPr>
          <p:spPr>
            <a:xfrm>
              <a:off x="5522760" y="365004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Y</a:t>
              </a:r>
              <a:endParaRPr b="0" lang="en-IN" sz="1800" spc="-1" strike="noStrike">
                <a:latin typeface="Arial"/>
              </a:endParaRPr>
            </a:p>
          </p:txBody>
        </p:sp>
        <p:sp>
          <p:nvSpPr>
            <p:cNvPr id="175" name="CustomShape 27"/>
            <p:cNvSpPr/>
            <p:nvPr/>
          </p:nvSpPr>
          <p:spPr>
            <a:xfrm>
              <a:off x="5706720" y="513684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Y</a:t>
              </a:r>
              <a:endParaRPr b="0" lang="en-IN" sz="1800" spc="-1" strike="noStrike">
                <a:latin typeface="Arial"/>
              </a:endParaRPr>
            </a:p>
          </p:txBody>
        </p:sp>
        <p:sp>
          <p:nvSpPr>
            <p:cNvPr id="176" name="CustomShape 28"/>
            <p:cNvSpPr/>
            <p:nvPr/>
          </p:nvSpPr>
          <p:spPr>
            <a:xfrm>
              <a:off x="7712280" y="4535280"/>
              <a:ext cx="351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N</a:t>
              </a:r>
              <a:endParaRPr b="0" lang="en-IN" sz="1800" spc="-1" strike="noStrike">
                <a:latin typeface="Arial"/>
              </a:endParaRPr>
            </a:p>
          </p:txBody>
        </p:sp>
      </p:grpSp>
      <p:sp>
        <p:nvSpPr>
          <p:cNvPr id="177" name="CustomShape 29"/>
          <p:cNvSpPr/>
          <p:nvPr/>
        </p:nvSpPr>
        <p:spPr>
          <a:xfrm>
            <a:off x="257400" y="372960"/>
            <a:ext cx="1135404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Times New Roman"/>
              </a:rPr>
              <a:t>FLOWCHART OF IMAGE PROCESSING SYSTEM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D1B73F8D-5F52-4D82-8878-3C2644C47EF2}"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79" name="Picture 3" descr=""/>
          <p:cNvPicPr/>
          <p:nvPr/>
        </p:nvPicPr>
        <p:blipFill>
          <a:blip r:embed="rId1"/>
          <a:stretch/>
        </p:blipFill>
        <p:spPr>
          <a:xfrm>
            <a:off x="2140200" y="1545480"/>
            <a:ext cx="7658640" cy="4810320"/>
          </a:xfrm>
          <a:prstGeom prst="rect">
            <a:avLst/>
          </a:prstGeom>
          <a:ln>
            <a:noFill/>
          </a:ln>
        </p:spPr>
      </p:pic>
      <p:sp>
        <p:nvSpPr>
          <p:cNvPr id="180" name="CustomShape 2"/>
          <p:cNvSpPr/>
          <p:nvPr/>
        </p:nvSpPr>
        <p:spPr>
          <a:xfrm>
            <a:off x="470520" y="434880"/>
            <a:ext cx="10431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Times New Roman"/>
              </a:rPr>
              <a:t>IMAGE PROCESSING STEPS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D4D96CF7-EB59-49C3-B3F3-20D023BA72D8}" type="slidenum">
              <a:rPr b="0" lang="en-IN" sz="1200" spc="-1" strike="noStrike">
                <a:solidFill>
                  <a:srgbClr val="8b8b8b"/>
                </a:solidFill>
                <a:latin typeface="Calibri"/>
              </a:rPr>
              <a:t>&lt;number&gt;</a:t>
            </a:fld>
            <a:endParaRPr b="0" lang="en-IN" sz="1200" spc="-1" strike="noStrike">
              <a:latin typeface="Times New Roman"/>
            </a:endParaRPr>
          </a:p>
        </p:txBody>
      </p:sp>
      <p:sp>
        <p:nvSpPr>
          <p:cNvPr id="182" name="CustomShape 2"/>
          <p:cNvSpPr/>
          <p:nvPr/>
        </p:nvSpPr>
        <p:spPr>
          <a:xfrm>
            <a:off x="655200" y="914400"/>
            <a:ext cx="10256040" cy="36248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000000"/>
                </a:solidFill>
                <a:latin typeface="Times New Roman"/>
              </a:rPr>
              <a:t>TYPES OF DISEASE</a:t>
            </a:r>
            <a:endParaRPr b="0" lang="en-IN" sz="3200" spc="-1" strike="noStrike">
              <a:latin typeface="Arial"/>
            </a:endParaRPr>
          </a:p>
          <a:p>
            <a:pPr>
              <a:lnSpc>
                <a:spcPct val="100000"/>
              </a:lnSpc>
            </a:pPr>
            <a:endParaRPr b="0" lang="en-IN" sz="3200" spc="-1" strike="noStrike">
              <a:latin typeface="Arial"/>
            </a:endParaRPr>
          </a:p>
          <a:p>
            <a:pPr>
              <a:lnSpc>
                <a:spcPct val="150000"/>
              </a:lnSpc>
            </a:pPr>
            <a:endParaRPr b="0" lang="en-IN" sz="3200" spc="-1" strike="noStrike">
              <a:latin typeface="Arial"/>
            </a:endParaRPr>
          </a:p>
          <a:p>
            <a:pPr marL="457200" indent="-456840">
              <a:lnSpc>
                <a:spcPct val="150000"/>
              </a:lnSpc>
              <a:buClr>
                <a:srgbClr val="000000"/>
              </a:buClr>
              <a:buFont typeface="Arial"/>
              <a:buChar char="•"/>
            </a:pPr>
            <a:r>
              <a:rPr b="0" lang="en-IN" sz="2800" spc="-1" strike="noStrike">
                <a:solidFill>
                  <a:srgbClr val="000000"/>
                </a:solidFill>
                <a:latin typeface="Times New Roman"/>
              </a:rPr>
              <a:t>Cassava Bacterial blight</a:t>
            </a:r>
            <a:endParaRPr b="0" lang="en-IN" sz="2800" spc="-1" strike="noStrike">
              <a:latin typeface="Arial"/>
            </a:endParaRPr>
          </a:p>
          <a:p>
            <a:pPr marL="457200" indent="-456840">
              <a:lnSpc>
                <a:spcPct val="150000"/>
              </a:lnSpc>
              <a:buClr>
                <a:srgbClr val="000000"/>
              </a:buClr>
              <a:buFont typeface="Arial"/>
              <a:buChar char="•"/>
            </a:pPr>
            <a:r>
              <a:rPr b="0" lang="en-US" sz="2800" spc="-1" strike="noStrike">
                <a:solidFill>
                  <a:srgbClr val="000000"/>
                </a:solidFill>
                <a:latin typeface="Times New Roman"/>
              </a:rPr>
              <a:t>Mosaic disease</a:t>
            </a:r>
            <a:endParaRPr b="0" lang="en-IN" sz="2800" spc="-1" strike="noStrike">
              <a:latin typeface="Arial"/>
            </a:endParaRPr>
          </a:p>
          <a:p>
            <a:pPr marL="457200" indent="-456840">
              <a:lnSpc>
                <a:spcPct val="150000"/>
              </a:lnSpc>
              <a:buClr>
                <a:srgbClr val="000000"/>
              </a:buClr>
              <a:buFont typeface="Arial"/>
              <a:buChar char="•"/>
            </a:pPr>
            <a:r>
              <a:rPr b="0" lang="en-US" sz="2800" spc="-1" strike="noStrike">
                <a:solidFill>
                  <a:srgbClr val="000000"/>
                </a:solidFill>
                <a:latin typeface="Times New Roman"/>
              </a:rPr>
              <a:t>Brown leaf spot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Picture 18" descr=""/>
          <p:cNvPicPr/>
          <p:nvPr/>
        </p:nvPicPr>
        <p:blipFill>
          <a:blip r:embed="rId1"/>
          <a:stretch/>
        </p:blipFill>
        <p:spPr>
          <a:xfrm flipH="1">
            <a:off x="502920" y="1164960"/>
            <a:ext cx="986040" cy="745200"/>
          </a:xfrm>
          <a:prstGeom prst="rect">
            <a:avLst/>
          </a:prstGeom>
          <a:ln>
            <a:noFill/>
          </a:ln>
        </p:spPr>
      </p:pic>
      <p:pic>
        <p:nvPicPr>
          <p:cNvPr id="184" name="Picture 22" descr=""/>
          <p:cNvPicPr/>
          <p:nvPr/>
        </p:nvPicPr>
        <p:blipFill>
          <a:blip r:embed="rId2"/>
          <a:stretch/>
        </p:blipFill>
        <p:spPr>
          <a:xfrm flipH="1">
            <a:off x="2905920" y="1123920"/>
            <a:ext cx="1120320" cy="856080"/>
          </a:xfrm>
          <a:prstGeom prst="rect">
            <a:avLst/>
          </a:prstGeom>
          <a:ln>
            <a:noFill/>
          </a:ln>
        </p:spPr>
      </p:pic>
      <p:pic>
        <p:nvPicPr>
          <p:cNvPr id="185" name="Picture 24" descr=""/>
          <p:cNvPicPr/>
          <p:nvPr/>
        </p:nvPicPr>
        <p:blipFill>
          <a:blip r:embed="rId3"/>
          <a:stretch/>
        </p:blipFill>
        <p:spPr>
          <a:xfrm>
            <a:off x="4173840" y="1114560"/>
            <a:ext cx="1312200" cy="907200"/>
          </a:xfrm>
          <a:prstGeom prst="rect">
            <a:avLst/>
          </a:prstGeom>
          <a:ln>
            <a:noFill/>
          </a:ln>
        </p:spPr>
      </p:pic>
      <p:pic>
        <p:nvPicPr>
          <p:cNvPr id="186" name="Picture 26" descr=""/>
          <p:cNvPicPr/>
          <p:nvPr/>
        </p:nvPicPr>
        <p:blipFill>
          <a:blip r:embed="rId4"/>
          <a:stretch/>
        </p:blipFill>
        <p:spPr>
          <a:xfrm>
            <a:off x="5599440" y="1078560"/>
            <a:ext cx="1265040" cy="964440"/>
          </a:xfrm>
          <a:prstGeom prst="rect">
            <a:avLst/>
          </a:prstGeom>
          <a:ln>
            <a:noFill/>
          </a:ln>
        </p:spPr>
      </p:pic>
      <p:pic>
        <p:nvPicPr>
          <p:cNvPr id="187" name="Picture 28" descr=""/>
          <p:cNvPicPr/>
          <p:nvPr/>
        </p:nvPicPr>
        <p:blipFill>
          <a:blip r:embed="rId5"/>
          <a:stretch/>
        </p:blipFill>
        <p:spPr>
          <a:xfrm>
            <a:off x="6953040" y="1128240"/>
            <a:ext cx="1153440" cy="939240"/>
          </a:xfrm>
          <a:prstGeom prst="rect">
            <a:avLst/>
          </a:prstGeom>
          <a:ln>
            <a:noFill/>
          </a:ln>
        </p:spPr>
      </p:pic>
      <p:pic>
        <p:nvPicPr>
          <p:cNvPr id="188" name="Picture 30" descr=""/>
          <p:cNvPicPr/>
          <p:nvPr/>
        </p:nvPicPr>
        <p:blipFill>
          <a:blip r:embed="rId6"/>
          <a:stretch/>
        </p:blipFill>
        <p:spPr>
          <a:xfrm>
            <a:off x="1691280" y="1160640"/>
            <a:ext cx="1106280" cy="807120"/>
          </a:xfrm>
          <a:prstGeom prst="rect">
            <a:avLst/>
          </a:prstGeom>
          <a:ln>
            <a:noFill/>
          </a:ln>
        </p:spPr>
      </p:pic>
      <p:pic>
        <p:nvPicPr>
          <p:cNvPr id="189" name="Picture 2" descr="E:\CLG\project\S8\dataset\data\cbb\train-cbb-105.jpg"/>
          <p:cNvPicPr/>
          <p:nvPr/>
        </p:nvPicPr>
        <p:blipFill>
          <a:blip r:embed="rId7"/>
          <a:stretch/>
        </p:blipFill>
        <p:spPr>
          <a:xfrm>
            <a:off x="1536480" y="2095200"/>
            <a:ext cx="947880" cy="947880"/>
          </a:xfrm>
          <a:prstGeom prst="rect">
            <a:avLst/>
          </a:prstGeom>
          <a:ln>
            <a:noFill/>
          </a:ln>
        </p:spPr>
      </p:pic>
      <p:pic>
        <p:nvPicPr>
          <p:cNvPr id="190" name="Picture 3" descr="E:\CLG\project\S8\dataset\data\cbb\train-cbb-110.jpg"/>
          <p:cNvPicPr/>
          <p:nvPr/>
        </p:nvPicPr>
        <p:blipFill>
          <a:blip r:embed="rId8"/>
          <a:stretch/>
        </p:blipFill>
        <p:spPr>
          <a:xfrm>
            <a:off x="491400" y="3200760"/>
            <a:ext cx="1000440" cy="988560"/>
          </a:xfrm>
          <a:prstGeom prst="rect">
            <a:avLst/>
          </a:prstGeom>
          <a:ln>
            <a:noFill/>
          </a:ln>
        </p:spPr>
      </p:pic>
      <p:pic>
        <p:nvPicPr>
          <p:cNvPr id="191" name="Picture 4" descr="E:\CLG\project\S8\dataset\data\cbb\train-cbb-119.jpg"/>
          <p:cNvPicPr/>
          <p:nvPr/>
        </p:nvPicPr>
        <p:blipFill>
          <a:blip r:embed="rId9"/>
          <a:stretch/>
        </p:blipFill>
        <p:spPr>
          <a:xfrm>
            <a:off x="5595480" y="4402440"/>
            <a:ext cx="986400" cy="1028880"/>
          </a:xfrm>
          <a:prstGeom prst="rect">
            <a:avLst/>
          </a:prstGeom>
          <a:ln>
            <a:noFill/>
          </a:ln>
        </p:spPr>
      </p:pic>
      <p:pic>
        <p:nvPicPr>
          <p:cNvPr id="192" name="Picture 5" descr="E:\CLG\project\S8\dataset\data2\train-cmd-0.jpg"/>
          <p:cNvPicPr/>
          <p:nvPr/>
        </p:nvPicPr>
        <p:blipFill>
          <a:blip r:embed="rId10"/>
          <a:srcRect l="0" t="0" r="0" b="22961"/>
          <a:stretch/>
        </p:blipFill>
        <p:spPr>
          <a:xfrm>
            <a:off x="1623960" y="3170160"/>
            <a:ext cx="982440" cy="1101240"/>
          </a:xfrm>
          <a:prstGeom prst="rect">
            <a:avLst/>
          </a:prstGeom>
          <a:ln>
            <a:noFill/>
          </a:ln>
        </p:spPr>
      </p:pic>
      <p:pic>
        <p:nvPicPr>
          <p:cNvPr id="193" name="Picture 6" descr="E:\CLG\project\S8\dataset\data2\train-cmd-100.jpg"/>
          <p:cNvPicPr/>
          <p:nvPr/>
        </p:nvPicPr>
        <p:blipFill>
          <a:blip r:embed="rId11"/>
          <a:stretch/>
        </p:blipFill>
        <p:spPr>
          <a:xfrm>
            <a:off x="484200" y="4416120"/>
            <a:ext cx="885240" cy="919800"/>
          </a:xfrm>
          <a:prstGeom prst="rect">
            <a:avLst/>
          </a:prstGeom>
          <a:ln>
            <a:noFill/>
          </a:ln>
        </p:spPr>
      </p:pic>
      <p:pic>
        <p:nvPicPr>
          <p:cNvPr id="194" name="Picture 7" descr="E:\CLG\project\S8\dataset\data2\train-cmd-101.jpg"/>
          <p:cNvPicPr/>
          <p:nvPr/>
        </p:nvPicPr>
        <p:blipFill>
          <a:blip r:embed="rId12"/>
          <a:stretch/>
        </p:blipFill>
        <p:spPr>
          <a:xfrm>
            <a:off x="4252680" y="4476600"/>
            <a:ext cx="1229400" cy="923040"/>
          </a:xfrm>
          <a:prstGeom prst="rect">
            <a:avLst/>
          </a:prstGeom>
          <a:ln>
            <a:noFill/>
          </a:ln>
        </p:spPr>
      </p:pic>
      <p:pic>
        <p:nvPicPr>
          <p:cNvPr id="195" name="Picture 8" descr="E:\CLG\project\S8\dataset\data2\train-cmd-1002.jpg"/>
          <p:cNvPicPr/>
          <p:nvPr/>
        </p:nvPicPr>
        <p:blipFill>
          <a:blip r:embed="rId13"/>
          <a:stretch/>
        </p:blipFill>
        <p:spPr>
          <a:xfrm rot="5400000">
            <a:off x="9444600" y="4324320"/>
            <a:ext cx="924120" cy="1231200"/>
          </a:xfrm>
          <a:prstGeom prst="rect">
            <a:avLst/>
          </a:prstGeom>
          <a:ln>
            <a:noFill/>
          </a:ln>
        </p:spPr>
      </p:pic>
      <p:pic>
        <p:nvPicPr>
          <p:cNvPr id="196" name="Picture 9" descr="E:\CLG\project\S8\dataset\data2\train-cmd-1008.jpg"/>
          <p:cNvPicPr/>
          <p:nvPr/>
        </p:nvPicPr>
        <p:blipFill>
          <a:blip r:embed="rId14"/>
          <a:stretch/>
        </p:blipFill>
        <p:spPr>
          <a:xfrm rot="5400000">
            <a:off x="8127720" y="4375440"/>
            <a:ext cx="813240" cy="1083240"/>
          </a:xfrm>
          <a:prstGeom prst="rect">
            <a:avLst/>
          </a:prstGeom>
          <a:ln>
            <a:noFill/>
          </a:ln>
        </p:spPr>
      </p:pic>
      <p:pic>
        <p:nvPicPr>
          <p:cNvPr id="197" name="Picture 10" descr="E:\CLG\project\S8\dataset\data2\train-cmd-1006.jpg"/>
          <p:cNvPicPr/>
          <p:nvPr/>
        </p:nvPicPr>
        <p:blipFill>
          <a:blip r:embed="rId15"/>
          <a:stretch/>
        </p:blipFill>
        <p:spPr>
          <a:xfrm>
            <a:off x="5439240" y="3225960"/>
            <a:ext cx="879480" cy="993600"/>
          </a:xfrm>
          <a:prstGeom prst="rect">
            <a:avLst/>
          </a:prstGeom>
          <a:ln>
            <a:noFill/>
          </a:ln>
        </p:spPr>
      </p:pic>
      <p:pic>
        <p:nvPicPr>
          <p:cNvPr id="198" name="Picture 11" descr="E:\CLG\project\S8\dataset\data2\train-cmd-1012.jpg"/>
          <p:cNvPicPr/>
          <p:nvPr/>
        </p:nvPicPr>
        <p:blipFill>
          <a:blip r:embed="rId16"/>
          <a:stretch/>
        </p:blipFill>
        <p:spPr>
          <a:xfrm>
            <a:off x="4264200" y="2095200"/>
            <a:ext cx="1233360" cy="1002600"/>
          </a:xfrm>
          <a:prstGeom prst="rect">
            <a:avLst/>
          </a:prstGeom>
          <a:ln>
            <a:noFill/>
          </a:ln>
        </p:spPr>
      </p:pic>
      <p:pic>
        <p:nvPicPr>
          <p:cNvPr id="199" name="Picture 12" descr="E:\CLG\project\S8\dataset\data2\train-cmd-1019.jpg"/>
          <p:cNvPicPr/>
          <p:nvPr/>
        </p:nvPicPr>
        <p:blipFill>
          <a:blip r:embed="rId17"/>
          <a:stretch/>
        </p:blipFill>
        <p:spPr>
          <a:xfrm>
            <a:off x="2832840" y="3215880"/>
            <a:ext cx="1083600" cy="1069200"/>
          </a:xfrm>
          <a:prstGeom prst="rect">
            <a:avLst/>
          </a:prstGeom>
          <a:ln>
            <a:noFill/>
          </a:ln>
        </p:spPr>
      </p:pic>
      <p:pic>
        <p:nvPicPr>
          <p:cNvPr id="200" name="Picture 13" descr="E:\CLG\project\S8\dataset\healthy\train-healthy-1.jpg"/>
          <p:cNvPicPr/>
          <p:nvPr/>
        </p:nvPicPr>
        <p:blipFill>
          <a:blip r:embed="rId18"/>
          <a:stretch/>
        </p:blipFill>
        <p:spPr>
          <a:xfrm rot="5400000">
            <a:off x="6776280" y="4415040"/>
            <a:ext cx="961920" cy="961920"/>
          </a:xfrm>
          <a:prstGeom prst="rect">
            <a:avLst/>
          </a:prstGeom>
          <a:ln>
            <a:noFill/>
          </a:ln>
        </p:spPr>
      </p:pic>
      <p:pic>
        <p:nvPicPr>
          <p:cNvPr id="201" name="Picture 14" descr="E:\CLG\project\S8\dataset\healthy\train-healthy-100.jpg"/>
          <p:cNvPicPr/>
          <p:nvPr/>
        </p:nvPicPr>
        <p:blipFill>
          <a:blip r:embed="rId19"/>
          <a:stretch/>
        </p:blipFill>
        <p:spPr>
          <a:xfrm>
            <a:off x="2727360" y="2136240"/>
            <a:ext cx="1218960" cy="975240"/>
          </a:xfrm>
          <a:prstGeom prst="rect">
            <a:avLst/>
          </a:prstGeom>
          <a:ln>
            <a:noFill/>
          </a:ln>
        </p:spPr>
      </p:pic>
      <p:pic>
        <p:nvPicPr>
          <p:cNvPr id="202" name="Picture 15" descr="E:\CLG\project\S8\dataset\healthy\train-healthy-106.jpg"/>
          <p:cNvPicPr/>
          <p:nvPr/>
        </p:nvPicPr>
        <p:blipFill>
          <a:blip r:embed="rId20"/>
          <a:stretch/>
        </p:blipFill>
        <p:spPr>
          <a:xfrm>
            <a:off x="8323920" y="2149920"/>
            <a:ext cx="1338480" cy="920520"/>
          </a:xfrm>
          <a:prstGeom prst="rect">
            <a:avLst/>
          </a:prstGeom>
          <a:ln>
            <a:noFill/>
          </a:ln>
        </p:spPr>
      </p:pic>
      <p:pic>
        <p:nvPicPr>
          <p:cNvPr id="203" name="Picture 16" descr="E:\CLG\project\S8\dataset\healthy\train-healthy-103.jpg"/>
          <p:cNvPicPr/>
          <p:nvPr/>
        </p:nvPicPr>
        <p:blipFill>
          <a:blip r:embed="rId21"/>
          <a:stretch/>
        </p:blipFill>
        <p:spPr>
          <a:xfrm rot="16200000">
            <a:off x="6586920" y="3102840"/>
            <a:ext cx="1060200" cy="1269000"/>
          </a:xfrm>
          <a:prstGeom prst="rect">
            <a:avLst/>
          </a:prstGeom>
          <a:ln>
            <a:noFill/>
          </a:ln>
        </p:spPr>
      </p:pic>
      <p:pic>
        <p:nvPicPr>
          <p:cNvPr id="204" name="Picture 17" descr="E:\CLG\project\S8\dataset\healthy\train-healthy-11.jpg"/>
          <p:cNvPicPr/>
          <p:nvPr/>
        </p:nvPicPr>
        <p:blipFill>
          <a:blip r:embed="rId22"/>
          <a:stretch/>
        </p:blipFill>
        <p:spPr>
          <a:xfrm>
            <a:off x="8214840" y="1058040"/>
            <a:ext cx="958320" cy="1002240"/>
          </a:xfrm>
          <a:prstGeom prst="rect">
            <a:avLst/>
          </a:prstGeom>
          <a:ln>
            <a:noFill/>
          </a:ln>
        </p:spPr>
      </p:pic>
      <p:pic>
        <p:nvPicPr>
          <p:cNvPr id="205" name="Picture 18" descr="E:\CLG\project\S8\dataset\healthy\train-healthy-111.jpg"/>
          <p:cNvPicPr/>
          <p:nvPr/>
        </p:nvPicPr>
        <p:blipFill>
          <a:blip r:embed="rId23"/>
          <a:stretch/>
        </p:blipFill>
        <p:spPr>
          <a:xfrm>
            <a:off x="9805320" y="2034360"/>
            <a:ext cx="907560" cy="1077120"/>
          </a:xfrm>
          <a:prstGeom prst="rect">
            <a:avLst/>
          </a:prstGeom>
          <a:ln>
            <a:noFill/>
          </a:ln>
        </p:spPr>
      </p:pic>
      <p:pic>
        <p:nvPicPr>
          <p:cNvPr id="206" name="Picture 19" descr="E:\CLG\project\S8\dataset\healthy\train-healthy-112.jpg"/>
          <p:cNvPicPr/>
          <p:nvPr/>
        </p:nvPicPr>
        <p:blipFill>
          <a:blip r:embed="rId24"/>
          <a:stretch/>
        </p:blipFill>
        <p:spPr>
          <a:xfrm>
            <a:off x="505080" y="2074680"/>
            <a:ext cx="888120" cy="982080"/>
          </a:xfrm>
          <a:prstGeom prst="rect">
            <a:avLst/>
          </a:prstGeom>
          <a:ln>
            <a:noFill/>
          </a:ln>
        </p:spPr>
      </p:pic>
      <p:pic>
        <p:nvPicPr>
          <p:cNvPr id="207" name="Picture 20" descr="E:\CLG\project\S8\dataset\healthy\train-healthy-114.jpg"/>
          <p:cNvPicPr/>
          <p:nvPr/>
        </p:nvPicPr>
        <p:blipFill>
          <a:blip r:embed="rId25"/>
          <a:stretch/>
        </p:blipFill>
        <p:spPr>
          <a:xfrm rot="5400000">
            <a:off x="9464400" y="873000"/>
            <a:ext cx="964440" cy="1288440"/>
          </a:xfrm>
          <a:prstGeom prst="rect">
            <a:avLst/>
          </a:prstGeom>
          <a:ln>
            <a:noFill/>
          </a:ln>
        </p:spPr>
      </p:pic>
      <p:pic>
        <p:nvPicPr>
          <p:cNvPr id="208" name="Picture 21" descr="E:\CLG\project\S8\dataset\healthy\train-healthy-117.jpg"/>
          <p:cNvPicPr/>
          <p:nvPr/>
        </p:nvPicPr>
        <p:blipFill>
          <a:blip r:embed="rId26"/>
          <a:stretch/>
        </p:blipFill>
        <p:spPr>
          <a:xfrm>
            <a:off x="6898680" y="2115360"/>
            <a:ext cx="1219680" cy="927720"/>
          </a:xfrm>
          <a:prstGeom prst="rect">
            <a:avLst/>
          </a:prstGeom>
          <a:ln>
            <a:noFill/>
          </a:ln>
        </p:spPr>
      </p:pic>
      <p:pic>
        <p:nvPicPr>
          <p:cNvPr id="209" name="Picture 22" descr="E:\CLG\project\S8\dataset\healthy\train-healthy-118.jpg"/>
          <p:cNvPicPr/>
          <p:nvPr/>
        </p:nvPicPr>
        <p:blipFill>
          <a:blip r:embed="rId27"/>
          <a:stretch/>
        </p:blipFill>
        <p:spPr>
          <a:xfrm>
            <a:off x="5718960" y="2101680"/>
            <a:ext cx="1090800" cy="1023120"/>
          </a:xfrm>
          <a:prstGeom prst="rect">
            <a:avLst/>
          </a:prstGeom>
          <a:ln>
            <a:noFill/>
          </a:ln>
        </p:spPr>
      </p:pic>
      <p:pic>
        <p:nvPicPr>
          <p:cNvPr id="210" name="Picture 23" descr="E:\CLG\project\S8\dataset\healthy\train-healthy-120.jpg"/>
          <p:cNvPicPr/>
          <p:nvPr/>
        </p:nvPicPr>
        <p:blipFill>
          <a:blip r:embed="rId28"/>
          <a:stretch/>
        </p:blipFill>
        <p:spPr>
          <a:xfrm>
            <a:off x="7981920" y="3225600"/>
            <a:ext cx="1358640" cy="1086840"/>
          </a:xfrm>
          <a:prstGeom prst="rect">
            <a:avLst/>
          </a:prstGeom>
          <a:ln>
            <a:noFill/>
          </a:ln>
        </p:spPr>
      </p:pic>
      <p:sp>
        <p:nvSpPr>
          <p:cNvPr id="211" name="CustomShape 1"/>
          <p:cNvSpPr/>
          <p:nvPr/>
        </p:nvSpPr>
        <p:spPr>
          <a:xfrm>
            <a:off x="191160" y="296280"/>
            <a:ext cx="1176408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DATA SET</a:t>
            </a:r>
            <a:endParaRPr b="0" lang="en-IN" sz="3200" spc="-1" strike="noStrike">
              <a:latin typeface="Arial"/>
            </a:endParaRPr>
          </a:p>
        </p:txBody>
      </p:sp>
      <p:pic>
        <p:nvPicPr>
          <p:cNvPr id="212" name="Picture 24" descr="E:\CLG\project\S8\dataset\cbsd\train-cbsd-113.jpg"/>
          <p:cNvPicPr/>
          <p:nvPr/>
        </p:nvPicPr>
        <p:blipFill>
          <a:blip r:embed="rId29"/>
          <a:stretch/>
        </p:blipFill>
        <p:spPr>
          <a:xfrm>
            <a:off x="9471600" y="3210120"/>
            <a:ext cx="1161720" cy="1006560"/>
          </a:xfrm>
          <a:prstGeom prst="rect">
            <a:avLst/>
          </a:prstGeom>
          <a:ln>
            <a:noFill/>
          </a:ln>
        </p:spPr>
      </p:pic>
      <p:pic>
        <p:nvPicPr>
          <p:cNvPr id="213" name="Picture 25" descr="E:\CLG\project\S8\dataset\cbsd\train-cbsd-132.jpg"/>
          <p:cNvPicPr/>
          <p:nvPr/>
        </p:nvPicPr>
        <p:blipFill>
          <a:blip r:embed="rId30"/>
          <a:stretch/>
        </p:blipFill>
        <p:spPr>
          <a:xfrm>
            <a:off x="476640" y="5596200"/>
            <a:ext cx="1090800" cy="872280"/>
          </a:xfrm>
          <a:prstGeom prst="rect">
            <a:avLst/>
          </a:prstGeom>
          <a:ln>
            <a:noFill/>
          </a:ln>
        </p:spPr>
      </p:pic>
      <p:pic>
        <p:nvPicPr>
          <p:cNvPr id="214" name="Picture 26" descr="E:\CLG\project\S8\dataset\cbsd\train-cbsd-137.jpg"/>
          <p:cNvPicPr/>
          <p:nvPr/>
        </p:nvPicPr>
        <p:blipFill>
          <a:blip r:embed="rId31"/>
          <a:stretch/>
        </p:blipFill>
        <p:spPr>
          <a:xfrm>
            <a:off x="4224240" y="3201480"/>
            <a:ext cx="1080000" cy="1042560"/>
          </a:xfrm>
          <a:prstGeom prst="rect">
            <a:avLst/>
          </a:prstGeom>
          <a:ln>
            <a:noFill/>
          </a:ln>
        </p:spPr>
      </p:pic>
      <p:pic>
        <p:nvPicPr>
          <p:cNvPr id="215" name="Picture 27" descr="E:\CLG\project\S8\dataset\cbsd\train-cbsd-1014.jpg"/>
          <p:cNvPicPr/>
          <p:nvPr/>
        </p:nvPicPr>
        <p:blipFill>
          <a:blip r:embed="rId32"/>
          <a:stretch/>
        </p:blipFill>
        <p:spPr>
          <a:xfrm>
            <a:off x="2796480" y="4479840"/>
            <a:ext cx="1155600" cy="924480"/>
          </a:xfrm>
          <a:prstGeom prst="rect">
            <a:avLst/>
          </a:prstGeom>
          <a:ln>
            <a:noFill/>
          </a:ln>
        </p:spPr>
      </p:pic>
      <p:pic>
        <p:nvPicPr>
          <p:cNvPr id="216" name="Picture 28" descr="E:\CLG\project\S8\dataset\cbsd\train-cbsd-1022.jpg"/>
          <p:cNvPicPr/>
          <p:nvPr/>
        </p:nvPicPr>
        <p:blipFill>
          <a:blip r:embed="rId33"/>
          <a:stretch/>
        </p:blipFill>
        <p:spPr>
          <a:xfrm rot="5400000">
            <a:off x="10713600" y="3250440"/>
            <a:ext cx="1051200" cy="1045080"/>
          </a:xfrm>
          <a:prstGeom prst="rect">
            <a:avLst/>
          </a:prstGeom>
          <a:ln>
            <a:noFill/>
          </a:ln>
        </p:spPr>
      </p:pic>
      <p:pic>
        <p:nvPicPr>
          <p:cNvPr id="217" name="Picture 29" descr="E:\CLG\project\S8\dataset\cbsd\train-cbsd-1039.jpg"/>
          <p:cNvPicPr/>
          <p:nvPr/>
        </p:nvPicPr>
        <p:blipFill>
          <a:blip r:embed="rId34"/>
          <a:stretch/>
        </p:blipFill>
        <p:spPr>
          <a:xfrm flipH="1">
            <a:off x="10782720" y="4461840"/>
            <a:ext cx="1049760" cy="778320"/>
          </a:xfrm>
          <a:prstGeom prst="rect">
            <a:avLst/>
          </a:prstGeom>
          <a:ln>
            <a:noFill/>
          </a:ln>
        </p:spPr>
      </p:pic>
      <p:pic>
        <p:nvPicPr>
          <p:cNvPr id="218" name="Picture 30" descr="E:\CLG\project\S8\dataset\cbsd\train-cbsd-1034.jpg"/>
          <p:cNvPicPr/>
          <p:nvPr/>
        </p:nvPicPr>
        <p:blipFill>
          <a:blip r:embed="rId35"/>
          <a:srcRect l="0" t="23826" r="0" b="0"/>
          <a:stretch/>
        </p:blipFill>
        <p:spPr>
          <a:xfrm>
            <a:off x="6872040" y="5442840"/>
            <a:ext cx="1002600" cy="1017000"/>
          </a:xfrm>
          <a:prstGeom prst="rect">
            <a:avLst/>
          </a:prstGeom>
          <a:ln>
            <a:noFill/>
          </a:ln>
        </p:spPr>
      </p:pic>
      <p:pic>
        <p:nvPicPr>
          <p:cNvPr id="219" name="Picture 32" descr="E:\CLG\project\S8\dataset\cbsd\train-cbsd-1058.jpg"/>
          <p:cNvPicPr/>
          <p:nvPr/>
        </p:nvPicPr>
        <p:blipFill>
          <a:blip r:embed="rId36"/>
          <a:stretch/>
        </p:blipFill>
        <p:spPr>
          <a:xfrm>
            <a:off x="7989840" y="5499360"/>
            <a:ext cx="1299960" cy="996840"/>
          </a:xfrm>
          <a:prstGeom prst="rect">
            <a:avLst/>
          </a:prstGeom>
          <a:ln>
            <a:noFill/>
          </a:ln>
        </p:spPr>
      </p:pic>
      <p:pic>
        <p:nvPicPr>
          <p:cNvPr id="220" name="Picture 33" descr="E:\CLG\project\S8\dataset\cbsd\train-cbsd-1067.jpg"/>
          <p:cNvPicPr/>
          <p:nvPr/>
        </p:nvPicPr>
        <p:blipFill>
          <a:blip r:embed="rId37"/>
          <a:stretch/>
        </p:blipFill>
        <p:spPr>
          <a:xfrm rot="5400000">
            <a:off x="10782720" y="2150640"/>
            <a:ext cx="1023120" cy="897840"/>
          </a:xfrm>
          <a:prstGeom prst="rect">
            <a:avLst/>
          </a:prstGeom>
          <a:ln>
            <a:noFill/>
          </a:ln>
        </p:spPr>
      </p:pic>
      <p:pic>
        <p:nvPicPr>
          <p:cNvPr id="221" name="Picture 34" descr="E:\CLG\project\S8\dataset\cbsd\train-cbsd-1093.jpg"/>
          <p:cNvPicPr/>
          <p:nvPr/>
        </p:nvPicPr>
        <p:blipFill>
          <a:blip r:embed="rId38"/>
          <a:stretch/>
        </p:blipFill>
        <p:spPr>
          <a:xfrm>
            <a:off x="3233160" y="5500080"/>
            <a:ext cx="1147320" cy="918000"/>
          </a:xfrm>
          <a:prstGeom prst="rect">
            <a:avLst/>
          </a:prstGeom>
          <a:ln>
            <a:noFill/>
          </a:ln>
        </p:spPr>
      </p:pic>
      <p:pic>
        <p:nvPicPr>
          <p:cNvPr id="222" name="Picture 35" descr="E:\CLG\project\S8\dataset\cbsd\train-cbsd-1109.jpg"/>
          <p:cNvPicPr/>
          <p:nvPr/>
        </p:nvPicPr>
        <p:blipFill>
          <a:blip r:embed="rId39"/>
          <a:srcRect l="0" t="0" r="16308" b="0"/>
          <a:stretch/>
        </p:blipFill>
        <p:spPr>
          <a:xfrm>
            <a:off x="5789160" y="5459040"/>
            <a:ext cx="979920" cy="1036800"/>
          </a:xfrm>
          <a:prstGeom prst="rect">
            <a:avLst/>
          </a:prstGeom>
          <a:ln>
            <a:noFill/>
          </a:ln>
        </p:spPr>
      </p:pic>
      <p:pic>
        <p:nvPicPr>
          <p:cNvPr id="223" name="Picture 36" descr="E:\CLG\project\S8\dataset\cbsd\train-cbsd-1121.jpg"/>
          <p:cNvPicPr/>
          <p:nvPr/>
        </p:nvPicPr>
        <p:blipFill>
          <a:blip r:embed="rId40"/>
          <a:stretch/>
        </p:blipFill>
        <p:spPr>
          <a:xfrm>
            <a:off x="4499280" y="5496840"/>
            <a:ext cx="1146960" cy="999000"/>
          </a:xfrm>
          <a:prstGeom prst="rect">
            <a:avLst/>
          </a:prstGeom>
          <a:ln>
            <a:noFill/>
          </a:ln>
        </p:spPr>
      </p:pic>
      <p:pic>
        <p:nvPicPr>
          <p:cNvPr id="224" name="Picture 37" descr="E:\CLG\project\S8\dataset\cbsd\train-cbsd-1135.jpg"/>
          <p:cNvPicPr/>
          <p:nvPr/>
        </p:nvPicPr>
        <p:blipFill>
          <a:blip r:embed="rId41"/>
          <a:stretch/>
        </p:blipFill>
        <p:spPr>
          <a:xfrm>
            <a:off x="9429480" y="5506920"/>
            <a:ext cx="1106280" cy="884880"/>
          </a:xfrm>
          <a:prstGeom prst="rect">
            <a:avLst/>
          </a:prstGeom>
          <a:ln>
            <a:noFill/>
          </a:ln>
        </p:spPr>
      </p:pic>
      <p:pic>
        <p:nvPicPr>
          <p:cNvPr id="225" name="Picture 38" descr="E:\CLG\project\S8\dataset\cbsd\train-cbsd-1161.jpg"/>
          <p:cNvPicPr/>
          <p:nvPr/>
        </p:nvPicPr>
        <p:blipFill>
          <a:blip r:embed="rId42"/>
          <a:stretch/>
        </p:blipFill>
        <p:spPr>
          <a:xfrm>
            <a:off x="1536120" y="4353480"/>
            <a:ext cx="961200" cy="1036080"/>
          </a:xfrm>
          <a:prstGeom prst="rect">
            <a:avLst/>
          </a:prstGeom>
          <a:ln>
            <a:noFill/>
          </a:ln>
        </p:spPr>
      </p:pic>
      <p:pic>
        <p:nvPicPr>
          <p:cNvPr id="226" name="Picture 39" descr="E:\CLG\project\S8\dataset\cbsd\train-cbsd-1203.jpg"/>
          <p:cNvPicPr/>
          <p:nvPr/>
        </p:nvPicPr>
        <p:blipFill>
          <a:blip r:embed="rId43"/>
          <a:stretch/>
        </p:blipFill>
        <p:spPr>
          <a:xfrm>
            <a:off x="10693080" y="1067760"/>
            <a:ext cx="1022760" cy="801720"/>
          </a:xfrm>
          <a:prstGeom prst="rect">
            <a:avLst/>
          </a:prstGeom>
          <a:ln>
            <a:noFill/>
          </a:ln>
        </p:spPr>
      </p:pic>
      <p:pic>
        <p:nvPicPr>
          <p:cNvPr id="227" name="Picture 40" descr="E:\CLG\project\S8\dataset\cbsd\train-cbsd-1237.jpg"/>
          <p:cNvPicPr/>
          <p:nvPr/>
        </p:nvPicPr>
        <p:blipFill>
          <a:blip r:embed="rId44"/>
          <a:stretch/>
        </p:blipFill>
        <p:spPr>
          <a:xfrm>
            <a:off x="1855080" y="5520600"/>
            <a:ext cx="1242720" cy="934560"/>
          </a:xfrm>
          <a:prstGeom prst="rect">
            <a:avLst/>
          </a:prstGeom>
          <a:ln>
            <a:noFill/>
          </a:ln>
        </p:spPr>
      </p:pic>
      <p:pic>
        <p:nvPicPr>
          <p:cNvPr id="228" name="Picture 41" descr="E:\CLG\project\S8\dataset\cbsd\train-cbsd-1319.jpg"/>
          <p:cNvPicPr/>
          <p:nvPr/>
        </p:nvPicPr>
        <p:blipFill>
          <a:blip r:embed="rId45"/>
          <a:stretch/>
        </p:blipFill>
        <p:spPr>
          <a:xfrm rot="5400000">
            <a:off x="10724760" y="5394960"/>
            <a:ext cx="1016640" cy="10623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392D46F0-6653-449F-B0B3-D49BE879CE91}" type="slidenum">
              <a:rPr b="0" lang="en-IN" sz="1200" spc="-1" strike="noStrike">
                <a:solidFill>
                  <a:srgbClr val="8b8b8b"/>
                </a:solidFill>
                <a:latin typeface="Calibri"/>
              </a:rPr>
              <a:t>&lt;number&gt;</a:t>
            </a:fld>
            <a:endParaRPr b="0" lang="en-IN" sz="1200" spc="-1" strike="noStrike">
              <a:latin typeface="Times New Roman"/>
            </a:endParaRPr>
          </a:p>
        </p:txBody>
      </p:sp>
      <p:graphicFrame>
        <p:nvGraphicFramePr>
          <p:cNvPr id="230" name="Table 2"/>
          <p:cNvGraphicFramePr/>
          <p:nvPr/>
        </p:nvGraphicFramePr>
        <p:xfrm>
          <a:off x="1739880" y="2148840"/>
          <a:ext cx="8081280" cy="1943280"/>
        </p:xfrm>
        <a:graphic>
          <a:graphicData uri="http://schemas.openxmlformats.org/drawingml/2006/table">
            <a:tbl>
              <a:tblPr/>
              <a:tblGrid>
                <a:gridCol w="1578960"/>
                <a:gridCol w="1739880"/>
                <a:gridCol w="1510920"/>
                <a:gridCol w="1586880"/>
                <a:gridCol w="1664640"/>
              </a:tblGrid>
              <a:tr h="622440">
                <a:tc>
                  <a:txBody>
                    <a:bodyPr>
                      <a:noAutofit/>
                    </a:bodyPr>
                    <a:p>
                      <a:pPr>
                        <a:lnSpc>
                          <a:spcPct val="100000"/>
                        </a:lnSpc>
                      </a:pPr>
                      <a:r>
                        <a:rPr b="1" lang="en-IN" sz="1800" spc="-1" strike="noStrike">
                          <a:solidFill>
                            <a:srgbClr val="ffffff"/>
                          </a:solidFill>
                          <a:latin typeface="Calibri"/>
                        </a:rPr>
                        <a:t>Name of Class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800" spc="-1" strike="noStrike">
                          <a:solidFill>
                            <a:srgbClr val="ffffff"/>
                          </a:solidFill>
                          <a:latin typeface="Calibri"/>
                        </a:rPr>
                        <a:t>Samples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800" spc="-1" strike="noStrike">
                          <a:solidFill>
                            <a:srgbClr val="ffffff"/>
                          </a:solidFill>
                          <a:latin typeface="Calibri"/>
                        </a:rPr>
                        <a:t>Recognized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800" spc="-1" strike="noStrike">
                          <a:solidFill>
                            <a:srgbClr val="ffffff"/>
                          </a:solidFill>
                          <a:latin typeface="Calibri"/>
                        </a:rPr>
                        <a:t>Misclassified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gn="ctr">
                        <a:lnSpc>
                          <a:spcPct val="100000"/>
                        </a:lnSpc>
                      </a:pPr>
                      <a:r>
                        <a:rPr b="1" lang="en-IN" sz="1800" spc="-1" strike="noStrike">
                          <a:solidFill>
                            <a:srgbClr val="ffffff"/>
                          </a:solidFill>
                          <a:latin typeface="Calibri"/>
                        </a:rPr>
                        <a:t>Recognition rate(%)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622440">
                <a:tc>
                  <a:txBody>
                    <a:bodyPr>
                      <a:noAutofit/>
                    </a:bodyPr>
                    <a:p>
                      <a:pPr algn="ctr">
                        <a:lnSpc>
                          <a:spcPct val="100000"/>
                        </a:lnSpc>
                      </a:pPr>
                      <a:r>
                        <a:rPr b="0" lang="en-IN" sz="1800" spc="-1" strike="noStrike">
                          <a:solidFill>
                            <a:srgbClr val="000000"/>
                          </a:solidFill>
                          <a:latin typeface="Calibri"/>
                        </a:rPr>
                        <a:t>Healthy leaves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35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35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100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57120">
                <a:tc>
                  <a:txBody>
                    <a:bodyPr>
                      <a:noAutofit/>
                    </a:bodyPr>
                    <a:p>
                      <a:pPr algn="ctr">
                        <a:lnSpc>
                          <a:spcPct val="100000"/>
                        </a:lnSpc>
                      </a:pPr>
                      <a:r>
                        <a:rPr b="0" lang="en-IN" sz="1800" spc="-1" strike="noStrike">
                          <a:solidFill>
                            <a:srgbClr val="000000"/>
                          </a:solidFill>
                          <a:latin typeface="Calibri"/>
                        </a:rPr>
                        <a:t>CBB</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35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34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97.14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57120">
                <a:tc>
                  <a:txBody>
                    <a:bodyPr>
                      <a:noAutofit/>
                    </a:bodyPr>
                    <a:p>
                      <a:pPr algn="ctr">
                        <a:lnSpc>
                          <a:spcPct val="100000"/>
                        </a:lnSpc>
                      </a:pPr>
                      <a:r>
                        <a:rPr b="0" lang="en-IN" sz="1800" spc="-1" strike="noStrike">
                          <a:solidFill>
                            <a:srgbClr val="000000"/>
                          </a:solidFill>
                          <a:latin typeface="Calibri"/>
                        </a:rPr>
                        <a:t>Brown spot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35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31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gn="ctr">
                        <a:lnSpc>
                          <a:spcPct val="100000"/>
                        </a:lnSpc>
                      </a:pPr>
                      <a:r>
                        <a:rPr b="0" lang="en-IN" sz="1800" spc="-1" strike="noStrike">
                          <a:solidFill>
                            <a:srgbClr val="000000"/>
                          </a:solidFill>
                          <a:latin typeface="Calibri"/>
                        </a:rPr>
                        <a:t>88.57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57120">
                <a:tc>
                  <a:txBody>
                    <a:bodyPr>
                      <a:noAutofit/>
                    </a:bodyPr>
                    <a:p>
                      <a:pPr algn="ctr">
                        <a:lnSpc>
                          <a:spcPct val="100000"/>
                        </a:lnSpc>
                      </a:pPr>
                      <a:r>
                        <a:rPr b="0" lang="en-IN" sz="1800" spc="-1" strike="noStrike">
                          <a:solidFill>
                            <a:srgbClr val="000000"/>
                          </a:solidFill>
                          <a:latin typeface="Calibri"/>
                        </a:rPr>
                        <a:t>Mosaic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35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33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gn="ctr">
                        <a:lnSpc>
                          <a:spcPct val="100000"/>
                        </a:lnSpc>
                      </a:pPr>
                      <a:r>
                        <a:rPr b="0" lang="en-IN" sz="1800" spc="-1" strike="noStrike">
                          <a:solidFill>
                            <a:srgbClr val="000000"/>
                          </a:solidFill>
                          <a:latin typeface="Calibri"/>
                        </a:rPr>
                        <a:t>94.28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
        <p:nvSpPr>
          <p:cNvPr id="231" name="CustomShape 3"/>
          <p:cNvSpPr/>
          <p:nvPr/>
        </p:nvSpPr>
        <p:spPr>
          <a:xfrm>
            <a:off x="328320" y="497160"/>
            <a:ext cx="1142532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ACCURACY OF DETECTION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1C83FB5A-80B2-40ED-ACA8-786B22BC040B}"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33" name="Picture 3" descr=""/>
          <p:cNvPicPr/>
          <p:nvPr/>
        </p:nvPicPr>
        <p:blipFill>
          <a:blip r:embed="rId1"/>
          <a:stretch/>
        </p:blipFill>
        <p:spPr>
          <a:xfrm>
            <a:off x="758160" y="1026360"/>
            <a:ext cx="10501920" cy="5694840"/>
          </a:xfrm>
          <a:prstGeom prst="rect">
            <a:avLst/>
          </a:prstGeom>
          <a:ln>
            <a:noFill/>
          </a:ln>
        </p:spPr>
      </p:pic>
      <p:sp>
        <p:nvSpPr>
          <p:cNvPr id="234" name="CustomShape 2"/>
          <p:cNvSpPr/>
          <p:nvPr/>
        </p:nvSpPr>
        <p:spPr>
          <a:xfrm>
            <a:off x="532800" y="363960"/>
            <a:ext cx="10727640" cy="852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OUTPUT</a:t>
            </a:r>
            <a:endParaRPr b="0" lang="en-IN" sz="3200" spc="-1" strike="noStrike">
              <a:latin typeface="Arial"/>
            </a:endParaRPr>
          </a:p>
          <a:p>
            <a:pPr algn="ct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4C36A4A1-424D-4459-BEAD-3F1DE9F44B86}"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36" name="Picture 5" descr=""/>
          <p:cNvPicPr/>
          <p:nvPr/>
        </p:nvPicPr>
        <p:blipFill>
          <a:blip r:embed="rId1"/>
          <a:srcRect l="0" t="0" r="0" b="7517"/>
          <a:stretch/>
        </p:blipFill>
        <p:spPr>
          <a:xfrm>
            <a:off x="709560" y="1175040"/>
            <a:ext cx="10392480" cy="54061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rot="4248600">
            <a:off x="2635200" y="3600000"/>
            <a:ext cx="901440" cy="915840"/>
          </a:xfrm>
          <a:prstGeom prst="arc">
            <a:avLst>
              <a:gd name="adj1" fmla="val 16200000"/>
              <a:gd name="adj2" fmla="val 0"/>
            </a:avLst>
          </a:prstGeom>
          <a:noFill/>
          <a:ln/>
        </p:spPr>
        <p:style>
          <a:lnRef idx="1">
            <a:schemeClr val="accent1"/>
          </a:lnRef>
          <a:fillRef idx="0">
            <a:schemeClr val="accent1"/>
          </a:fillRef>
          <a:effectRef idx="0">
            <a:schemeClr val="accent1"/>
          </a:effectRef>
          <a:fontRef idx="minor"/>
        </p:style>
      </p:sp>
      <p:sp>
        <p:nvSpPr>
          <p:cNvPr id="238"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1A0ED32F-3901-4E1C-A5D5-79ED67E87D7C}" type="slidenum">
              <a:rPr b="0" lang="en-IN" sz="1200" spc="-1" strike="noStrike">
                <a:solidFill>
                  <a:srgbClr val="8b8b8b"/>
                </a:solidFill>
                <a:latin typeface="Calibri"/>
              </a:rPr>
              <a:t>&lt;number&gt;</a:t>
            </a:fld>
            <a:endParaRPr b="0" lang="en-IN" sz="1200" spc="-1" strike="noStrike">
              <a:latin typeface="Times New Roman"/>
            </a:endParaRPr>
          </a:p>
        </p:txBody>
      </p:sp>
      <p:grpSp>
        <p:nvGrpSpPr>
          <p:cNvPr id="239" name="Group 3"/>
          <p:cNvGrpSpPr/>
          <p:nvPr/>
        </p:nvGrpSpPr>
        <p:grpSpPr>
          <a:xfrm>
            <a:off x="988920" y="1239120"/>
            <a:ext cx="9822600" cy="5083200"/>
            <a:chOff x="988920" y="1239120"/>
            <a:chExt cx="9822600" cy="5083200"/>
          </a:xfrm>
        </p:grpSpPr>
        <p:sp>
          <p:nvSpPr>
            <p:cNvPr id="240" name="CustomShape 4"/>
            <p:cNvSpPr/>
            <p:nvPr/>
          </p:nvSpPr>
          <p:spPr>
            <a:xfrm rot="20025600">
              <a:off x="2631240" y="3701880"/>
              <a:ext cx="2216880" cy="1026720"/>
            </a:xfrm>
            <a:prstGeom prst="mathMinus">
              <a:avLst>
                <a:gd name="adj1" fmla="val 23520"/>
              </a:avLst>
            </a:prstGeom>
            <a:ln/>
          </p:spPr>
          <p:style>
            <a:lnRef idx="2">
              <a:schemeClr val="accent6"/>
            </a:lnRef>
            <a:fillRef idx="1">
              <a:schemeClr val="lt1"/>
            </a:fillRef>
            <a:effectRef idx="0">
              <a:schemeClr val="accent6"/>
            </a:effectRef>
            <a:fontRef idx="minor"/>
          </p:style>
        </p:sp>
        <p:sp>
          <p:nvSpPr>
            <p:cNvPr id="241" name="CustomShape 5"/>
            <p:cNvSpPr/>
            <p:nvPr/>
          </p:nvSpPr>
          <p:spPr>
            <a:xfrm>
              <a:off x="4280040" y="4152240"/>
              <a:ext cx="919440" cy="914040"/>
            </a:xfrm>
            <a:prstGeom prst="donut">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242" name="CustomShape 6"/>
            <p:cNvSpPr/>
            <p:nvPr/>
          </p:nvSpPr>
          <p:spPr>
            <a:xfrm>
              <a:off x="4424760" y="3279240"/>
              <a:ext cx="239400" cy="3043080"/>
            </a:xfrm>
            <a:prstGeom prst="mathMinus">
              <a:avLst>
                <a:gd name="adj1" fmla="val 23520"/>
              </a:avLst>
            </a:prstGeom>
            <a:ln/>
          </p:spPr>
          <p:style>
            <a:lnRef idx="2">
              <a:schemeClr val="accent1">
                <a:shade val="50000"/>
              </a:schemeClr>
            </a:lnRef>
            <a:fillRef idx="1">
              <a:schemeClr val="accent1"/>
            </a:fillRef>
            <a:effectRef idx="0">
              <a:schemeClr val="accent1"/>
            </a:effectRef>
            <a:fontRef idx="minor"/>
          </p:style>
        </p:sp>
        <p:sp>
          <p:nvSpPr>
            <p:cNvPr id="243" name="CustomShape 7"/>
            <p:cNvSpPr/>
            <p:nvPr/>
          </p:nvSpPr>
          <p:spPr>
            <a:xfrm>
              <a:off x="7294680" y="4152240"/>
              <a:ext cx="919440" cy="914040"/>
            </a:xfrm>
            <a:prstGeom prst="donut">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244" name="CustomShape 8"/>
            <p:cNvSpPr/>
            <p:nvPr/>
          </p:nvSpPr>
          <p:spPr>
            <a:xfrm rot="10800000">
              <a:off x="5708520" y="4652640"/>
              <a:ext cx="730080" cy="680040"/>
            </a:xfrm>
            <a:prstGeom prst="triangle">
              <a:avLst>
                <a:gd name="adj" fmla="val 50000"/>
              </a:avLst>
            </a:prstGeom>
            <a:ln/>
          </p:spPr>
          <p:style>
            <a:lnRef idx="2">
              <a:schemeClr val="accent6"/>
            </a:lnRef>
            <a:fillRef idx="1">
              <a:schemeClr val="lt1"/>
            </a:fillRef>
            <a:effectRef idx="0">
              <a:schemeClr val="accent6"/>
            </a:effectRef>
            <a:fontRef idx="minor"/>
          </p:style>
        </p:sp>
        <p:sp>
          <p:nvSpPr>
            <p:cNvPr id="245" name="CustomShape 9"/>
            <p:cNvSpPr/>
            <p:nvPr/>
          </p:nvSpPr>
          <p:spPr>
            <a:xfrm>
              <a:off x="5645160" y="3584880"/>
              <a:ext cx="856080" cy="1215720"/>
            </a:xfrm>
            <a:prstGeom prst="can">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246" name="CustomShape 10"/>
            <p:cNvSpPr/>
            <p:nvPr/>
          </p:nvSpPr>
          <p:spPr>
            <a:xfrm>
              <a:off x="4300200" y="3967560"/>
              <a:ext cx="3546000" cy="450360"/>
            </a:xfrm>
            <a:prstGeom prst="roundRect">
              <a:avLst>
                <a:gd name="adj" fmla="val 16667"/>
              </a:avLst>
            </a:prstGeom>
            <a:ln/>
          </p:spPr>
          <p:style>
            <a:lnRef idx="2">
              <a:schemeClr val="accent6"/>
            </a:lnRef>
            <a:fillRef idx="1">
              <a:schemeClr val="lt1"/>
            </a:fillRef>
            <a:effectRef idx="0">
              <a:schemeClr val="accent6"/>
            </a:effectRef>
            <a:fontRef idx="minor"/>
          </p:style>
        </p:sp>
        <p:sp>
          <p:nvSpPr>
            <p:cNvPr id="247" name="CustomShape 11"/>
            <p:cNvSpPr/>
            <p:nvPr/>
          </p:nvSpPr>
          <p:spPr>
            <a:xfrm>
              <a:off x="4053240" y="4609440"/>
              <a:ext cx="919440" cy="914040"/>
            </a:xfrm>
            <a:prstGeom prst="donut">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248" name="CustomShape 12"/>
            <p:cNvSpPr/>
            <p:nvPr/>
          </p:nvSpPr>
          <p:spPr>
            <a:xfrm>
              <a:off x="7174080" y="4609440"/>
              <a:ext cx="919440" cy="914040"/>
            </a:xfrm>
            <a:prstGeom prst="donut">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249" name="CustomShape 13"/>
            <p:cNvSpPr/>
            <p:nvPr/>
          </p:nvSpPr>
          <p:spPr>
            <a:xfrm>
              <a:off x="2314800" y="4152240"/>
              <a:ext cx="919440" cy="914040"/>
            </a:xfrm>
            <a:prstGeom prst="donut">
              <a:avLst>
                <a:gd name="adj" fmla="val 36108"/>
              </a:avLst>
            </a:prstGeom>
            <a:ln/>
          </p:spPr>
          <p:style>
            <a:lnRef idx="2">
              <a:schemeClr val="accent6"/>
            </a:lnRef>
            <a:fillRef idx="1">
              <a:schemeClr val="lt1"/>
            </a:fillRef>
            <a:effectRef idx="0">
              <a:schemeClr val="accent6"/>
            </a:effectRef>
            <a:fontRef idx="minor"/>
          </p:style>
        </p:sp>
        <p:sp>
          <p:nvSpPr>
            <p:cNvPr id="250" name="CustomShape 14"/>
            <p:cNvSpPr/>
            <p:nvPr/>
          </p:nvSpPr>
          <p:spPr>
            <a:xfrm rot="1893600">
              <a:off x="7321320" y="4206240"/>
              <a:ext cx="2228040" cy="693000"/>
            </a:xfrm>
            <a:prstGeom prst="mathMinus">
              <a:avLst>
                <a:gd name="adj1" fmla="val 23520"/>
              </a:avLst>
            </a:prstGeom>
            <a:ln/>
          </p:spPr>
          <p:style>
            <a:lnRef idx="2">
              <a:schemeClr val="accent1">
                <a:shade val="50000"/>
              </a:schemeClr>
            </a:lnRef>
            <a:fillRef idx="1">
              <a:schemeClr val="accent1"/>
            </a:fillRef>
            <a:effectRef idx="0">
              <a:schemeClr val="accent1"/>
            </a:effectRef>
            <a:fontRef idx="minor"/>
          </p:style>
        </p:sp>
        <p:sp>
          <p:nvSpPr>
            <p:cNvPr id="251" name="CustomShape 15"/>
            <p:cNvSpPr/>
            <p:nvPr/>
          </p:nvSpPr>
          <p:spPr>
            <a:xfrm rot="5964000">
              <a:off x="8592840" y="4680000"/>
              <a:ext cx="912240" cy="857880"/>
            </a:xfrm>
            <a:prstGeom prst="diagStripe">
              <a:avLst>
                <a:gd name="adj" fmla="val 50000"/>
              </a:avLst>
            </a:prstGeom>
            <a:ln/>
          </p:spPr>
          <p:style>
            <a:lnRef idx="2">
              <a:schemeClr val="accent6"/>
            </a:lnRef>
            <a:fillRef idx="1">
              <a:schemeClr val="lt1"/>
            </a:fillRef>
            <a:effectRef idx="0">
              <a:schemeClr val="accent6"/>
            </a:effectRef>
            <a:fontRef idx="minor"/>
          </p:style>
        </p:sp>
        <p:sp>
          <p:nvSpPr>
            <p:cNvPr id="252" name="CustomShape 16"/>
            <p:cNvSpPr/>
            <p:nvPr/>
          </p:nvSpPr>
          <p:spPr>
            <a:xfrm>
              <a:off x="988920" y="3080160"/>
              <a:ext cx="1197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plougher</a:t>
              </a:r>
              <a:endParaRPr b="0" lang="en-IN" sz="1800" spc="-1" strike="noStrike">
                <a:latin typeface="Arial"/>
              </a:endParaRPr>
            </a:p>
          </p:txBody>
        </p:sp>
        <p:sp>
          <p:nvSpPr>
            <p:cNvPr id="253" name="CustomShape 17"/>
            <p:cNvSpPr/>
            <p:nvPr/>
          </p:nvSpPr>
          <p:spPr>
            <a:xfrm>
              <a:off x="8649000" y="3723840"/>
              <a:ext cx="2162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Soil covering tool</a:t>
              </a:r>
              <a:endParaRPr b="0" lang="en-IN" sz="1800" spc="-1" strike="noStrike">
                <a:latin typeface="Arial"/>
              </a:endParaRPr>
            </a:p>
          </p:txBody>
        </p:sp>
        <p:sp>
          <p:nvSpPr>
            <p:cNvPr id="254" name="CustomShape 18"/>
            <p:cNvSpPr/>
            <p:nvPr/>
          </p:nvSpPr>
          <p:spPr>
            <a:xfrm>
              <a:off x="8583480" y="2620440"/>
              <a:ext cx="1965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Seed Dispenser</a:t>
              </a:r>
              <a:endParaRPr b="0" lang="en-IN" sz="1800" spc="-1" strike="noStrike">
                <a:latin typeface="Arial"/>
              </a:endParaRPr>
            </a:p>
          </p:txBody>
        </p:sp>
        <p:sp>
          <p:nvSpPr>
            <p:cNvPr id="255" name="CustomShape 19"/>
            <p:cNvSpPr/>
            <p:nvPr/>
          </p:nvSpPr>
          <p:spPr>
            <a:xfrm flipV="1" rot="16200000">
              <a:off x="1978920" y="3355200"/>
              <a:ext cx="886680" cy="704160"/>
            </a:xfrm>
            <a:prstGeom prst="bentConnector2">
              <a:avLst/>
            </a:prstGeom>
            <a:noFill/>
            <a:ln/>
          </p:spPr>
          <p:style>
            <a:lnRef idx="1">
              <a:schemeClr val="accent1"/>
            </a:lnRef>
            <a:fillRef idx="0">
              <a:schemeClr val="accent1"/>
            </a:fillRef>
            <a:effectRef idx="0">
              <a:schemeClr val="accent1"/>
            </a:effectRef>
            <a:fontRef idx="minor"/>
          </p:style>
        </p:sp>
        <p:sp>
          <p:nvSpPr>
            <p:cNvPr id="256" name="CustomShape 20"/>
            <p:cNvSpPr/>
            <p:nvPr/>
          </p:nvSpPr>
          <p:spPr>
            <a:xfrm flipV="1">
              <a:off x="6238800" y="2804760"/>
              <a:ext cx="2565720" cy="874800"/>
            </a:xfrm>
            <a:prstGeom prst="bentConnector3">
              <a:avLst>
                <a:gd name="adj1" fmla="val 85801"/>
              </a:avLst>
            </a:prstGeom>
            <a:noFill/>
            <a:ln>
              <a:solidFill>
                <a:schemeClr val="tx1"/>
              </a:solidFill>
            </a:ln>
          </p:spPr>
          <p:style>
            <a:lnRef idx="1">
              <a:schemeClr val="accent1"/>
            </a:lnRef>
            <a:fillRef idx="0">
              <a:schemeClr val="accent1"/>
            </a:fillRef>
            <a:effectRef idx="0">
              <a:schemeClr val="accent1"/>
            </a:effectRef>
            <a:fontRef idx="minor"/>
          </p:style>
        </p:sp>
        <p:sp>
          <p:nvSpPr>
            <p:cNvPr id="257" name="CustomShape 21"/>
            <p:cNvSpPr/>
            <p:nvPr/>
          </p:nvSpPr>
          <p:spPr>
            <a:xfrm flipH="1" flipV="1" rot="5400000">
              <a:off x="8427960" y="3995280"/>
              <a:ext cx="549360" cy="375840"/>
            </a:xfrm>
            <a:prstGeom prst="bentConnector2">
              <a:avLst/>
            </a:prstGeom>
            <a:noFill/>
            <a:ln>
              <a:solidFill>
                <a:schemeClr val="tx1"/>
              </a:solidFill>
            </a:ln>
          </p:spPr>
          <p:style>
            <a:lnRef idx="1">
              <a:schemeClr val="accent1"/>
            </a:lnRef>
            <a:fillRef idx="0">
              <a:schemeClr val="accent1"/>
            </a:fillRef>
            <a:effectRef idx="0">
              <a:schemeClr val="accent1"/>
            </a:effectRef>
            <a:fontRef idx="minor"/>
          </p:style>
        </p:sp>
        <p:sp>
          <p:nvSpPr>
            <p:cNvPr id="258" name="CustomShape 22"/>
            <p:cNvSpPr/>
            <p:nvPr/>
          </p:nvSpPr>
          <p:spPr>
            <a:xfrm>
              <a:off x="4280040" y="2419560"/>
              <a:ext cx="3566160" cy="156600"/>
            </a:xfrm>
            <a:prstGeom prst="rect">
              <a:avLst/>
            </a:prstGeom>
            <a:ln/>
          </p:spPr>
          <p:style>
            <a:lnRef idx="2">
              <a:schemeClr val="accent3">
                <a:shade val="50000"/>
              </a:schemeClr>
            </a:lnRef>
            <a:fillRef idx="1">
              <a:schemeClr val="accent3"/>
            </a:fillRef>
            <a:effectRef idx="0">
              <a:schemeClr val="accent3"/>
            </a:effectRef>
            <a:fontRef idx="minor"/>
          </p:style>
        </p:sp>
        <p:sp>
          <p:nvSpPr>
            <p:cNvPr id="259" name="CustomShape 23"/>
            <p:cNvSpPr/>
            <p:nvPr/>
          </p:nvSpPr>
          <p:spPr>
            <a:xfrm>
              <a:off x="4560840" y="2577240"/>
              <a:ext cx="102960" cy="1389960"/>
            </a:xfrm>
            <a:prstGeom prst="rect">
              <a:avLst/>
            </a:prstGeom>
            <a:ln/>
          </p:spPr>
          <p:style>
            <a:lnRef idx="2">
              <a:schemeClr val="accent1">
                <a:shade val="50000"/>
              </a:schemeClr>
            </a:lnRef>
            <a:fillRef idx="1">
              <a:schemeClr val="accent1"/>
            </a:fillRef>
            <a:effectRef idx="0">
              <a:schemeClr val="accent1"/>
            </a:effectRef>
            <a:fontRef idx="minor"/>
          </p:style>
        </p:sp>
        <p:sp>
          <p:nvSpPr>
            <p:cNvPr id="260" name="CustomShape 24"/>
            <p:cNvSpPr/>
            <p:nvPr/>
          </p:nvSpPr>
          <p:spPr>
            <a:xfrm>
              <a:off x="7536960" y="2568960"/>
              <a:ext cx="102960" cy="1389960"/>
            </a:xfrm>
            <a:prstGeom prst="rect">
              <a:avLst/>
            </a:prstGeom>
            <a:ln/>
          </p:spPr>
          <p:style>
            <a:lnRef idx="2">
              <a:schemeClr val="accent1">
                <a:shade val="50000"/>
              </a:schemeClr>
            </a:lnRef>
            <a:fillRef idx="1">
              <a:schemeClr val="accent1"/>
            </a:fillRef>
            <a:effectRef idx="0">
              <a:schemeClr val="accent1"/>
            </a:effectRef>
            <a:fontRef idx="minor"/>
          </p:style>
        </p:sp>
        <p:sp>
          <p:nvSpPr>
            <p:cNvPr id="261" name="CustomShape 25"/>
            <p:cNvSpPr/>
            <p:nvPr/>
          </p:nvSpPr>
          <p:spPr>
            <a:xfrm rot="19508400">
              <a:off x="4417920" y="1377360"/>
              <a:ext cx="637560" cy="485640"/>
            </a:xfrm>
            <a:prstGeom prst="actionButtonMovie">
              <a:avLst/>
            </a:prstGeom>
            <a:noFill/>
            <a:ln w="38160">
              <a:solidFill>
                <a:schemeClr val="accent5">
                  <a:lumMod val="50000"/>
                </a:schemeClr>
              </a:solidFill>
            </a:ln>
          </p:spPr>
          <p:style>
            <a:lnRef idx="2">
              <a:schemeClr val="accent6"/>
            </a:lnRef>
            <a:fillRef idx="1">
              <a:schemeClr val="lt1"/>
            </a:fillRef>
            <a:effectRef idx="0">
              <a:schemeClr val="accent6"/>
            </a:effectRef>
            <a:fontRef idx="minor"/>
          </p:style>
        </p:sp>
      </p:grpSp>
      <p:sp>
        <p:nvSpPr>
          <p:cNvPr id="262" name="CustomShape 26"/>
          <p:cNvSpPr/>
          <p:nvPr/>
        </p:nvSpPr>
        <p:spPr>
          <a:xfrm>
            <a:off x="8074800" y="986400"/>
            <a:ext cx="16794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rPr>
              <a:t>Camera</a:t>
            </a:r>
            <a:endParaRPr b="0" lang="en-IN" sz="1800" spc="-1" strike="noStrike">
              <a:latin typeface="Arial"/>
            </a:endParaRPr>
          </a:p>
        </p:txBody>
      </p:sp>
      <p:sp>
        <p:nvSpPr>
          <p:cNvPr id="263" name="CustomShape 27"/>
          <p:cNvSpPr/>
          <p:nvPr/>
        </p:nvSpPr>
        <p:spPr>
          <a:xfrm flipV="1">
            <a:off x="5103360" y="1193760"/>
            <a:ext cx="3036600" cy="357480"/>
          </a:xfrm>
          <a:prstGeom prst="bentConnector3">
            <a:avLst>
              <a:gd name="adj1" fmla="val 50000"/>
            </a:avLst>
          </a:prstGeom>
          <a:noFill/>
          <a:ln/>
        </p:spPr>
        <p:style>
          <a:lnRef idx="1">
            <a:schemeClr val="dk1"/>
          </a:lnRef>
          <a:fillRef idx="0">
            <a:schemeClr val="dk1"/>
          </a:fillRef>
          <a:effectRef idx="0">
            <a:schemeClr val="dk1"/>
          </a:effectRef>
          <a:fontRef idx="minor"/>
        </p:style>
      </p:sp>
      <p:sp>
        <p:nvSpPr>
          <p:cNvPr id="264" name="CustomShape 28"/>
          <p:cNvSpPr/>
          <p:nvPr/>
        </p:nvSpPr>
        <p:spPr>
          <a:xfrm>
            <a:off x="191160" y="276840"/>
            <a:ext cx="117777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PROPOSED MODEL</a:t>
            </a:r>
            <a:endParaRPr b="0" lang="en-IN" sz="3200" spc="-1" strike="noStrike">
              <a:latin typeface="Arial"/>
            </a:endParaRPr>
          </a:p>
        </p:txBody>
      </p:sp>
      <p:sp>
        <p:nvSpPr>
          <p:cNvPr id="265" name="CustomShape 29"/>
          <p:cNvSpPr/>
          <p:nvPr/>
        </p:nvSpPr>
        <p:spPr>
          <a:xfrm>
            <a:off x="4593600" y="1759680"/>
            <a:ext cx="51120" cy="740880"/>
          </a:xfrm>
          <a:prstGeom prst="rect">
            <a:avLst/>
          </a:prstGeom>
          <a:ln/>
        </p:spPr>
        <p:style>
          <a:lnRef idx="2">
            <a:schemeClr val="accent1">
              <a:shade val="50000"/>
            </a:schemeClr>
          </a:lnRef>
          <a:fillRef idx="1">
            <a:schemeClr val="accent1"/>
          </a:fillRef>
          <a:effectRef idx="0">
            <a:schemeClr val="accent1"/>
          </a:effectRef>
          <a:fontRef idx="minor"/>
        </p:style>
      </p:sp>
      <p:sp>
        <p:nvSpPr>
          <p:cNvPr id="266" name="CustomShape 30"/>
          <p:cNvSpPr/>
          <p:nvPr/>
        </p:nvSpPr>
        <p:spPr>
          <a:xfrm rot="20692800">
            <a:off x="1646640" y="3866760"/>
            <a:ext cx="901440" cy="915840"/>
          </a:xfrm>
          <a:prstGeom prst="arc">
            <a:avLst>
              <a:gd name="adj1" fmla="val 16200000"/>
              <a:gd name="adj2" fmla="val 0"/>
            </a:avLst>
          </a:prstGeom>
          <a:noFill/>
          <a:ln/>
        </p:spPr>
        <p:style>
          <a:lnRef idx="1">
            <a:schemeClr val="accent1"/>
          </a:lnRef>
          <a:fillRef idx="0">
            <a:schemeClr val="accent1"/>
          </a:fillRef>
          <a:effectRef idx="0">
            <a:schemeClr val="accent1"/>
          </a:effectRef>
          <a:fontRef idx="minor"/>
        </p:style>
      </p:sp>
      <p:sp>
        <p:nvSpPr>
          <p:cNvPr id="267" name="CustomShape 31"/>
          <p:cNvSpPr/>
          <p:nvPr/>
        </p:nvSpPr>
        <p:spPr>
          <a:xfrm rot="9554400">
            <a:off x="3168720" y="4172040"/>
            <a:ext cx="901440" cy="915840"/>
          </a:xfrm>
          <a:prstGeom prst="arc">
            <a:avLst>
              <a:gd name="adj1" fmla="val 16200000"/>
              <a:gd name="adj2" fmla="val 0"/>
            </a:avLst>
          </a:prstGeom>
          <a:noFill/>
          <a:ln/>
        </p:spPr>
        <p:style>
          <a:lnRef idx="1">
            <a:schemeClr val="accent1"/>
          </a:lnRef>
          <a:fillRef idx="0">
            <a:schemeClr val="accent1"/>
          </a:fillRef>
          <a:effectRef idx="0">
            <a:schemeClr val="accent1"/>
          </a:effectRef>
          <a:fontRef idx="minor"/>
        </p:style>
      </p:sp>
      <p:sp>
        <p:nvSpPr>
          <p:cNvPr id="268" name="CustomShape 32"/>
          <p:cNvSpPr/>
          <p:nvPr/>
        </p:nvSpPr>
        <p:spPr>
          <a:xfrm rot="15566400">
            <a:off x="2044800" y="4838760"/>
            <a:ext cx="901440" cy="915840"/>
          </a:xfrm>
          <a:prstGeom prst="arc">
            <a:avLst>
              <a:gd name="adj1" fmla="val 16200000"/>
              <a:gd name="adj2" fmla="val 0"/>
            </a:avLst>
          </a:prstGeom>
          <a:noFill/>
          <a:ln/>
        </p:spPr>
        <p:style>
          <a:lnRef idx="1">
            <a:schemeClr val="accent1"/>
          </a:lnRef>
          <a:fillRef idx="0">
            <a:schemeClr val="accent1"/>
          </a:fillRef>
          <a:effectRef idx="0">
            <a:schemeClr val="accent1"/>
          </a:effectRef>
          <a:fontRef idx="minor"/>
        </p:style>
      </p:sp>
      <p:sp>
        <p:nvSpPr>
          <p:cNvPr id="269" name="CustomShape 33"/>
          <p:cNvSpPr/>
          <p:nvPr/>
        </p:nvSpPr>
        <p:spPr>
          <a:xfrm rot="18370200">
            <a:off x="1589400" y="4438800"/>
            <a:ext cx="901440" cy="915840"/>
          </a:xfrm>
          <a:prstGeom prst="arc">
            <a:avLst>
              <a:gd name="adj1" fmla="val 16200000"/>
              <a:gd name="adj2" fmla="val 0"/>
            </a:avLst>
          </a:prstGeom>
          <a:noFill/>
          <a:ln/>
        </p:spPr>
        <p:style>
          <a:lnRef idx="1">
            <a:schemeClr val="accent1"/>
          </a:lnRef>
          <a:fillRef idx="0">
            <a:schemeClr val="accent1"/>
          </a:fillRef>
          <a:effectRef idx="0">
            <a:schemeClr val="accent1"/>
          </a:effectRef>
          <a:fontRef idx="minor"/>
        </p:style>
      </p:sp>
      <p:sp>
        <p:nvSpPr>
          <p:cNvPr id="270" name="CustomShape 34"/>
          <p:cNvSpPr/>
          <p:nvPr/>
        </p:nvSpPr>
        <p:spPr>
          <a:xfrm rot="12757200">
            <a:off x="2749680" y="4838760"/>
            <a:ext cx="901440" cy="915840"/>
          </a:xfrm>
          <a:prstGeom prst="arc">
            <a:avLst>
              <a:gd name="adj1" fmla="val 16200000"/>
              <a:gd name="adj2" fmla="val 0"/>
            </a:avLst>
          </a:prstGeom>
          <a:noFill/>
          <a:ln/>
        </p:spPr>
        <p:style>
          <a:lnRef idx="1">
            <a:schemeClr val="accent1"/>
          </a:lnRef>
          <a:fillRef idx="0">
            <a:schemeClr val="accent1"/>
          </a:fillRef>
          <a:effectRef idx="0">
            <a:schemeClr val="accent1"/>
          </a:effectRef>
          <a:fontRef idx="minor"/>
        </p:style>
      </p:sp>
      <p:sp>
        <p:nvSpPr>
          <p:cNvPr id="271" name="CustomShape 35"/>
          <p:cNvSpPr/>
          <p:nvPr/>
        </p:nvSpPr>
        <p:spPr>
          <a:xfrm rot="1622400">
            <a:off x="2101680" y="3503880"/>
            <a:ext cx="901440" cy="915840"/>
          </a:xfrm>
          <a:prstGeom prst="arc">
            <a:avLst>
              <a:gd name="adj1" fmla="val 16200000"/>
              <a:gd name="adj2" fmla="val 0"/>
            </a:avLst>
          </a:prstGeom>
          <a:no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245160" y="348840"/>
            <a:ext cx="11575800" cy="4996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INTRODUCTION</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marL="457200" indent="-456840">
              <a:lnSpc>
                <a:spcPct val="100000"/>
              </a:lnSpc>
              <a:spcAft>
                <a:spcPts val="1199"/>
              </a:spcAft>
              <a:buClr>
                <a:srgbClr val="000000"/>
              </a:buClr>
              <a:buFont typeface="Arial"/>
              <a:buChar char="•"/>
            </a:pPr>
            <a:r>
              <a:rPr b="0" lang="en-IN" sz="2800" spc="-1" strike="noStrike">
                <a:solidFill>
                  <a:srgbClr val="000000"/>
                </a:solidFill>
                <a:latin typeface="Calibri"/>
              </a:rPr>
              <a:t> </a:t>
            </a:r>
            <a:r>
              <a:rPr b="0" lang="en-US" sz="2800" spc="-1" strike="noStrike">
                <a:solidFill>
                  <a:srgbClr val="000000"/>
                </a:solidFill>
                <a:latin typeface="Times New Roman"/>
              </a:rPr>
              <a:t>Agricultural robotics is used for automation in bio-systems such as agriculture, forestry and fisheries.</a:t>
            </a:r>
            <a:endParaRPr b="0" lang="en-IN" sz="2800" spc="-1" strike="noStrike">
              <a:latin typeface="Arial"/>
            </a:endParaRPr>
          </a:p>
          <a:p>
            <a:pPr marL="457200" indent="-456840">
              <a:lnSpc>
                <a:spcPct val="100000"/>
              </a:lnSpc>
              <a:spcAft>
                <a:spcPts val="1199"/>
              </a:spcAft>
              <a:buClr>
                <a:srgbClr val="000000"/>
              </a:buClr>
              <a:buFont typeface="Arial"/>
              <a:buChar char="•"/>
            </a:pPr>
            <a:r>
              <a:rPr b="0" lang="en-US" sz="2800" spc="-1" strike="noStrike">
                <a:solidFill>
                  <a:srgbClr val="000000"/>
                </a:solidFill>
                <a:latin typeface="Times New Roman"/>
              </a:rPr>
              <a:t>It replaces the conventional techniques to perform the same task with efficiency.</a:t>
            </a:r>
            <a:endParaRPr b="0" lang="en-IN" sz="2800" spc="-1" strike="noStrike">
              <a:latin typeface="Arial"/>
            </a:endParaRPr>
          </a:p>
          <a:p>
            <a:pPr marL="457200" indent="-456840">
              <a:lnSpc>
                <a:spcPct val="100000"/>
              </a:lnSpc>
              <a:spcAft>
                <a:spcPts val="1199"/>
              </a:spcAft>
              <a:buClr>
                <a:srgbClr val="000000"/>
              </a:buClr>
              <a:buFont typeface="Arial"/>
              <a:buChar char="•"/>
            </a:pPr>
            <a:r>
              <a:rPr b="0" lang="en-US" sz="2800" spc="-1" strike="noStrike">
                <a:solidFill>
                  <a:srgbClr val="000000"/>
                </a:solidFill>
                <a:latin typeface="Times New Roman"/>
              </a:rPr>
              <a:t>In agriculture, the opportunities for the robot-enhanced productivity are immense.</a:t>
            </a:r>
            <a:endParaRPr b="0" lang="en-IN" sz="2800" spc="-1" strike="noStrike">
              <a:latin typeface="Arial"/>
            </a:endParaRPr>
          </a:p>
          <a:p>
            <a:pPr marL="457200" indent="-456840">
              <a:lnSpc>
                <a:spcPct val="100000"/>
              </a:lnSpc>
              <a:buClr>
                <a:srgbClr val="000000"/>
              </a:buClr>
              <a:buFont typeface="Arial"/>
              <a:buChar char="•"/>
            </a:pPr>
            <a:r>
              <a:rPr b="0" lang="en-US" sz="2800" spc="-1" strike="noStrike">
                <a:solidFill>
                  <a:srgbClr val="000000"/>
                </a:solidFill>
                <a:latin typeface="Times New Roman"/>
              </a:rPr>
              <a:t>The robots can perform the agricultural operations autonomously such as the ploughing, seed dispensing etc.</a:t>
            </a:r>
            <a:endParaRPr b="0" lang="en-IN" sz="2800" spc="-1" strike="noStrike">
              <a:latin typeface="Arial"/>
            </a:endParaRPr>
          </a:p>
        </p:txBody>
      </p:sp>
      <p:sp>
        <p:nvSpPr>
          <p:cNvPr id="49"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E991C87C-343B-495F-BEDF-52783D4E3AC7}" type="slidenum">
              <a:rPr b="0" lang="en-IN" sz="1200" spc="-1" strike="noStrike">
                <a:solidFill>
                  <a:srgbClr val="8b8b8b"/>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29F04B8D-BBFE-44EA-BFB9-EC080257A490}" type="slidenum">
              <a:rPr b="0" lang="en-IN" sz="1200" spc="-1" strike="noStrike">
                <a:solidFill>
                  <a:srgbClr val="8b8b8b"/>
                </a:solidFill>
                <a:latin typeface="Calibri"/>
              </a:rPr>
              <a:t>&lt;number&gt;</a:t>
            </a:fld>
            <a:endParaRPr b="0" lang="en-IN" sz="1200" spc="-1" strike="noStrike">
              <a:latin typeface="Times New Roman"/>
            </a:endParaRPr>
          </a:p>
        </p:txBody>
      </p:sp>
      <p:sp>
        <p:nvSpPr>
          <p:cNvPr id="273" name="CustomShape 2"/>
          <p:cNvSpPr/>
          <p:nvPr/>
        </p:nvSpPr>
        <p:spPr>
          <a:xfrm>
            <a:off x="334440" y="816840"/>
            <a:ext cx="5761080" cy="5904360"/>
          </a:xfrm>
          <a:prstGeom prst="roundRect">
            <a:avLst>
              <a:gd name="adj" fmla="val 8594"/>
            </a:avLst>
          </a:prstGeom>
          <a:blipFill rotWithShape="0">
            <a:blip r:embed="rId1"/>
            <a:stretch>
              <a:fillRect/>
            </a:stretch>
          </a:blipFill>
          <a:ln>
            <a:noFill/>
          </a:ln>
          <a:effectLst>
            <a:reflection algn="bl" blurRad="12700" dir="5400000" dist="5000" endPos="28000" rotWithShape="0" stA="38000" sy="-100000"/>
          </a:effectLst>
        </p:spPr>
        <p:style>
          <a:lnRef idx="0"/>
          <a:fillRef idx="0"/>
          <a:effectRef idx="0"/>
          <a:fontRef idx="minor"/>
        </p:style>
      </p:sp>
      <p:pic>
        <p:nvPicPr>
          <p:cNvPr id="274" name="Picture 5" descr=""/>
          <p:cNvPicPr/>
          <p:nvPr/>
        </p:nvPicPr>
        <p:blipFill>
          <a:blip r:embed="rId2"/>
          <a:stretch/>
        </p:blipFill>
        <p:spPr>
          <a:xfrm rot="5400000">
            <a:off x="6787080" y="2418480"/>
            <a:ext cx="4647960" cy="322668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FBF9513F-A113-4061-86AA-ACCF1050D125}" type="slidenum">
              <a:rPr b="0" lang="en-IN" sz="1200" spc="-1" strike="noStrike">
                <a:solidFill>
                  <a:srgbClr val="8b8b8b"/>
                </a:solidFill>
                <a:latin typeface="Calibri"/>
              </a:rPr>
              <a:t>&lt;number&gt;</a:t>
            </a:fld>
            <a:endParaRPr b="0" lang="en-IN" sz="1200" spc="-1" strike="noStrike">
              <a:latin typeface="Times New Roman"/>
            </a:endParaRPr>
          </a:p>
        </p:txBody>
      </p:sp>
      <p:sp>
        <p:nvSpPr>
          <p:cNvPr id="276" name="CustomShape 2"/>
          <p:cNvSpPr/>
          <p:nvPr/>
        </p:nvSpPr>
        <p:spPr>
          <a:xfrm>
            <a:off x="70920" y="190440"/>
            <a:ext cx="11720520" cy="579600"/>
          </a:xfrm>
          <a:prstGeom prst="rect">
            <a:avLst/>
          </a:prstGeom>
          <a:noFill/>
          <a:ln>
            <a:noFill/>
          </a:ln>
        </p:spPr>
        <p:style>
          <a:lnRef idx="0"/>
          <a:fillRef idx="0"/>
          <a:effectRef idx="0"/>
          <a:fontRef idx="minor"/>
        </p:style>
        <p:txBody>
          <a:bodyPr anchor="ctr">
            <a:spAutoFit/>
          </a:bodyPr>
          <a:p>
            <a:pPr algn="ctr">
              <a:lnSpc>
                <a:spcPct val="100000"/>
              </a:lnSpc>
            </a:pPr>
            <a:r>
              <a:rPr b="1" lang="en-IN" sz="3200" spc="-1" strike="noStrike">
                <a:solidFill>
                  <a:srgbClr val="000000"/>
                </a:solidFill>
                <a:latin typeface="Times New Roman"/>
              </a:rPr>
              <a:t> </a:t>
            </a:r>
            <a:r>
              <a:rPr b="1" lang="en-IN" sz="3200" spc="-1" strike="noStrike">
                <a:solidFill>
                  <a:srgbClr val="000000"/>
                </a:solidFill>
                <a:latin typeface="Times New Roman"/>
              </a:rPr>
              <a:t>COST ANALYSIS</a:t>
            </a:r>
            <a:endParaRPr b="0" lang="en-IN" sz="3200" spc="-1" strike="noStrike">
              <a:latin typeface="Arial"/>
            </a:endParaRPr>
          </a:p>
        </p:txBody>
      </p:sp>
      <p:graphicFrame>
        <p:nvGraphicFramePr>
          <p:cNvPr id="277" name="Table 3"/>
          <p:cNvGraphicFramePr/>
          <p:nvPr/>
        </p:nvGraphicFramePr>
        <p:xfrm>
          <a:off x="1915560" y="858600"/>
          <a:ext cx="8195400" cy="5728320"/>
        </p:xfrm>
        <a:graphic>
          <a:graphicData uri="http://schemas.openxmlformats.org/drawingml/2006/table">
            <a:tbl>
              <a:tblPr/>
              <a:tblGrid>
                <a:gridCol w="725400"/>
                <a:gridCol w="2221560"/>
                <a:gridCol w="2956320"/>
                <a:gridCol w="1145880"/>
                <a:gridCol w="1146240"/>
              </a:tblGrid>
              <a:tr h="924480">
                <a:tc>
                  <a:txBody>
                    <a:bodyPr lIns="9360" rIns="9360" tIns="9360" bIns="0" anchor="ctr">
                      <a:noAutofit/>
                    </a:bodyPr>
                    <a:p>
                      <a:pPr algn="ctr">
                        <a:lnSpc>
                          <a:spcPct val="100000"/>
                        </a:lnSpc>
                      </a:pPr>
                      <a:r>
                        <a:rPr b="0" lang="en-US" sz="2000" spc="-1" strike="noStrike">
                          <a:solidFill>
                            <a:srgbClr val="000000"/>
                          </a:solidFill>
                          <a:latin typeface="Calibri"/>
                        </a:rPr>
                        <a:t>Sl.No</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b4c7e7"/>
                    </a:solidFill>
                  </a:tcPr>
                </a:tc>
                <a:tc>
                  <a:txBody>
                    <a:bodyPr lIns="9360" rIns="9360" tIns="9360" bIns="0" anchor="ctr">
                      <a:noAutofit/>
                    </a:bodyPr>
                    <a:p>
                      <a:pPr algn="ctr">
                        <a:lnSpc>
                          <a:spcPct val="100000"/>
                        </a:lnSpc>
                      </a:pPr>
                      <a:r>
                        <a:rPr b="0" lang="en-US" sz="2000" spc="-1" strike="noStrike">
                          <a:solidFill>
                            <a:srgbClr val="000000"/>
                          </a:solidFill>
                          <a:latin typeface="Calibri"/>
                        </a:rPr>
                        <a:t>COMPONENTS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b4c7e7"/>
                    </a:solidFill>
                  </a:tcPr>
                </a:tc>
                <a:tc>
                  <a:txBody>
                    <a:bodyPr lIns="9360" rIns="9360" tIns="9360" bIns="0" anchor="ctr">
                      <a:noAutofit/>
                    </a:bodyPr>
                    <a:p>
                      <a:pPr algn="ctr">
                        <a:lnSpc>
                          <a:spcPct val="100000"/>
                        </a:lnSpc>
                      </a:pPr>
                      <a:r>
                        <a:rPr b="0" lang="en-US" sz="2000" spc="-1" strike="noStrike">
                          <a:solidFill>
                            <a:srgbClr val="000000"/>
                          </a:solidFill>
                          <a:latin typeface="Calibri"/>
                        </a:rPr>
                        <a:t>FIELD OF USE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b4c7e7"/>
                    </a:solidFill>
                  </a:tcPr>
                </a:tc>
                <a:tc>
                  <a:txBody>
                    <a:bodyPr lIns="9360" rIns="9360" tIns="9360" bIns="0" anchor="ctr">
                      <a:noAutofit/>
                    </a:bodyPr>
                    <a:p>
                      <a:pPr algn="ctr">
                        <a:lnSpc>
                          <a:spcPct val="100000"/>
                        </a:lnSpc>
                      </a:pPr>
                      <a:r>
                        <a:rPr b="0" lang="en-US" sz="2000" spc="-1" strike="noStrike">
                          <a:solidFill>
                            <a:srgbClr val="000000"/>
                          </a:solidFill>
                          <a:latin typeface="Calibri"/>
                        </a:rPr>
                        <a:t>NO.OF </a:t>
                      </a:r>
                      <a:br/>
                      <a:r>
                        <a:rPr b="0" lang="en-US" sz="2000" spc="-1" strike="noStrike">
                          <a:solidFill>
                            <a:srgbClr val="000000"/>
                          </a:solidFill>
                          <a:latin typeface="Calibri"/>
                        </a:rPr>
                        <a:t>UNITS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b4c7e7"/>
                    </a:solidFill>
                  </a:tcPr>
                </a:tc>
                <a:tc>
                  <a:txBody>
                    <a:bodyPr lIns="9360" rIns="9360" tIns="9360" bIns="0" anchor="ctr">
                      <a:noAutofit/>
                    </a:bodyPr>
                    <a:p>
                      <a:pPr algn="ctr">
                        <a:lnSpc>
                          <a:spcPct val="100000"/>
                        </a:lnSpc>
                      </a:pPr>
                      <a:r>
                        <a:rPr b="0" lang="en-US" sz="2000" spc="-1" strike="noStrike">
                          <a:solidFill>
                            <a:srgbClr val="000000"/>
                          </a:solidFill>
                          <a:latin typeface="Calibri"/>
                        </a:rPr>
                        <a:t>COST</a:t>
                      </a:r>
                      <a:br/>
                      <a:r>
                        <a:rPr b="0" lang="en-US" sz="2000" spc="-1" strike="noStrike">
                          <a:solidFill>
                            <a:srgbClr val="000000"/>
                          </a:solidFill>
                          <a:latin typeface="Calibri"/>
                        </a:rPr>
                        <a:t>PER UNIT</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b4c7e7"/>
                    </a:solidFill>
                  </a:tcPr>
                </a:tc>
              </a:tr>
              <a:tr h="619560">
                <a:tc>
                  <a:txBody>
                    <a:bodyPr lIns="9360" rIns="9360" tIns="9360" bIns="0" anchor="ctr">
                      <a:noAutofit/>
                    </a:bodyPr>
                    <a:p>
                      <a:pPr algn="ctr">
                        <a:lnSpc>
                          <a:spcPct val="100000"/>
                        </a:lnSpc>
                      </a:pPr>
                      <a:r>
                        <a:rPr b="0" lang="en-US" sz="2000" spc="-1" strike="noStrike">
                          <a:solidFill>
                            <a:srgbClr val="000000"/>
                          </a:solidFill>
                          <a:latin typeface="Calibri"/>
                        </a:rPr>
                        <a:t>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12 V Power supply</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Robot Vehicle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400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19560">
                <a:tc>
                  <a:txBody>
                    <a:bodyPr lIns="9360" rIns="9360" tIns="9360" bIns="0" anchor="ctr">
                      <a:noAutofit/>
                    </a:bodyPr>
                    <a:p>
                      <a:pPr algn="ctr">
                        <a:lnSpc>
                          <a:spcPct val="100000"/>
                        </a:lnSpc>
                      </a:pPr>
                      <a:r>
                        <a:rPr b="0" lang="en-US" sz="2000" spc="-1" strike="noStrike">
                          <a:solidFill>
                            <a:srgbClr val="000000"/>
                          </a:solidFill>
                          <a:latin typeface="Calibri"/>
                        </a:rPr>
                        <a:t>2</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Raspberry Pi 4</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Leaf Disease Detection</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4000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19560">
                <a:tc>
                  <a:txBody>
                    <a:bodyPr lIns="9360" rIns="9360" tIns="9360" bIns="0" anchor="ctr">
                      <a:noAutofit/>
                    </a:bodyPr>
                    <a:p>
                      <a:pPr algn="ctr">
                        <a:lnSpc>
                          <a:spcPct val="100000"/>
                        </a:lnSpc>
                      </a:pPr>
                      <a:r>
                        <a:rPr b="0" lang="en-US" sz="2000" spc="-1" strike="noStrike">
                          <a:solidFill>
                            <a:srgbClr val="000000"/>
                          </a:solidFill>
                          <a:latin typeface="Calibri"/>
                        </a:rPr>
                        <a:t>3</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Pi Camera</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Leaf Disease Detection</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500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19560">
                <a:tc>
                  <a:txBody>
                    <a:bodyPr lIns="9360" rIns="9360" tIns="9360" bIns="0" anchor="ctr">
                      <a:noAutofit/>
                    </a:bodyPr>
                    <a:p>
                      <a:pPr algn="ctr">
                        <a:lnSpc>
                          <a:spcPct val="100000"/>
                        </a:lnSpc>
                      </a:pPr>
                      <a:r>
                        <a:rPr b="0" lang="en-US" sz="2000" spc="-1" strike="noStrike">
                          <a:solidFill>
                            <a:srgbClr val="000000"/>
                          </a:solidFill>
                          <a:latin typeface="Calibri"/>
                        </a:rPr>
                        <a:t>4</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12 V DC Motor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Robot Vehicle Wheel </a:t>
                      </a:r>
                      <a:br/>
                      <a:r>
                        <a:rPr b="0" lang="en-US" sz="2000" spc="-1" strike="noStrike">
                          <a:solidFill>
                            <a:srgbClr val="000000"/>
                          </a:solidFill>
                          <a:latin typeface="Calibri"/>
                        </a:rPr>
                        <a:t>&amp; Plougher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Tahoma"/>
                          <a:ea typeface="Tahoma"/>
                        </a:rPr>
                        <a:t>3</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ea typeface="Tahoma"/>
                        </a:rPr>
                        <a:t>200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a:txBody>
                    <a:bodyPr lIns="9360" rIns="9360" tIns="9360" bIns="0" anchor="ctr">
                      <a:noAutofit/>
                    </a:bodyPr>
                    <a:p>
                      <a:pPr algn="ctr">
                        <a:lnSpc>
                          <a:spcPct val="100000"/>
                        </a:lnSpc>
                      </a:pPr>
                      <a:r>
                        <a:rPr b="0" lang="en-US" sz="2000" spc="-1" strike="noStrike">
                          <a:solidFill>
                            <a:srgbClr val="000000"/>
                          </a:solidFill>
                          <a:latin typeface="Calibri"/>
                        </a:rPr>
                        <a:t>5</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5V Servo Motor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Seed Dispenser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125</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a:txBody>
                    <a:bodyPr lIns="9360" rIns="9360" tIns="9360" bIns="0" anchor="ctr">
                      <a:noAutofit/>
                    </a:bodyPr>
                    <a:p>
                      <a:pPr algn="ctr">
                        <a:lnSpc>
                          <a:spcPct val="100000"/>
                        </a:lnSpc>
                      </a:pPr>
                      <a:r>
                        <a:rPr b="0" lang="en-US" sz="2000" spc="-1" strike="noStrike">
                          <a:solidFill>
                            <a:srgbClr val="000000"/>
                          </a:solidFill>
                          <a:latin typeface="Calibri"/>
                        </a:rPr>
                        <a:t>6</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L293D IC</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Robot Vehicle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2</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ea typeface="Tahoma"/>
                        </a:rPr>
                        <a:t>130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a:txBody>
                    <a:bodyPr lIns="9360" rIns="9360" tIns="9360" bIns="0" anchor="ctr">
                      <a:noAutofit/>
                    </a:bodyPr>
                    <a:p>
                      <a:pPr algn="ctr">
                        <a:lnSpc>
                          <a:spcPct val="100000"/>
                        </a:lnSpc>
                      </a:pPr>
                      <a:r>
                        <a:rPr b="0" lang="en-US" sz="2000" spc="-1" strike="noStrike">
                          <a:solidFill>
                            <a:srgbClr val="000000"/>
                          </a:solidFill>
                          <a:latin typeface="Calibri"/>
                        </a:rPr>
                        <a:t>7</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Motor Chassis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Robot Vehicle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200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a:txBody>
                    <a:bodyPr lIns="9360" rIns="9360" tIns="9360" bIns="0" anchor="ctr">
                      <a:noAutofit/>
                    </a:bodyPr>
                    <a:p>
                      <a:pPr algn="ctr">
                        <a:lnSpc>
                          <a:spcPct val="100000"/>
                        </a:lnSpc>
                      </a:pPr>
                      <a:r>
                        <a:rPr b="0" lang="en-US" sz="2000" spc="-1" strike="noStrike">
                          <a:solidFill>
                            <a:srgbClr val="000000"/>
                          </a:solidFill>
                          <a:latin typeface="Calibri"/>
                        </a:rPr>
                        <a:t>8</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Wheels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Robot Vehicle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4</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ea typeface="Tahoma"/>
                        </a:rPr>
                        <a:t>40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a:txBody>
                    <a:bodyPr lIns="9360" rIns="9360" tIns="9360" bIns="0" anchor="ctr">
                      <a:noAutofit/>
                    </a:bodyPr>
                    <a:p>
                      <a:pPr algn="ctr">
                        <a:lnSpc>
                          <a:spcPct val="100000"/>
                        </a:lnSpc>
                      </a:pPr>
                      <a:r>
                        <a:rPr b="0" lang="en-US" sz="2000" spc="-1" strike="noStrike">
                          <a:solidFill>
                            <a:srgbClr val="000000"/>
                          </a:solidFill>
                          <a:latin typeface="Calibri"/>
                        </a:rPr>
                        <a:t>9</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PCB</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Circuit Designing</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500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a:txBody>
                    <a:bodyPr lIns="9360" rIns="9360" tIns="9360" bIns="0" anchor="ctr">
                      <a:noAutofit/>
                    </a:bodyPr>
                    <a:p>
                      <a:pPr algn="ctr">
                        <a:lnSpc>
                          <a:spcPct val="100000"/>
                        </a:lnSpc>
                      </a:pPr>
                      <a:r>
                        <a:rPr b="0" lang="en-US" sz="2000" spc="-1" strike="noStrike">
                          <a:solidFill>
                            <a:srgbClr val="000000"/>
                          </a:solidFill>
                          <a:latin typeface="Calibri"/>
                        </a:rPr>
                        <a:t>10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rPr>
                        <a:t>LED</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b">
                      <a:noAutofit/>
                    </a:bodyPr>
                    <a:p>
                      <a:pPr>
                        <a:lnSpc>
                          <a:spcPct val="100000"/>
                        </a:lnSpc>
                      </a:pPr>
                      <a:r>
                        <a:rPr b="0" lang="en-US" sz="2000" spc="-1" strike="noStrike">
                          <a:solidFill>
                            <a:srgbClr val="000000"/>
                          </a:solidFill>
                          <a:latin typeface="Calibri"/>
                        </a:rPr>
                        <a:t>Indication</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rPr>
                        <a:t>3</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ea typeface="Tahoma"/>
                        </a:rPr>
                        <a:t>3</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a:txBody>
                    <a:bodyPr lIns="9360" rIns="9360" tIns="9360" bIns="0" anchor="ctr">
                      <a:noAutofit/>
                    </a:bodyPr>
                    <a:p>
                      <a:pPr algn="ctr">
                        <a:lnSpc>
                          <a:spcPct val="100000"/>
                        </a:lnSpc>
                      </a:pPr>
                      <a:r>
                        <a:rPr b="0" lang="en-US" sz="2000" spc="-1" strike="noStrike">
                          <a:solidFill>
                            <a:srgbClr val="000000"/>
                          </a:solidFill>
                          <a:latin typeface="Calibri"/>
                          <a:ea typeface="Tahoma"/>
                        </a:rPr>
                        <a:t>11</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nSpc>
                          <a:spcPct val="100000"/>
                        </a:lnSpc>
                      </a:pPr>
                      <a:r>
                        <a:rPr b="0" lang="en-US" sz="2000" spc="-1" strike="noStrike">
                          <a:solidFill>
                            <a:srgbClr val="000000"/>
                          </a:solidFill>
                          <a:latin typeface="Calibri"/>
                          <a:ea typeface="Tahoma"/>
                        </a:rPr>
                        <a:t>Other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0" anchor="ctr">
                      <a:noAutofit/>
                    </a:bodyPr>
                    <a:p>
                      <a:pPr algn="ctr">
                        <a:lnSpc>
                          <a:spcPct val="100000"/>
                        </a:lnSpc>
                      </a:pPr>
                      <a:r>
                        <a:rPr b="0" lang="en-US" sz="2000" spc="-1" strike="noStrike">
                          <a:solidFill>
                            <a:srgbClr val="000000"/>
                          </a:solidFill>
                          <a:latin typeface="Calibri"/>
                          <a:ea typeface="Tahoma"/>
                        </a:rPr>
                        <a:t>500</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4640">
                <a:tc gridSpan="4">
                  <a:txBody>
                    <a:bodyPr lIns="9360" rIns="9360" tIns="9360" bIns="0" anchor="ctr">
                      <a:noAutofit/>
                    </a:bodyPr>
                    <a:p>
                      <a:pPr algn="ctr">
                        <a:lnSpc>
                          <a:spcPct val="100000"/>
                        </a:lnSpc>
                      </a:pPr>
                      <a:r>
                        <a:rPr b="0" lang="en-US" sz="2000" spc="-1" strike="noStrike">
                          <a:solidFill>
                            <a:srgbClr val="000000"/>
                          </a:solidFill>
                          <a:latin typeface="Calibri"/>
                        </a:rPr>
                        <a:t>Total</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a:txBody>
                    <a:bodyPr lIns="9360" rIns="9360" tIns="9360" bIns="0" anchor="ctr">
                      <a:noAutofit/>
                    </a:bodyPr>
                    <a:p>
                      <a:pPr algn="ctr">
                        <a:lnSpc>
                          <a:spcPct val="100000"/>
                        </a:lnSpc>
                      </a:pPr>
                      <a:r>
                        <a:rPr b="0" lang="en-US" sz="2000" spc="-1" strike="noStrike">
                          <a:solidFill>
                            <a:srgbClr val="000000"/>
                          </a:solidFill>
                          <a:latin typeface="Calibri"/>
                          <a:ea typeface="Tahoma"/>
                        </a:rPr>
                        <a:t>7254</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E456B280-A9CC-406C-A335-8520E92B34A0}" type="slidenum">
              <a:rPr b="0" lang="en-IN" sz="1200" spc="-1" strike="noStrike">
                <a:solidFill>
                  <a:srgbClr val="8b8b8b"/>
                </a:solidFill>
                <a:latin typeface="Calibri"/>
              </a:rPr>
              <a:t>&lt;number&gt;</a:t>
            </a:fld>
            <a:endParaRPr b="0" lang="en-IN" sz="1200" spc="-1" strike="noStrike">
              <a:latin typeface="Times New Roman"/>
            </a:endParaRPr>
          </a:p>
        </p:txBody>
      </p:sp>
      <p:sp>
        <p:nvSpPr>
          <p:cNvPr id="279" name="CustomShape 2"/>
          <p:cNvSpPr/>
          <p:nvPr/>
        </p:nvSpPr>
        <p:spPr>
          <a:xfrm>
            <a:off x="750960" y="533880"/>
            <a:ext cx="1068948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Times New Roman"/>
              </a:rPr>
              <a:t>CONCLUSION</a:t>
            </a:r>
            <a:endParaRPr b="0" lang="en-IN" sz="3200" spc="-1" strike="noStrike">
              <a:latin typeface="Arial"/>
            </a:endParaRPr>
          </a:p>
        </p:txBody>
      </p:sp>
      <p:sp>
        <p:nvSpPr>
          <p:cNvPr id="280" name="CustomShape 3"/>
          <p:cNvSpPr/>
          <p:nvPr/>
        </p:nvSpPr>
        <p:spPr>
          <a:xfrm>
            <a:off x="311040" y="1216080"/>
            <a:ext cx="11396520" cy="3930120"/>
          </a:xfrm>
          <a:prstGeom prst="rect">
            <a:avLst/>
          </a:prstGeom>
          <a:noFill/>
          <a:ln>
            <a:noFill/>
          </a:ln>
        </p:spPr>
        <p:style>
          <a:lnRef idx="0"/>
          <a:fillRef idx="0"/>
          <a:effectRef idx="0"/>
          <a:fontRef idx="minor"/>
        </p:style>
        <p:txBody>
          <a:bodyPr lIns="90000" rIns="90000" tIns="45000" bIns="45000">
            <a:spAutoFit/>
          </a:bodyPr>
          <a:p>
            <a:pPr marL="457200" indent="-456840">
              <a:lnSpc>
                <a:spcPct val="150000"/>
              </a:lnSpc>
              <a:buClr>
                <a:srgbClr val="000000"/>
              </a:buClr>
              <a:buFont typeface="Arial"/>
              <a:buChar char="•"/>
            </a:pPr>
            <a:r>
              <a:rPr b="0" lang="en-US" sz="2400" spc="-1" strike="noStrike">
                <a:solidFill>
                  <a:srgbClr val="000000"/>
                </a:solidFill>
                <a:latin typeface="Times New Roman"/>
              </a:rPr>
              <a:t>This project intent to reduce the requirement of large man power and cost of equipment making it is affordable to farmers</a:t>
            </a:r>
            <a:endParaRPr b="0" lang="en-IN" sz="2400" spc="-1" strike="noStrike">
              <a:latin typeface="Arial"/>
            </a:endParaRPr>
          </a:p>
          <a:p>
            <a:pPr marL="457200" indent="-456840">
              <a:lnSpc>
                <a:spcPct val="150000"/>
              </a:lnSpc>
              <a:buClr>
                <a:srgbClr val="000000"/>
              </a:buClr>
              <a:buFont typeface="Arial"/>
              <a:buChar char="•"/>
            </a:pPr>
            <a:r>
              <a:rPr b="0" lang="en-US" sz="2400" spc="-1" strike="noStrike">
                <a:solidFill>
                  <a:srgbClr val="000000"/>
                </a:solidFill>
                <a:latin typeface="Times New Roman"/>
              </a:rPr>
              <a:t>The agricultural robot is designed to facilitate the farmers to ease their work</a:t>
            </a:r>
            <a:endParaRPr b="0" lang="en-IN" sz="2400" spc="-1" strike="noStrike">
              <a:latin typeface="Arial"/>
            </a:endParaRPr>
          </a:p>
          <a:p>
            <a:pPr marL="457200" indent="-456840">
              <a:lnSpc>
                <a:spcPct val="150000"/>
              </a:lnSpc>
              <a:buClr>
                <a:srgbClr val="000000"/>
              </a:buClr>
              <a:buFont typeface="Arial"/>
              <a:buChar char="•"/>
            </a:pPr>
            <a:r>
              <a:rPr b="0" lang="en-US" sz="2400" spc="-1" strike="noStrike">
                <a:solidFill>
                  <a:srgbClr val="000000"/>
                </a:solidFill>
                <a:latin typeface="Times New Roman"/>
              </a:rPr>
              <a:t>Plant diseases cause major losses in terms of production ,economy, quality and quantity of agricultural products. So it is necessary to control the loss incurred by the plants.</a:t>
            </a:r>
            <a:endParaRPr b="0" lang="en-IN" sz="2400" spc="-1" strike="noStrike">
              <a:latin typeface="Arial"/>
            </a:endParaRPr>
          </a:p>
          <a:p>
            <a:pPr marL="457200" indent="-456840">
              <a:lnSpc>
                <a:spcPct val="150000"/>
              </a:lnSpc>
              <a:buClr>
                <a:srgbClr val="000000"/>
              </a:buClr>
              <a:buFont typeface="Arial"/>
              <a:buChar char="•"/>
            </a:pPr>
            <a:r>
              <a:rPr b="0" lang="en-US" sz="2400" spc="-1" strike="noStrike">
                <a:solidFill>
                  <a:srgbClr val="000000"/>
                </a:solidFill>
                <a:latin typeface="Times New Roman"/>
              </a:rPr>
              <a:t>Once the concept of automation in agriculture is accepted, the adoption rates will become high and the costs of technology will be low.</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8A32110C-EB84-491D-900C-2D004449169D}" type="slidenum">
              <a:rPr b="0" lang="en-IN" sz="1200" spc="-1" strike="noStrike">
                <a:solidFill>
                  <a:srgbClr val="8b8b8b"/>
                </a:solidFill>
                <a:latin typeface="Calibri"/>
              </a:rPr>
              <a:t>&lt;number&gt;</a:t>
            </a:fld>
            <a:endParaRPr b="0" lang="en-IN" sz="1200" spc="-1" strike="noStrike">
              <a:latin typeface="Times New Roman"/>
            </a:endParaRPr>
          </a:p>
        </p:txBody>
      </p:sp>
      <p:sp>
        <p:nvSpPr>
          <p:cNvPr id="282" name="CustomShape 2"/>
          <p:cNvSpPr/>
          <p:nvPr/>
        </p:nvSpPr>
        <p:spPr>
          <a:xfrm>
            <a:off x="106560" y="1811160"/>
            <a:ext cx="11567160" cy="35031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2800" spc="-1" strike="noStrike">
                <a:solidFill>
                  <a:srgbClr val="000000"/>
                </a:solidFill>
                <a:latin typeface="Times New Roman"/>
              </a:rPr>
              <a:t>The project can be implemented with enormous results on a large scale that benefits all farmers of the world .</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US" sz="2800" spc="-1" strike="noStrike">
                <a:solidFill>
                  <a:srgbClr val="000000"/>
                </a:solidFill>
                <a:latin typeface="Times New Roman"/>
              </a:rPr>
              <a:t>Apart from ploughing, seed dispensing and water spraying other farming processes like spraying pesticides, harvesting .</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US" sz="2800" spc="-1" strike="noStrike">
                <a:solidFill>
                  <a:srgbClr val="000000"/>
                </a:solidFill>
                <a:latin typeface="Times New Roman"/>
              </a:rPr>
              <a:t>In the future, the drip irrigation system can also supply agricultural chemicals like calcium, sodium, ammonium, zinc, fertilizers to the field .</a:t>
            </a:r>
            <a:endParaRPr b="0" lang="en-IN" sz="2800" spc="-1" strike="noStrike">
              <a:latin typeface="Arial"/>
            </a:endParaRPr>
          </a:p>
        </p:txBody>
      </p:sp>
      <p:sp>
        <p:nvSpPr>
          <p:cNvPr id="283" name="CustomShape 3"/>
          <p:cNvSpPr/>
          <p:nvPr/>
        </p:nvSpPr>
        <p:spPr>
          <a:xfrm>
            <a:off x="106560" y="513360"/>
            <a:ext cx="1130976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FUTURE SCOPE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96E8736D-0C28-4EBC-AF8E-6CCCDFFABAF2}" type="slidenum">
              <a:rPr b="0" lang="en-IN" sz="1200" spc="-1" strike="noStrike">
                <a:solidFill>
                  <a:srgbClr val="8b8b8b"/>
                </a:solidFill>
                <a:latin typeface="Calibri"/>
              </a:rPr>
              <a:t>&lt;number&gt;</a:t>
            </a:fld>
            <a:endParaRPr b="0" lang="en-IN" sz="1200" spc="-1" strike="noStrike">
              <a:latin typeface="Times New Roman"/>
            </a:endParaRPr>
          </a:p>
        </p:txBody>
      </p:sp>
      <p:sp>
        <p:nvSpPr>
          <p:cNvPr id="285" name="CustomShape 2"/>
          <p:cNvSpPr/>
          <p:nvPr/>
        </p:nvSpPr>
        <p:spPr>
          <a:xfrm>
            <a:off x="730440" y="1244520"/>
            <a:ext cx="10724040" cy="6187320"/>
          </a:xfrm>
          <a:prstGeom prst="rect">
            <a:avLst/>
          </a:prstGeom>
          <a:noFill/>
          <a:ln>
            <a:noFill/>
          </a:ln>
        </p:spPr>
        <p:style>
          <a:lnRef idx="0"/>
          <a:fillRef idx="0"/>
          <a:effectRef idx="0"/>
          <a:fontRef idx="minor"/>
        </p:style>
        <p:txBody>
          <a:bodyPr>
            <a:spAutoFit/>
          </a:bodyPr>
          <a:p>
            <a:pPr marL="285840" indent="-285480">
              <a:lnSpc>
                <a:spcPct val="100000"/>
              </a:lnSpc>
              <a:buClr>
                <a:srgbClr val="000000"/>
              </a:buClr>
              <a:buFont typeface="Wingdings" charset="2"/>
              <a:buChar char=""/>
            </a:pPr>
            <a:r>
              <a:rPr b="0" lang="en-IN" sz="1800" spc="-1" strike="noStrike">
                <a:solidFill>
                  <a:srgbClr val="000000"/>
                </a:solidFill>
                <a:latin typeface="Times New Roman"/>
              </a:rPr>
              <a:t>“ </a:t>
            </a:r>
            <a:r>
              <a:rPr b="0" i="1" lang="en-IN" sz="1800" spc="-1" strike="noStrike">
                <a:solidFill>
                  <a:srgbClr val="000000"/>
                </a:solidFill>
                <a:latin typeface="Times New Roman"/>
              </a:rPr>
              <a:t>Autonomous Agri robot for smart farming</a:t>
            </a:r>
            <a:r>
              <a:rPr b="0" lang="en-IN" sz="1800" spc="-1" strike="noStrike">
                <a:solidFill>
                  <a:srgbClr val="000000"/>
                </a:solidFill>
                <a:latin typeface="Times New Roman"/>
              </a:rPr>
              <a:t>”</a:t>
            </a:r>
            <a:r>
              <a:rPr b="0" lang="en-IN" sz="1800" spc="-1" strike="noStrike">
                <a:solidFill>
                  <a:srgbClr val="000000"/>
                </a:solidFill>
                <a:latin typeface="Times New Roman"/>
              </a:rPr>
              <a:t> Ashish Lalwani , Mrunmai Bhide, and S. K. Shah</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i="1" lang="en-IN" sz="1800" spc="-1" strike="noStrike">
                <a:solidFill>
                  <a:srgbClr val="000000"/>
                </a:solidFill>
                <a:latin typeface="Times New Roman"/>
              </a:rPr>
              <a:t>“</a:t>
            </a:r>
            <a:r>
              <a:rPr b="0" i="1" lang="en-IN" sz="1800" spc="-1" strike="noStrike">
                <a:solidFill>
                  <a:srgbClr val="000000"/>
                </a:solidFill>
                <a:latin typeface="Times New Roman"/>
              </a:rPr>
              <a:t>Intelligent Autonomous Farming Robot with Plant Disease Detection using Image Processing”</a:t>
            </a:r>
            <a:r>
              <a:rPr b="0" lang="en-IN" sz="1800" spc="-1" strike="noStrike">
                <a:solidFill>
                  <a:srgbClr val="000000"/>
                </a:solidFill>
                <a:latin typeface="Calibri"/>
              </a:rPr>
              <a:t>. A. Shaikh, Ghorale Akshay G, Chaudhari Prashant A, Kale Parmeshwar L. </a:t>
            </a:r>
            <a:r>
              <a:rPr b="0" lang="en-US" sz="1800" spc="-1" strike="noStrike">
                <a:solidFill>
                  <a:srgbClr val="000000"/>
                </a:solidFill>
                <a:latin typeface="Calibri"/>
              </a:rPr>
              <a:t>International Journal of Advanced Research in Computer and Communication Engineering Vol. 5, Issue 4, April 2016</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i="1" lang="en-US" sz="1800" spc="-1" strike="noStrike">
                <a:solidFill>
                  <a:srgbClr val="000000"/>
                </a:solidFill>
                <a:latin typeface="Times New Roman"/>
              </a:rPr>
              <a:t> </a:t>
            </a:r>
            <a:r>
              <a:rPr b="0" i="1" lang="en-US" sz="1800" spc="-1" strike="noStrike">
                <a:solidFill>
                  <a:srgbClr val="000000"/>
                </a:solidFill>
                <a:latin typeface="Times New Roman"/>
              </a:rPr>
              <a:t>Detection of plant disease using threshold, k-mean cluster and ANN algorithm”</a:t>
            </a:r>
            <a:r>
              <a:rPr b="0" i="1" lang="en-US" sz="1800" spc="-1" strike="noStrike">
                <a:solidFill>
                  <a:srgbClr val="000000"/>
                </a:solidFill>
                <a:latin typeface="Calibri"/>
              </a:rPr>
              <a:t>.  </a:t>
            </a:r>
            <a:r>
              <a:rPr b="0" lang="en-US" sz="1800" spc="-1" strike="noStrike">
                <a:solidFill>
                  <a:srgbClr val="000000"/>
                </a:solidFill>
                <a:latin typeface="Calibri"/>
              </a:rPr>
              <a:t>Tete, T. N., &amp; Kamlu, S. (2017). </a:t>
            </a:r>
            <a:r>
              <a:rPr b="0" i="1" lang="en-US" sz="1800" spc="-1" strike="noStrike">
                <a:solidFill>
                  <a:srgbClr val="000000"/>
                </a:solidFill>
                <a:latin typeface="Calibri"/>
              </a:rPr>
              <a:t>2017 2nd International Conference for Convergence in Technology</a:t>
            </a:r>
            <a:r>
              <a:rPr b="0" lang="en-US" sz="1800" spc="-1" strike="noStrike">
                <a:solidFill>
                  <a:srgbClr val="000000"/>
                </a:solidFill>
                <a:latin typeface="Calibri"/>
              </a:rPr>
              <a:t>doi:10.1109/i2ct.2017.8226184</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i="1" lang="en-US" sz="1800" spc="-1" strike="noStrike">
                <a:solidFill>
                  <a:srgbClr val="000000"/>
                </a:solidFill>
                <a:latin typeface="Times New Roman"/>
              </a:rPr>
              <a:t>“</a:t>
            </a:r>
            <a:r>
              <a:rPr b="0" i="1" lang="en-US" sz="1800" spc="-1" strike="noStrike">
                <a:solidFill>
                  <a:srgbClr val="000000"/>
                </a:solidFill>
                <a:latin typeface="Times New Roman"/>
              </a:rPr>
              <a:t>An overview of the research on plant leaves disease detection using image processing techniques.” </a:t>
            </a:r>
            <a:r>
              <a:rPr b="0" lang="en-US" sz="1800" spc="-1" strike="noStrike">
                <a:solidFill>
                  <a:srgbClr val="000000"/>
                </a:solidFill>
                <a:latin typeface="Times New Roman"/>
              </a:rPr>
              <a:t>Gavhale KR, Gawande U.IOSR Journal of Computer Engineering (IOSR- JCE). 2014Jan; 16(1):10-6. </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i="1" lang="en-US" sz="1800" spc="-1" strike="noStrike">
                <a:solidFill>
                  <a:srgbClr val="000000"/>
                </a:solidFill>
                <a:latin typeface="TimesNewRomanPSMT"/>
              </a:rPr>
              <a:t>Remote Area Plant disease detection using Image Processing S.Bashir, N.Shar</a:t>
            </a:r>
            <a:r>
              <a:rPr b="0" lang="en-US" sz="1800" spc="-1" strike="noStrike">
                <a:solidFill>
                  <a:srgbClr val="000000"/>
                </a:solidFill>
                <a:latin typeface="TimesNewRomanPSMT"/>
              </a:rPr>
              <a:t>ma, IOSR Journal of Electronics and Communication Engineering , Volume 2, Issue 6 ,pp.31-34,2012.</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1800" spc="-1" strike="noStrike">
                <a:solidFill>
                  <a:srgbClr val="000000"/>
                </a:solidFill>
                <a:latin typeface="TimesNewRomanPSMT"/>
              </a:rPr>
              <a:t> </a:t>
            </a:r>
            <a:r>
              <a:rPr b="0" lang="en-US" sz="1800" spc="-1" strike="noStrike" u="sng">
                <a:solidFill>
                  <a:srgbClr val="0563c1"/>
                </a:solidFill>
                <a:uFillTx/>
                <a:latin typeface="TimesNewRomanPSMT"/>
                <a:hlinkClick r:id="rId1"/>
              </a:rPr>
              <a:t>https://www.kaggle.com/c/cassava-leaf-disease-classification</a:t>
            </a:r>
            <a:r>
              <a:rPr b="0" lang="en-US" sz="1800" spc="-1" strike="noStrike">
                <a:solidFill>
                  <a:srgbClr val="000000"/>
                </a:solidFill>
                <a:latin typeface="TimesNewRomanPSMT"/>
              </a:rPr>
              <a:t> </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https://agritech.tnau.ac.in/crop_protection/crop_prot_crop%20diseases_veg_cassava.html</a:t>
            </a:r>
            <a:endParaRPr b="0" lang="en-IN" sz="2000" spc="-1" strike="noStrike">
              <a:latin typeface="Arial"/>
            </a:endParaRPr>
          </a:p>
          <a:p>
            <a:pPr>
              <a:lnSpc>
                <a:spcPct val="100000"/>
              </a:lnSpc>
            </a:pPr>
            <a:endParaRPr b="0" lang="en-IN" sz="2000" spc="-1" strike="noStrike">
              <a:latin typeface="Arial"/>
            </a:endParaRPr>
          </a:p>
        </p:txBody>
      </p:sp>
      <p:sp>
        <p:nvSpPr>
          <p:cNvPr id="286" name="CustomShape 3"/>
          <p:cNvSpPr/>
          <p:nvPr/>
        </p:nvSpPr>
        <p:spPr>
          <a:xfrm>
            <a:off x="186480" y="470520"/>
            <a:ext cx="11425320" cy="1065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REFERENCE</a:t>
            </a:r>
            <a:endParaRPr b="0" lang="en-IN" sz="3200" spc="-1" strike="noStrike">
              <a:latin typeface="Arial"/>
            </a:endParaRPr>
          </a:p>
          <a:p>
            <a:pPr algn="ct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B9DB44D7-40B3-4366-AC5D-965717172A63}" type="slidenum">
              <a:rPr b="0" lang="en-IN" sz="1200" spc="-1" strike="noStrike">
                <a:solidFill>
                  <a:srgbClr val="8b8b8b"/>
                </a:solidFill>
                <a:latin typeface="Calibri"/>
              </a:rPr>
              <a:t>&lt;number&gt;</a:t>
            </a:fld>
            <a:endParaRPr b="0" lang="en-IN" sz="1200" spc="-1" strike="noStrike">
              <a:latin typeface="Times New Roman"/>
            </a:endParaRPr>
          </a:p>
        </p:txBody>
      </p:sp>
      <p:sp>
        <p:nvSpPr>
          <p:cNvPr id="288" name="CustomShape 2"/>
          <p:cNvSpPr/>
          <p:nvPr/>
        </p:nvSpPr>
        <p:spPr>
          <a:xfrm>
            <a:off x="1189440" y="2494800"/>
            <a:ext cx="9942480" cy="821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800" spc="-1" strike="noStrike">
                <a:solidFill>
                  <a:srgbClr val="000000"/>
                </a:solidFill>
                <a:latin typeface="Times New Roman"/>
              </a:rPr>
              <a:t>THANK YOU</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74512FB2-63B3-4D4D-B4A9-C2D7D40A0F5A}" type="slidenum">
              <a:rPr b="0" lang="en-IN" sz="1200" spc="-1" strike="noStrike">
                <a:solidFill>
                  <a:srgbClr val="8b8b8b"/>
                </a:solidFill>
                <a:latin typeface="Calibri"/>
              </a:rPr>
              <a:t>&lt;number&gt;</a:t>
            </a:fld>
            <a:endParaRPr b="0" lang="en-IN" sz="1200" spc="-1" strike="noStrike">
              <a:latin typeface="Times New Roman"/>
            </a:endParaRPr>
          </a:p>
        </p:txBody>
      </p:sp>
      <p:sp>
        <p:nvSpPr>
          <p:cNvPr id="51" name="CustomShape 2"/>
          <p:cNvSpPr/>
          <p:nvPr/>
        </p:nvSpPr>
        <p:spPr>
          <a:xfrm>
            <a:off x="507600" y="213120"/>
            <a:ext cx="11176560" cy="1065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Times New Roman"/>
              </a:rPr>
              <a:t>LITERATURE SURVEY</a:t>
            </a:r>
            <a:endParaRPr b="0" lang="en-IN" sz="3200" spc="-1" strike="noStrike">
              <a:latin typeface="Arial"/>
            </a:endParaRPr>
          </a:p>
          <a:p>
            <a:pPr algn="ctr">
              <a:lnSpc>
                <a:spcPct val="100000"/>
              </a:lnSpc>
            </a:pPr>
            <a:endParaRPr b="0" lang="en-IN" sz="3200" spc="-1" strike="noStrike">
              <a:latin typeface="Arial"/>
            </a:endParaRPr>
          </a:p>
        </p:txBody>
      </p:sp>
      <p:sp>
        <p:nvSpPr>
          <p:cNvPr id="52" name="CustomShape 3"/>
          <p:cNvSpPr/>
          <p:nvPr/>
        </p:nvSpPr>
        <p:spPr>
          <a:xfrm>
            <a:off x="177480" y="825480"/>
            <a:ext cx="11922480" cy="369000"/>
          </a:xfrm>
          <a:prstGeom prst="rect">
            <a:avLst/>
          </a:prstGeom>
          <a:noFill/>
          <a:ln>
            <a:noFill/>
          </a:ln>
        </p:spPr>
        <p:style>
          <a:lnRef idx="0"/>
          <a:fillRef idx="0"/>
          <a:effectRef idx="0"/>
          <a:fontRef idx="minor"/>
        </p:style>
      </p:sp>
      <p:sp>
        <p:nvSpPr>
          <p:cNvPr id="53" name="CustomShape 4"/>
          <p:cNvSpPr/>
          <p:nvPr/>
        </p:nvSpPr>
        <p:spPr>
          <a:xfrm>
            <a:off x="269280" y="1509120"/>
            <a:ext cx="11922480" cy="85935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IN" sz="1800" spc="-1" strike="noStrike">
                <a:solidFill>
                  <a:srgbClr val="000000"/>
                </a:solidFill>
                <a:latin typeface="Times New Roman"/>
              </a:rPr>
              <a:t>“ </a:t>
            </a:r>
            <a:r>
              <a:rPr b="0" i="1" lang="en-IN" sz="1800" spc="-1" strike="noStrike">
                <a:solidFill>
                  <a:srgbClr val="000000"/>
                </a:solidFill>
                <a:latin typeface="Times New Roman"/>
              </a:rPr>
              <a:t>Autonomous Agri robot for smart farming</a:t>
            </a:r>
            <a:r>
              <a:rPr b="0" lang="en-IN" sz="1800" spc="-1" strike="noStrike">
                <a:solidFill>
                  <a:srgbClr val="000000"/>
                </a:solidFill>
                <a:latin typeface="Times New Roman"/>
              </a:rPr>
              <a:t>”</a:t>
            </a:r>
            <a:r>
              <a:rPr b="0" lang="en-IN" sz="1800" spc="-1" strike="noStrike">
                <a:solidFill>
                  <a:srgbClr val="000000"/>
                </a:solidFill>
                <a:latin typeface="Times New Roman"/>
              </a:rPr>
              <a:t> Ashish Lalwani , Mrunmai Bhide, and S. K. Shah</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Times New Roman"/>
              </a:rPr>
              <a:t>“ </a:t>
            </a:r>
            <a:r>
              <a:rPr b="0" i="1" lang="en-US" sz="1800" spc="-1" strike="noStrike">
                <a:solidFill>
                  <a:srgbClr val="000000"/>
                </a:solidFill>
                <a:latin typeface="Times New Roman"/>
              </a:rPr>
              <a:t>Detection and Classification of Diseases of Banana Plant Using Local Binary Pattern and Support Vector Machine </a:t>
            </a:r>
            <a:r>
              <a:rPr b="0" lang="en-US" sz="1800" spc="-1" strike="noStrike">
                <a:solidFill>
                  <a:srgbClr val="000000"/>
                </a:solidFill>
                <a:latin typeface="Times New Roman"/>
              </a:rPr>
              <a:t>.” </a:t>
            </a:r>
            <a:r>
              <a:rPr b="0" lang="en-IN" sz="1800" spc="-1" strike="noStrike">
                <a:solidFill>
                  <a:srgbClr val="000000"/>
                </a:solidFill>
                <a:latin typeface="Calibri"/>
              </a:rPr>
              <a:t>Akshaya Aruraj; Ashish Alex; M.S.P Subathra; N.J Sairamya; S. Thomas George; S.E. Vinodh Ewards</a:t>
            </a:r>
            <a:r>
              <a:rPr b="0" lang="en-US" sz="1800" spc="-1" strike="noStrike">
                <a:solidFill>
                  <a:srgbClr val="000000"/>
                </a:solidFill>
                <a:latin typeface="Calibri"/>
              </a:rPr>
              <a:t>2019 International Conference on Signal Processing and Communication (ICSPC -2019), March. 29 – 30, 2019, Coimbatore,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i="1" lang="en-IN" sz="1800" spc="-1" strike="noStrike">
                <a:solidFill>
                  <a:srgbClr val="000000"/>
                </a:solidFill>
                <a:latin typeface="Times New Roman"/>
              </a:rPr>
              <a:t>“</a:t>
            </a:r>
            <a:r>
              <a:rPr b="0" i="1" lang="en-IN" sz="1800" spc="-1" strike="noStrike">
                <a:solidFill>
                  <a:srgbClr val="000000"/>
                </a:solidFill>
                <a:latin typeface="Times New Roman"/>
              </a:rPr>
              <a:t>Intelligent Autonomous Farming Robot with Plant Disease Detection using Image Processing”</a:t>
            </a:r>
            <a:r>
              <a:rPr b="0" lang="en-IN" sz="1800" spc="-1" strike="noStrike">
                <a:solidFill>
                  <a:srgbClr val="000000"/>
                </a:solidFill>
                <a:latin typeface="Calibri"/>
              </a:rPr>
              <a:t>D. A. Shaikh, Ghorale Akshay G, Chaudhari Prashant A, Kale Parmeshwar L. </a:t>
            </a:r>
            <a:r>
              <a:rPr b="0" lang="en-US" sz="1800" spc="-1" strike="noStrike">
                <a:solidFill>
                  <a:srgbClr val="000000"/>
                </a:solidFill>
                <a:latin typeface="Calibri"/>
              </a:rPr>
              <a:t>International Journal of Advanced Research in Computer and Communication Engineering Vol. 5, Issue 4, April 2016</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i="1" lang="en-US" sz="1800" spc="-1" strike="noStrike">
                <a:solidFill>
                  <a:srgbClr val="000000"/>
                </a:solidFill>
                <a:latin typeface="Times New Roman"/>
              </a:rPr>
              <a:t>Detection of plant disease using threshold, k-mean cluster and ann algorithm”</a:t>
            </a:r>
            <a:r>
              <a:rPr b="0" i="1" lang="en-US" sz="1800" spc="-1" strike="noStrike">
                <a:solidFill>
                  <a:srgbClr val="000000"/>
                </a:solidFill>
                <a:latin typeface="Calibri"/>
              </a:rPr>
              <a:t>.  </a:t>
            </a:r>
            <a:r>
              <a:rPr b="0" lang="en-US" sz="1800" spc="-1" strike="noStrike">
                <a:solidFill>
                  <a:srgbClr val="000000"/>
                </a:solidFill>
                <a:latin typeface="Calibri"/>
              </a:rPr>
              <a:t>Tete, T. N., &amp; Kamlu, S. (2017). </a:t>
            </a:r>
            <a:r>
              <a:rPr b="0" i="1" lang="en-US" sz="1800" spc="-1" strike="noStrike">
                <a:solidFill>
                  <a:srgbClr val="000000"/>
                </a:solidFill>
                <a:latin typeface="Calibri"/>
              </a:rPr>
              <a:t>2017 2nd International Conference for Convergence in Technology (I2CT).</a:t>
            </a:r>
            <a:r>
              <a:rPr b="0" lang="en-US" sz="1800" spc="-1" strike="noStrike">
                <a:solidFill>
                  <a:srgbClr val="000000"/>
                </a:solidFill>
                <a:latin typeface="Calibri"/>
              </a:rPr>
              <a:t> doi:10.1109/i2ct.2017.8226184</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Calibri"/>
              </a:rPr>
              <a:t> </a:t>
            </a:r>
            <a:r>
              <a:rPr b="0" i="1" lang="en-US" sz="1800" spc="-1" strike="noStrike">
                <a:solidFill>
                  <a:srgbClr val="000000"/>
                </a:solidFill>
                <a:latin typeface="Times New Roman"/>
              </a:rPr>
              <a:t>“</a:t>
            </a:r>
            <a:r>
              <a:rPr b="0" i="1" lang="en-US" sz="1800" spc="-1" strike="noStrike">
                <a:solidFill>
                  <a:srgbClr val="000000"/>
                </a:solidFill>
                <a:latin typeface="Times New Roman"/>
              </a:rPr>
              <a:t>An overview of the research on plant leaves disease detection using image processing techniques.” </a:t>
            </a:r>
            <a:r>
              <a:rPr b="0" lang="en-US" sz="1800" spc="-1" strike="noStrike">
                <a:solidFill>
                  <a:srgbClr val="000000"/>
                </a:solidFill>
                <a:latin typeface="Times New Roman"/>
              </a:rPr>
              <a:t>Gavhale KR, Gawande U.IOSR Journal of Computer Engineering (IOSR- JCE).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92150D83-8047-4F00-B6DD-D3C5A48F3BEE}" type="slidenum">
              <a:rPr b="0" lang="en-IN" sz="1200" spc="-1" strike="noStrike">
                <a:solidFill>
                  <a:srgbClr val="8b8b8b"/>
                </a:solidFill>
                <a:latin typeface="Calibri"/>
              </a:rPr>
              <a:t>&lt;number&gt;</a:t>
            </a:fld>
            <a:endParaRPr b="0" lang="en-IN" sz="1200" spc="-1" strike="noStrike">
              <a:latin typeface="Times New Roman"/>
            </a:endParaRPr>
          </a:p>
        </p:txBody>
      </p:sp>
      <p:sp>
        <p:nvSpPr>
          <p:cNvPr id="55" name="CustomShape 2"/>
          <p:cNvSpPr/>
          <p:nvPr/>
        </p:nvSpPr>
        <p:spPr>
          <a:xfrm>
            <a:off x="503640" y="263880"/>
            <a:ext cx="10949760" cy="1827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u="sng">
                <a:solidFill>
                  <a:srgbClr val="000000"/>
                </a:solidFill>
                <a:uFillTx/>
                <a:latin typeface="Times New Roman"/>
              </a:rPr>
              <a:t>Paper 1</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400" spc="-1" strike="noStrike">
                <a:solidFill>
                  <a:srgbClr val="000000"/>
                </a:solidFill>
                <a:latin typeface="Times New Roman"/>
              </a:rPr>
              <a:t>“ </a:t>
            </a:r>
            <a:r>
              <a:rPr b="0" i="1" lang="en-IN" sz="2400" spc="-1" strike="noStrike">
                <a:solidFill>
                  <a:srgbClr val="000000"/>
                </a:solidFill>
                <a:latin typeface="Times New Roman"/>
              </a:rPr>
              <a:t>Autonomous Agri robot for smart farming</a:t>
            </a:r>
            <a:r>
              <a:rPr b="0" lang="en-IN" sz="2400" spc="-1" strike="noStrike">
                <a:solidFill>
                  <a:srgbClr val="000000"/>
                </a:solidFill>
                <a:latin typeface="Times New Roman"/>
              </a:rPr>
              <a:t>”</a:t>
            </a:r>
            <a:r>
              <a:rPr b="0" lang="en-IN" sz="2400" spc="-1" strike="noStrike">
                <a:solidFill>
                  <a:srgbClr val="000000"/>
                </a:solidFill>
                <a:latin typeface="Times New Roman"/>
              </a:rPr>
              <a:t> Ashish Lalwani , Mrunmai Bhide, and S. K. Shah</a:t>
            </a:r>
            <a:endParaRPr b="0" lang="en-IN" sz="2400" spc="-1" strike="noStrike">
              <a:latin typeface="Arial"/>
            </a:endParaRPr>
          </a:p>
          <a:p>
            <a:pPr>
              <a:lnSpc>
                <a:spcPct val="100000"/>
              </a:lnSpc>
            </a:pPr>
            <a:endParaRPr b="0" lang="en-IN" sz="2400" spc="-1" strike="noStrike">
              <a:latin typeface="Arial"/>
            </a:endParaRPr>
          </a:p>
        </p:txBody>
      </p:sp>
      <p:sp>
        <p:nvSpPr>
          <p:cNvPr id="56" name="CustomShape 3"/>
          <p:cNvSpPr/>
          <p:nvPr/>
        </p:nvSpPr>
        <p:spPr>
          <a:xfrm>
            <a:off x="836640" y="2148840"/>
            <a:ext cx="10283400" cy="28933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spcAft>
                <a:spcPts val="1199"/>
              </a:spcAft>
              <a:buClr>
                <a:srgbClr val="000000"/>
              </a:buClr>
              <a:buFont typeface="Arial"/>
              <a:buChar char="•"/>
            </a:pPr>
            <a:r>
              <a:rPr b="0" lang="en-US" sz="2200" spc="-1" strike="noStrike">
                <a:solidFill>
                  <a:srgbClr val="000000"/>
                </a:solidFill>
                <a:latin typeface="Times New Roman"/>
              </a:rPr>
              <a:t>A manual switch is used to control the robotic actions like NPK measurement, seeding, fertilizer spray, harvesting of fruits. </a:t>
            </a:r>
            <a:endParaRPr b="0" lang="en-IN" sz="2200" spc="-1" strike="noStrike">
              <a:latin typeface="Arial"/>
            </a:endParaRPr>
          </a:p>
          <a:p>
            <a:pPr marL="343080" indent="-342720">
              <a:lnSpc>
                <a:spcPct val="100000"/>
              </a:lnSpc>
              <a:spcAft>
                <a:spcPts val="1199"/>
              </a:spcAft>
              <a:buClr>
                <a:srgbClr val="000000"/>
              </a:buClr>
              <a:buFont typeface="Arial"/>
              <a:buChar char="•"/>
            </a:pPr>
            <a:r>
              <a:rPr b="0" lang="en-US" sz="2200" spc="-1" strike="noStrike">
                <a:solidFill>
                  <a:srgbClr val="000000"/>
                </a:solidFill>
                <a:latin typeface="Times New Roman"/>
              </a:rPr>
              <a:t>When the power supply is turned on, the robot will be in idle mode until manual switch is used.</a:t>
            </a:r>
            <a:endParaRPr b="0" lang="en-IN" sz="2200" spc="-1" strike="noStrike">
              <a:latin typeface="Arial"/>
            </a:endParaRPr>
          </a:p>
          <a:p>
            <a:pPr marL="343080" indent="-342720">
              <a:lnSpc>
                <a:spcPct val="100000"/>
              </a:lnSpc>
              <a:spcAft>
                <a:spcPts val="1199"/>
              </a:spcAft>
              <a:buClr>
                <a:srgbClr val="000000"/>
              </a:buClr>
              <a:buFont typeface="Arial"/>
              <a:buChar char="•"/>
            </a:pPr>
            <a:r>
              <a:rPr b="0" lang="en-US" sz="2200" spc="-1" strike="noStrike">
                <a:solidFill>
                  <a:srgbClr val="000000"/>
                </a:solidFill>
                <a:latin typeface="Times New Roman"/>
              </a:rPr>
              <a:t>The robot can start performing the task and at the same time it can detect obstacles in the path of robot using IR sensors.</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rPr>
              <a:t>Distance calculated is not accurate.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2E068A7A-FDA2-407C-BC45-3144D9A597CB}" type="slidenum">
              <a:rPr b="0" lang="en-IN" sz="1200" spc="-1" strike="noStrike">
                <a:solidFill>
                  <a:srgbClr val="8b8b8b"/>
                </a:solidFill>
                <a:latin typeface="Calibri"/>
              </a:rPr>
              <a:t>&lt;number&gt;</a:t>
            </a:fld>
            <a:endParaRPr b="0" lang="en-IN" sz="1200" spc="-1" strike="noStrike">
              <a:latin typeface="Times New Roman"/>
            </a:endParaRPr>
          </a:p>
        </p:txBody>
      </p:sp>
      <p:sp>
        <p:nvSpPr>
          <p:cNvPr id="58" name="CustomShape 2"/>
          <p:cNvSpPr/>
          <p:nvPr/>
        </p:nvSpPr>
        <p:spPr>
          <a:xfrm>
            <a:off x="541440" y="299880"/>
            <a:ext cx="11531880" cy="280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u="sng">
                <a:solidFill>
                  <a:srgbClr val="000000"/>
                </a:solidFill>
                <a:uFillTx/>
                <a:latin typeface="Times New Roman"/>
              </a:rPr>
              <a:t>Paper 2</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US" sz="2400" spc="-1" strike="noStrike">
                <a:solidFill>
                  <a:srgbClr val="000000"/>
                </a:solidFill>
                <a:latin typeface="Times New Roman"/>
              </a:rPr>
              <a:t>“ </a:t>
            </a:r>
            <a:r>
              <a:rPr b="0" i="1" lang="en-US" sz="2400" spc="-1" strike="noStrike">
                <a:solidFill>
                  <a:srgbClr val="000000"/>
                </a:solidFill>
                <a:latin typeface="Times New Roman"/>
              </a:rPr>
              <a:t>Detection and Classification of Diseases of Banana Plant Using Local Binary Pattern and Support Vector Machine </a:t>
            </a:r>
            <a:r>
              <a:rPr b="0" lang="en-US" sz="2400" spc="-1" strike="noStrike">
                <a:solidFill>
                  <a:srgbClr val="000000"/>
                </a:solidFill>
                <a:latin typeface="Times New Roman"/>
              </a:rPr>
              <a:t>.” </a:t>
            </a:r>
            <a:r>
              <a:rPr b="0" lang="en-IN" sz="2400" spc="-1" strike="noStrike">
                <a:solidFill>
                  <a:srgbClr val="000000"/>
                </a:solidFill>
                <a:latin typeface="Calibri"/>
              </a:rPr>
              <a:t>Akshaya Aruraj; Ashish Alex; M.S.P Subathra; N.J Sairamya; S. Thomas George; S.E. Vinodh Ewards</a:t>
            </a:r>
            <a:r>
              <a:rPr b="0" lang="en-US" sz="2400" spc="-1" strike="noStrike">
                <a:solidFill>
                  <a:srgbClr val="000000"/>
                </a:solidFill>
                <a:latin typeface="Times New Roman"/>
              </a:rPr>
              <a:t>2019 International Conference on Signal Processing and Communication (ICSPC -2019), March. 29 – 30, 2019, Coimbatore, </a:t>
            </a:r>
            <a:endParaRPr b="0" lang="en-IN" sz="2400" spc="-1" strike="noStrike">
              <a:latin typeface="Arial"/>
            </a:endParaRPr>
          </a:p>
        </p:txBody>
      </p:sp>
      <p:sp>
        <p:nvSpPr>
          <p:cNvPr id="59" name="CustomShape 3"/>
          <p:cNvSpPr/>
          <p:nvPr/>
        </p:nvSpPr>
        <p:spPr>
          <a:xfrm>
            <a:off x="434880" y="3346920"/>
            <a:ext cx="11149920" cy="31374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2500" spc="-1" strike="noStrike">
                <a:solidFill>
                  <a:srgbClr val="000000"/>
                </a:solidFill>
                <a:latin typeface="Times New Roman"/>
              </a:rPr>
              <a:t>The approach included texture analysis of banana leaf images using LBP</a:t>
            </a:r>
            <a:endParaRPr b="0" lang="en-IN" sz="2500" spc="-1" strike="noStrike">
              <a:latin typeface="Arial"/>
            </a:endParaRPr>
          </a:p>
          <a:p>
            <a:pPr marL="285840" indent="-285480">
              <a:lnSpc>
                <a:spcPct val="100000"/>
              </a:lnSpc>
              <a:buClr>
                <a:srgbClr val="000000"/>
              </a:buClr>
              <a:buFont typeface="Arial"/>
              <a:buChar char="•"/>
            </a:pPr>
            <a:r>
              <a:rPr b="0" lang="en-US" sz="2500" spc="-1" strike="noStrike">
                <a:solidFill>
                  <a:srgbClr val="000000"/>
                </a:solidFill>
                <a:latin typeface="Times New Roman"/>
              </a:rPr>
              <a:t>The algorithm is applied on RGB images with .jpeg and .png format.</a:t>
            </a:r>
            <a:endParaRPr b="0" lang="en-IN" sz="2500" spc="-1" strike="noStrike">
              <a:latin typeface="Arial"/>
            </a:endParaRPr>
          </a:p>
          <a:p>
            <a:pPr marL="285840" indent="-285480">
              <a:lnSpc>
                <a:spcPct val="100000"/>
              </a:lnSpc>
              <a:buClr>
                <a:srgbClr val="000000"/>
              </a:buClr>
              <a:buFont typeface="Arial"/>
              <a:buChar char="•"/>
            </a:pPr>
            <a:r>
              <a:rPr b="0" lang="en-US" sz="2500" spc="-1" strike="noStrike">
                <a:solidFill>
                  <a:srgbClr val="000000"/>
                </a:solidFill>
                <a:latin typeface="Times New Roman"/>
              </a:rPr>
              <a:t>The preprocessing step includes the conversion of input images into grey scale images and the texture analyses done using LBP.</a:t>
            </a:r>
            <a:endParaRPr b="0" lang="en-IN" sz="2500" spc="-1" strike="noStrike">
              <a:latin typeface="Arial"/>
            </a:endParaRPr>
          </a:p>
          <a:p>
            <a:pPr>
              <a:lnSpc>
                <a:spcPct val="100000"/>
              </a:lnSpc>
            </a:pPr>
            <a:endParaRPr b="0" lang="en-IN" sz="2500" spc="-1" strike="noStrike">
              <a:latin typeface="Arial"/>
            </a:endParaRPr>
          </a:p>
          <a:p>
            <a:pPr marL="285840" indent="-285480">
              <a:lnSpc>
                <a:spcPct val="100000"/>
              </a:lnSpc>
              <a:buClr>
                <a:srgbClr val="000000"/>
              </a:buClr>
              <a:buFont typeface="Arial"/>
              <a:buChar char="•"/>
            </a:pPr>
            <a:r>
              <a:rPr b="0" lang="en-US" sz="2500" spc="-1" strike="noStrike">
                <a:solidFill>
                  <a:srgbClr val="000000"/>
                </a:solidFill>
                <a:latin typeface="Times New Roman"/>
              </a:rPr>
              <a:t>  </a:t>
            </a:r>
            <a:r>
              <a:rPr b="0" lang="en-US" sz="2500" spc="-1" strike="noStrike">
                <a:solidFill>
                  <a:srgbClr val="000000"/>
                </a:solidFill>
                <a:latin typeface="Times New Roman"/>
              </a:rPr>
              <a:t>The LBP histogram features for healthy, diseased leaves  are determined</a:t>
            </a:r>
            <a:endParaRPr b="0" lang="en-IN" sz="2500" spc="-1" strike="noStrike">
              <a:latin typeface="Arial"/>
            </a:endParaRPr>
          </a:p>
          <a:p>
            <a:pPr>
              <a:lnSpc>
                <a:spcPct val="100000"/>
              </a:lnSpc>
            </a:pPr>
            <a:endParaRPr b="0" lang="en-IN" sz="2500" spc="-1" strike="noStrike">
              <a:latin typeface="Arial"/>
            </a:endParaRPr>
          </a:p>
          <a:p>
            <a:pPr>
              <a:lnSpc>
                <a:spcPct val="100000"/>
              </a:lnSpc>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C96D85FB-78DB-4FDB-8227-DB61F6C44C27}" type="slidenum">
              <a:rPr b="0" lang="en-IN" sz="1200" spc="-1" strike="noStrike">
                <a:solidFill>
                  <a:srgbClr val="8b8b8b"/>
                </a:solidFill>
                <a:latin typeface="Calibri"/>
              </a:rPr>
              <a:t>&lt;number&gt;</a:t>
            </a:fld>
            <a:endParaRPr b="0" lang="en-IN" sz="1200" spc="-1" strike="noStrike">
              <a:latin typeface="Times New Roman"/>
            </a:endParaRPr>
          </a:p>
        </p:txBody>
      </p:sp>
      <p:sp>
        <p:nvSpPr>
          <p:cNvPr id="61" name="CustomShape 2"/>
          <p:cNvSpPr/>
          <p:nvPr/>
        </p:nvSpPr>
        <p:spPr>
          <a:xfrm>
            <a:off x="862560" y="2869560"/>
            <a:ext cx="10868760" cy="34419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2200" spc="-1" strike="noStrike">
                <a:solidFill>
                  <a:srgbClr val="000000"/>
                </a:solidFill>
                <a:latin typeface="Times New Roman"/>
              </a:rPr>
              <a:t> </a:t>
            </a:r>
            <a:r>
              <a:rPr b="0" lang="en-US" sz="2200" spc="-1" strike="noStrike">
                <a:solidFill>
                  <a:srgbClr val="000000"/>
                </a:solidFill>
                <a:latin typeface="Times New Roman"/>
              </a:rPr>
              <a:t>In this paper, an Agricultural robot is used to move around the field. It captures the image of the leaf and perform the disease detection operations.</a:t>
            </a:r>
            <a:endParaRPr b="0" lang="en-IN" sz="2200" spc="-1" strike="noStrike">
              <a:latin typeface="Arial"/>
            </a:endParaRPr>
          </a:p>
          <a:p>
            <a:pPr>
              <a:lnSpc>
                <a:spcPct val="100000"/>
              </a:lnSpc>
            </a:pPr>
            <a:endParaRPr b="0" lang="en-IN" sz="2200" spc="-1" strike="noStrike">
              <a:latin typeface="Arial"/>
            </a:endParaRPr>
          </a:p>
          <a:p>
            <a:pPr marL="285840" indent="-285480">
              <a:lnSpc>
                <a:spcPct val="100000"/>
              </a:lnSpc>
              <a:buClr>
                <a:srgbClr val="000000"/>
              </a:buClr>
              <a:buFont typeface="Arial"/>
              <a:buChar char="•"/>
            </a:pPr>
            <a:r>
              <a:rPr b="0" lang="en-US" sz="2200" spc="-1" strike="noStrike">
                <a:solidFill>
                  <a:srgbClr val="000000"/>
                </a:solidFill>
                <a:latin typeface="Times New Roman"/>
              </a:rPr>
              <a:t> </a:t>
            </a:r>
            <a:r>
              <a:rPr b="0" lang="en-US" sz="2200" spc="-1" strike="noStrike">
                <a:solidFill>
                  <a:srgbClr val="000000"/>
                </a:solidFill>
                <a:latin typeface="Times New Roman"/>
              </a:rPr>
              <a:t>Here a camera is placed on a robotic car that captures the images which is transferred to the system wirelessly using RF module.</a:t>
            </a:r>
            <a:endParaRPr b="0" lang="en-IN" sz="2200" spc="-1" strike="noStrike">
              <a:latin typeface="Arial"/>
            </a:endParaRPr>
          </a:p>
          <a:p>
            <a:pPr>
              <a:lnSpc>
                <a:spcPct val="100000"/>
              </a:lnSpc>
            </a:pPr>
            <a:endParaRPr b="0" lang="en-IN" sz="2200" spc="-1" strike="noStrike">
              <a:latin typeface="Arial"/>
            </a:endParaRPr>
          </a:p>
          <a:p>
            <a:pPr marL="285840" indent="-285480">
              <a:lnSpc>
                <a:spcPct val="100000"/>
              </a:lnSpc>
              <a:buClr>
                <a:srgbClr val="000000"/>
              </a:buClr>
              <a:buFont typeface="Arial"/>
              <a:buChar char="•"/>
            </a:pPr>
            <a:r>
              <a:rPr b="0" lang="en-US" sz="2200" spc="-1" strike="noStrike">
                <a:solidFill>
                  <a:srgbClr val="000000"/>
                </a:solidFill>
                <a:latin typeface="Times New Roman"/>
              </a:rPr>
              <a:t> </a:t>
            </a:r>
            <a:r>
              <a:rPr b="0" lang="en-US" sz="2200" spc="-1" strike="noStrike">
                <a:solidFill>
                  <a:srgbClr val="000000"/>
                </a:solidFill>
                <a:latin typeface="Times New Roman"/>
              </a:rPr>
              <a:t>In this system, the captured image process on MATLAB for detection of the disease</a:t>
            </a:r>
            <a:endParaRPr b="0" lang="en-IN" sz="2200" spc="-1" strike="noStrike">
              <a:latin typeface="Arial"/>
            </a:endParaRPr>
          </a:p>
          <a:p>
            <a:pPr>
              <a:lnSpc>
                <a:spcPct val="100000"/>
              </a:lnSpc>
            </a:pPr>
            <a:endParaRPr b="0" lang="en-IN" sz="2200" spc="-1" strike="noStrike">
              <a:latin typeface="Arial"/>
            </a:endParaRPr>
          </a:p>
          <a:p>
            <a:pPr marL="285840" indent="-285480">
              <a:lnSpc>
                <a:spcPct val="100000"/>
              </a:lnSpc>
              <a:buClr>
                <a:srgbClr val="000000"/>
              </a:buClr>
              <a:buFont typeface="Arial"/>
              <a:buChar char="•"/>
            </a:pPr>
            <a:r>
              <a:rPr b="0" lang="en-US" sz="2200" spc="-1" strike="noStrike">
                <a:solidFill>
                  <a:srgbClr val="000000"/>
                </a:solidFill>
                <a:latin typeface="Times New Roman"/>
              </a:rPr>
              <a:t>Open CV is more efficient compared to MATLAB</a:t>
            </a:r>
            <a:endParaRPr b="0" lang="en-IN" sz="2200" spc="-1" strike="noStrike">
              <a:latin typeface="Arial"/>
            </a:endParaRPr>
          </a:p>
          <a:p>
            <a:pPr>
              <a:lnSpc>
                <a:spcPct val="100000"/>
              </a:lnSpc>
            </a:pPr>
            <a:endParaRPr b="0" lang="en-IN" sz="2200" spc="-1" strike="noStrike">
              <a:latin typeface="Arial"/>
            </a:endParaRPr>
          </a:p>
        </p:txBody>
      </p:sp>
      <p:sp>
        <p:nvSpPr>
          <p:cNvPr id="62" name="CustomShape 3"/>
          <p:cNvSpPr/>
          <p:nvPr/>
        </p:nvSpPr>
        <p:spPr>
          <a:xfrm>
            <a:off x="520560" y="318960"/>
            <a:ext cx="10883160" cy="225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u="sng">
                <a:solidFill>
                  <a:srgbClr val="000000"/>
                </a:solidFill>
                <a:uFillTx/>
                <a:latin typeface="Times New Roman"/>
              </a:rPr>
              <a:t>Paper 3</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i="1" lang="en-IN" sz="2400" spc="-1" strike="noStrike">
                <a:solidFill>
                  <a:srgbClr val="000000"/>
                </a:solidFill>
                <a:latin typeface="Times New Roman"/>
              </a:rPr>
              <a:t>“</a:t>
            </a:r>
            <a:r>
              <a:rPr b="0" i="1" lang="en-IN" sz="2400" spc="-1" strike="noStrike">
                <a:solidFill>
                  <a:srgbClr val="000000"/>
                </a:solidFill>
                <a:latin typeface="Times New Roman"/>
              </a:rPr>
              <a:t>Intelligent Autonomous Farming Robot with Plant Disease Detection using Image Processing”</a:t>
            </a:r>
            <a:r>
              <a:rPr b="0" lang="en-IN" sz="2400" spc="-1" strike="noStrike">
                <a:solidFill>
                  <a:srgbClr val="000000"/>
                </a:solidFill>
                <a:latin typeface="Calibri"/>
              </a:rPr>
              <a:t>D. A. Shaikh, Ghorale Akshay G, Chaudhari Prashant A, Kale Parmeshwar L. </a:t>
            </a:r>
            <a:r>
              <a:rPr b="0" lang="en-US" sz="2400" spc="-1" strike="noStrike">
                <a:solidFill>
                  <a:srgbClr val="000000"/>
                </a:solidFill>
                <a:latin typeface="Calibri"/>
              </a:rPr>
              <a:t>International Journal of Advanced Research in Computer and Communication Engineering Vol. 5, Issue 4, April 2016</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E04A3AD2-CCC3-4B2B-923D-6C00FFFC2656}" type="slidenum">
              <a:rPr b="0" lang="en-IN" sz="1200" spc="-1" strike="noStrike">
                <a:solidFill>
                  <a:srgbClr val="8b8b8b"/>
                </a:solidFill>
                <a:latin typeface="Calibri"/>
              </a:rPr>
              <a:t>&lt;number&gt;</a:t>
            </a:fld>
            <a:endParaRPr b="0" lang="en-IN" sz="1200" spc="-1" strike="noStrike">
              <a:latin typeface="Times New Roman"/>
            </a:endParaRPr>
          </a:p>
        </p:txBody>
      </p:sp>
      <p:sp>
        <p:nvSpPr>
          <p:cNvPr id="64" name="CustomShape 2"/>
          <p:cNvSpPr/>
          <p:nvPr/>
        </p:nvSpPr>
        <p:spPr>
          <a:xfrm>
            <a:off x="586080" y="443160"/>
            <a:ext cx="10767600" cy="2283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u="sng">
                <a:solidFill>
                  <a:srgbClr val="000000"/>
                </a:solidFill>
                <a:uFillTx/>
                <a:latin typeface="Times New Roman"/>
              </a:rPr>
              <a:t>Paper 4</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i="1" lang="en-IN" sz="2800" spc="-1" strike="noStrike">
                <a:solidFill>
                  <a:srgbClr val="000000"/>
                </a:solidFill>
                <a:latin typeface="Times New Roman"/>
              </a:rPr>
              <a:t>“</a:t>
            </a:r>
            <a:r>
              <a:rPr b="0" i="1" lang="en-US" sz="2400" spc="-1" strike="noStrike">
                <a:solidFill>
                  <a:srgbClr val="000000"/>
                </a:solidFill>
                <a:latin typeface="Times New Roman"/>
              </a:rPr>
              <a:t> </a:t>
            </a:r>
            <a:r>
              <a:rPr b="0" i="1" lang="en-US" sz="2400" spc="-1" strike="noStrike">
                <a:solidFill>
                  <a:srgbClr val="000000"/>
                </a:solidFill>
                <a:latin typeface="Times New Roman"/>
              </a:rPr>
              <a:t>Detection of plant disease using threshold, k-mean cluster and ANN algorithm”</a:t>
            </a:r>
            <a:r>
              <a:rPr b="0" i="1" lang="en-US" sz="2400" spc="-1" strike="noStrike">
                <a:solidFill>
                  <a:srgbClr val="000000"/>
                </a:solidFill>
                <a:latin typeface="Calibri"/>
              </a:rPr>
              <a:t>.  </a:t>
            </a:r>
            <a:r>
              <a:rPr b="0" lang="en-US" sz="2400" spc="-1" strike="noStrike">
                <a:solidFill>
                  <a:srgbClr val="000000"/>
                </a:solidFill>
                <a:latin typeface="Calibri"/>
              </a:rPr>
              <a:t>Tete, T. N., &amp; Kamlu, S. (2017). </a:t>
            </a:r>
            <a:r>
              <a:rPr b="0" i="1" lang="en-US" sz="2400" spc="-1" strike="noStrike">
                <a:solidFill>
                  <a:srgbClr val="000000"/>
                </a:solidFill>
                <a:latin typeface="Calibri"/>
              </a:rPr>
              <a:t>2017 2nd International Conference for Convergence in Technology (I2CT).</a:t>
            </a:r>
            <a:r>
              <a:rPr b="0" lang="en-US" sz="2400" spc="-1" strike="noStrike">
                <a:solidFill>
                  <a:srgbClr val="000000"/>
                </a:solidFill>
                <a:latin typeface="Calibri"/>
              </a:rPr>
              <a:t> doi:10.1109/i2ct.2017.8226184 </a:t>
            </a:r>
            <a:endParaRPr b="0" lang="en-IN" sz="2400" spc="-1" strike="noStrike">
              <a:latin typeface="Arial"/>
            </a:endParaRPr>
          </a:p>
        </p:txBody>
      </p:sp>
      <p:sp>
        <p:nvSpPr>
          <p:cNvPr id="65" name="CustomShape 3"/>
          <p:cNvSpPr/>
          <p:nvPr/>
        </p:nvSpPr>
        <p:spPr>
          <a:xfrm>
            <a:off x="781920" y="3014280"/>
            <a:ext cx="10302840" cy="277164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en-US" sz="2200" spc="-1" strike="noStrike">
                <a:solidFill>
                  <a:srgbClr val="000000"/>
                </a:solidFill>
                <a:latin typeface="Times New Roman"/>
              </a:rPr>
              <a:t>In this paper ANN algorithm are used for detection of plant disease</a:t>
            </a:r>
            <a:endParaRPr b="0" lang="en-IN" sz="2200" spc="-1" strike="noStrike">
              <a:latin typeface="Arial"/>
            </a:endParaRPr>
          </a:p>
          <a:p>
            <a:pPr>
              <a:lnSpc>
                <a:spcPct val="100000"/>
              </a:lnSpc>
            </a:pP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rPr>
              <a:t> </a:t>
            </a:r>
            <a:r>
              <a:rPr b="0" lang="en-US" sz="2200" spc="-1" strike="noStrike">
                <a:solidFill>
                  <a:srgbClr val="000000"/>
                </a:solidFill>
                <a:latin typeface="Times New Roman"/>
              </a:rPr>
              <a:t>Accuracy of ANN algorithm is 85% </a:t>
            </a:r>
            <a:endParaRPr b="0" lang="en-IN" sz="2200" spc="-1" strike="noStrike">
              <a:latin typeface="Arial"/>
            </a:endParaRPr>
          </a:p>
          <a:p>
            <a:pPr>
              <a:lnSpc>
                <a:spcPct val="100000"/>
              </a:lnSpc>
            </a:pP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rPr>
              <a:t>SVM algorithm is more accurate compared to ANN </a:t>
            </a:r>
            <a:endParaRPr b="0" lang="en-IN" sz="2200" spc="-1" strike="noStrike">
              <a:latin typeface="Arial"/>
            </a:endParaRPr>
          </a:p>
          <a:p>
            <a:pPr>
              <a:lnSpc>
                <a:spcPct val="100000"/>
              </a:lnSpc>
            </a:pP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rPr>
              <a:t>Accuracy of SVM is 91% </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1C7004DA-A059-491F-8A3C-6EE4B157D6A0}" type="slidenum">
              <a:rPr b="0" lang="en-IN" sz="1200" spc="-1" strike="noStrike">
                <a:solidFill>
                  <a:srgbClr val="8b8b8b"/>
                </a:solidFill>
                <a:latin typeface="Calibri"/>
              </a:rPr>
              <a:t>&lt;number&gt;</a:t>
            </a:fld>
            <a:endParaRPr b="0" lang="en-IN" sz="1200" spc="-1" strike="noStrike">
              <a:latin typeface="Times New Roman"/>
            </a:endParaRPr>
          </a:p>
        </p:txBody>
      </p:sp>
      <p:sp>
        <p:nvSpPr>
          <p:cNvPr id="67" name="CustomShape 2"/>
          <p:cNvSpPr/>
          <p:nvPr/>
        </p:nvSpPr>
        <p:spPr>
          <a:xfrm>
            <a:off x="414720" y="282960"/>
            <a:ext cx="11547360" cy="2193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u="sng">
                <a:solidFill>
                  <a:srgbClr val="000000"/>
                </a:solidFill>
                <a:uFillTx/>
                <a:latin typeface="Times New Roman"/>
              </a:rPr>
              <a:t>Paper 5</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i="1" lang="en-US" sz="2400" spc="-1" strike="noStrike">
                <a:solidFill>
                  <a:srgbClr val="000000"/>
                </a:solidFill>
                <a:latin typeface="Times New Roman"/>
              </a:rPr>
              <a:t>“</a:t>
            </a:r>
            <a:r>
              <a:rPr b="0" i="1" lang="en-US" sz="2400" spc="-1" strike="noStrike">
                <a:solidFill>
                  <a:srgbClr val="000000"/>
                </a:solidFill>
                <a:latin typeface="Times New Roman"/>
              </a:rPr>
              <a:t>An overview of the research on plant leaves disease detection using image processing techniques.” </a:t>
            </a:r>
            <a:r>
              <a:rPr b="0" lang="en-US" sz="2400" spc="-1" strike="noStrike">
                <a:solidFill>
                  <a:srgbClr val="000000"/>
                </a:solidFill>
                <a:latin typeface="Times New Roman"/>
              </a:rPr>
              <a:t>Gavhale KR, Gawande U.IOSR Journal of Computer Engineering (IOSR- JCE). </a:t>
            </a:r>
            <a:endParaRPr b="0" lang="en-IN" sz="2400" spc="-1" strike="noStrike">
              <a:latin typeface="Arial"/>
            </a:endParaRPr>
          </a:p>
          <a:p>
            <a:pPr>
              <a:lnSpc>
                <a:spcPct val="100000"/>
              </a:lnSpc>
            </a:pPr>
            <a:endParaRPr b="0" lang="en-IN" sz="2400" spc="-1" strike="noStrike">
              <a:latin typeface="Arial"/>
            </a:endParaRPr>
          </a:p>
        </p:txBody>
      </p:sp>
      <p:sp>
        <p:nvSpPr>
          <p:cNvPr id="68" name="CustomShape 3"/>
          <p:cNvSpPr/>
          <p:nvPr/>
        </p:nvSpPr>
        <p:spPr>
          <a:xfrm>
            <a:off x="869400" y="2312280"/>
            <a:ext cx="10573560" cy="28933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spcAft>
                <a:spcPts val="1199"/>
              </a:spcAft>
              <a:buClr>
                <a:srgbClr val="000000"/>
              </a:buClr>
              <a:buFont typeface="Arial"/>
              <a:buChar char="•"/>
            </a:pPr>
            <a:r>
              <a:rPr b="0" lang="en-US" sz="2200" spc="-1" strike="noStrike">
                <a:solidFill>
                  <a:srgbClr val="000000"/>
                </a:solidFill>
                <a:latin typeface="Times New Roman"/>
              </a:rPr>
              <a:t>In this paper, the image processing used for the identification of leaf diseases is SVM. </a:t>
            </a:r>
            <a:endParaRPr b="0" lang="en-IN" sz="2200" spc="-1" strike="noStrike">
              <a:latin typeface="Arial"/>
            </a:endParaRPr>
          </a:p>
          <a:p>
            <a:pPr marL="343080" indent="-342720">
              <a:lnSpc>
                <a:spcPct val="100000"/>
              </a:lnSpc>
              <a:spcAft>
                <a:spcPts val="1199"/>
              </a:spcAft>
              <a:buClr>
                <a:srgbClr val="000000"/>
              </a:buClr>
              <a:buFont typeface="Arial"/>
              <a:buChar char="•"/>
            </a:pPr>
            <a:r>
              <a:rPr b="0" lang="en-US" sz="2200" spc="-1" strike="noStrike">
                <a:solidFill>
                  <a:srgbClr val="000000"/>
                </a:solidFill>
                <a:latin typeface="Times New Roman"/>
              </a:rPr>
              <a:t>There are five steps for leaf disease identification which are image acquisition, image pre-processing, segmentation, feature extraction and classification. </a:t>
            </a:r>
            <a:endParaRPr b="0" lang="en-IN" sz="2200" spc="-1" strike="noStrike">
              <a:latin typeface="Arial"/>
            </a:endParaRPr>
          </a:p>
          <a:p>
            <a:pPr marL="343080" indent="-342720">
              <a:lnSpc>
                <a:spcPct val="100000"/>
              </a:lnSpc>
              <a:spcAft>
                <a:spcPts val="1199"/>
              </a:spcAft>
              <a:buClr>
                <a:srgbClr val="000000"/>
              </a:buClr>
              <a:buFont typeface="Arial"/>
              <a:buChar char="•"/>
            </a:pPr>
            <a:r>
              <a:rPr b="0" lang="en-US" sz="2200" spc="-1" strike="noStrike">
                <a:solidFill>
                  <a:srgbClr val="000000"/>
                </a:solidFill>
                <a:latin typeface="Times New Roman"/>
              </a:rPr>
              <a:t>By using this technique, the disease identification is done for all kinds of leaves and also the user can know the affected area of leaf in percentage by identifying the disease properly.</a:t>
            </a:r>
            <a:endParaRPr b="0" lang="en-IN"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Times New Roman"/>
              </a:rPr>
              <a:t>User can rectify the problem very easily with low cost.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2071</TotalTime>
  <Application>LibreOffice/6.4.7.2$Linux_X86_64 LibreOffice_project/40$Build-2</Application>
  <Words>1902</Words>
  <Paragraphs>370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2020-12-04T06:17:26Z</dcterms:created>
  <dc:creator>AKSHAY KONOOR</dc:creator>
  <dc:description/>
  <dc:language>en-IN</dc:language>
  <cp:lastModifiedBy>AKSHAY KONOOR</cp:lastModifiedBy>
  <dcterms:modified xsi:type="dcterms:W3CDTF">2021-07-11T07:30:35Z</dcterms:modified>
  <cp:revision>207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