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6"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1066" y="22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272CD875-0AFF-459A-AA00-9B3D94280368}"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02964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9EBB-CA1A-4961-83E9-43A8D3B374B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253641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1127286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41297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405452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77153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324754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1394980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260923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148208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9EBB-CA1A-4961-83E9-43A8D3B374B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163167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E9EBB-CA1A-4961-83E9-43A8D3B374B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426980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E9EBB-CA1A-4961-83E9-43A8D3B374B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348695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E9EBB-CA1A-4961-83E9-43A8D3B374B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107374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E9EBB-CA1A-4961-83E9-43A8D3B374B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365928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9EBB-CA1A-4961-83E9-43A8D3B374B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361593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9EBB-CA1A-4961-83E9-43A8D3B374B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CD875-0AFF-459A-AA00-9B3D94280368}" type="slidenum">
              <a:rPr lang="en-IN" smtClean="0"/>
              <a:t>‹#›</a:t>
            </a:fld>
            <a:endParaRPr lang="en-IN"/>
          </a:p>
        </p:txBody>
      </p:sp>
    </p:spTree>
    <p:extLst>
      <p:ext uri="{BB962C8B-B14F-4D97-AF65-F5344CB8AC3E}">
        <p14:creationId xmlns:p14="http://schemas.microsoft.com/office/powerpoint/2010/main" val="253666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9E9EBB-CA1A-4961-83E9-43A8D3B374B2}" type="datetimeFigureOut">
              <a:rPr lang="en-IN" smtClean="0"/>
              <a:t>25-04-2024</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2CD875-0AFF-459A-AA00-9B3D94280368}" type="slidenum">
              <a:rPr lang="en-IN" smtClean="0"/>
              <a:t>‹#›</a:t>
            </a:fld>
            <a:endParaRPr lang="en-IN"/>
          </a:p>
        </p:txBody>
      </p:sp>
    </p:spTree>
    <p:extLst>
      <p:ext uri="{BB962C8B-B14F-4D97-AF65-F5344CB8AC3E}">
        <p14:creationId xmlns:p14="http://schemas.microsoft.com/office/powerpoint/2010/main" val="999411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err="1">
                <a:latin typeface="Times New Roman" pitchFamily="18" charset="0"/>
                <a:cs typeface="Times New Roman" pitchFamily="18" charset="0"/>
              </a:rPr>
              <a:t>Bresenham</a:t>
            </a:r>
            <a:r>
              <a:rPr lang="en-US" sz="3200" b="1" dirty="0">
                <a:latin typeface="Times New Roman" pitchFamily="18" charset="0"/>
                <a:cs typeface="Times New Roman" pitchFamily="18" charset="0"/>
              </a:rPr>
              <a:t> Algorithm for </a:t>
            </a:r>
            <a:r>
              <a:rPr lang="en-US" sz="3200" b="1" dirty="0" err="1">
                <a:latin typeface="Times New Roman" pitchFamily="18" charset="0"/>
                <a:cs typeface="Times New Roman" pitchFamily="18" charset="0"/>
              </a:rPr>
              <a:t>Rasterization</a:t>
            </a: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lnSpcReduction="10000"/>
          </a:bodyPr>
          <a:lstStyle/>
          <a:p>
            <a:r>
              <a:rPr lang="en-US" sz="1600" dirty="0">
                <a:solidFill>
                  <a:schemeClr val="tx1"/>
                </a:solidFill>
                <a:latin typeface="Times New Roman" pitchFamily="18" charset="0"/>
                <a:cs typeface="Times New Roman" pitchFamily="18" charset="0"/>
              </a:rPr>
              <a:t>Done By:</a:t>
            </a:r>
          </a:p>
          <a:p>
            <a:r>
              <a:rPr lang="en-US" sz="1600" dirty="0">
                <a:solidFill>
                  <a:schemeClr val="tx1"/>
                </a:solidFill>
                <a:latin typeface="Times New Roman" pitchFamily="18" charset="0"/>
                <a:cs typeface="Times New Roman" pitchFamily="18" charset="0"/>
              </a:rPr>
              <a:t>B. </a:t>
            </a:r>
            <a:r>
              <a:rPr lang="en-US" sz="1600" dirty="0" err="1">
                <a:solidFill>
                  <a:schemeClr val="tx1"/>
                </a:solidFill>
                <a:latin typeface="Times New Roman" pitchFamily="18" charset="0"/>
                <a:cs typeface="Times New Roman" pitchFamily="18" charset="0"/>
              </a:rPr>
              <a:t>Akshayraj</a:t>
            </a:r>
            <a:r>
              <a:rPr lang="en-US" sz="1600" dirty="0">
                <a:solidFill>
                  <a:schemeClr val="tx1"/>
                </a:solidFill>
                <a:latin typeface="Times New Roman" pitchFamily="18" charset="0"/>
                <a:cs typeface="Times New Roman" pitchFamily="18" charset="0"/>
              </a:rPr>
              <a:t> (RA2211028010079)</a:t>
            </a:r>
          </a:p>
          <a:p>
            <a:r>
              <a:rPr lang="en-US" sz="1600" dirty="0">
                <a:solidFill>
                  <a:schemeClr val="tx1"/>
                </a:solidFill>
                <a:latin typeface="Times New Roman" pitchFamily="18" charset="0"/>
                <a:cs typeface="Times New Roman" pitchFamily="18" charset="0"/>
              </a:rPr>
              <a:t>N. </a:t>
            </a:r>
            <a:r>
              <a:rPr lang="en-US" sz="1600" dirty="0" err="1">
                <a:solidFill>
                  <a:schemeClr val="tx1"/>
                </a:solidFill>
                <a:latin typeface="Times New Roman" pitchFamily="18" charset="0"/>
                <a:cs typeface="Times New Roman" pitchFamily="18" charset="0"/>
              </a:rPr>
              <a:t>Inigo</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Jeevan</a:t>
            </a:r>
            <a:r>
              <a:rPr lang="en-US" sz="1600" dirty="0">
                <a:solidFill>
                  <a:schemeClr val="tx1"/>
                </a:solidFill>
                <a:latin typeface="Times New Roman" pitchFamily="18" charset="0"/>
                <a:cs typeface="Times New Roman" pitchFamily="18" charset="0"/>
              </a:rPr>
              <a:t> (RA2211028010114)</a:t>
            </a:r>
          </a:p>
          <a:p>
            <a:r>
              <a:rPr lang="en-US" sz="1600" dirty="0">
                <a:solidFill>
                  <a:schemeClr val="tx1"/>
                </a:solidFill>
                <a:latin typeface="Times New Roman" pitchFamily="18" charset="0"/>
                <a:cs typeface="Times New Roman" pitchFamily="18" charset="0"/>
              </a:rPr>
              <a:t>A.S. Jai Kishore (RA2211028010117)</a:t>
            </a:r>
            <a:endParaRPr lang="en-IN"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3388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normAutofit/>
          </a:bodyPr>
          <a:lstStyle/>
          <a:p>
            <a:r>
              <a:rPr lang="en-US" sz="3200" b="1" dirty="0" smtClean="0">
                <a:latin typeface="Times New Roman" pitchFamily="18" charset="0"/>
                <a:cs typeface="Times New Roman" pitchFamily="18" charset="0"/>
              </a:rPr>
              <a:t>APPLICATIONS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71600" y="4077072"/>
            <a:ext cx="7704667" cy="2232248"/>
          </a:xfrm>
        </p:spPr>
        <p:txBody>
          <a:bodyPr>
            <a:normAutofit/>
          </a:bodyPr>
          <a:lstStyle/>
          <a:p>
            <a:pPr marL="0" indent="0" algn="just">
              <a:buNone/>
            </a:pPr>
            <a:r>
              <a:rPr lang="en-US" sz="1500" dirty="0" err="1">
                <a:latin typeface="Times New Roman" pitchFamily="18" charset="0"/>
                <a:cs typeface="Times New Roman" pitchFamily="18" charset="0"/>
              </a:rPr>
              <a:t>Bresenham's</a:t>
            </a:r>
            <a:r>
              <a:rPr lang="en-US" sz="1500" dirty="0">
                <a:latin typeface="Times New Roman" pitchFamily="18" charset="0"/>
                <a:cs typeface="Times New Roman" pitchFamily="18" charset="0"/>
              </a:rPr>
              <a:t> Line Drawing Algorithm (LDA) is widely used in computer graphics for efficiently drawing lines on raster displays. Its applications range from basic line drawing in graphics editors and CAD software to advanced rendering in video games and simulations. </a:t>
            </a:r>
            <a:r>
              <a:rPr lang="en-US" sz="1500" dirty="0" err="1">
                <a:latin typeface="Times New Roman" pitchFamily="18" charset="0"/>
                <a:cs typeface="Times New Roman" pitchFamily="18" charset="0"/>
              </a:rPr>
              <a:t>Bresenham's</a:t>
            </a:r>
            <a:r>
              <a:rPr lang="en-US" sz="1500" dirty="0">
                <a:latin typeface="Times New Roman" pitchFamily="18" charset="0"/>
                <a:cs typeface="Times New Roman" pitchFamily="18" charset="0"/>
              </a:rPr>
              <a:t> LDA is also utilized in medical imaging for generating precise representations of structures like blood vessels and bones. Furthermore, it finds application in geographic information systems (GIS) for drawing maps and visualizing spatial data with straight-line segments efficiently.</a:t>
            </a:r>
            <a:endParaRPr lang="en-IN" sz="15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710328"/>
            <a:ext cx="2616737" cy="20647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935239"/>
            <a:ext cx="2536568" cy="1614948"/>
          </a:xfrm>
          <a:prstGeom prst="rect">
            <a:avLst/>
          </a:prstGeom>
        </p:spPr>
      </p:pic>
    </p:spTree>
    <p:extLst>
      <p:ext uri="{BB962C8B-B14F-4D97-AF65-F5344CB8AC3E}">
        <p14:creationId xmlns:p14="http://schemas.microsoft.com/office/powerpoint/2010/main" val="168294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B7DD6-242A-CEC8-9E94-1EA95517A330}"/>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FD7E2D6-E32A-B275-EE8C-C493F7340FEB}"/>
              </a:ext>
            </a:extLst>
          </p:cNvPr>
          <p:cNvSpPr>
            <a:spLocks noGrp="1"/>
          </p:cNvSpPr>
          <p:nvPr>
            <p:ph idx="1"/>
          </p:nvPr>
        </p:nvSpPr>
        <p:spPr/>
        <p:txBody>
          <a:bodyPr>
            <a:normAutofit fontScale="92500" lnSpcReduction="20000"/>
          </a:bodyPr>
          <a:lstStyle/>
          <a:p>
            <a:pPr marL="0" indent="0" algn="l">
              <a:buNone/>
            </a:pPr>
            <a:r>
              <a:rPr lang="en-US" sz="1600" b="0" i="0" dirty="0">
                <a:effectLst/>
                <a:latin typeface="Times New Roman" panose="02020603050405020304" pitchFamily="18" charset="0"/>
                <a:cs typeface="Times New Roman" panose="02020603050405020304" pitchFamily="18" charset="0"/>
              </a:rPr>
              <a:t>In conclusion, the </a:t>
            </a:r>
            <a:r>
              <a:rPr lang="en-US" sz="1600" b="0" i="0" dirty="0" err="1">
                <a:effectLst/>
                <a:latin typeface="Times New Roman" panose="02020603050405020304" pitchFamily="18" charset="0"/>
                <a:cs typeface="Times New Roman" panose="02020603050405020304" pitchFamily="18" charset="0"/>
              </a:rPr>
              <a:t>Bresenham</a:t>
            </a:r>
            <a:r>
              <a:rPr lang="en-US" sz="1600" b="0" i="0" dirty="0">
                <a:effectLst/>
                <a:latin typeface="Times New Roman" panose="02020603050405020304" pitchFamily="18" charset="0"/>
                <a:cs typeface="Times New Roman" panose="02020603050405020304" pitchFamily="18" charset="0"/>
              </a:rPr>
              <a:t> algorithm is used in rasterization for:</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Efficient Line Drawing:</a:t>
            </a:r>
            <a:r>
              <a:rPr lang="en-US" sz="1600" b="0" i="0" dirty="0">
                <a:effectLst/>
                <a:latin typeface="Times New Roman" panose="02020603050405020304" pitchFamily="18" charset="0"/>
                <a:cs typeface="Times New Roman" panose="02020603050405020304" pitchFamily="18" charset="0"/>
              </a:rPr>
              <a:t> It determines which pixels to illuminate to form an accurate approximation of a straight line between two points on a raster display (like a computer screen).</a:t>
            </a:r>
          </a:p>
          <a:p>
            <a:pPr algn="l">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Fast Rendering:</a:t>
            </a:r>
            <a:r>
              <a:rPr lang="en-US" sz="1600" b="0" i="0" dirty="0">
                <a:effectLst/>
                <a:latin typeface="Times New Roman" panose="02020603050405020304" pitchFamily="18" charset="0"/>
                <a:cs typeface="Times New Roman" panose="02020603050405020304" pitchFamily="18" charset="0"/>
              </a:rPr>
              <a:t> By relying solely on integer arithmetic (addition, subtraction, bit shifting), the algorithm significantly reduces computation time compared to methods using floating-point operations.</a:t>
            </a:r>
          </a:p>
          <a:p>
            <a:pPr algn="l">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Hardware Friendliness:</a:t>
            </a:r>
            <a:r>
              <a:rPr lang="en-US" sz="1600" b="0" i="0" dirty="0">
                <a:effectLst/>
                <a:latin typeface="Times New Roman" panose="02020603050405020304" pitchFamily="18" charset="0"/>
                <a:cs typeface="Times New Roman" panose="02020603050405020304" pitchFamily="18" charset="0"/>
              </a:rPr>
              <a:t> These efficient computations make the </a:t>
            </a:r>
            <a:r>
              <a:rPr lang="en-US" sz="1600" b="0" i="0" dirty="0" err="1">
                <a:effectLst/>
                <a:latin typeface="Times New Roman" panose="02020603050405020304" pitchFamily="18" charset="0"/>
                <a:cs typeface="Times New Roman" panose="02020603050405020304" pitchFamily="18" charset="0"/>
              </a:rPr>
              <a:t>Bresenham</a:t>
            </a:r>
            <a:r>
              <a:rPr lang="en-US" sz="1600" b="0" i="0" dirty="0">
                <a:effectLst/>
                <a:latin typeface="Times New Roman" panose="02020603050405020304" pitchFamily="18" charset="0"/>
                <a:cs typeface="Times New Roman" panose="02020603050405020304" pitchFamily="18" charset="0"/>
              </a:rPr>
              <a:t> algorithm well-suited for implementation on various hardware architectures, enabling smooth and precise line rendering in graphics applications.</a:t>
            </a:r>
          </a:p>
          <a:p>
            <a:pPr marL="0" indent="0" algn="l">
              <a:buNone/>
            </a:pPr>
            <a:r>
              <a:rPr lang="en-US" sz="1600" b="0" i="0" dirty="0">
                <a:effectLst/>
                <a:latin typeface="Times New Roman" panose="02020603050405020304" pitchFamily="18" charset="0"/>
                <a:cs typeface="Times New Roman" panose="02020603050405020304" pitchFamily="18" charset="0"/>
              </a:rPr>
              <a:t>Therefore, the </a:t>
            </a:r>
            <a:r>
              <a:rPr lang="en-US" sz="1600" b="0" i="0" dirty="0" err="1">
                <a:effectLst/>
                <a:latin typeface="Times New Roman" panose="02020603050405020304" pitchFamily="18" charset="0"/>
                <a:cs typeface="Times New Roman" panose="02020603050405020304" pitchFamily="18" charset="0"/>
              </a:rPr>
              <a:t>Bresenham</a:t>
            </a:r>
            <a:r>
              <a:rPr lang="en-US" sz="1600" b="0" i="0" dirty="0">
                <a:effectLst/>
                <a:latin typeface="Times New Roman" panose="02020603050405020304" pitchFamily="18" charset="0"/>
                <a:cs typeface="Times New Roman" panose="02020603050405020304" pitchFamily="18" charset="0"/>
              </a:rPr>
              <a:t> algorithm plays a crucial role in rasterization by ensuring fast and accurate line rendering on digital displays.</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53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CONTENTS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71600" y="1916832"/>
            <a:ext cx="7704667" cy="3332816"/>
          </a:xfrm>
        </p:spPr>
        <p:txBody>
          <a:bodyPr>
            <a:normAutofit/>
          </a:bodyPr>
          <a:lstStyle/>
          <a:p>
            <a:r>
              <a:rPr lang="en-US" sz="2400" dirty="0">
                <a:latin typeface="Times New Roman" pitchFamily="18" charset="0"/>
                <a:cs typeface="Times New Roman" pitchFamily="18" charset="0"/>
              </a:rPr>
              <a:t>INTRODUCTION</a:t>
            </a:r>
          </a:p>
          <a:p>
            <a:r>
              <a:rPr lang="en-US" sz="2400" dirty="0">
                <a:latin typeface="Times New Roman" pitchFamily="18" charset="0"/>
                <a:cs typeface="Times New Roman" pitchFamily="18" charset="0"/>
              </a:rPr>
              <a:t>PROBLEM STATEMENT</a:t>
            </a:r>
          </a:p>
          <a:p>
            <a:r>
              <a:rPr lang="en-US" sz="2400" dirty="0">
                <a:latin typeface="Times New Roman" pitchFamily="18" charset="0"/>
                <a:cs typeface="Times New Roman" pitchFamily="18" charset="0"/>
              </a:rPr>
              <a:t>ALGORITHM</a:t>
            </a:r>
          </a:p>
          <a:p>
            <a:r>
              <a:rPr lang="en-US" sz="2400" dirty="0">
                <a:latin typeface="Times New Roman" pitchFamily="18" charset="0"/>
                <a:cs typeface="Times New Roman" pitchFamily="18" charset="0"/>
              </a:rPr>
              <a:t>TIME </a:t>
            </a:r>
            <a:r>
              <a:rPr lang="en-US" sz="2400" dirty="0" smtClean="0">
                <a:latin typeface="Times New Roman" pitchFamily="18" charset="0"/>
                <a:cs typeface="Times New Roman" pitchFamily="18" charset="0"/>
              </a:rPr>
              <a:t>COMPLEXITY</a:t>
            </a:r>
          </a:p>
          <a:p>
            <a:r>
              <a:rPr lang="en-US" dirty="0" smtClean="0">
                <a:latin typeface="Times New Roman" pitchFamily="18" charset="0"/>
                <a:cs typeface="Times New Roman" pitchFamily="18" charset="0"/>
              </a:rPr>
              <a:t>APPLICATIONS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CONCLUSION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3774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819671"/>
          </a:xfrm>
        </p:spPr>
        <p:txBody>
          <a:bodyPr>
            <a:normAutofit/>
          </a:bodyPr>
          <a:lstStyle/>
          <a:p>
            <a:r>
              <a:rPr lang="en-US" sz="3200" b="1" dirty="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82133" y="332656"/>
            <a:ext cx="7704667" cy="5667160"/>
          </a:xfrm>
        </p:spPr>
        <p:txBody>
          <a:bodyPr>
            <a:normAutofit/>
          </a:bodyPr>
          <a:lstStyle/>
          <a:p>
            <a:pPr marL="0" indent="0">
              <a:buNone/>
            </a:pPr>
            <a:r>
              <a:rPr lang="en-US" sz="1600" dirty="0" err="1">
                <a:latin typeface="Times New Roman" pitchFamily="18" charset="0"/>
                <a:cs typeface="Times New Roman" pitchFamily="18" charset="0"/>
              </a:rPr>
              <a:t>Rasterization</a:t>
            </a:r>
            <a:r>
              <a:rPr lang="en-US" sz="1600" dirty="0">
                <a:latin typeface="Times New Roman" pitchFamily="18" charset="0"/>
                <a:cs typeface="Times New Roman" pitchFamily="18" charset="0"/>
              </a:rPr>
              <a:t> is the process of converting vector graphics or descriptions of shapes into a raster or pixel-based format for display or printing. In rasterization, geometric shapes are rendered onto a grid of pixels, where each pixel's color is determined based on its position relative to the shapes being rendered. </a:t>
            </a:r>
          </a:p>
          <a:p>
            <a:pPr marL="0" indent="0">
              <a:buNone/>
            </a:pPr>
            <a:r>
              <a:rPr lang="en-US" sz="1600" b="0" i="0" dirty="0">
                <a:effectLst/>
                <a:latin typeface="Times New Roman" panose="02020603050405020304" pitchFamily="18" charset="0"/>
                <a:cs typeface="Times New Roman" panose="02020603050405020304" pitchFamily="18" charset="0"/>
              </a:rPr>
              <a:t>Rasterization plays a vital role in various applications, particularly in the realm of computer graphics and visualization.</a:t>
            </a:r>
          </a:p>
          <a:p>
            <a:pPr marL="0" indent="0">
              <a:buNone/>
            </a:pPr>
            <a:r>
              <a:rPr lang="en-US" sz="1600" dirty="0">
                <a:latin typeface="Times New Roman" panose="02020603050405020304" pitchFamily="18" charset="0"/>
                <a:cs typeface="Times New Roman" panose="02020603050405020304" pitchFamily="18" charset="0"/>
              </a:rPr>
              <a:t>Line Drawing algorithms like DDA, </a:t>
            </a:r>
            <a:r>
              <a:rPr lang="en-US" sz="1600" dirty="0" err="1">
                <a:latin typeface="Times New Roman" panose="02020603050405020304" pitchFamily="18" charset="0"/>
                <a:cs typeface="Times New Roman" panose="02020603050405020304" pitchFamily="18" charset="0"/>
              </a:rPr>
              <a:t>Bresenham</a:t>
            </a:r>
            <a:r>
              <a:rPr lang="en-US" sz="1600" dirty="0">
                <a:latin typeface="Times New Roman" panose="02020603050405020304" pitchFamily="18" charset="0"/>
                <a:cs typeface="Times New Roman" panose="02020603050405020304" pitchFamily="18" charset="0"/>
              </a:rPr>
              <a:t> and Wu’s algorithms are used along with scanline and interpolation algorithms to render a </a:t>
            </a:r>
            <a:r>
              <a:rPr lang="en-US" sz="1600" dirty="0" err="1">
                <a:latin typeface="Times New Roman" panose="02020603050405020304" pitchFamily="18" charset="0"/>
                <a:cs typeface="Times New Roman" panose="02020603050405020304" pitchFamily="18" charset="0"/>
              </a:rPr>
              <a:t>coloured</a:t>
            </a:r>
            <a:r>
              <a:rPr lang="en-US" sz="1600" dirty="0">
                <a:latin typeface="Times New Roman" panose="02020603050405020304" pitchFamily="18" charset="0"/>
                <a:cs typeface="Times New Roman" panose="02020603050405020304" pitchFamily="18" charset="0"/>
              </a:rPr>
              <a:t> 2d polygon.</a:t>
            </a:r>
          </a:p>
        </p:txBody>
      </p:sp>
    </p:spTree>
    <p:extLst>
      <p:ext uri="{BB962C8B-B14F-4D97-AF65-F5344CB8AC3E}">
        <p14:creationId xmlns:p14="http://schemas.microsoft.com/office/powerpoint/2010/main" val="84603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600" dirty="0">
                <a:latin typeface="Times New Roman" pitchFamily="18" charset="0"/>
                <a:cs typeface="Times New Roman" pitchFamily="18" charset="0"/>
              </a:rPr>
              <a:t>The problem statement for the </a:t>
            </a:r>
            <a:r>
              <a:rPr lang="en-US" sz="1600" dirty="0" err="1">
                <a:latin typeface="Times New Roman" pitchFamily="18" charset="0"/>
                <a:cs typeface="Times New Roman" pitchFamily="18" charset="0"/>
              </a:rPr>
              <a:t>Bresenham</a:t>
            </a:r>
            <a:r>
              <a:rPr lang="en-US" sz="1600" dirty="0">
                <a:latin typeface="Times New Roman" pitchFamily="18" charset="0"/>
                <a:cs typeface="Times New Roman" pitchFamily="18" charset="0"/>
              </a:rPr>
              <a:t> algorithm involves efficiently determining which pixels to activate in order to draw a straight line between two given points on a grid:</a:t>
            </a:r>
          </a:p>
          <a:p>
            <a:pPr marL="0" indent="0">
              <a:buNone/>
            </a:pP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Pixel Selection: </a:t>
            </a:r>
          </a:p>
          <a:p>
            <a:pPr marL="0" indent="0" algn="just">
              <a:buNone/>
            </a:pPr>
            <a:r>
              <a:rPr lang="en-US" sz="1600" dirty="0">
                <a:latin typeface="Times New Roman" pitchFamily="18" charset="0"/>
                <a:cs typeface="Times New Roman" pitchFamily="18" charset="0"/>
              </a:rPr>
              <a:t>	Given two endpoints in the raster (pixels), the algorithm must </a:t>
            </a:r>
            <a:r>
              <a:rPr lang="en-US" sz="1600">
                <a:latin typeface="Times New Roman" pitchFamily="18" charset="0"/>
                <a:cs typeface="Times New Roman" pitchFamily="18" charset="0"/>
              </a:rPr>
              <a:t>determine which </a:t>
            </a:r>
            <a:r>
              <a:rPr lang="en-US" sz="1600" dirty="0">
                <a:latin typeface="Times New Roman" pitchFamily="18" charset="0"/>
                <a:cs typeface="Times New Roman" pitchFamily="18" charset="0"/>
              </a:rPr>
              <a:t>	pixels to activate to approximate the straight line connecting these points. The 	challenge lies in selecting the optimal set of pixels that minimizes visual artifacts such 	as jagged edges while maintaining computational efficiency.</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690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lnSpcReduction="10000"/>
          </a:bodyPr>
          <a:lstStyle/>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Integer Arithmetic: </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Another aspect of the problem is performing calculations using only integer arithmetic 	to 	avoid the computational overhead of floating-point operations. This constraint is 	essential 	for real-time rendering applications where performance is critical. The 	algorithm needs to 	accurately determine the slope of the line and incrementally select 	the appropriate pixels 	without resorting to costly floating-point calculations, ensuring 	both precision and 	efficiency in rasterization processes.</a:t>
            </a:r>
          </a:p>
          <a:p>
            <a:pPr marL="0" indent="0" algn="just">
              <a:buNone/>
            </a:pPr>
            <a:r>
              <a:rPr lang="en-US" sz="1600" dirty="0">
                <a:latin typeface="Times New Roman" pitchFamily="18" charset="0"/>
                <a:cs typeface="Times New Roman" pitchFamily="18" charset="0"/>
              </a:rPr>
              <a:t>	</a:t>
            </a:r>
          </a:p>
          <a:p>
            <a:pPr marL="0" indent="0" algn="just">
              <a:buNone/>
            </a:pPr>
            <a:r>
              <a:rPr lang="en-US" sz="1600" dirty="0">
                <a:latin typeface="Times New Roman" pitchFamily="18" charset="0"/>
                <a:cs typeface="Times New Roman" pitchFamily="18" charset="0"/>
              </a:rPr>
              <a:t>	DDA (Digital Differential Analyzer) algorithm uses floating point arithmetic which 	leads to 	speed redundancy. </a:t>
            </a:r>
          </a:p>
          <a:p>
            <a:pPr marL="0" indent="0">
              <a:buNone/>
            </a:pPr>
            <a:endParaRPr lang="en-US" sz="16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pPr marL="0" indent="0">
              <a:buNone/>
            </a:pPr>
            <a:endParaRPr lang="en-US" sz="1600" dirty="0"/>
          </a:p>
          <a:p>
            <a:pPr marL="0" indent="0">
              <a:buNone/>
            </a:pPr>
            <a:endParaRPr lang="en-IN" sz="1600" dirty="0"/>
          </a:p>
        </p:txBody>
      </p:sp>
      <p:pic>
        <p:nvPicPr>
          <p:cNvPr id="2" name="Picture 1">
            <a:extLst>
              <a:ext uri="{FF2B5EF4-FFF2-40B4-BE49-F238E27FC236}">
                <a16:creationId xmlns:a16="http://schemas.microsoft.com/office/drawing/2014/main" xmlns="" id="{E5F50B88-D256-55A7-B9B2-27F7626C8A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flipH="1">
            <a:off x="1324665" y="1215024"/>
            <a:ext cx="1739972" cy="9361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727611"/>
            <a:ext cx="2305341" cy="1910933"/>
          </a:xfrm>
          <a:prstGeom prst="rect">
            <a:avLst/>
          </a:prstGeom>
        </p:spPr>
      </p:pic>
    </p:spTree>
    <p:extLst>
      <p:ext uri="{BB962C8B-B14F-4D97-AF65-F5344CB8AC3E}">
        <p14:creationId xmlns:p14="http://schemas.microsoft.com/office/powerpoint/2010/main" val="278751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71599"/>
          </a:xfrm>
        </p:spPr>
        <p:txBody>
          <a:bodyPr>
            <a:normAutofit/>
          </a:bodyPr>
          <a:lstStyle/>
          <a:p>
            <a:r>
              <a:rPr lang="en-US" sz="3200" b="1" dirty="0">
                <a:latin typeface="Times New Roman" pitchFamily="18" charset="0"/>
                <a:cs typeface="Times New Roman" pitchFamily="18" charset="0"/>
              </a:rPr>
              <a:t>ALGORITHM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82133" y="1772816"/>
            <a:ext cx="7704667" cy="4010976"/>
          </a:xfrm>
        </p:spPr>
        <p:txBody>
          <a:bodyPr>
            <a:noAutofit/>
          </a:bodyPr>
          <a:lstStyle/>
          <a:p>
            <a:pPr marL="0" indent="0" algn="just">
              <a:buNone/>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Bresenham</a:t>
            </a:r>
            <a:r>
              <a:rPr lang="en-US" sz="1600" dirty="0">
                <a:latin typeface="Times New Roman" pitchFamily="18" charset="0"/>
                <a:cs typeface="Times New Roman" pitchFamily="18" charset="0"/>
              </a:rPr>
              <a:t> Line Drawing Algorithm is utilized in rasterization to efficiently draw lines on a grid of pixels.</a:t>
            </a:r>
          </a:p>
          <a:p>
            <a:pPr algn="just"/>
            <a:r>
              <a:rPr lang="en-US" sz="1600" b="1" dirty="0">
                <a:latin typeface="Times New Roman" pitchFamily="18" charset="0"/>
                <a:cs typeface="Times New Roman" pitchFamily="18" charset="0"/>
              </a:rPr>
              <a:t>Incremental calculation: </a:t>
            </a:r>
            <a:r>
              <a:rPr lang="en-US" sz="1600" dirty="0">
                <a:latin typeface="Times New Roman" pitchFamily="18" charset="0"/>
                <a:cs typeface="Times New Roman" pitchFamily="18" charset="0"/>
              </a:rPr>
              <a:t>BLDA calculates pixel positions incrementally along the x-axis while determining the corresponding y-coordinates based on the slope of the line. It avoids using floating-point numbers for slope calculation.</a:t>
            </a:r>
          </a:p>
          <a:p>
            <a:pPr algn="just"/>
            <a:r>
              <a:rPr lang="en-US" sz="1600" b="1" dirty="0">
                <a:latin typeface="Times New Roman" pitchFamily="18" charset="0"/>
                <a:cs typeface="Times New Roman" pitchFamily="18" charset="0"/>
              </a:rPr>
              <a:t>Error term: </a:t>
            </a:r>
            <a:r>
              <a:rPr lang="en-US" sz="1600" dirty="0">
                <a:latin typeface="Times New Roman" pitchFamily="18" charset="0"/>
                <a:cs typeface="Times New Roman" pitchFamily="18" charset="0"/>
              </a:rPr>
              <a:t>BLDA uses an error term to make decisions about which pixel to plot next. This error term is updated at each step of the algorithm, and the decision-making process involves comparing integer values, rather than floating-point values.</a:t>
            </a:r>
          </a:p>
          <a:p>
            <a:pPr marL="0" indent="0" algn="just">
              <a:buNone/>
            </a:pPr>
            <a:r>
              <a:rPr lang="en-US" sz="1600" dirty="0">
                <a:latin typeface="Times New Roman" pitchFamily="18" charset="0"/>
                <a:cs typeface="Times New Roman" pitchFamily="18" charset="0"/>
              </a:rPr>
              <a:t>By employing integer arithmetic exclusively, BLDA eliminates the need for costly floating-point operations, resulting in faster execution and better efficiency, especially in environments where computational resources are limited or speed is critical, such as real-time graphics rendering.</a:t>
            </a:r>
          </a:p>
        </p:txBody>
      </p:sp>
    </p:spTree>
    <p:extLst>
      <p:ext uri="{BB962C8B-B14F-4D97-AF65-F5344CB8AC3E}">
        <p14:creationId xmlns:p14="http://schemas.microsoft.com/office/powerpoint/2010/main" val="177752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normAutofit/>
          </a:bodyPr>
          <a:lstStyle/>
          <a:p>
            <a:r>
              <a:rPr lang="en-US" sz="3200" b="1" dirty="0">
                <a:latin typeface="Times New Roman" pitchFamily="18" charset="0"/>
                <a:cs typeface="Times New Roman" pitchFamily="18" charset="0"/>
              </a:rPr>
              <a:t>ALGORITHM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82133" y="1700808"/>
            <a:ext cx="7704667" cy="4299008"/>
          </a:xfrm>
        </p:spPr>
        <p:txBody>
          <a:bodyPr>
            <a:normAutofit/>
          </a:bodyPr>
          <a:lstStyle/>
          <a:p>
            <a:pPr marL="0" indent="0">
              <a:buNone/>
            </a:pPr>
            <a:r>
              <a:rPr lang="en-US" sz="1600" u="sng" dirty="0">
                <a:latin typeface="Times New Roman" pitchFamily="18" charset="0"/>
                <a:cs typeface="Times New Roman" pitchFamily="18" charset="0"/>
              </a:rPr>
              <a:t>The Step-by-Step Algorithm for BDLA:</a:t>
            </a:r>
          </a:p>
          <a:p>
            <a:pPr marL="0" indent="0">
              <a:buNone/>
            </a:pPr>
            <a:endParaRPr lang="en-US" sz="1600" b="1" dirty="0">
              <a:latin typeface="Times New Roman" pitchFamily="18" charset="0"/>
              <a:cs typeface="Times New Roman" pitchFamily="18" charset="0"/>
            </a:endParaRPr>
          </a:p>
          <a:p>
            <a:pPr marL="0" indent="0">
              <a:buNone/>
            </a:pPr>
            <a:r>
              <a:rPr lang="en-US" sz="1200" b="1" dirty="0">
                <a:latin typeface="Times New Roman" pitchFamily="18" charset="0"/>
                <a:cs typeface="Times New Roman" pitchFamily="18" charset="0"/>
              </a:rPr>
              <a:t>1. Input:</a:t>
            </a:r>
            <a:endParaRPr lang="en-US" sz="1200" dirty="0">
              <a:latin typeface="Times New Roman" pitchFamily="18" charset="0"/>
              <a:cs typeface="Times New Roman" pitchFamily="18" charset="0"/>
            </a:endParaRPr>
          </a:p>
          <a:p>
            <a:pPr marL="0" indent="0">
              <a:buNone/>
            </a:pPr>
            <a:r>
              <a:rPr lang="en-US" sz="1200" dirty="0">
                <a:latin typeface="Times New Roman" pitchFamily="18" charset="0"/>
                <a:cs typeface="Times New Roman" pitchFamily="18" charset="0"/>
              </a:rPr>
              <a:t>	Starting point coordinates: (x1, y1)</a:t>
            </a:r>
          </a:p>
          <a:p>
            <a:pPr marL="0" indent="0">
              <a:buNone/>
            </a:pPr>
            <a:r>
              <a:rPr lang="en-US" sz="1200" dirty="0">
                <a:latin typeface="Times New Roman" pitchFamily="18" charset="0"/>
                <a:cs typeface="Times New Roman" pitchFamily="18" charset="0"/>
              </a:rPr>
              <a:t>	Ending point coordinates: (x2, y2)</a:t>
            </a:r>
          </a:p>
          <a:p>
            <a:pPr marL="0" indent="0">
              <a:buNone/>
            </a:pPr>
            <a:endParaRPr lang="en-US" sz="1200" b="1" dirty="0">
              <a:latin typeface="Times New Roman" pitchFamily="18" charset="0"/>
              <a:cs typeface="Times New Roman" pitchFamily="18" charset="0"/>
            </a:endParaRPr>
          </a:p>
          <a:p>
            <a:pPr marL="0" indent="0">
              <a:buNone/>
            </a:pPr>
            <a:r>
              <a:rPr lang="en-US" sz="1200" b="1" dirty="0">
                <a:latin typeface="Times New Roman" pitchFamily="18" charset="0"/>
                <a:cs typeface="Times New Roman" pitchFamily="18" charset="0"/>
              </a:rPr>
              <a:t>2. Initialization:</a:t>
            </a:r>
            <a:endParaRPr lang="en-US" sz="1200" dirty="0">
              <a:latin typeface="Times New Roman" pitchFamily="18" charset="0"/>
              <a:cs typeface="Times New Roman" pitchFamily="18" charset="0"/>
            </a:endParaRPr>
          </a:p>
          <a:p>
            <a:pPr marL="0" indent="0">
              <a:buNone/>
            </a:pPr>
            <a:r>
              <a:rPr lang="en-US" sz="1200" dirty="0">
                <a:latin typeface="Times New Roman" pitchFamily="18" charset="0"/>
                <a:cs typeface="Times New Roman" pitchFamily="18" charset="0"/>
              </a:rPr>
              <a:t>	Calculate the change in x (dx): dx = x2 - x1</a:t>
            </a:r>
          </a:p>
          <a:p>
            <a:pPr marL="0" indent="0">
              <a:buNone/>
            </a:pPr>
            <a:r>
              <a:rPr lang="en-US" sz="1200" dirty="0">
                <a:latin typeface="Times New Roman" pitchFamily="18" charset="0"/>
                <a:cs typeface="Times New Roman" pitchFamily="18" charset="0"/>
              </a:rPr>
              <a:t>	Calculate the change in y (</a:t>
            </a:r>
            <a:r>
              <a:rPr lang="en-US" sz="1200" dirty="0" err="1">
                <a:latin typeface="Times New Roman" pitchFamily="18" charset="0"/>
                <a:cs typeface="Times New Roman" pitchFamily="18" charset="0"/>
              </a:rPr>
              <a:t>dy</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dy</a:t>
            </a:r>
            <a:r>
              <a:rPr lang="en-US" sz="1200" dirty="0">
                <a:latin typeface="Times New Roman" pitchFamily="18" charset="0"/>
                <a:cs typeface="Times New Roman" pitchFamily="18" charset="0"/>
              </a:rPr>
              <a:t> = y2 - y1</a:t>
            </a:r>
          </a:p>
          <a:p>
            <a:pPr marL="0" indent="0">
              <a:buNone/>
            </a:pPr>
            <a:r>
              <a:rPr lang="en-US" sz="1200" dirty="0">
                <a:latin typeface="Times New Roman" pitchFamily="18" charset="0"/>
                <a:cs typeface="Times New Roman" pitchFamily="18" charset="0"/>
              </a:rPr>
              <a:t>	Initialize an error term (p): d = 2 * </a:t>
            </a:r>
            <a:r>
              <a:rPr lang="en-US" sz="1200" dirty="0" err="1">
                <a:latin typeface="Times New Roman" pitchFamily="18" charset="0"/>
                <a:cs typeface="Times New Roman" pitchFamily="18" charset="0"/>
              </a:rPr>
              <a:t>dy</a:t>
            </a:r>
            <a:r>
              <a:rPr lang="en-US" sz="1200" dirty="0">
                <a:latin typeface="Times New Roman" pitchFamily="18" charset="0"/>
                <a:cs typeface="Times New Roman" pitchFamily="18" charset="0"/>
              </a:rPr>
              <a:t> - dx</a:t>
            </a:r>
          </a:p>
          <a:p>
            <a:pPr marL="0" indent="0">
              <a:buNone/>
            </a:pPr>
            <a:endParaRPr lang="en-IN" dirty="0"/>
          </a:p>
        </p:txBody>
      </p:sp>
      <p:sp>
        <p:nvSpPr>
          <p:cNvPr id="5" name="Rectangle 4"/>
          <p:cNvSpPr/>
          <p:nvPr/>
        </p:nvSpPr>
        <p:spPr>
          <a:xfrm>
            <a:off x="5148064" y="1700808"/>
            <a:ext cx="3456384" cy="4392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Light" pitchFamily="34" charset="0"/>
              </a:rPr>
              <a:t>Algorithm </a:t>
            </a:r>
            <a:r>
              <a:rPr lang="en-US" sz="1400" dirty="0" err="1">
                <a:latin typeface="Bahnschrift Light" pitchFamily="34" charset="0"/>
              </a:rPr>
              <a:t>Bres</a:t>
            </a:r>
            <a:r>
              <a:rPr lang="en-US" sz="1400" dirty="0">
                <a:latin typeface="Bahnschrift Light" pitchFamily="34" charset="0"/>
              </a:rPr>
              <a:t>(x,y,x2,y2)</a:t>
            </a:r>
          </a:p>
          <a:p>
            <a:r>
              <a:rPr lang="en-US" sz="1400" dirty="0">
                <a:latin typeface="Bahnschrift Light" pitchFamily="34" charset="0"/>
              </a:rPr>
              <a:t>{</a:t>
            </a:r>
          </a:p>
          <a:p>
            <a:r>
              <a:rPr lang="en-US" sz="1400" dirty="0">
                <a:latin typeface="Bahnschrift Light" pitchFamily="34" charset="0"/>
              </a:rPr>
              <a:t>	x = x1; y=y1;</a:t>
            </a:r>
          </a:p>
          <a:p>
            <a:r>
              <a:rPr lang="en-US" sz="1400" dirty="0">
                <a:latin typeface="Bahnschrift Light" pitchFamily="34" charset="0"/>
              </a:rPr>
              <a:t>	dx=x2-x1 ; </a:t>
            </a:r>
            <a:r>
              <a:rPr lang="en-US" sz="1400" dirty="0" err="1">
                <a:latin typeface="Bahnschrift Light" pitchFamily="34" charset="0"/>
              </a:rPr>
              <a:t>dy</a:t>
            </a:r>
            <a:r>
              <a:rPr lang="en-US" sz="1400" dirty="0">
                <a:latin typeface="Bahnschrift Light" pitchFamily="34" charset="0"/>
              </a:rPr>
              <a:t>=y2-y1;</a:t>
            </a:r>
          </a:p>
          <a:p>
            <a:r>
              <a:rPr lang="en-US" sz="1400" dirty="0">
                <a:latin typeface="Bahnschrift Light" pitchFamily="34" charset="0"/>
              </a:rPr>
              <a:t>	p = 2dy-dx;</a:t>
            </a:r>
          </a:p>
          <a:p>
            <a:r>
              <a:rPr lang="en-US" sz="1400" dirty="0">
                <a:latin typeface="Bahnschrift Light" pitchFamily="34" charset="0"/>
              </a:rPr>
              <a:t>  while(x&lt;=x2)</a:t>
            </a:r>
          </a:p>
          <a:p>
            <a:r>
              <a:rPr lang="en-US" sz="1400" dirty="0">
                <a:latin typeface="Bahnschrift Light" pitchFamily="34" charset="0"/>
              </a:rPr>
              <a:t>  {</a:t>
            </a:r>
          </a:p>
          <a:p>
            <a:r>
              <a:rPr lang="en-US" sz="1400" dirty="0">
                <a:latin typeface="Bahnschrift Light" pitchFamily="34" charset="0"/>
              </a:rPr>
              <a:t>	</a:t>
            </a:r>
            <a:r>
              <a:rPr lang="en-US" sz="1400" dirty="0" err="1">
                <a:latin typeface="Bahnschrift Light" pitchFamily="34" charset="0"/>
              </a:rPr>
              <a:t>putpixel</a:t>
            </a:r>
            <a:r>
              <a:rPr lang="en-US" sz="1400" dirty="0">
                <a:latin typeface="Bahnschrift Light" pitchFamily="34" charset="0"/>
              </a:rPr>
              <a:t>(</a:t>
            </a:r>
            <a:r>
              <a:rPr lang="en-US" sz="1400" dirty="0" err="1">
                <a:latin typeface="Bahnschrift Light" pitchFamily="34" charset="0"/>
              </a:rPr>
              <a:t>x,y</a:t>
            </a:r>
            <a:r>
              <a:rPr lang="en-US" sz="1400" dirty="0">
                <a:latin typeface="Bahnschrift Light" pitchFamily="34" charset="0"/>
              </a:rPr>
              <a:t>);</a:t>
            </a:r>
          </a:p>
          <a:p>
            <a:r>
              <a:rPr lang="en-US" sz="1400" dirty="0">
                <a:latin typeface="Bahnschrift Light" pitchFamily="34" charset="0"/>
              </a:rPr>
              <a:t>	x++;</a:t>
            </a:r>
          </a:p>
          <a:p>
            <a:r>
              <a:rPr lang="en-US" sz="1400" dirty="0">
                <a:latin typeface="Bahnschrift Light" pitchFamily="34" charset="0"/>
              </a:rPr>
              <a:t>     if(p&gt;0)</a:t>
            </a:r>
          </a:p>
          <a:p>
            <a:r>
              <a:rPr lang="en-US" sz="1400" dirty="0">
                <a:latin typeface="Bahnschrift Light" pitchFamily="34" charset="0"/>
              </a:rPr>
              <a:t>       {p = p + 2*</a:t>
            </a:r>
            <a:r>
              <a:rPr lang="en-US" sz="1400" dirty="0" err="1">
                <a:latin typeface="Bahnschrift Light" pitchFamily="34" charset="0"/>
              </a:rPr>
              <a:t>dy</a:t>
            </a:r>
            <a:r>
              <a:rPr lang="en-US" sz="1400" dirty="0">
                <a:latin typeface="Bahnschrift Light" pitchFamily="34" charset="0"/>
              </a:rPr>
              <a:t> – 2*dx;</a:t>
            </a:r>
          </a:p>
          <a:p>
            <a:r>
              <a:rPr lang="en-US" sz="1400" dirty="0">
                <a:latin typeface="Bahnschrift Light" pitchFamily="34" charset="0"/>
              </a:rPr>
              <a:t>          y++;</a:t>
            </a:r>
          </a:p>
          <a:p>
            <a:r>
              <a:rPr lang="en-US" sz="1400" dirty="0">
                <a:latin typeface="Bahnschrift Light" pitchFamily="34" charset="0"/>
              </a:rPr>
              <a:t>       }</a:t>
            </a:r>
          </a:p>
          <a:p>
            <a:r>
              <a:rPr lang="en-US" sz="1400" dirty="0">
                <a:latin typeface="Bahnschrift Light" pitchFamily="34" charset="0"/>
              </a:rPr>
              <a:t>     else</a:t>
            </a:r>
          </a:p>
          <a:p>
            <a:r>
              <a:rPr lang="en-US" sz="1400" dirty="0">
                <a:latin typeface="Bahnschrift Light" pitchFamily="34" charset="0"/>
              </a:rPr>
              <a:t>       {p = p + 2*</a:t>
            </a:r>
            <a:r>
              <a:rPr lang="en-US" sz="1400" dirty="0" err="1">
                <a:latin typeface="Bahnschrift Light" pitchFamily="34" charset="0"/>
              </a:rPr>
              <a:t>dy</a:t>
            </a:r>
            <a:r>
              <a:rPr lang="en-US" sz="1400" dirty="0">
                <a:latin typeface="Bahnschrift Light" pitchFamily="34" charset="0"/>
              </a:rPr>
              <a:t>; }</a:t>
            </a:r>
          </a:p>
          <a:p>
            <a:r>
              <a:rPr lang="en-US" sz="1400" dirty="0">
                <a:latin typeface="Bahnschrift Light" pitchFamily="34" charset="0"/>
              </a:rPr>
              <a:t>  }</a:t>
            </a:r>
          </a:p>
          <a:p>
            <a:r>
              <a:rPr lang="en-US" sz="1400" dirty="0">
                <a:latin typeface="Bahnschrift Light" pitchFamily="34" charset="0"/>
              </a:rPr>
              <a:t>}</a:t>
            </a:r>
            <a:endParaRPr lang="en-IN" sz="1400" dirty="0">
              <a:latin typeface="Bahnschrift Light" pitchFamily="34" charset="0"/>
            </a:endParaRPr>
          </a:p>
        </p:txBody>
      </p:sp>
    </p:spTree>
    <p:extLst>
      <p:ext uri="{BB962C8B-B14F-4D97-AF65-F5344CB8AC3E}">
        <p14:creationId xmlns:p14="http://schemas.microsoft.com/office/powerpoint/2010/main" val="209235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normAutofit/>
          </a:bodyPr>
          <a:lstStyle/>
          <a:p>
            <a:r>
              <a:rPr lang="en-US" sz="3200" b="1" dirty="0">
                <a:latin typeface="Times New Roman" pitchFamily="18" charset="0"/>
                <a:cs typeface="Times New Roman" pitchFamily="18" charset="0"/>
              </a:rPr>
              <a:t>ALGORITHM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82133" y="1700808"/>
            <a:ext cx="7704667" cy="4299008"/>
          </a:xfrm>
        </p:spPr>
        <p:txBody>
          <a:bodyPr>
            <a:normAutofit fontScale="25000" lnSpcReduction="20000"/>
          </a:bodyPr>
          <a:lstStyle/>
          <a:p>
            <a:pPr marL="0" indent="0">
              <a:buNone/>
            </a:pPr>
            <a:r>
              <a:rPr lang="en-US" sz="4800" b="1" dirty="0">
                <a:latin typeface="Times New Roman" pitchFamily="18" charset="0"/>
                <a:cs typeface="Times New Roman" pitchFamily="18" charset="0"/>
              </a:rPr>
              <a:t>3. Looping:</a:t>
            </a:r>
            <a:endParaRPr lang="en-US" sz="4800" dirty="0">
              <a:latin typeface="Times New Roman" pitchFamily="18" charset="0"/>
              <a:cs typeface="Times New Roman" pitchFamily="18" charset="0"/>
            </a:endParaRPr>
          </a:p>
          <a:p>
            <a:pPr marL="0" indent="0">
              <a:buNone/>
            </a:pPr>
            <a:r>
              <a:rPr lang="en-US" sz="4800" dirty="0">
                <a:latin typeface="Times New Roman" pitchFamily="18" charset="0"/>
                <a:cs typeface="Times New Roman" pitchFamily="18" charset="0"/>
              </a:rPr>
              <a:t>Iterate from x1 to x2</a:t>
            </a:r>
          </a:p>
          <a:p>
            <a:pPr marL="0" indent="0">
              <a:buNone/>
            </a:pPr>
            <a:r>
              <a:rPr lang="en-US" sz="4800" dirty="0">
                <a:latin typeface="Times New Roman" pitchFamily="18" charset="0"/>
                <a:cs typeface="Times New Roman" pitchFamily="18" charset="0"/>
              </a:rPr>
              <a:t>Plot the current pixel at (x, y)</a:t>
            </a:r>
          </a:p>
          <a:p>
            <a:pPr marL="0" indent="0">
              <a:buNone/>
            </a:pPr>
            <a:r>
              <a:rPr lang="en-US" sz="4800" dirty="0">
                <a:latin typeface="Times New Roman" pitchFamily="18" charset="0"/>
                <a:cs typeface="Times New Roman" pitchFamily="18" charset="0"/>
              </a:rPr>
              <a:t>Check the error term:</a:t>
            </a:r>
          </a:p>
          <a:p>
            <a:pPr marL="0" indent="0">
              <a:buNone/>
            </a:pPr>
            <a:r>
              <a:rPr lang="en-US" sz="4800" dirty="0">
                <a:latin typeface="Times New Roman" pitchFamily="18" charset="0"/>
                <a:cs typeface="Times New Roman" pitchFamily="18" charset="0"/>
              </a:rPr>
              <a:t>	If d &gt; 0:</a:t>
            </a:r>
          </a:p>
          <a:p>
            <a:pPr marL="1371600" lvl="3" indent="0">
              <a:buNone/>
            </a:pPr>
            <a:r>
              <a:rPr lang="en-US" sz="4800" dirty="0">
                <a:latin typeface="Times New Roman" pitchFamily="18" charset="0"/>
                <a:cs typeface="Times New Roman" pitchFamily="18" charset="0"/>
              </a:rPr>
              <a:t>Increment y by 1</a:t>
            </a:r>
          </a:p>
          <a:p>
            <a:pPr marL="1371600" lvl="3" indent="0">
              <a:buNone/>
            </a:pPr>
            <a:r>
              <a:rPr lang="en-US" sz="4800" dirty="0">
                <a:latin typeface="Times New Roman" pitchFamily="18" charset="0"/>
                <a:cs typeface="Times New Roman" pitchFamily="18" charset="0"/>
              </a:rPr>
              <a:t>Update error : p = d + 2 * (</a:t>
            </a:r>
            <a:r>
              <a:rPr lang="en-US" sz="4800" dirty="0" err="1">
                <a:latin typeface="Times New Roman" pitchFamily="18" charset="0"/>
                <a:cs typeface="Times New Roman" pitchFamily="18" charset="0"/>
              </a:rPr>
              <a:t>dy</a:t>
            </a:r>
            <a:r>
              <a:rPr lang="en-US" sz="4800" dirty="0">
                <a:latin typeface="Times New Roman" pitchFamily="18" charset="0"/>
                <a:cs typeface="Times New Roman" pitchFamily="18" charset="0"/>
              </a:rPr>
              <a:t> - dx)</a:t>
            </a:r>
          </a:p>
          <a:p>
            <a:pPr marL="914400" lvl="2" indent="0">
              <a:buNone/>
            </a:pPr>
            <a:r>
              <a:rPr lang="en-US" sz="4800" dirty="0">
                <a:latin typeface="Times New Roman" pitchFamily="18" charset="0"/>
                <a:cs typeface="Times New Roman" pitchFamily="18" charset="0"/>
              </a:rPr>
              <a:t>If d &lt;= 0:</a:t>
            </a:r>
          </a:p>
          <a:p>
            <a:pPr marL="1371600" lvl="3" indent="0">
              <a:buNone/>
            </a:pPr>
            <a:r>
              <a:rPr lang="en-US" sz="4800" dirty="0">
                <a:latin typeface="Times New Roman" pitchFamily="18" charset="0"/>
                <a:cs typeface="Times New Roman" pitchFamily="18" charset="0"/>
              </a:rPr>
              <a:t>Keep y the same</a:t>
            </a:r>
          </a:p>
          <a:p>
            <a:pPr marL="1371600" lvl="3" indent="0">
              <a:buNone/>
            </a:pPr>
            <a:r>
              <a:rPr lang="en-US" sz="4800" dirty="0">
                <a:latin typeface="Times New Roman" pitchFamily="18" charset="0"/>
                <a:cs typeface="Times New Roman" pitchFamily="18" charset="0"/>
              </a:rPr>
              <a:t>Update the error term: p = d + 2 * </a:t>
            </a:r>
            <a:r>
              <a:rPr lang="en-US" sz="4800" dirty="0" err="1">
                <a:latin typeface="Times New Roman" pitchFamily="18" charset="0"/>
                <a:cs typeface="Times New Roman" pitchFamily="18" charset="0"/>
              </a:rPr>
              <a:t>dy</a:t>
            </a:r>
            <a:endParaRPr lang="en-US" sz="4800" dirty="0">
              <a:latin typeface="Times New Roman" pitchFamily="18" charset="0"/>
              <a:cs typeface="Times New Roman" pitchFamily="18" charset="0"/>
            </a:endParaRPr>
          </a:p>
          <a:p>
            <a:pPr marL="457200" lvl="1" indent="0">
              <a:buNone/>
            </a:pPr>
            <a:r>
              <a:rPr lang="en-US" sz="4800" dirty="0">
                <a:latin typeface="Times New Roman" pitchFamily="18" charset="0"/>
                <a:cs typeface="Times New Roman" pitchFamily="18" charset="0"/>
              </a:rPr>
              <a:t>Increment x by 1</a:t>
            </a:r>
          </a:p>
          <a:p>
            <a:pPr marL="0" indent="0">
              <a:buNone/>
            </a:pPr>
            <a:r>
              <a:rPr lang="en-US" sz="4800" b="1" dirty="0">
                <a:latin typeface="Times New Roman" pitchFamily="18" charset="0"/>
                <a:cs typeface="Times New Roman" pitchFamily="18" charset="0"/>
              </a:rPr>
              <a:t>4. Output:</a:t>
            </a:r>
            <a:endParaRPr lang="en-US" sz="4800" dirty="0">
              <a:latin typeface="Times New Roman" pitchFamily="18" charset="0"/>
              <a:cs typeface="Times New Roman" pitchFamily="18" charset="0"/>
            </a:endParaRPr>
          </a:p>
          <a:p>
            <a:pPr marL="0" indent="0">
              <a:buNone/>
            </a:pPr>
            <a:r>
              <a:rPr lang="en-US" sz="4800" dirty="0">
                <a:latin typeface="Times New Roman" pitchFamily="18" charset="0"/>
                <a:cs typeface="Times New Roman" pitchFamily="18" charset="0"/>
              </a:rPr>
              <a:t>This loop will iterate through all the pixels closest to </a:t>
            </a:r>
          </a:p>
          <a:p>
            <a:pPr marL="0" indent="0">
              <a:buNone/>
            </a:pPr>
            <a:r>
              <a:rPr lang="en-US" sz="4800" dirty="0">
                <a:latin typeface="Times New Roman" pitchFamily="18" charset="0"/>
                <a:cs typeface="Times New Roman" pitchFamily="18" charset="0"/>
              </a:rPr>
              <a:t>the actual line segment connecting the </a:t>
            </a:r>
          </a:p>
          <a:p>
            <a:pPr marL="0" indent="0">
              <a:buNone/>
            </a:pPr>
            <a:r>
              <a:rPr lang="en-US" sz="4800" dirty="0">
                <a:latin typeface="Times New Roman" pitchFamily="18" charset="0"/>
                <a:cs typeface="Times New Roman" pitchFamily="18" charset="0"/>
              </a:rPr>
              <a:t>starting and ending points.</a:t>
            </a:r>
          </a:p>
          <a:p>
            <a:endParaRPr lang="en-IN" dirty="0"/>
          </a:p>
        </p:txBody>
      </p:sp>
      <p:sp>
        <p:nvSpPr>
          <p:cNvPr id="5" name="Rectangle 4"/>
          <p:cNvSpPr/>
          <p:nvPr/>
        </p:nvSpPr>
        <p:spPr>
          <a:xfrm>
            <a:off x="5148064" y="1700808"/>
            <a:ext cx="3456384" cy="4392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Light" pitchFamily="34" charset="0"/>
              </a:rPr>
              <a:t>Algorithm </a:t>
            </a:r>
            <a:r>
              <a:rPr lang="en-US" sz="1400" dirty="0" err="1">
                <a:latin typeface="Bahnschrift Light" pitchFamily="34" charset="0"/>
              </a:rPr>
              <a:t>Bres</a:t>
            </a:r>
            <a:r>
              <a:rPr lang="en-US" sz="1400" dirty="0">
                <a:latin typeface="Bahnschrift Light" pitchFamily="34" charset="0"/>
              </a:rPr>
              <a:t>(x,y,x2,y2)</a:t>
            </a:r>
          </a:p>
          <a:p>
            <a:r>
              <a:rPr lang="en-US" sz="1400" dirty="0">
                <a:latin typeface="Bahnschrift Light" pitchFamily="34" charset="0"/>
              </a:rPr>
              <a:t>{</a:t>
            </a:r>
          </a:p>
          <a:p>
            <a:r>
              <a:rPr lang="en-US" sz="1400" dirty="0">
                <a:latin typeface="Bahnschrift Light" pitchFamily="34" charset="0"/>
              </a:rPr>
              <a:t>	x = x1; y=y1;</a:t>
            </a:r>
          </a:p>
          <a:p>
            <a:r>
              <a:rPr lang="en-US" sz="1400" dirty="0">
                <a:latin typeface="Bahnschrift Light" pitchFamily="34" charset="0"/>
              </a:rPr>
              <a:t>	dx=x2-x1 ; </a:t>
            </a:r>
            <a:r>
              <a:rPr lang="en-US" sz="1400" dirty="0" err="1">
                <a:latin typeface="Bahnschrift Light" pitchFamily="34" charset="0"/>
              </a:rPr>
              <a:t>dy</a:t>
            </a:r>
            <a:r>
              <a:rPr lang="en-US" sz="1400" dirty="0">
                <a:latin typeface="Bahnschrift Light" pitchFamily="34" charset="0"/>
              </a:rPr>
              <a:t>=y2-y1;</a:t>
            </a:r>
          </a:p>
          <a:p>
            <a:r>
              <a:rPr lang="en-US" sz="1400" dirty="0">
                <a:latin typeface="Bahnschrift Light" pitchFamily="34" charset="0"/>
              </a:rPr>
              <a:t>	p = 2dy-dx;</a:t>
            </a:r>
          </a:p>
          <a:p>
            <a:r>
              <a:rPr lang="en-US" sz="1400" dirty="0">
                <a:latin typeface="Bahnschrift Light" pitchFamily="34" charset="0"/>
              </a:rPr>
              <a:t>  while(x&lt;=x2)</a:t>
            </a:r>
          </a:p>
          <a:p>
            <a:r>
              <a:rPr lang="en-US" sz="1400" dirty="0">
                <a:latin typeface="Bahnschrift Light" pitchFamily="34" charset="0"/>
              </a:rPr>
              <a:t>  {</a:t>
            </a:r>
          </a:p>
          <a:p>
            <a:r>
              <a:rPr lang="en-US" sz="1400" dirty="0">
                <a:latin typeface="Bahnschrift Light" pitchFamily="34" charset="0"/>
              </a:rPr>
              <a:t>	</a:t>
            </a:r>
            <a:r>
              <a:rPr lang="en-US" sz="1400" dirty="0" err="1">
                <a:latin typeface="Bahnschrift Light" pitchFamily="34" charset="0"/>
              </a:rPr>
              <a:t>putpixel</a:t>
            </a:r>
            <a:r>
              <a:rPr lang="en-US" sz="1400" dirty="0">
                <a:latin typeface="Bahnschrift Light" pitchFamily="34" charset="0"/>
              </a:rPr>
              <a:t>(</a:t>
            </a:r>
            <a:r>
              <a:rPr lang="en-US" sz="1400" dirty="0" err="1">
                <a:latin typeface="Bahnschrift Light" pitchFamily="34" charset="0"/>
              </a:rPr>
              <a:t>x,y</a:t>
            </a:r>
            <a:r>
              <a:rPr lang="en-US" sz="1400" dirty="0">
                <a:latin typeface="Bahnschrift Light" pitchFamily="34" charset="0"/>
              </a:rPr>
              <a:t>);</a:t>
            </a:r>
          </a:p>
          <a:p>
            <a:r>
              <a:rPr lang="en-US" sz="1400" dirty="0">
                <a:latin typeface="Bahnschrift Light" pitchFamily="34" charset="0"/>
              </a:rPr>
              <a:t>	x++;</a:t>
            </a:r>
          </a:p>
          <a:p>
            <a:r>
              <a:rPr lang="en-US" sz="1400" dirty="0">
                <a:latin typeface="Bahnschrift Light" pitchFamily="34" charset="0"/>
              </a:rPr>
              <a:t>     if(p&gt;0)</a:t>
            </a:r>
          </a:p>
          <a:p>
            <a:r>
              <a:rPr lang="en-US" sz="1400" dirty="0">
                <a:latin typeface="Bahnschrift Light" pitchFamily="34" charset="0"/>
              </a:rPr>
              <a:t>       {p = p + 2*</a:t>
            </a:r>
            <a:r>
              <a:rPr lang="en-US" sz="1400" dirty="0" err="1">
                <a:latin typeface="Bahnschrift Light" pitchFamily="34" charset="0"/>
              </a:rPr>
              <a:t>dy</a:t>
            </a:r>
            <a:r>
              <a:rPr lang="en-US" sz="1400" dirty="0">
                <a:latin typeface="Bahnschrift Light" pitchFamily="34" charset="0"/>
              </a:rPr>
              <a:t> – 2*dx;</a:t>
            </a:r>
          </a:p>
          <a:p>
            <a:r>
              <a:rPr lang="en-US" sz="1400" dirty="0">
                <a:latin typeface="Bahnschrift Light" pitchFamily="34" charset="0"/>
              </a:rPr>
              <a:t>          y++;</a:t>
            </a:r>
          </a:p>
          <a:p>
            <a:r>
              <a:rPr lang="en-US" sz="1400" dirty="0">
                <a:latin typeface="Bahnschrift Light" pitchFamily="34" charset="0"/>
              </a:rPr>
              <a:t>       }</a:t>
            </a:r>
          </a:p>
          <a:p>
            <a:r>
              <a:rPr lang="en-US" sz="1400" dirty="0">
                <a:latin typeface="Bahnschrift Light" pitchFamily="34" charset="0"/>
              </a:rPr>
              <a:t>     else</a:t>
            </a:r>
          </a:p>
          <a:p>
            <a:r>
              <a:rPr lang="en-US" sz="1400" dirty="0">
                <a:latin typeface="Bahnschrift Light" pitchFamily="34" charset="0"/>
              </a:rPr>
              <a:t>       {p = p + 2*</a:t>
            </a:r>
            <a:r>
              <a:rPr lang="en-US" sz="1400" dirty="0" err="1">
                <a:latin typeface="Bahnschrift Light" pitchFamily="34" charset="0"/>
              </a:rPr>
              <a:t>dy</a:t>
            </a:r>
            <a:r>
              <a:rPr lang="en-US" sz="1400" dirty="0">
                <a:latin typeface="Bahnschrift Light" pitchFamily="34" charset="0"/>
              </a:rPr>
              <a:t>; }</a:t>
            </a:r>
          </a:p>
          <a:p>
            <a:r>
              <a:rPr lang="en-US" sz="1400" dirty="0">
                <a:latin typeface="Bahnschrift Light" pitchFamily="34" charset="0"/>
              </a:rPr>
              <a:t>  }</a:t>
            </a:r>
          </a:p>
          <a:p>
            <a:r>
              <a:rPr lang="en-US" sz="1400" dirty="0">
                <a:latin typeface="Bahnschrift Light" pitchFamily="34" charset="0"/>
              </a:rPr>
              <a:t>}</a:t>
            </a:r>
            <a:endParaRPr lang="en-IN" sz="1400" dirty="0">
              <a:latin typeface="Bahnschrift Light" pitchFamily="34" charset="0"/>
            </a:endParaRPr>
          </a:p>
        </p:txBody>
      </p:sp>
    </p:spTree>
    <p:extLst>
      <p:ext uri="{BB962C8B-B14F-4D97-AF65-F5344CB8AC3E}">
        <p14:creationId xmlns:p14="http://schemas.microsoft.com/office/powerpoint/2010/main" val="325538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normAutofit/>
          </a:bodyPr>
          <a:lstStyle/>
          <a:p>
            <a:r>
              <a:rPr lang="en-US" sz="3200" b="1" dirty="0">
                <a:latin typeface="Times New Roman" pitchFamily="18" charset="0"/>
                <a:cs typeface="Times New Roman" pitchFamily="18" charset="0"/>
              </a:rPr>
              <a:t>TIME COMPLEXITY</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82133" y="1772816"/>
            <a:ext cx="7704667" cy="4227000"/>
          </a:xfrm>
        </p:spPr>
        <p:txBody>
          <a:bodyPr>
            <a:normAutofit/>
          </a:bodyPr>
          <a:lstStyle/>
          <a:p>
            <a:pPr marL="0" indent="0" algn="l">
              <a:buNone/>
            </a:pPr>
            <a:r>
              <a:rPr lang="en-US" sz="1600" b="1" i="0" dirty="0">
                <a:effectLst/>
                <a:latin typeface="Times New Roman" panose="02020603050405020304" pitchFamily="18" charset="0"/>
                <a:cs typeface="Times New Roman" panose="02020603050405020304" pitchFamily="18" charset="0"/>
              </a:rPr>
              <a:t>Time Complexity Analysis:</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600" b="0" i="0" dirty="0">
                <a:effectLst/>
                <a:latin typeface="Times New Roman" panose="02020603050405020304" pitchFamily="18" charset="0"/>
                <a:cs typeface="Times New Roman" panose="02020603050405020304" pitchFamily="18" charset="0"/>
              </a:rPr>
              <a:t>The number of iterations directly relates to the absolute difference between x and y coordinates (max(|dx|, |</a:t>
            </a:r>
            <a:r>
              <a:rPr lang="en-US" sz="1600" b="0" i="0" dirty="0" err="1">
                <a:effectLst/>
                <a:latin typeface="Times New Roman" panose="02020603050405020304" pitchFamily="18" charset="0"/>
                <a:cs typeface="Times New Roman" panose="02020603050405020304" pitchFamily="18" charset="0"/>
              </a:rPr>
              <a:t>dy</a:t>
            </a:r>
            <a:r>
              <a:rPr lang="en-US" sz="1600" b="0" i="0" dirty="0">
                <a:effectLst/>
                <a:latin typeface="Times New Roman" panose="02020603050405020304" pitchFamily="18" charset="0"/>
                <a:cs typeface="Times New Roman" panose="02020603050405020304" pitchFamily="18" charset="0"/>
              </a:rPr>
              <a:t>|)).</a:t>
            </a:r>
          </a:p>
          <a:p>
            <a:pPr marL="0" indent="0" algn="l">
              <a:buNone/>
            </a:pPr>
            <a:r>
              <a:rPr lang="en-US" sz="1600" b="0" i="0" dirty="0">
                <a:effectLst/>
                <a:latin typeface="Times New Roman" panose="02020603050405020304" pitchFamily="18" charset="0"/>
                <a:cs typeface="Times New Roman" panose="02020603050405020304" pitchFamily="18" charset="0"/>
              </a:rPr>
              <a:t>In each iteration, the algorithm performs constant time operations  (comparisons, additions, and subtractions).</a:t>
            </a:r>
          </a:p>
          <a:p>
            <a:pPr marL="0" indent="0" algn="l">
              <a:buNone/>
            </a:pPr>
            <a:r>
              <a:rPr lang="en-US" sz="1600" b="0" i="0" dirty="0">
                <a:effectLst/>
                <a:latin typeface="Times New Roman" panose="02020603050405020304" pitchFamily="18" charset="0"/>
                <a:cs typeface="Times New Roman" panose="02020603050405020304" pitchFamily="18" charset="0"/>
              </a:rPr>
              <a:t>Therefore, the time complexity of the </a:t>
            </a:r>
            <a:r>
              <a:rPr lang="en-US" sz="1600" b="0" i="0" dirty="0" err="1">
                <a:effectLst/>
                <a:latin typeface="Times New Roman" panose="02020603050405020304" pitchFamily="18" charset="0"/>
                <a:cs typeface="Times New Roman" panose="02020603050405020304" pitchFamily="18" charset="0"/>
              </a:rPr>
              <a:t>Bresenham</a:t>
            </a:r>
            <a:r>
              <a:rPr lang="en-US" sz="1600" b="0" i="0" dirty="0">
                <a:effectLst/>
                <a:latin typeface="Times New Roman" panose="02020603050405020304" pitchFamily="18" charset="0"/>
                <a:cs typeface="Times New Roman" panose="02020603050405020304" pitchFamily="18" charset="0"/>
              </a:rPr>
              <a:t> algorithm is:</a:t>
            </a:r>
          </a:p>
          <a:p>
            <a:pPr marL="0" indent="0" algn="l">
              <a:buNone/>
            </a:pPr>
            <a:r>
              <a:rPr lang="en-US" sz="1600" b="1"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T(n) = O(max(|dx|, |</a:t>
            </a:r>
            <a:r>
              <a:rPr lang="en-US" sz="1600" b="1" i="0" dirty="0" err="1">
                <a:effectLst/>
                <a:latin typeface="Times New Roman" panose="02020603050405020304" pitchFamily="18" charset="0"/>
                <a:cs typeface="Times New Roman" panose="02020603050405020304" pitchFamily="18" charset="0"/>
              </a:rPr>
              <a:t>dy</a:t>
            </a:r>
            <a:r>
              <a:rPr lang="en-US" sz="1600" b="1" i="0" dirty="0">
                <a:effectLst/>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600" b="0" i="0" dirty="0">
                <a:effectLst/>
                <a:latin typeface="Times New Roman" panose="02020603050405020304" pitchFamily="18" charset="0"/>
                <a:cs typeface="Times New Roman" panose="02020603050405020304" pitchFamily="18" charset="0"/>
              </a:rPr>
              <a:t>This indicates that the algorithm's execution time grows linearly with the greater absolute difference between the starting and ending points' x and y coordinates.</a:t>
            </a:r>
          </a:p>
          <a:p>
            <a:pPr marL="0" indent="0">
              <a:buNone/>
            </a:pPr>
            <a:endParaRPr lang="en-IN" dirty="0"/>
          </a:p>
        </p:txBody>
      </p:sp>
    </p:spTree>
    <p:extLst>
      <p:ext uri="{BB962C8B-B14F-4D97-AF65-F5344CB8AC3E}">
        <p14:creationId xmlns:p14="http://schemas.microsoft.com/office/powerpoint/2010/main" val="142662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126</TotalTime>
  <Words>517</Words>
  <Application>Microsoft Office PowerPoint</Application>
  <PresentationFormat>On-screen Show (4:3)</PresentationFormat>
  <Paragraphs>119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Bresenham Algorithm for Rasterization</vt:lpstr>
      <vt:lpstr>CONTENTS</vt:lpstr>
      <vt:lpstr>INTRODUCTION</vt:lpstr>
      <vt:lpstr>PROBLEM STATEMENT</vt:lpstr>
      <vt:lpstr>PowerPoint Presentation</vt:lpstr>
      <vt:lpstr>ALGORITHM</vt:lpstr>
      <vt:lpstr>ALGORITHM</vt:lpstr>
      <vt:lpstr>ALGORITHM</vt:lpstr>
      <vt:lpstr>TIME COMPLEXITY</vt:lpstr>
      <vt:lpstr>APPLICATIONS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Rasterization using Bresenham Algorithm</dc:title>
  <dc:creator>Akshay raj</dc:creator>
  <cp:lastModifiedBy>Akshay raj</cp:lastModifiedBy>
  <cp:revision>9</cp:revision>
  <dcterms:created xsi:type="dcterms:W3CDTF">2024-03-11T17:34:34Z</dcterms:created>
  <dcterms:modified xsi:type="dcterms:W3CDTF">2024-04-25T17:46:27Z</dcterms:modified>
</cp:coreProperties>
</file>