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1" r:id="rId5"/>
    <p:sldId id="262" r:id="rId6"/>
    <p:sldId id="263" r:id="rId7"/>
    <p:sldId id="264" r:id="rId8"/>
    <p:sldId id="269" r:id="rId9"/>
    <p:sldId id="266" r:id="rId10"/>
    <p:sldId id="267" r:id="rId11"/>
    <p:sldId id="268"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Montserrat Extra-Bold" panose="020B0604020202020204" charset="0"/>
      <p:regular r:id="rId17"/>
    </p:embeddedFont>
    <p:embeddedFont>
      <p:font typeface="Montserrat Extra-Bold Bold" panose="020B0604020202020204" charset="0"/>
      <p:regular r:id="rId18"/>
    </p:embeddedFont>
    <p:embeddedFont>
      <p:font typeface="Roboto" panose="02000000000000000000" pitchFamily="2" charset="0"/>
      <p:regular r:id="rId19"/>
      <p:bold r:id="rId20"/>
      <p:italic r:id="rId21"/>
      <p:boldItalic r:id="rId22"/>
    </p:embeddedFont>
    <p:embeddedFont>
      <p:font typeface="Roboto Bold" panose="02000000000000000000" charset="0"/>
      <p:regular r:id="rId23"/>
      <p:bold r:id="rId24"/>
    </p:embeddedFont>
    <p:embeddedFont>
      <p:font typeface="Roboto Italics"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1.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10.png"/><Relationship Id="rId2" Type="http://schemas.openxmlformats.org/officeDocument/2006/relationships/image" Target="../media/image16.png"/><Relationship Id="rId16"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44.svg"/><Relationship Id="rId5" Type="http://schemas.openxmlformats.org/officeDocument/2006/relationships/image" Target="../media/image40.svg"/><Relationship Id="rId15" Type="http://schemas.openxmlformats.org/officeDocument/2006/relationships/image" Target="../media/image15.sv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sv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image" Target="../media/image19.svg"/><Relationship Id="rId1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18.png"/><Relationship Id="rId9" Type="http://schemas.openxmlformats.org/officeDocument/2006/relationships/image" Target="../media/image11.svg"/><Relationship Id="rId14" Type="http://schemas.openxmlformats.org/officeDocument/2006/relationships/image" Target="../media/image22.jpeg"/></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svg"/><Relationship Id="rId18" Type="http://schemas.openxmlformats.org/officeDocument/2006/relationships/image" Target="../media/image35.png"/><Relationship Id="rId3" Type="http://schemas.openxmlformats.org/officeDocument/2006/relationships/image" Target="../media/image11.svg"/><Relationship Id="rId21"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0.png"/><Relationship Id="rId16" Type="http://schemas.openxmlformats.org/officeDocument/2006/relationships/image" Target="../media/image33.png"/><Relationship Id="rId20" Type="http://schemas.openxmlformats.org/officeDocument/2006/relationships/image" Target="../media/image37.jp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15.sv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14.png"/><Relationship Id="rId9" Type="http://schemas.openxmlformats.org/officeDocument/2006/relationships/image" Target="../media/image26.png"/><Relationship Id="rId1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9248775"/>
            <a:ext cx="16230600"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1028700"/>
            <a:ext cx="16230600" cy="0"/>
          </a:xfrm>
          <a:prstGeom prst="line">
            <a:avLst/>
          </a:prstGeom>
          <a:ln w="9525" cap="flat">
            <a:solidFill>
              <a:srgbClr val="000000"/>
            </a:solidFill>
            <a:prstDash val="solid"/>
            <a:headEnd type="none" w="sm" len="sm"/>
            <a:tailEnd type="none" w="sm" len="sm"/>
          </a:ln>
        </p:spPr>
      </p:sp>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17413" y="3004584"/>
            <a:ext cx="7041887" cy="5351834"/>
          </a:xfrm>
          <a:prstGeom prst="rect">
            <a:avLst/>
          </a:prstGeom>
        </p:spPr>
      </p:pic>
      <p:sp>
        <p:nvSpPr>
          <p:cNvPr id="15" name="TextBox 15"/>
          <p:cNvSpPr txBox="1"/>
          <p:nvPr/>
        </p:nvSpPr>
        <p:spPr>
          <a:xfrm>
            <a:off x="1242760" y="5604301"/>
            <a:ext cx="6554364" cy="1433085"/>
          </a:xfrm>
          <a:prstGeom prst="rect">
            <a:avLst/>
          </a:prstGeom>
        </p:spPr>
        <p:txBody>
          <a:bodyPr lIns="0" tIns="0" rIns="0" bIns="0" rtlCol="0" anchor="t">
            <a:spAutoFit/>
          </a:bodyPr>
          <a:lstStyle/>
          <a:p>
            <a:pPr>
              <a:lnSpc>
                <a:spcPts val="3920"/>
              </a:lnSpc>
            </a:pPr>
            <a:r>
              <a:rPr lang="en-US" b="1" spc="84" dirty="0">
                <a:solidFill>
                  <a:srgbClr val="000000"/>
                </a:solidFill>
                <a:latin typeface="Roboto"/>
              </a:rPr>
              <a:t>Team Data Pirates – M H A Ahmed , N M Hafeel </a:t>
            </a:r>
          </a:p>
          <a:p>
            <a:pPr>
              <a:lnSpc>
                <a:spcPts val="3920"/>
              </a:lnSpc>
            </a:pPr>
            <a:r>
              <a:rPr lang="en-US" b="1" spc="84" dirty="0">
                <a:solidFill>
                  <a:srgbClr val="000000"/>
                </a:solidFill>
                <a:latin typeface="Roboto"/>
              </a:rPr>
              <a:t>BSc Eng.(Hons) in Computer Science and Engineering</a:t>
            </a:r>
          </a:p>
          <a:p>
            <a:pPr>
              <a:lnSpc>
                <a:spcPts val="3920"/>
              </a:lnSpc>
            </a:pPr>
            <a:r>
              <a:rPr lang="en-US" b="1" spc="84" dirty="0">
                <a:solidFill>
                  <a:srgbClr val="000000"/>
                </a:solidFill>
                <a:latin typeface="Roboto"/>
              </a:rPr>
              <a:t>University of Moratuwa (UG)</a:t>
            </a:r>
          </a:p>
        </p:txBody>
      </p:sp>
      <p:sp>
        <p:nvSpPr>
          <p:cNvPr id="16" name="TextBox 16"/>
          <p:cNvSpPr txBox="1"/>
          <p:nvPr/>
        </p:nvSpPr>
        <p:spPr>
          <a:xfrm>
            <a:off x="2185142" y="1529755"/>
            <a:ext cx="6654058" cy="359073"/>
          </a:xfrm>
          <a:prstGeom prst="rect">
            <a:avLst/>
          </a:prstGeom>
        </p:spPr>
        <p:txBody>
          <a:bodyPr wrap="square" lIns="0" tIns="0" rIns="0" bIns="0" rtlCol="0" anchor="t">
            <a:spAutoFit/>
          </a:bodyPr>
          <a:lstStyle/>
          <a:p>
            <a:pPr marL="0" lvl="0" indent="0">
              <a:lnSpc>
                <a:spcPts val="2799"/>
              </a:lnSpc>
            </a:pPr>
            <a:r>
              <a:rPr lang="en-US" sz="2799" spc="279" dirty="0">
                <a:solidFill>
                  <a:srgbClr val="000000"/>
                </a:solidFill>
                <a:latin typeface="Montserrat Extra-Bold"/>
              </a:rPr>
              <a:t>ML - Weather</a:t>
            </a:r>
          </a:p>
        </p:txBody>
      </p:sp>
      <p:sp>
        <p:nvSpPr>
          <p:cNvPr id="19" name="TextBox 19"/>
          <p:cNvSpPr txBox="1"/>
          <p:nvPr/>
        </p:nvSpPr>
        <p:spPr>
          <a:xfrm>
            <a:off x="1242760" y="7493811"/>
            <a:ext cx="6554364" cy="464871"/>
          </a:xfrm>
          <a:prstGeom prst="rect">
            <a:avLst/>
          </a:prstGeom>
        </p:spPr>
        <p:txBody>
          <a:bodyPr lIns="0" tIns="0" rIns="0" bIns="0" rtlCol="0" anchor="t">
            <a:spAutoFit/>
          </a:bodyPr>
          <a:lstStyle/>
          <a:p>
            <a:pPr>
              <a:lnSpc>
                <a:spcPts val="3920"/>
              </a:lnSpc>
            </a:pPr>
            <a:r>
              <a:rPr lang="en-US" sz="2800" spc="84" dirty="0">
                <a:solidFill>
                  <a:srgbClr val="000000"/>
                </a:solidFill>
                <a:latin typeface="Roboto Bold"/>
              </a:rPr>
              <a:t>Mentor - Dr. Kutila Gunasekara</a:t>
            </a:r>
          </a:p>
        </p:txBody>
      </p:sp>
      <p:grpSp>
        <p:nvGrpSpPr>
          <p:cNvPr id="20" name="Group 20"/>
          <p:cNvGrpSpPr/>
          <p:nvPr/>
        </p:nvGrpSpPr>
        <p:grpSpPr>
          <a:xfrm>
            <a:off x="1242760" y="3043751"/>
            <a:ext cx="8307515" cy="1748384"/>
            <a:chOff x="0" y="180975"/>
            <a:chExt cx="11076687" cy="2331179"/>
          </a:xfrm>
        </p:grpSpPr>
        <p:sp>
          <p:nvSpPr>
            <p:cNvPr id="21" name="TextBox 21"/>
            <p:cNvSpPr txBox="1"/>
            <p:nvPr/>
          </p:nvSpPr>
          <p:spPr>
            <a:xfrm>
              <a:off x="0" y="180975"/>
              <a:ext cx="9805458" cy="1535292"/>
            </a:xfrm>
            <a:prstGeom prst="rect">
              <a:avLst/>
            </a:prstGeom>
          </p:spPr>
          <p:txBody>
            <a:bodyPr lIns="0" tIns="0" rIns="0" bIns="0" rtlCol="0" anchor="t">
              <a:spAutoFit/>
            </a:bodyPr>
            <a:lstStyle/>
            <a:p>
              <a:pPr marL="0" lvl="0" indent="0">
                <a:lnSpc>
                  <a:spcPts val="9600"/>
                </a:lnSpc>
              </a:pPr>
              <a:r>
                <a:rPr lang="en-US" sz="7200" spc="288" dirty="0">
                  <a:solidFill>
                    <a:srgbClr val="000000"/>
                  </a:solidFill>
                  <a:latin typeface="Montserrat Extra-Bold"/>
                </a:rPr>
                <a:t>ML - Weather </a:t>
              </a:r>
            </a:p>
          </p:txBody>
        </p:sp>
        <p:sp>
          <p:nvSpPr>
            <p:cNvPr id="22" name="TextBox 22"/>
            <p:cNvSpPr txBox="1"/>
            <p:nvPr/>
          </p:nvSpPr>
          <p:spPr>
            <a:xfrm>
              <a:off x="101438" y="1738512"/>
              <a:ext cx="10975249" cy="773642"/>
            </a:xfrm>
            <a:prstGeom prst="rect">
              <a:avLst/>
            </a:prstGeom>
          </p:spPr>
          <p:txBody>
            <a:bodyPr lIns="0" tIns="0" rIns="0" bIns="0" rtlCol="0" anchor="t">
              <a:spAutoFit/>
            </a:bodyPr>
            <a:lstStyle/>
            <a:p>
              <a:pPr>
                <a:lnSpc>
                  <a:spcPts val="4899"/>
                </a:lnSpc>
              </a:pPr>
              <a:r>
                <a:rPr lang="en-US" sz="3499" spc="17" dirty="0">
                  <a:solidFill>
                    <a:srgbClr val="3E5BB2"/>
                  </a:solidFill>
                  <a:latin typeface="Roboto Bold"/>
                </a:rPr>
                <a:t>A Smart Weather Station System</a:t>
              </a:r>
            </a:p>
          </p:txBody>
        </p:sp>
      </p:grpSp>
      <p:sp>
        <p:nvSpPr>
          <p:cNvPr id="23" name="TextBox 23"/>
          <p:cNvSpPr txBox="1"/>
          <p:nvPr/>
        </p:nvSpPr>
        <p:spPr>
          <a:xfrm>
            <a:off x="1379402" y="4801661"/>
            <a:ext cx="6417722" cy="487313"/>
          </a:xfrm>
          <a:prstGeom prst="rect">
            <a:avLst/>
          </a:prstGeom>
        </p:spPr>
        <p:txBody>
          <a:bodyPr wrap="square" lIns="0" tIns="0" rIns="0" bIns="0" rtlCol="0" anchor="t">
            <a:spAutoFit/>
          </a:bodyPr>
          <a:lstStyle/>
          <a:p>
            <a:pPr>
              <a:lnSpc>
                <a:spcPts val="4060"/>
              </a:lnSpc>
            </a:pPr>
            <a:r>
              <a:rPr lang="en-US" sz="2900" spc="87" dirty="0">
                <a:solidFill>
                  <a:srgbClr val="4A4A4A"/>
                </a:solidFill>
                <a:latin typeface="Roboto Bold"/>
              </a:rPr>
              <a:t>Automation Challenge II Project</a:t>
            </a:r>
          </a:p>
        </p:txBody>
      </p:sp>
      <p:pic>
        <p:nvPicPr>
          <p:cNvPr id="25" name="Picture 24" descr="Logo, company name&#10;&#10;Description automatically generated">
            <a:extLst>
              <a:ext uri="{FF2B5EF4-FFF2-40B4-BE49-F238E27FC236}">
                <a16:creationId xmlns:a16="http://schemas.microsoft.com/office/drawing/2014/main" id="{1D4B805A-54E1-D0FA-60B5-36F3165734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5330" y="1078841"/>
            <a:ext cx="1189812" cy="11898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275732" y="688786"/>
            <a:ext cx="5507936" cy="4242500"/>
          </a:xfrm>
          <a:prstGeom prst="rect">
            <a:avLst/>
          </a:prstGeom>
          <a:solidFill>
            <a:srgbClr val="3E5BB2">
              <a:alpha val="9804"/>
            </a:srgbClr>
          </a:solidFill>
        </p:spPr>
      </p:sp>
      <p:sp>
        <p:nvSpPr>
          <p:cNvPr id="3" name="AutoShape 3"/>
          <p:cNvSpPr/>
          <p:nvPr/>
        </p:nvSpPr>
        <p:spPr>
          <a:xfrm>
            <a:off x="12165984" y="688786"/>
            <a:ext cx="5507936" cy="4242500"/>
          </a:xfrm>
          <a:prstGeom prst="rect">
            <a:avLst/>
          </a:prstGeom>
          <a:solidFill>
            <a:srgbClr val="3E5BB2">
              <a:alpha val="9804"/>
            </a:srgbClr>
          </a:solidFill>
        </p:spPr>
      </p:sp>
      <p:sp>
        <p:nvSpPr>
          <p:cNvPr id="4" name="AutoShape 4"/>
          <p:cNvSpPr/>
          <p:nvPr/>
        </p:nvSpPr>
        <p:spPr>
          <a:xfrm>
            <a:off x="6275732" y="5308088"/>
            <a:ext cx="5507936" cy="4242500"/>
          </a:xfrm>
          <a:prstGeom prst="rect">
            <a:avLst/>
          </a:prstGeom>
          <a:solidFill>
            <a:srgbClr val="3E5BB2">
              <a:alpha val="9804"/>
            </a:srgbClr>
          </a:solidFill>
        </p:spPr>
      </p:sp>
      <p:sp>
        <p:nvSpPr>
          <p:cNvPr id="5" name="AutoShape 5"/>
          <p:cNvSpPr/>
          <p:nvPr/>
        </p:nvSpPr>
        <p:spPr>
          <a:xfrm>
            <a:off x="12165984" y="5308088"/>
            <a:ext cx="5507936" cy="4242500"/>
          </a:xfrm>
          <a:prstGeom prst="rect">
            <a:avLst/>
          </a:prstGeom>
          <a:solidFill>
            <a:srgbClr val="3E5BB2">
              <a:alpha val="9804"/>
            </a:srgbClr>
          </a:solidFill>
        </p:spPr>
      </p:sp>
      <p:grpSp>
        <p:nvGrpSpPr>
          <p:cNvPr id="6" name="Group 6"/>
          <p:cNvGrpSpPr/>
          <p:nvPr/>
        </p:nvGrpSpPr>
        <p:grpSpPr>
          <a:xfrm rot="5400000">
            <a:off x="6275198" y="697291"/>
            <a:ext cx="668080" cy="667011"/>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8" name="Group 8"/>
          <p:cNvGrpSpPr/>
          <p:nvPr/>
        </p:nvGrpSpPr>
        <p:grpSpPr>
          <a:xfrm rot="5400000">
            <a:off x="12179727" y="697291"/>
            <a:ext cx="668080" cy="667011"/>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10" name="Group 10"/>
          <p:cNvGrpSpPr/>
          <p:nvPr/>
        </p:nvGrpSpPr>
        <p:grpSpPr>
          <a:xfrm rot="5400000">
            <a:off x="6275198" y="5319729"/>
            <a:ext cx="668080" cy="667011"/>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12" name="Group 12"/>
          <p:cNvGrpSpPr/>
          <p:nvPr/>
        </p:nvGrpSpPr>
        <p:grpSpPr>
          <a:xfrm rot="5400000">
            <a:off x="12179727" y="5319729"/>
            <a:ext cx="668080" cy="667011"/>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42743" y="1611438"/>
            <a:ext cx="1153651" cy="1198599"/>
          </a:xfrm>
          <a:prstGeom prst="rect">
            <a:avLst/>
          </a:prstGeom>
        </p:spPr>
      </p:pic>
      <p:pic>
        <p:nvPicPr>
          <p:cNvPr id="15" name="Picture 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52343" y="2631662"/>
            <a:ext cx="4987141" cy="5023677"/>
          </a:xfrm>
          <a:prstGeom prst="rect">
            <a:avLst/>
          </a:prstGeom>
        </p:spPr>
      </p:pic>
      <p:sp>
        <p:nvSpPr>
          <p:cNvPr id="16" name="TextBox 16"/>
          <p:cNvSpPr txBox="1"/>
          <p:nvPr/>
        </p:nvSpPr>
        <p:spPr>
          <a:xfrm>
            <a:off x="606272" y="757238"/>
            <a:ext cx="5279282" cy="819150"/>
          </a:xfrm>
          <a:prstGeom prst="rect">
            <a:avLst/>
          </a:prstGeom>
        </p:spPr>
        <p:txBody>
          <a:bodyPr lIns="0" tIns="0" rIns="0" bIns="0" rtlCol="0" anchor="t">
            <a:spAutoFit/>
          </a:bodyPr>
          <a:lstStyle/>
          <a:p>
            <a:pPr>
              <a:lnSpc>
                <a:spcPts val="6480"/>
              </a:lnSpc>
            </a:pPr>
            <a:r>
              <a:rPr lang="en-US" sz="5400">
                <a:solidFill>
                  <a:srgbClr val="000000"/>
                </a:solidFill>
                <a:latin typeface="Montserrat Extra-Bold"/>
              </a:rPr>
              <a:t>Conclusion</a:t>
            </a:r>
          </a:p>
        </p:txBody>
      </p:sp>
      <p:sp>
        <p:nvSpPr>
          <p:cNvPr id="17" name="TextBox 17"/>
          <p:cNvSpPr txBox="1"/>
          <p:nvPr/>
        </p:nvSpPr>
        <p:spPr>
          <a:xfrm>
            <a:off x="6942743" y="911069"/>
            <a:ext cx="4060134" cy="514350"/>
          </a:xfrm>
          <a:prstGeom prst="rect">
            <a:avLst/>
          </a:prstGeom>
        </p:spPr>
        <p:txBody>
          <a:bodyPr lIns="0" tIns="0" rIns="0" bIns="0" rtlCol="0" anchor="t">
            <a:spAutoFit/>
          </a:bodyPr>
          <a:lstStyle/>
          <a:p>
            <a:pPr>
              <a:lnSpc>
                <a:spcPts val="4200"/>
              </a:lnSpc>
            </a:pPr>
            <a:r>
              <a:rPr lang="en-US" sz="3000" spc="15">
                <a:solidFill>
                  <a:srgbClr val="100F0D"/>
                </a:solidFill>
                <a:latin typeface="Montserrat Extra-Bold"/>
              </a:rPr>
              <a:t>New Skill Acquired</a:t>
            </a:r>
          </a:p>
        </p:txBody>
      </p:sp>
      <p:sp>
        <p:nvSpPr>
          <p:cNvPr id="18" name="TextBox 18"/>
          <p:cNvSpPr txBox="1"/>
          <p:nvPr/>
        </p:nvSpPr>
        <p:spPr>
          <a:xfrm>
            <a:off x="12847272" y="911069"/>
            <a:ext cx="4672455" cy="514350"/>
          </a:xfrm>
          <a:prstGeom prst="rect">
            <a:avLst/>
          </a:prstGeom>
        </p:spPr>
        <p:txBody>
          <a:bodyPr lIns="0" tIns="0" rIns="0" bIns="0" rtlCol="0" anchor="t">
            <a:spAutoFit/>
          </a:bodyPr>
          <a:lstStyle/>
          <a:p>
            <a:pPr>
              <a:lnSpc>
                <a:spcPts val="4200"/>
              </a:lnSpc>
            </a:pPr>
            <a:r>
              <a:rPr lang="en-US" sz="3000" spc="15">
                <a:solidFill>
                  <a:srgbClr val="100F0D"/>
                </a:solidFill>
                <a:latin typeface="Montserrat Extra-Bold"/>
              </a:rPr>
              <a:t>Use of Existing skills</a:t>
            </a:r>
          </a:p>
        </p:txBody>
      </p:sp>
      <p:sp>
        <p:nvSpPr>
          <p:cNvPr id="19" name="TextBox 19"/>
          <p:cNvSpPr txBox="1"/>
          <p:nvPr/>
        </p:nvSpPr>
        <p:spPr>
          <a:xfrm>
            <a:off x="6942743" y="5533507"/>
            <a:ext cx="3447813" cy="514350"/>
          </a:xfrm>
          <a:prstGeom prst="rect">
            <a:avLst/>
          </a:prstGeom>
        </p:spPr>
        <p:txBody>
          <a:bodyPr lIns="0" tIns="0" rIns="0" bIns="0" rtlCol="0" anchor="t">
            <a:spAutoFit/>
          </a:bodyPr>
          <a:lstStyle/>
          <a:p>
            <a:pPr>
              <a:lnSpc>
                <a:spcPts val="4200"/>
              </a:lnSpc>
            </a:pPr>
            <a:r>
              <a:rPr lang="en-US" sz="3000" spc="15">
                <a:solidFill>
                  <a:srgbClr val="100F0D"/>
                </a:solidFill>
                <a:latin typeface="Montserrat Extra-Bold"/>
              </a:rPr>
              <a:t>Faced Problems</a:t>
            </a:r>
          </a:p>
        </p:txBody>
      </p:sp>
      <p:sp>
        <p:nvSpPr>
          <p:cNvPr id="20" name="TextBox 20"/>
          <p:cNvSpPr txBox="1"/>
          <p:nvPr/>
        </p:nvSpPr>
        <p:spPr>
          <a:xfrm>
            <a:off x="12847272" y="5533507"/>
            <a:ext cx="3182473" cy="514350"/>
          </a:xfrm>
          <a:prstGeom prst="rect">
            <a:avLst/>
          </a:prstGeom>
        </p:spPr>
        <p:txBody>
          <a:bodyPr lIns="0" tIns="0" rIns="0" bIns="0" rtlCol="0" anchor="t">
            <a:spAutoFit/>
          </a:bodyPr>
          <a:lstStyle/>
          <a:p>
            <a:pPr>
              <a:lnSpc>
                <a:spcPts val="4200"/>
              </a:lnSpc>
            </a:pPr>
            <a:r>
              <a:rPr lang="en-US" sz="3000" spc="15">
                <a:solidFill>
                  <a:srgbClr val="100F0D"/>
                </a:solidFill>
                <a:latin typeface="Montserrat Extra-Bold"/>
              </a:rPr>
              <a:t>Contribution</a:t>
            </a:r>
          </a:p>
        </p:txBody>
      </p:sp>
      <p:sp>
        <p:nvSpPr>
          <p:cNvPr id="21" name="TextBox 21"/>
          <p:cNvSpPr txBox="1"/>
          <p:nvPr/>
        </p:nvSpPr>
        <p:spPr>
          <a:xfrm>
            <a:off x="7031942" y="2082454"/>
            <a:ext cx="975253" cy="419100"/>
          </a:xfrm>
          <a:prstGeom prst="rect">
            <a:avLst/>
          </a:prstGeom>
        </p:spPr>
        <p:txBody>
          <a:bodyPr lIns="0" tIns="0" rIns="0" bIns="0" rtlCol="0" anchor="t">
            <a:spAutoFit/>
          </a:bodyPr>
          <a:lstStyle/>
          <a:p>
            <a:pPr marL="0" lvl="0" indent="0" algn="ctr">
              <a:lnSpc>
                <a:spcPts val="1680"/>
              </a:lnSpc>
            </a:pPr>
            <a:r>
              <a:rPr lang="en-US" sz="1400">
                <a:solidFill>
                  <a:srgbClr val="000000"/>
                </a:solidFill>
                <a:latin typeface="Montserrat Extra-Bold"/>
              </a:rPr>
              <a:t>Machine Learning</a:t>
            </a:r>
          </a:p>
        </p:txBody>
      </p:sp>
      <p:pic>
        <p:nvPicPr>
          <p:cNvPr id="22" name="Picture 2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684958" y="1692705"/>
            <a:ext cx="1153651" cy="1198599"/>
          </a:xfrm>
          <a:prstGeom prst="rect">
            <a:avLst/>
          </a:prstGeom>
        </p:spPr>
      </p:pic>
      <p:sp>
        <p:nvSpPr>
          <p:cNvPr id="23" name="TextBox 23"/>
          <p:cNvSpPr txBox="1"/>
          <p:nvPr/>
        </p:nvSpPr>
        <p:spPr>
          <a:xfrm>
            <a:off x="12774157" y="2163722"/>
            <a:ext cx="975253" cy="209550"/>
          </a:xfrm>
          <a:prstGeom prst="rect">
            <a:avLst/>
          </a:prstGeom>
        </p:spPr>
        <p:txBody>
          <a:bodyPr lIns="0" tIns="0" rIns="0" bIns="0" rtlCol="0" anchor="t">
            <a:spAutoFit/>
          </a:bodyPr>
          <a:lstStyle/>
          <a:p>
            <a:pPr marL="0" lvl="0" indent="0" algn="ctr">
              <a:lnSpc>
                <a:spcPts val="1680"/>
              </a:lnSpc>
            </a:pPr>
            <a:r>
              <a:rPr lang="en-US" sz="1400">
                <a:solidFill>
                  <a:srgbClr val="000000"/>
                </a:solidFill>
                <a:latin typeface="Montserrat Extra-Bold"/>
              </a:rPr>
              <a:t>Python</a:t>
            </a:r>
          </a:p>
        </p:txBody>
      </p:sp>
      <p:pic>
        <p:nvPicPr>
          <p:cNvPr id="24" name="Picture 2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181743" y="1692705"/>
            <a:ext cx="1153651" cy="1198599"/>
          </a:xfrm>
          <a:prstGeom prst="rect">
            <a:avLst/>
          </a:prstGeom>
        </p:spPr>
      </p:pic>
      <p:sp>
        <p:nvSpPr>
          <p:cNvPr id="25" name="TextBox 25"/>
          <p:cNvSpPr txBox="1"/>
          <p:nvPr/>
        </p:nvSpPr>
        <p:spPr>
          <a:xfrm>
            <a:off x="14270942" y="2163722"/>
            <a:ext cx="1064452" cy="209550"/>
          </a:xfrm>
          <a:prstGeom prst="rect">
            <a:avLst/>
          </a:prstGeom>
        </p:spPr>
        <p:txBody>
          <a:bodyPr lIns="0" tIns="0" rIns="0" bIns="0" rtlCol="0" anchor="t">
            <a:spAutoFit/>
          </a:bodyPr>
          <a:lstStyle/>
          <a:p>
            <a:pPr marL="0" lvl="0" indent="0" algn="ctr">
              <a:lnSpc>
                <a:spcPts val="1680"/>
              </a:lnSpc>
            </a:pPr>
            <a:r>
              <a:rPr lang="en-US" sz="1400">
                <a:solidFill>
                  <a:srgbClr val="000000"/>
                </a:solidFill>
                <a:latin typeface="Montserrat Extra-Bold"/>
              </a:rPr>
              <a:t>JavaScript</a:t>
            </a:r>
          </a:p>
        </p:txBody>
      </p:sp>
      <p:pic>
        <p:nvPicPr>
          <p:cNvPr id="30" name="Picture 3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1252" y="6230740"/>
            <a:ext cx="1153651" cy="1198599"/>
          </a:xfrm>
          <a:prstGeom prst="rect">
            <a:avLst/>
          </a:prstGeom>
        </p:spPr>
      </p:pic>
      <p:sp>
        <p:nvSpPr>
          <p:cNvPr id="31" name="TextBox 31"/>
          <p:cNvSpPr txBox="1"/>
          <p:nvPr/>
        </p:nvSpPr>
        <p:spPr>
          <a:xfrm>
            <a:off x="8710450" y="6701756"/>
            <a:ext cx="975253" cy="628650"/>
          </a:xfrm>
          <a:prstGeom prst="rect">
            <a:avLst/>
          </a:prstGeom>
        </p:spPr>
        <p:txBody>
          <a:bodyPr lIns="0" tIns="0" rIns="0" bIns="0" rtlCol="0" anchor="t">
            <a:spAutoFit/>
          </a:bodyPr>
          <a:lstStyle/>
          <a:p>
            <a:pPr marL="0" lvl="0" indent="0" algn="ctr">
              <a:lnSpc>
                <a:spcPts val="1680"/>
              </a:lnSpc>
            </a:pPr>
            <a:r>
              <a:rPr lang="en-US" sz="1400">
                <a:solidFill>
                  <a:srgbClr val="000000"/>
                </a:solidFill>
                <a:latin typeface="Montserrat Extra-Bold"/>
              </a:rPr>
              <a:t>Self - study New Tech</a:t>
            </a:r>
          </a:p>
        </p:txBody>
      </p:sp>
      <p:pic>
        <p:nvPicPr>
          <p:cNvPr id="32" name="Picture 3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934200" y="6288499"/>
            <a:ext cx="1153651" cy="1198599"/>
          </a:xfrm>
          <a:prstGeom prst="rect">
            <a:avLst/>
          </a:prstGeom>
        </p:spPr>
      </p:pic>
      <p:sp>
        <p:nvSpPr>
          <p:cNvPr id="33" name="TextBox 33"/>
          <p:cNvSpPr txBox="1"/>
          <p:nvPr/>
        </p:nvSpPr>
        <p:spPr>
          <a:xfrm>
            <a:off x="7023399" y="6759516"/>
            <a:ext cx="975253" cy="209550"/>
          </a:xfrm>
          <a:prstGeom prst="rect">
            <a:avLst/>
          </a:prstGeom>
        </p:spPr>
        <p:txBody>
          <a:bodyPr lIns="0" tIns="0" rIns="0" bIns="0" rtlCol="0" anchor="t">
            <a:spAutoFit/>
          </a:bodyPr>
          <a:lstStyle/>
          <a:p>
            <a:pPr marL="0" lvl="0" indent="0" algn="ctr">
              <a:lnSpc>
                <a:spcPts val="1680"/>
              </a:lnSpc>
            </a:pPr>
            <a:r>
              <a:rPr lang="en-US" sz="1400">
                <a:solidFill>
                  <a:srgbClr val="000000"/>
                </a:solidFill>
                <a:latin typeface="Montserrat Extra-Bold"/>
              </a:rPr>
              <a:t>Data Loss</a:t>
            </a:r>
          </a:p>
        </p:txBody>
      </p:sp>
      <p:pic>
        <p:nvPicPr>
          <p:cNvPr id="34" name="Picture 34"/>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2774157" y="6416782"/>
            <a:ext cx="1703843" cy="1198599"/>
          </a:xfrm>
          <a:prstGeom prst="rect">
            <a:avLst/>
          </a:prstGeom>
        </p:spPr>
      </p:pic>
      <p:sp>
        <p:nvSpPr>
          <p:cNvPr id="35" name="TextBox 35"/>
          <p:cNvSpPr txBox="1"/>
          <p:nvPr/>
        </p:nvSpPr>
        <p:spPr>
          <a:xfrm>
            <a:off x="12863355" y="6887799"/>
            <a:ext cx="1440365" cy="425886"/>
          </a:xfrm>
          <a:prstGeom prst="rect">
            <a:avLst/>
          </a:prstGeom>
        </p:spPr>
        <p:txBody>
          <a:bodyPr wrap="square" lIns="0" tIns="0" rIns="0" bIns="0" rtlCol="0" anchor="t">
            <a:spAutoFit/>
          </a:bodyPr>
          <a:lstStyle/>
          <a:p>
            <a:pPr marL="0" lvl="0" indent="0" algn="ctr">
              <a:lnSpc>
                <a:spcPts val="1680"/>
              </a:lnSpc>
            </a:pPr>
            <a:r>
              <a:rPr lang="en-US" sz="1400" dirty="0">
                <a:solidFill>
                  <a:srgbClr val="000000"/>
                </a:solidFill>
                <a:latin typeface="Montserrat Extra-Bold"/>
              </a:rPr>
              <a:t>Meteorological Department</a:t>
            </a:r>
          </a:p>
        </p:txBody>
      </p:sp>
      <p:pic>
        <p:nvPicPr>
          <p:cNvPr id="36" name="Picture 3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000749" y="6416782"/>
            <a:ext cx="1153651" cy="1198599"/>
          </a:xfrm>
          <a:prstGeom prst="rect">
            <a:avLst/>
          </a:prstGeom>
        </p:spPr>
      </p:pic>
      <p:sp>
        <p:nvSpPr>
          <p:cNvPr id="37" name="TextBox 37"/>
          <p:cNvSpPr txBox="1"/>
          <p:nvPr/>
        </p:nvSpPr>
        <p:spPr>
          <a:xfrm>
            <a:off x="15089948" y="6887799"/>
            <a:ext cx="975253" cy="419100"/>
          </a:xfrm>
          <a:prstGeom prst="rect">
            <a:avLst/>
          </a:prstGeom>
        </p:spPr>
        <p:txBody>
          <a:bodyPr lIns="0" tIns="0" rIns="0" bIns="0" rtlCol="0" anchor="t">
            <a:spAutoFit/>
          </a:bodyPr>
          <a:lstStyle/>
          <a:p>
            <a:pPr marL="0" lvl="0" indent="0" algn="ctr">
              <a:lnSpc>
                <a:spcPts val="1680"/>
              </a:lnSpc>
            </a:pPr>
            <a:r>
              <a:rPr lang="en-US" sz="1400" dirty="0">
                <a:solidFill>
                  <a:srgbClr val="000000"/>
                </a:solidFill>
                <a:latin typeface="Montserrat Extra-Bold"/>
              </a:rPr>
              <a:t>Existing Systems</a:t>
            </a:r>
          </a:p>
        </p:txBody>
      </p:sp>
      <p:sp>
        <p:nvSpPr>
          <p:cNvPr id="45" name="TextBox 45"/>
          <p:cNvSpPr txBox="1"/>
          <p:nvPr/>
        </p:nvSpPr>
        <p:spPr>
          <a:xfrm>
            <a:off x="6275732" y="3034179"/>
            <a:ext cx="5507936" cy="1090042"/>
          </a:xfrm>
          <a:prstGeom prst="rect">
            <a:avLst/>
          </a:prstGeom>
        </p:spPr>
        <p:txBody>
          <a:bodyPr lIns="0" tIns="0" rIns="0" bIns="0" rtlCol="0" anchor="t">
            <a:spAutoFit/>
          </a:bodyPr>
          <a:lstStyle/>
          <a:p>
            <a:pPr marL="453390" lvl="1" indent="-226695">
              <a:lnSpc>
                <a:spcPts val="2940"/>
              </a:lnSpc>
              <a:buFont typeface="Arial"/>
              <a:buChar char="•"/>
            </a:pPr>
            <a:r>
              <a:rPr lang="en-US" sz="2100" spc="10" dirty="0">
                <a:solidFill>
                  <a:srgbClr val="000000"/>
                </a:solidFill>
                <a:latin typeface="Roboto"/>
              </a:rPr>
              <a:t>Learned machine learning for our project </a:t>
            </a:r>
          </a:p>
          <a:p>
            <a:pPr marL="453390" lvl="1" indent="-226695">
              <a:lnSpc>
                <a:spcPts val="2940"/>
              </a:lnSpc>
              <a:buFont typeface="Arial"/>
              <a:buChar char="•"/>
            </a:pPr>
            <a:r>
              <a:rPr lang="en-US" sz="2100" spc="10" dirty="0">
                <a:solidFill>
                  <a:srgbClr val="000000"/>
                </a:solidFill>
                <a:latin typeface="Roboto"/>
              </a:rPr>
              <a:t>Enhanced the knowledge of machine learning</a:t>
            </a:r>
          </a:p>
        </p:txBody>
      </p:sp>
      <p:sp>
        <p:nvSpPr>
          <p:cNvPr id="46" name="TextBox 46"/>
          <p:cNvSpPr txBox="1"/>
          <p:nvPr/>
        </p:nvSpPr>
        <p:spPr>
          <a:xfrm>
            <a:off x="12165984" y="7848294"/>
            <a:ext cx="5507936" cy="1090042"/>
          </a:xfrm>
          <a:prstGeom prst="rect">
            <a:avLst/>
          </a:prstGeom>
        </p:spPr>
        <p:txBody>
          <a:bodyPr lIns="0" tIns="0" rIns="0" bIns="0" rtlCol="0" anchor="t">
            <a:spAutoFit/>
          </a:bodyPr>
          <a:lstStyle/>
          <a:p>
            <a:pPr marL="453390" lvl="1" indent="-226695">
              <a:lnSpc>
                <a:spcPts val="2940"/>
              </a:lnSpc>
              <a:buFont typeface="Arial"/>
              <a:buChar char="•"/>
            </a:pPr>
            <a:r>
              <a:rPr lang="en-US" sz="2100" spc="10" dirty="0">
                <a:solidFill>
                  <a:srgbClr val="000000"/>
                </a:solidFill>
                <a:latin typeface="Roboto"/>
              </a:rPr>
              <a:t>The existing systems can use this system to enhanced their systems and make them accurate.</a:t>
            </a:r>
          </a:p>
        </p:txBody>
      </p:sp>
      <p:sp>
        <p:nvSpPr>
          <p:cNvPr id="47" name="TextBox 47"/>
          <p:cNvSpPr txBox="1"/>
          <p:nvPr/>
        </p:nvSpPr>
        <p:spPr>
          <a:xfrm>
            <a:off x="6275732" y="7848294"/>
            <a:ext cx="5507936" cy="1090042"/>
          </a:xfrm>
          <a:prstGeom prst="rect">
            <a:avLst/>
          </a:prstGeom>
        </p:spPr>
        <p:txBody>
          <a:bodyPr lIns="0" tIns="0" rIns="0" bIns="0" rtlCol="0" anchor="t">
            <a:spAutoFit/>
          </a:bodyPr>
          <a:lstStyle/>
          <a:p>
            <a:pPr marL="453390" lvl="1" indent="-226695">
              <a:lnSpc>
                <a:spcPts val="2940"/>
              </a:lnSpc>
              <a:buFont typeface="Arial"/>
              <a:buChar char="•"/>
            </a:pPr>
            <a:r>
              <a:rPr lang="en-US" sz="2100" spc="10" dirty="0">
                <a:solidFill>
                  <a:srgbClr val="000000"/>
                </a:solidFill>
                <a:latin typeface="Roboto"/>
              </a:rPr>
              <a:t>Took a bit time to learn the new techniques and libraries and integrate the sensors.</a:t>
            </a:r>
          </a:p>
        </p:txBody>
      </p:sp>
      <p:sp>
        <p:nvSpPr>
          <p:cNvPr id="48" name="TextBox 48"/>
          <p:cNvSpPr txBox="1"/>
          <p:nvPr/>
        </p:nvSpPr>
        <p:spPr>
          <a:xfrm>
            <a:off x="12165984" y="3237353"/>
            <a:ext cx="5507936" cy="1090042"/>
          </a:xfrm>
          <a:prstGeom prst="rect">
            <a:avLst/>
          </a:prstGeom>
        </p:spPr>
        <p:txBody>
          <a:bodyPr lIns="0" tIns="0" rIns="0" bIns="0" rtlCol="0" anchor="t">
            <a:spAutoFit/>
          </a:bodyPr>
          <a:lstStyle/>
          <a:p>
            <a:pPr marL="453390" lvl="1" indent="-226695">
              <a:lnSpc>
                <a:spcPts val="2940"/>
              </a:lnSpc>
              <a:buFont typeface="Arial"/>
              <a:buChar char="•"/>
            </a:pPr>
            <a:r>
              <a:rPr lang="en-US" sz="2100" spc="10" dirty="0">
                <a:solidFill>
                  <a:srgbClr val="000000"/>
                </a:solidFill>
                <a:latin typeface="Roboto"/>
              </a:rPr>
              <a:t>Python used as primary language to develop the ML models</a:t>
            </a:r>
          </a:p>
          <a:p>
            <a:pPr marL="453390" lvl="1" indent="-226695">
              <a:lnSpc>
                <a:spcPts val="2940"/>
              </a:lnSpc>
              <a:buFont typeface="Arial"/>
              <a:buChar char="•"/>
            </a:pPr>
            <a:r>
              <a:rPr lang="en-US" sz="2100" spc="10" dirty="0">
                <a:solidFill>
                  <a:srgbClr val="000000"/>
                </a:solidFill>
                <a:latin typeface="Roboto"/>
              </a:rPr>
              <a:t>HTML,CSS used to develop the frontend</a:t>
            </a:r>
          </a:p>
        </p:txBody>
      </p:sp>
      <p:grpSp>
        <p:nvGrpSpPr>
          <p:cNvPr id="49" name="Group 5">
            <a:extLst>
              <a:ext uri="{FF2B5EF4-FFF2-40B4-BE49-F238E27FC236}">
                <a16:creationId xmlns:a16="http://schemas.microsoft.com/office/drawing/2014/main" id="{C903C191-9707-369E-43D6-0167E76421C8}"/>
              </a:ext>
            </a:extLst>
          </p:cNvPr>
          <p:cNvGrpSpPr/>
          <p:nvPr/>
        </p:nvGrpSpPr>
        <p:grpSpPr>
          <a:xfrm>
            <a:off x="928886" y="8737076"/>
            <a:ext cx="3504458" cy="942938"/>
            <a:chOff x="388649" y="162342"/>
            <a:chExt cx="4672611" cy="1257251"/>
          </a:xfrm>
        </p:grpSpPr>
        <p:pic>
          <p:nvPicPr>
            <p:cNvPr id="50" name="Picture 7">
              <a:extLst>
                <a:ext uri="{FF2B5EF4-FFF2-40B4-BE49-F238E27FC236}">
                  <a16:creationId xmlns:a16="http://schemas.microsoft.com/office/drawing/2014/main" id="{B4C09C3A-4648-7369-B22C-6C5096B1D6D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flipH="1">
              <a:off x="765836" y="364239"/>
              <a:ext cx="497061" cy="671704"/>
            </a:xfrm>
            <a:prstGeom prst="rect">
              <a:avLst/>
            </a:prstGeom>
          </p:spPr>
        </p:pic>
        <p:pic>
          <p:nvPicPr>
            <p:cNvPr id="51" name="Picture 9">
              <a:extLst>
                <a:ext uri="{FF2B5EF4-FFF2-40B4-BE49-F238E27FC236}">
                  <a16:creationId xmlns:a16="http://schemas.microsoft.com/office/drawing/2014/main" id="{B8642E2E-BC0C-DA0C-5204-583767DC588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209125">
              <a:off x="402880" y="1085124"/>
              <a:ext cx="611486" cy="172745"/>
            </a:xfrm>
            <a:prstGeom prst="rect">
              <a:avLst/>
            </a:prstGeom>
          </p:spPr>
        </p:pic>
        <p:pic>
          <p:nvPicPr>
            <p:cNvPr id="52" name="Picture 10">
              <a:extLst>
                <a:ext uri="{FF2B5EF4-FFF2-40B4-BE49-F238E27FC236}">
                  <a16:creationId xmlns:a16="http://schemas.microsoft.com/office/drawing/2014/main" id="{94DC612B-6831-0648-C003-B4E977EDBA49}"/>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10800000">
              <a:off x="388649" y="162342"/>
              <a:ext cx="611486" cy="172745"/>
            </a:xfrm>
            <a:prstGeom prst="rect">
              <a:avLst/>
            </a:prstGeom>
          </p:spPr>
        </p:pic>
        <p:sp>
          <p:nvSpPr>
            <p:cNvPr id="53" name="TextBox 11">
              <a:extLst>
                <a:ext uri="{FF2B5EF4-FFF2-40B4-BE49-F238E27FC236}">
                  <a16:creationId xmlns:a16="http://schemas.microsoft.com/office/drawing/2014/main" id="{2E34E2FF-0FA6-379A-DB49-CED7EAC83DF1}"/>
                </a:ext>
              </a:extLst>
            </p:cNvPr>
            <p:cNvSpPr txBox="1"/>
            <p:nvPr/>
          </p:nvSpPr>
          <p:spPr>
            <a:xfrm>
              <a:off x="1541924" y="462067"/>
              <a:ext cx="3519336" cy="957526"/>
            </a:xfrm>
            <a:prstGeom prst="rect">
              <a:avLst/>
            </a:prstGeom>
          </p:spPr>
          <p:txBody>
            <a:bodyPr lIns="0" tIns="0" rIns="0" bIns="0" rtlCol="0" anchor="t">
              <a:spAutoFit/>
            </a:bodyPr>
            <a:lstStyle/>
            <a:p>
              <a:pPr>
                <a:lnSpc>
                  <a:spcPts val="2799"/>
                </a:lnSpc>
              </a:pPr>
              <a:r>
                <a:rPr lang="en-US" sz="1800" kern="1200" spc="279" dirty="0">
                  <a:solidFill>
                    <a:srgbClr val="000000"/>
                  </a:solidFill>
                  <a:effectLst/>
                  <a:latin typeface="Montserrat Extra-Bold" panose="020B0604020202020204" charset="0"/>
                  <a:ea typeface="+mn-ea"/>
                  <a:cs typeface="+mn-cs"/>
                </a:rPr>
                <a:t>ML - Weather</a:t>
              </a:r>
              <a:endParaRPr lang="en-US" sz="2800" dirty="0">
                <a:effectLst/>
              </a:endParaRPr>
            </a:p>
            <a:p>
              <a:pPr marL="0" lvl="0" indent="0">
                <a:lnSpc>
                  <a:spcPts val="2799"/>
                </a:lnSpc>
              </a:pPr>
              <a:endParaRPr lang="en-US" sz="2799" spc="279" dirty="0">
                <a:solidFill>
                  <a:srgbClr val="000000"/>
                </a:solidFill>
                <a:latin typeface="Montserrat Extra-Bold"/>
              </a:endParaRPr>
            </a:p>
          </p:txBody>
        </p:sp>
      </p:grpSp>
      <p:pic>
        <p:nvPicPr>
          <p:cNvPr id="54" name="Picture 53" descr="Logo, company name&#10;&#10;Description automatically generated">
            <a:extLst>
              <a:ext uri="{FF2B5EF4-FFF2-40B4-BE49-F238E27FC236}">
                <a16:creationId xmlns:a16="http://schemas.microsoft.com/office/drawing/2014/main" id="{EAADFFF6-2171-CAF8-3D2B-3D5BFBE33D0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5800" y="8601888"/>
            <a:ext cx="1189812" cy="11898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1028700"/>
            <a:ext cx="162306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5632095" y="5727280"/>
            <a:ext cx="7023810" cy="500380"/>
          </a:xfrm>
          <a:prstGeom prst="rect">
            <a:avLst/>
          </a:prstGeom>
        </p:spPr>
        <p:txBody>
          <a:bodyPr lIns="0" tIns="0" rIns="0" bIns="0" rtlCol="0" anchor="t">
            <a:spAutoFit/>
          </a:bodyPr>
          <a:lstStyle/>
          <a:p>
            <a:pPr algn="ctr">
              <a:lnSpc>
                <a:spcPts val="3920"/>
              </a:lnSpc>
            </a:pPr>
            <a:r>
              <a:rPr lang="en-US" sz="2800" spc="84">
                <a:solidFill>
                  <a:srgbClr val="000000"/>
                </a:solidFill>
                <a:latin typeface="Roboto"/>
              </a:rPr>
              <a:t>Thank You</a:t>
            </a:r>
          </a:p>
        </p:txBody>
      </p:sp>
      <p:sp>
        <p:nvSpPr>
          <p:cNvPr id="8" name="TextBox 8"/>
          <p:cNvSpPr txBox="1"/>
          <p:nvPr/>
        </p:nvSpPr>
        <p:spPr>
          <a:xfrm>
            <a:off x="2619659" y="4240316"/>
            <a:ext cx="13048683" cy="1282065"/>
          </a:xfrm>
          <a:prstGeom prst="rect">
            <a:avLst/>
          </a:prstGeom>
        </p:spPr>
        <p:txBody>
          <a:bodyPr lIns="0" tIns="0" rIns="0" bIns="0" rtlCol="0" anchor="t">
            <a:spAutoFit/>
          </a:bodyPr>
          <a:lstStyle/>
          <a:p>
            <a:pPr marL="0" lvl="0" indent="0" algn="ctr">
              <a:lnSpc>
                <a:spcPts val="9600"/>
              </a:lnSpc>
            </a:pPr>
            <a:r>
              <a:rPr lang="en-US" sz="9600" spc="288">
                <a:solidFill>
                  <a:srgbClr val="000000"/>
                </a:solidFill>
                <a:latin typeface="Montserrat Extra-Bold"/>
              </a:rPr>
              <a:t>That's a wrap!</a:t>
            </a:r>
          </a:p>
        </p:txBody>
      </p:sp>
      <p:sp>
        <p:nvSpPr>
          <p:cNvPr id="9" name="AutoShape 9"/>
          <p:cNvSpPr/>
          <p:nvPr/>
        </p:nvSpPr>
        <p:spPr>
          <a:xfrm>
            <a:off x="1028700" y="9258300"/>
            <a:ext cx="16230600" cy="0"/>
          </a:xfrm>
          <a:prstGeom prst="line">
            <a:avLst/>
          </a:prstGeom>
          <a:ln w="9525" cap="flat">
            <a:solidFill>
              <a:srgbClr val="000000"/>
            </a:solidFill>
            <a:prstDash val="solid"/>
            <a:headEnd type="none" w="sm" len="sm"/>
            <a:tailEnd type="none" w="sm" len="sm"/>
          </a:ln>
        </p:spPr>
      </p:sp>
      <p:grpSp>
        <p:nvGrpSpPr>
          <p:cNvPr id="18" name="Group 5">
            <a:extLst>
              <a:ext uri="{FF2B5EF4-FFF2-40B4-BE49-F238E27FC236}">
                <a16:creationId xmlns:a16="http://schemas.microsoft.com/office/drawing/2014/main" id="{4B028ECC-99A5-FE1E-8CC6-FB646ACF821F}"/>
              </a:ext>
            </a:extLst>
          </p:cNvPr>
          <p:cNvGrpSpPr/>
          <p:nvPr/>
        </p:nvGrpSpPr>
        <p:grpSpPr>
          <a:xfrm>
            <a:off x="13564342" y="7898876"/>
            <a:ext cx="3504458" cy="942938"/>
            <a:chOff x="388649" y="162342"/>
            <a:chExt cx="4672611" cy="1257251"/>
          </a:xfrm>
        </p:grpSpPr>
        <p:pic>
          <p:nvPicPr>
            <p:cNvPr id="19" name="Picture 7">
              <a:extLst>
                <a:ext uri="{FF2B5EF4-FFF2-40B4-BE49-F238E27FC236}">
                  <a16:creationId xmlns:a16="http://schemas.microsoft.com/office/drawing/2014/main" id="{299CD19C-F897-92A1-CE27-513D60F0A5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765836" y="364239"/>
              <a:ext cx="497061" cy="671704"/>
            </a:xfrm>
            <a:prstGeom prst="rect">
              <a:avLst/>
            </a:prstGeom>
          </p:spPr>
        </p:pic>
        <p:pic>
          <p:nvPicPr>
            <p:cNvPr id="20" name="Picture 9">
              <a:extLst>
                <a:ext uri="{FF2B5EF4-FFF2-40B4-BE49-F238E27FC236}">
                  <a16:creationId xmlns:a16="http://schemas.microsoft.com/office/drawing/2014/main" id="{34D316A5-0791-3C02-E973-0F588CAFB23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9125">
              <a:off x="402880" y="1085124"/>
              <a:ext cx="611486" cy="172745"/>
            </a:xfrm>
            <a:prstGeom prst="rect">
              <a:avLst/>
            </a:prstGeom>
          </p:spPr>
        </p:pic>
        <p:pic>
          <p:nvPicPr>
            <p:cNvPr id="21" name="Picture 10">
              <a:extLst>
                <a:ext uri="{FF2B5EF4-FFF2-40B4-BE49-F238E27FC236}">
                  <a16:creationId xmlns:a16="http://schemas.microsoft.com/office/drawing/2014/main" id="{F83E89F1-EA19-7691-5CA7-29011623BB6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388649" y="162342"/>
              <a:ext cx="611486" cy="172745"/>
            </a:xfrm>
            <a:prstGeom prst="rect">
              <a:avLst/>
            </a:prstGeom>
          </p:spPr>
        </p:pic>
        <p:sp>
          <p:nvSpPr>
            <p:cNvPr id="22" name="TextBox 11">
              <a:extLst>
                <a:ext uri="{FF2B5EF4-FFF2-40B4-BE49-F238E27FC236}">
                  <a16:creationId xmlns:a16="http://schemas.microsoft.com/office/drawing/2014/main" id="{7C898BBB-2ECB-4F8D-7DBE-8554B8CE6BA2}"/>
                </a:ext>
              </a:extLst>
            </p:cNvPr>
            <p:cNvSpPr txBox="1"/>
            <p:nvPr/>
          </p:nvSpPr>
          <p:spPr>
            <a:xfrm>
              <a:off x="1541924" y="462067"/>
              <a:ext cx="3519336" cy="957526"/>
            </a:xfrm>
            <a:prstGeom prst="rect">
              <a:avLst/>
            </a:prstGeom>
          </p:spPr>
          <p:txBody>
            <a:bodyPr lIns="0" tIns="0" rIns="0" bIns="0" rtlCol="0" anchor="t">
              <a:spAutoFit/>
            </a:bodyPr>
            <a:lstStyle/>
            <a:p>
              <a:pPr>
                <a:lnSpc>
                  <a:spcPts val="2799"/>
                </a:lnSpc>
              </a:pPr>
              <a:r>
                <a:rPr lang="en-US" sz="1800" kern="1200" spc="279" dirty="0">
                  <a:solidFill>
                    <a:srgbClr val="000000"/>
                  </a:solidFill>
                  <a:effectLst/>
                  <a:latin typeface="Montserrat Extra-Bold" panose="020B0604020202020204" charset="0"/>
                  <a:ea typeface="+mn-ea"/>
                  <a:cs typeface="+mn-cs"/>
                </a:rPr>
                <a:t>ML - Weather</a:t>
              </a:r>
              <a:endParaRPr lang="en-US" sz="2800" dirty="0">
                <a:effectLst/>
              </a:endParaRPr>
            </a:p>
            <a:p>
              <a:pPr marL="0" lvl="0" indent="0">
                <a:lnSpc>
                  <a:spcPts val="2799"/>
                </a:lnSpc>
              </a:pPr>
              <a:endParaRPr lang="en-US" sz="2799" spc="279" dirty="0">
                <a:solidFill>
                  <a:srgbClr val="000000"/>
                </a:solidFill>
                <a:latin typeface="Montserrat Extra-Bold"/>
              </a:endParaRPr>
            </a:p>
          </p:txBody>
        </p:sp>
      </p:grpSp>
      <p:pic>
        <p:nvPicPr>
          <p:cNvPr id="23" name="Picture 22" descr="Logo, company name&#10;&#10;Description automatically generated">
            <a:extLst>
              <a:ext uri="{FF2B5EF4-FFF2-40B4-BE49-F238E27FC236}">
                <a16:creationId xmlns:a16="http://schemas.microsoft.com/office/drawing/2014/main" id="{20E04545-3126-CA17-9722-FB2CC3216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21256" y="7763688"/>
            <a:ext cx="1189812" cy="11898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4740" y="1979414"/>
            <a:ext cx="12198520" cy="1060451"/>
          </a:xfrm>
          <a:prstGeom prst="rect">
            <a:avLst/>
          </a:prstGeom>
        </p:spPr>
        <p:txBody>
          <a:bodyPr lIns="0" tIns="0" rIns="0" bIns="0" rtlCol="0" anchor="t">
            <a:spAutoFit/>
          </a:bodyPr>
          <a:lstStyle/>
          <a:p>
            <a:pPr marL="0" lvl="0" indent="0" algn="ctr">
              <a:lnSpc>
                <a:spcPts val="8000"/>
              </a:lnSpc>
            </a:pPr>
            <a:r>
              <a:rPr lang="en-US" sz="8000">
                <a:solidFill>
                  <a:srgbClr val="000000"/>
                </a:solidFill>
                <a:latin typeface="Montserrat Extra-Bold"/>
              </a:rPr>
              <a:t> Agenda</a:t>
            </a:r>
          </a:p>
        </p:txBody>
      </p:sp>
      <p:grpSp>
        <p:nvGrpSpPr>
          <p:cNvPr id="3" name="Group 3"/>
          <p:cNvGrpSpPr/>
          <p:nvPr/>
        </p:nvGrpSpPr>
        <p:grpSpPr>
          <a:xfrm>
            <a:off x="9753600" y="4441190"/>
            <a:ext cx="399892" cy="399253"/>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AutoShape 5"/>
          <p:cNvSpPr/>
          <p:nvPr/>
        </p:nvSpPr>
        <p:spPr>
          <a:xfrm>
            <a:off x="9753600" y="4840442"/>
            <a:ext cx="6289030" cy="0"/>
          </a:xfrm>
          <a:prstGeom prst="line">
            <a:avLst/>
          </a:prstGeom>
          <a:ln w="9525" cap="flat">
            <a:solidFill>
              <a:srgbClr val="000000"/>
            </a:solidFill>
            <a:prstDash val="solid"/>
            <a:headEnd type="none" w="sm" len="sm"/>
            <a:tailEnd type="none" w="sm" len="sm"/>
          </a:ln>
        </p:spPr>
      </p:sp>
      <p:grpSp>
        <p:nvGrpSpPr>
          <p:cNvPr id="9" name="Group 9"/>
          <p:cNvGrpSpPr/>
          <p:nvPr/>
        </p:nvGrpSpPr>
        <p:grpSpPr>
          <a:xfrm>
            <a:off x="9790460" y="5584190"/>
            <a:ext cx="399892" cy="399253"/>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11" name="AutoShape 11"/>
          <p:cNvSpPr/>
          <p:nvPr/>
        </p:nvSpPr>
        <p:spPr>
          <a:xfrm>
            <a:off x="9790460" y="5983443"/>
            <a:ext cx="6289030" cy="0"/>
          </a:xfrm>
          <a:prstGeom prst="line">
            <a:avLst/>
          </a:prstGeom>
          <a:ln w="9525" cap="flat">
            <a:solidFill>
              <a:srgbClr val="000000"/>
            </a:solidFill>
            <a:prstDash val="solid"/>
            <a:headEnd type="none" w="sm" len="sm"/>
            <a:tailEnd type="none" w="sm" len="sm"/>
          </a:ln>
        </p:spPr>
      </p:sp>
      <p:grpSp>
        <p:nvGrpSpPr>
          <p:cNvPr id="12" name="Group 12"/>
          <p:cNvGrpSpPr/>
          <p:nvPr/>
        </p:nvGrpSpPr>
        <p:grpSpPr>
          <a:xfrm>
            <a:off x="9790460" y="6780258"/>
            <a:ext cx="399892" cy="399253"/>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14" name="AutoShape 14"/>
          <p:cNvSpPr/>
          <p:nvPr/>
        </p:nvSpPr>
        <p:spPr>
          <a:xfrm>
            <a:off x="9790460" y="7179511"/>
            <a:ext cx="6289030" cy="0"/>
          </a:xfrm>
          <a:prstGeom prst="line">
            <a:avLst/>
          </a:prstGeom>
          <a:ln w="9525" cap="flat">
            <a:solidFill>
              <a:srgbClr val="000000"/>
            </a:solidFill>
            <a:prstDash val="solid"/>
            <a:headEnd type="none" w="sm" len="sm"/>
            <a:tailEnd type="none" w="sm" len="sm"/>
          </a:ln>
        </p:spPr>
      </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269743" y="4230761"/>
            <a:ext cx="6479425" cy="4653405"/>
          </a:xfrm>
          <a:prstGeom prst="rect">
            <a:avLst/>
          </a:prstGeom>
        </p:spPr>
      </p:pic>
      <p:sp>
        <p:nvSpPr>
          <p:cNvPr id="16" name="TextBox 16"/>
          <p:cNvSpPr txBox="1"/>
          <p:nvPr/>
        </p:nvSpPr>
        <p:spPr>
          <a:xfrm>
            <a:off x="10569439" y="4152900"/>
            <a:ext cx="54731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Problem Background</a:t>
            </a:r>
          </a:p>
        </p:txBody>
      </p:sp>
      <p:sp>
        <p:nvSpPr>
          <p:cNvPr id="18" name="TextBox 18"/>
          <p:cNvSpPr txBox="1"/>
          <p:nvPr/>
        </p:nvSpPr>
        <p:spPr>
          <a:xfrm>
            <a:off x="10606299" y="5295900"/>
            <a:ext cx="54731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Proposed Solution</a:t>
            </a:r>
          </a:p>
        </p:txBody>
      </p:sp>
      <p:sp>
        <p:nvSpPr>
          <p:cNvPr id="19" name="TextBox 19"/>
          <p:cNvSpPr txBox="1"/>
          <p:nvPr/>
        </p:nvSpPr>
        <p:spPr>
          <a:xfrm>
            <a:off x="10606299" y="6491968"/>
            <a:ext cx="54731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Demonstration</a:t>
            </a:r>
          </a:p>
        </p:txBody>
      </p:sp>
      <p:grpSp>
        <p:nvGrpSpPr>
          <p:cNvPr id="20" name="Group 20"/>
          <p:cNvGrpSpPr/>
          <p:nvPr/>
        </p:nvGrpSpPr>
        <p:grpSpPr>
          <a:xfrm>
            <a:off x="9790460" y="7853680"/>
            <a:ext cx="399892" cy="399253"/>
            <a:chOff x="0" y="0"/>
            <a:chExt cx="6350000" cy="6339840"/>
          </a:xfrm>
        </p:grpSpPr>
        <p:sp>
          <p:nvSpPr>
            <p:cNvPr id="21" name="Freeform 2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22" name="AutoShape 22"/>
          <p:cNvSpPr/>
          <p:nvPr/>
        </p:nvSpPr>
        <p:spPr>
          <a:xfrm>
            <a:off x="9790460" y="8252933"/>
            <a:ext cx="6289030" cy="0"/>
          </a:xfrm>
          <a:prstGeom prst="line">
            <a:avLst/>
          </a:prstGeom>
          <a:ln w="9525" cap="flat">
            <a:solidFill>
              <a:srgbClr val="000000"/>
            </a:solidFill>
            <a:prstDash val="solid"/>
            <a:headEnd type="none" w="sm" len="sm"/>
            <a:tailEnd type="none" w="sm" len="sm"/>
          </a:ln>
        </p:spPr>
      </p:sp>
      <p:sp>
        <p:nvSpPr>
          <p:cNvPr id="23" name="TextBox 23"/>
          <p:cNvSpPr txBox="1"/>
          <p:nvPr/>
        </p:nvSpPr>
        <p:spPr>
          <a:xfrm>
            <a:off x="10606299" y="7565390"/>
            <a:ext cx="5473190" cy="464871"/>
          </a:xfrm>
          <a:prstGeom prst="rect">
            <a:avLst/>
          </a:prstGeom>
        </p:spPr>
        <p:txBody>
          <a:bodyPr lIns="0" tIns="0" rIns="0" bIns="0" rtlCol="0" anchor="t">
            <a:spAutoFit/>
          </a:bodyPr>
          <a:lstStyle/>
          <a:p>
            <a:pPr>
              <a:lnSpc>
                <a:spcPts val="3919"/>
              </a:lnSpc>
            </a:pPr>
            <a:r>
              <a:rPr lang="en-US" sz="2799" spc="13" dirty="0">
                <a:solidFill>
                  <a:srgbClr val="000000"/>
                </a:solidFill>
                <a:latin typeface="Roboto"/>
              </a:rPr>
              <a:t>Limitation &amp; Future Work </a:t>
            </a:r>
          </a:p>
        </p:txBody>
      </p:sp>
      <p:sp>
        <p:nvSpPr>
          <p:cNvPr id="24" name="TextBox 24"/>
          <p:cNvSpPr txBox="1"/>
          <p:nvPr/>
        </p:nvSpPr>
        <p:spPr>
          <a:xfrm>
            <a:off x="2185142" y="1391919"/>
            <a:ext cx="3529857" cy="718145"/>
          </a:xfrm>
          <a:prstGeom prst="rect">
            <a:avLst/>
          </a:prstGeom>
        </p:spPr>
        <p:txBody>
          <a:bodyPr wrap="square" lIns="0" tIns="0" rIns="0" bIns="0" rtlCol="0" anchor="t">
            <a:spAutoFit/>
          </a:bodyPr>
          <a:lstStyle/>
          <a:p>
            <a:pPr>
              <a:lnSpc>
                <a:spcPts val="2799"/>
              </a:lnSpc>
            </a:pPr>
            <a:r>
              <a:rPr lang="en-US" sz="2799" spc="279" dirty="0">
                <a:solidFill>
                  <a:srgbClr val="000000"/>
                </a:solidFill>
                <a:latin typeface="Montserrat Extra-Bold"/>
              </a:rPr>
              <a:t>ML - Weather</a:t>
            </a:r>
          </a:p>
          <a:p>
            <a:pPr marL="0" lvl="0" indent="0">
              <a:lnSpc>
                <a:spcPts val="2799"/>
              </a:lnSpc>
            </a:pPr>
            <a:endParaRPr lang="en-US" sz="2799" spc="279" dirty="0">
              <a:solidFill>
                <a:srgbClr val="000000"/>
              </a:solidFill>
              <a:latin typeface="Montserrat Extra-Bold"/>
            </a:endParaRPr>
          </a:p>
        </p:txBody>
      </p:sp>
      <p:pic>
        <p:nvPicPr>
          <p:cNvPr id="32" name="Picture 31" descr="Logo, company name&#10;&#10;Description automatically generated">
            <a:extLst>
              <a:ext uri="{FF2B5EF4-FFF2-40B4-BE49-F238E27FC236}">
                <a16:creationId xmlns:a16="http://schemas.microsoft.com/office/drawing/2014/main" id="{363F046F-88F7-97F3-1CE7-3C08888027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988" y="1028700"/>
            <a:ext cx="1189812" cy="11898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27748" y="1764422"/>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4" name="AutoShape 4"/>
          <p:cNvSpPr/>
          <p:nvPr/>
        </p:nvSpPr>
        <p:spPr>
          <a:xfrm rot="5400000">
            <a:off x="-2713952" y="5506123"/>
            <a:ext cx="7494830" cy="0"/>
          </a:xfrm>
          <a:prstGeom prst="line">
            <a:avLst/>
          </a:prstGeom>
          <a:ln w="9525" cap="flat">
            <a:solidFill>
              <a:srgbClr val="000000"/>
            </a:solidFill>
            <a:prstDash val="solid"/>
            <a:headEnd type="none" w="sm" len="sm"/>
            <a:tailEnd type="none" w="sm" len="sm"/>
          </a:ln>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735252" y="3683170"/>
            <a:ext cx="6726418" cy="4341597"/>
          </a:xfrm>
          <a:prstGeom prst="rect">
            <a:avLst/>
          </a:prstGeom>
        </p:spPr>
      </p:pic>
      <p:sp>
        <p:nvSpPr>
          <p:cNvPr id="12" name="TextBox 12"/>
          <p:cNvSpPr txBox="1"/>
          <p:nvPr/>
        </p:nvSpPr>
        <p:spPr>
          <a:xfrm>
            <a:off x="1318839" y="2941350"/>
            <a:ext cx="8578419" cy="1012185"/>
          </a:xfrm>
          <a:prstGeom prst="rect">
            <a:avLst/>
          </a:prstGeom>
        </p:spPr>
        <p:txBody>
          <a:bodyPr lIns="0" tIns="0" rIns="0" bIns="0" rtlCol="0" anchor="t">
            <a:spAutoFit/>
          </a:bodyPr>
          <a:lstStyle/>
          <a:p>
            <a:pPr>
              <a:lnSpc>
                <a:spcPts val="8260"/>
              </a:lnSpc>
              <a:spcBef>
                <a:spcPct val="0"/>
              </a:spcBef>
            </a:pPr>
            <a:r>
              <a:rPr lang="en-US" sz="5900">
                <a:solidFill>
                  <a:srgbClr val="000000"/>
                </a:solidFill>
                <a:latin typeface="Montserrat Extra-Bold"/>
              </a:rPr>
              <a:t>Problem Background</a:t>
            </a:r>
          </a:p>
        </p:txBody>
      </p:sp>
      <p:sp>
        <p:nvSpPr>
          <p:cNvPr id="13" name="TextBox 13"/>
          <p:cNvSpPr txBox="1"/>
          <p:nvPr/>
        </p:nvSpPr>
        <p:spPr>
          <a:xfrm>
            <a:off x="1318839" y="4871357"/>
            <a:ext cx="10140188" cy="1302664"/>
          </a:xfrm>
          <a:prstGeom prst="rect">
            <a:avLst/>
          </a:prstGeom>
        </p:spPr>
        <p:txBody>
          <a:bodyPr lIns="0" tIns="0" rIns="0" bIns="0" rtlCol="0" anchor="t">
            <a:sp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Cordia New" panose="020B0304020202020204" pitchFamily="34" charset="-34"/>
              </a:rPr>
              <a:t>While local weather forecasts can give you general predictions, a weather station in your backyard gives you real-time data that are often more accurate than the weather reports. Usually, the weather forecast focuses mainly on the cities, thus the actual weather information of a particular place could not be accurately read. </a:t>
            </a:r>
          </a:p>
        </p:txBody>
      </p:sp>
      <p:sp>
        <p:nvSpPr>
          <p:cNvPr id="14" name="TextBox 14"/>
          <p:cNvSpPr txBox="1"/>
          <p:nvPr/>
        </p:nvSpPr>
        <p:spPr>
          <a:xfrm>
            <a:off x="1318839" y="4122102"/>
            <a:ext cx="10884830" cy="535403"/>
          </a:xfrm>
          <a:prstGeom prst="rect">
            <a:avLst/>
          </a:prstGeom>
        </p:spPr>
        <p:txBody>
          <a:bodyPr lIns="0" tIns="0" rIns="0" bIns="0" rtlCol="0" anchor="t">
            <a:spAutoFit/>
          </a:bodyPr>
          <a:lstStyle/>
          <a:p>
            <a:pPr>
              <a:lnSpc>
                <a:spcPts val="4479"/>
              </a:lnSpc>
            </a:pPr>
            <a:r>
              <a:rPr lang="en-US" sz="3199" spc="15" dirty="0">
                <a:solidFill>
                  <a:srgbClr val="3E5BB2"/>
                </a:solidFill>
                <a:latin typeface="Roboto Bold"/>
              </a:rPr>
              <a:t>NEED FOR A SMART WEATHER STATION</a:t>
            </a:r>
          </a:p>
        </p:txBody>
      </p:sp>
      <p:sp>
        <p:nvSpPr>
          <p:cNvPr id="15" name="TextBox 15"/>
          <p:cNvSpPr txBox="1"/>
          <p:nvPr/>
        </p:nvSpPr>
        <p:spPr>
          <a:xfrm>
            <a:off x="1318839" y="6513467"/>
            <a:ext cx="10884830" cy="535403"/>
          </a:xfrm>
          <a:prstGeom prst="rect">
            <a:avLst/>
          </a:prstGeom>
        </p:spPr>
        <p:txBody>
          <a:bodyPr lIns="0" tIns="0" rIns="0" bIns="0" rtlCol="0" anchor="t">
            <a:spAutoFit/>
          </a:bodyPr>
          <a:lstStyle/>
          <a:p>
            <a:pPr>
              <a:lnSpc>
                <a:spcPts val="4479"/>
              </a:lnSpc>
            </a:pPr>
            <a:r>
              <a:rPr lang="en-US" sz="3199" spc="15" dirty="0">
                <a:solidFill>
                  <a:srgbClr val="3E5BB2"/>
                </a:solidFill>
                <a:latin typeface="Roboto Bold"/>
              </a:rPr>
              <a:t>HOW THE WEATHER STATION OPERATES </a:t>
            </a:r>
          </a:p>
        </p:txBody>
      </p:sp>
      <p:sp>
        <p:nvSpPr>
          <p:cNvPr id="16" name="TextBox 16"/>
          <p:cNvSpPr txBox="1"/>
          <p:nvPr/>
        </p:nvSpPr>
        <p:spPr>
          <a:xfrm>
            <a:off x="1318839" y="7260862"/>
            <a:ext cx="10140188" cy="1302664"/>
          </a:xfrm>
          <a:prstGeom prst="rect">
            <a:avLst/>
          </a:prstGeom>
        </p:spPr>
        <p:txBody>
          <a:bodyPr lIns="0" tIns="0" rIns="0" bIns="0" rtlCol="0" anchor="t">
            <a:sp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Cordia New" panose="020B0304020202020204" pitchFamily="34" charset="-34"/>
              </a:rPr>
              <a:t>This project is to build up a smart weather station. The weather station would require a power source suitable to provide the energy demand of the weather station. The humidity, temperature, rainfall like weather parameters is measured using sensors. The data from the sensors are collected and are displayed in real time. </a:t>
            </a:r>
            <a:endParaRPr lang="en-US" sz="2000" b="1"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7" name="TextBox 17"/>
          <p:cNvSpPr txBox="1"/>
          <p:nvPr/>
        </p:nvSpPr>
        <p:spPr>
          <a:xfrm>
            <a:off x="2185142" y="862407"/>
            <a:ext cx="3453657" cy="718145"/>
          </a:xfrm>
          <a:prstGeom prst="rect">
            <a:avLst/>
          </a:prstGeom>
        </p:spPr>
        <p:txBody>
          <a:bodyPr wrap="square" lIns="0" tIns="0" rIns="0" bIns="0" rtlCol="0" anchor="t">
            <a:spAutoFit/>
          </a:bodyPr>
          <a:lstStyle/>
          <a:p>
            <a:pPr>
              <a:lnSpc>
                <a:spcPts val="2799"/>
              </a:lnSpc>
            </a:pPr>
            <a:r>
              <a:rPr lang="en-US" sz="2799" spc="279" dirty="0">
                <a:solidFill>
                  <a:srgbClr val="000000"/>
                </a:solidFill>
                <a:latin typeface="Montserrat Extra-Bold"/>
              </a:rPr>
              <a:t>ML - Weather</a:t>
            </a:r>
          </a:p>
          <a:p>
            <a:pPr marL="0" lvl="0" indent="0">
              <a:lnSpc>
                <a:spcPts val="2799"/>
              </a:lnSpc>
            </a:pPr>
            <a:endParaRPr lang="en-US" sz="2799" spc="279" dirty="0">
              <a:solidFill>
                <a:srgbClr val="000000"/>
              </a:solidFill>
              <a:latin typeface="Montserrat Extra-Bold"/>
            </a:endParaRPr>
          </a:p>
        </p:txBody>
      </p:sp>
      <p:pic>
        <p:nvPicPr>
          <p:cNvPr id="18" name="Picture 17" descr="Logo, company name&#10;&#10;Description automatically generated">
            <a:extLst>
              <a:ext uri="{FF2B5EF4-FFF2-40B4-BE49-F238E27FC236}">
                <a16:creationId xmlns:a16="http://schemas.microsoft.com/office/drawing/2014/main" id="{A449BB90-CC75-35F2-6234-0808A8D254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749" y="484613"/>
            <a:ext cx="1189812" cy="11898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5029200" y="5138738"/>
            <a:ext cx="8229600" cy="0"/>
          </a:xfrm>
          <a:prstGeom prst="line">
            <a:avLst/>
          </a:prstGeom>
          <a:ln w="9525" cap="rnd">
            <a:solidFill>
              <a:srgbClr val="000000"/>
            </a:solidFill>
            <a:prstDash val="solid"/>
            <a:headEnd type="none" w="sm" len="sm"/>
            <a:tailEnd type="none" w="sm" len="sm"/>
          </a:ln>
        </p:spPr>
      </p:sp>
      <p:grpSp>
        <p:nvGrpSpPr>
          <p:cNvPr id="3" name="Group 3"/>
          <p:cNvGrpSpPr/>
          <p:nvPr/>
        </p:nvGrpSpPr>
        <p:grpSpPr>
          <a:xfrm rot="-5400000">
            <a:off x="7929771" y="8048816"/>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202060" y="2259708"/>
            <a:ext cx="5400556" cy="5767584"/>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603077" y="602087"/>
            <a:ext cx="372796" cy="503778"/>
          </a:xfrm>
          <a:prstGeom prst="rect">
            <a:avLst/>
          </a:prstGeom>
        </p:spPr>
      </p:pic>
      <p:pic>
        <p:nvPicPr>
          <p:cNvPr id="9" name="Picture 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44462" y="602087"/>
            <a:ext cx="372796" cy="503778"/>
          </a:xfrm>
          <a:prstGeom prst="rect">
            <a:avLst/>
          </a:prstGeom>
        </p:spPr>
      </p:pic>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1390875">
            <a:off x="1330860" y="1142751"/>
            <a:ext cx="458615" cy="129559"/>
          </a:xfrm>
          <a:prstGeom prst="rect">
            <a:avLst/>
          </a:prstGeom>
        </p:spPr>
      </p:pic>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0800000">
            <a:off x="1320187" y="450664"/>
            <a:ext cx="458615" cy="129559"/>
          </a:xfrm>
          <a:prstGeom prst="rect">
            <a:avLst/>
          </a:prstGeom>
        </p:spPr>
      </p:pic>
      <p:sp>
        <p:nvSpPr>
          <p:cNvPr id="12" name="TextBox 12"/>
          <p:cNvSpPr txBox="1"/>
          <p:nvPr/>
        </p:nvSpPr>
        <p:spPr>
          <a:xfrm>
            <a:off x="2185143" y="675458"/>
            <a:ext cx="2639502" cy="1038105"/>
          </a:xfrm>
          <a:prstGeom prst="rect">
            <a:avLst/>
          </a:prstGeom>
        </p:spPr>
        <p:txBody>
          <a:bodyPr lIns="0" tIns="0" rIns="0" bIns="0" rtlCol="0" anchor="t">
            <a:spAutoFit/>
          </a:bodyPr>
          <a:lstStyle/>
          <a:p>
            <a:pPr>
              <a:lnSpc>
                <a:spcPts val="2799"/>
              </a:lnSpc>
            </a:pPr>
            <a:r>
              <a:rPr lang="en-US" sz="2400" spc="279" dirty="0">
                <a:solidFill>
                  <a:srgbClr val="000000"/>
                </a:solidFill>
                <a:latin typeface="Montserrat Extra-Bold"/>
              </a:rPr>
              <a:t>ML - Weather</a:t>
            </a:r>
          </a:p>
          <a:p>
            <a:pPr marL="0" lvl="0" indent="0">
              <a:lnSpc>
                <a:spcPts val="2799"/>
              </a:lnSpc>
            </a:pPr>
            <a:endParaRPr lang="en-US" sz="2400" spc="279" dirty="0">
              <a:solidFill>
                <a:srgbClr val="000000"/>
              </a:solidFill>
              <a:latin typeface="Montserrat Extra-Bold"/>
            </a:endParaRPr>
          </a:p>
          <a:p>
            <a:pPr marL="0" lvl="0" indent="0">
              <a:lnSpc>
                <a:spcPts val="2799"/>
              </a:lnSpc>
            </a:pPr>
            <a:endParaRPr lang="en-US" sz="1400" spc="279" dirty="0">
              <a:solidFill>
                <a:srgbClr val="000000"/>
              </a:solidFill>
              <a:latin typeface="Montserrat Extra-Bold"/>
            </a:endParaRPr>
          </a:p>
        </p:txBody>
      </p:sp>
      <p:sp>
        <p:nvSpPr>
          <p:cNvPr id="13" name="TextBox 13"/>
          <p:cNvSpPr txBox="1"/>
          <p:nvPr/>
        </p:nvSpPr>
        <p:spPr>
          <a:xfrm>
            <a:off x="9961045" y="4058013"/>
            <a:ext cx="7481952" cy="1814599"/>
          </a:xfrm>
          <a:prstGeom prst="rect">
            <a:avLst/>
          </a:prstGeom>
        </p:spPr>
        <p:txBody>
          <a:bodyPr lIns="0" tIns="0" rIns="0" bIns="0" rtlCol="0" anchor="t">
            <a:spAutoFit/>
          </a:bodyPr>
          <a:lstStyle/>
          <a:p>
            <a:pPr>
              <a:lnSpc>
                <a:spcPts val="3639"/>
              </a:lnSpc>
            </a:pPr>
            <a:r>
              <a:rPr lang="en-US" sz="2599" spc="12" dirty="0">
                <a:solidFill>
                  <a:srgbClr val="000000"/>
                </a:solidFill>
                <a:latin typeface="Roboto Italics"/>
              </a:rPr>
              <a:t>"This study project seeks to design, develop a weather station that collects and preserves sensor data and improve a machine learning model to predict the possibility of rainfall at that day.” </a:t>
            </a:r>
          </a:p>
        </p:txBody>
      </p:sp>
      <p:sp>
        <p:nvSpPr>
          <p:cNvPr id="14" name="TextBox 14"/>
          <p:cNvSpPr txBox="1"/>
          <p:nvPr/>
        </p:nvSpPr>
        <p:spPr>
          <a:xfrm>
            <a:off x="9961045" y="1826320"/>
            <a:ext cx="7298255" cy="866775"/>
          </a:xfrm>
          <a:prstGeom prst="rect">
            <a:avLst/>
          </a:prstGeom>
        </p:spPr>
        <p:txBody>
          <a:bodyPr lIns="0" tIns="0" rIns="0" bIns="0" rtlCol="0" anchor="t">
            <a:spAutoFit/>
          </a:bodyPr>
          <a:lstStyle/>
          <a:p>
            <a:pPr>
              <a:lnSpc>
                <a:spcPts val="6839"/>
              </a:lnSpc>
            </a:pPr>
            <a:r>
              <a:rPr lang="en-US" sz="5699">
                <a:solidFill>
                  <a:srgbClr val="000000"/>
                </a:solidFill>
                <a:latin typeface="Montserrat Extra-Bold"/>
              </a:rPr>
              <a:t>Project's Aim</a:t>
            </a:r>
          </a:p>
        </p:txBody>
      </p:sp>
      <p:sp>
        <p:nvSpPr>
          <p:cNvPr id="15" name="TextBox 15"/>
          <p:cNvSpPr txBox="1"/>
          <p:nvPr/>
        </p:nvSpPr>
        <p:spPr>
          <a:xfrm>
            <a:off x="9961045" y="3167463"/>
            <a:ext cx="6639401" cy="646430"/>
          </a:xfrm>
          <a:prstGeom prst="rect">
            <a:avLst/>
          </a:prstGeom>
        </p:spPr>
        <p:txBody>
          <a:bodyPr lIns="0" tIns="0" rIns="0" bIns="0" rtlCol="0" anchor="t">
            <a:spAutoFit/>
          </a:bodyPr>
          <a:lstStyle/>
          <a:p>
            <a:pPr>
              <a:lnSpc>
                <a:spcPts val="5320"/>
              </a:lnSpc>
            </a:pPr>
            <a:r>
              <a:rPr lang="en-US" sz="3800" spc="19" dirty="0">
                <a:solidFill>
                  <a:srgbClr val="3E5BB2"/>
                </a:solidFill>
                <a:latin typeface="Roboto Bold"/>
              </a:rPr>
              <a:t>Aim of the Semester Project</a:t>
            </a:r>
          </a:p>
        </p:txBody>
      </p:sp>
      <p:pic>
        <p:nvPicPr>
          <p:cNvPr id="16" name="Picture 15" descr="Logo, company name&#10;&#10;Description automatically generated">
            <a:extLst>
              <a:ext uri="{FF2B5EF4-FFF2-40B4-BE49-F238E27FC236}">
                <a16:creationId xmlns:a16="http://schemas.microsoft.com/office/drawing/2014/main" id="{B0578225-2A79-FDF0-8CC1-0E0897E3872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248" y="259070"/>
            <a:ext cx="1189812" cy="11898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2407686"/>
            <a:ext cx="10188218" cy="7544578"/>
          </a:xfrm>
          <a:prstGeom prst="rect">
            <a:avLst/>
          </a:prstGeom>
          <a:solidFill>
            <a:srgbClr val="3E5BB2">
              <a:alpha val="8627"/>
            </a:srgbClr>
          </a:solidFill>
        </p:spPr>
      </p:sp>
      <p:grpSp>
        <p:nvGrpSpPr>
          <p:cNvPr id="12" name="Group 12"/>
          <p:cNvGrpSpPr/>
          <p:nvPr/>
        </p:nvGrpSpPr>
        <p:grpSpPr>
          <a:xfrm rot="5400000">
            <a:off x="1028019" y="2408367"/>
            <a:ext cx="851619" cy="850256"/>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15" name="TextBox 15"/>
          <p:cNvSpPr txBox="1"/>
          <p:nvPr/>
        </p:nvSpPr>
        <p:spPr>
          <a:xfrm>
            <a:off x="1028700" y="1217061"/>
            <a:ext cx="9701716" cy="953135"/>
          </a:xfrm>
          <a:prstGeom prst="rect">
            <a:avLst/>
          </a:prstGeom>
        </p:spPr>
        <p:txBody>
          <a:bodyPr lIns="0" tIns="0" rIns="0" bIns="0" rtlCol="0" anchor="t">
            <a:spAutoFit/>
          </a:bodyPr>
          <a:lstStyle/>
          <a:p>
            <a:pPr>
              <a:lnSpc>
                <a:spcPts val="7840"/>
              </a:lnSpc>
              <a:spcBef>
                <a:spcPct val="0"/>
              </a:spcBef>
            </a:pPr>
            <a:r>
              <a:rPr lang="en-US" sz="5600">
                <a:solidFill>
                  <a:srgbClr val="000000"/>
                </a:solidFill>
                <a:latin typeface="Montserrat Extra-Bold"/>
              </a:rPr>
              <a:t>Design Of the System</a:t>
            </a:r>
          </a:p>
        </p:txBody>
      </p:sp>
      <p:sp>
        <p:nvSpPr>
          <p:cNvPr id="16" name="TextBox 16"/>
          <p:cNvSpPr txBox="1"/>
          <p:nvPr/>
        </p:nvSpPr>
        <p:spPr>
          <a:xfrm>
            <a:off x="2871722" y="2514700"/>
            <a:ext cx="6502175" cy="485775"/>
          </a:xfrm>
          <a:prstGeom prst="rect">
            <a:avLst/>
          </a:prstGeom>
        </p:spPr>
        <p:txBody>
          <a:bodyPr lIns="0" tIns="0" rIns="0" bIns="0" rtlCol="0" anchor="t">
            <a:spAutoFit/>
          </a:bodyPr>
          <a:lstStyle/>
          <a:p>
            <a:pPr algn="ctr">
              <a:lnSpc>
                <a:spcPts val="3840"/>
              </a:lnSpc>
            </a:pPr>
            <a:r>
              <a:rPr lang="en-US" sz="3200" spc="96">
                <a:solidFill>
                  <a:srgbClr val="000000"/>
                </a:solidFill>
                <a:latin typeface="Montserrat Extra-Bold Bold"/>
              </a:rPr>
              <a:t>Tiered Architecture Design</a:t>
            </a:r>
          </a:p>
        </p:txBody>
      </p:sp>
      <p:sp>
        <p:nvSpPr>
          <p:cNvPr id="20" name="TextBox 20"/>
          <p:cNvSpPr txBox="1"/>
          <p:nvPr/>
        </p:nvSpPr>
        <p:spPr>
          <a:xfrm>
            <a:off x="11996401" y="1603141"/>
            <a:ext cx="5880066" cy="871329"/>
          </a:xfrm>
          <a:prstGeom prst="rect">
            <a:avLst/>
          </a:prstGeom>
        </p:spPr>
        <p:txBody>
          <a:bodyPr lIns="0" tIns="0" rIns="0" bIns="0" rtlCol="0" anchor="t">
            <a:spAutoFit/>
          </a:bodyPr>
          <a:lstStyle/>
          <a:p>
            <a:pPr>
              <a:lnSpc>
                <a:spcPts val="2280"/>
              </a:lnSpc>
            </a:pPr>
            <a:r>
              <a:rPr lang="en-US" sz="1900" dirty="0">
                <a:solidFill>
                  <a:srgbClr val="000000"/>
                </a:solidFill>
                <a:latin typeface="Montserrat Extra-Bold"/>
              </a:rPr>
              <a:t>Architecture of </a:t>
            </a:r>
            <a:r>
              <a:rPr lang="en-US" sz="1800" kern="1200" spc="279" dirty="0">
                <a:solidFill>
                  <a:srgbClr val="000000"/>
                </a:solidFill>
                <a:effectLst/>
                <a:latin typeface="Montserrat Extra-Bold" panose="020B0604020202020204" charset="0"/>
                <a:ea typeface="+mn-ea"/>
                <a:cs typeface="+mn-cs"/>
              </a:rPr>
              <a:t>ML - Weather</a:t>
            </a:r>
            <a:r>
              <a:rPr lang="en-US" sz="1900" dirty="0">
                <a:solidFill>
                  <a:srgbClr val="000000"/>
                </a:solidFill>
                <a:latin typeface="Montserrat Extra-Bold"/>
              </a:rPr>
              <a:t>. Three-tiered design separates presentation, logic, and data for scalability and reuse. </a:t>
            </a:r>
          </a:p>
        </p:txBody>
      </p:sp>
      <p:grpSp>
        <p:nvGrpSpPr>
          <p:cNvPr id="34" name="Group 33">
            <a:extLst>
              <a:ext uri="{FF2B5EF4-FFF2-40B4-BE49-F238E27FC236}">
                <a16:creationId xmlns:a16="http://schemas.microsoft.com/office/drawing/2014/main" id="{DEA97056-C058-6C7D-D628-2AE311F0BC21}"/>
              </a:ext>
            </a:extLst>
          </p:cNvPr>
          <p:cNvGrpSpPr/>
          <p:nvPr/>
        </p:nvGrpSpPr>
        <p:grpSpPr>
          <a:xfrm>
            <a:off x="12426871" y="3259306"/>
            <a:ext cx="3956129" cy="1245638"/>
            <a:chOff x="12426871" y="3259305"/>
            <a:chExt cx="4778358" cy="1960491"/>
          </a:xfrm>
        </p:grpSpPr>
        <p:grpSp>
          <p:nvGrpSpPr>
            <p:cNvPr id="3" name="Group 3"/>
            <p:cNvGrpSpPr/>
            <p:nvPr/>
          </p:nvGrpSpPr>
          <p:grpSpPr>
            <a:xfrm>
              <a:off x="12426871" y="3259305"/>
              <a:ext cx="625552" cy="625552"/>
              <a:chOff x="0" y="0"/>
              <a:chExt cx="1913890" cy="1913890"/>
            </a:xfrm>
          </p:grpSpPr>
          <p:sp>
            <p:nvSpPr>
              <p:cNvPr id="4" name="Freeform 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33507" y="3884857"/>
              <a:ext cx="1284879" cy="1334939"/>
            </a:xfrm>
            <a:prstGeom prst="rect">
              <a:avLst/>
            </a:prstGeom>
          </p:spPr>
        </p:pic>
        <p:sp>
          <p:nvSpPr>
            <p:cNvPr id="17" name="TextBox 17"/>
            <p:cNvSpPr txBox="1"/>
            <p:nvPr/>
          </p:nvSpPr>
          <p:spPr>
            <a:xfrm>
              <a:off x="13334162" y="3380032"/>
              <a:ext cx="3871067" cy="371475"/>
            </a:xfrm>
            <a:prstGeom prst="rect">
              <a:avLst/>
            </a:prstGeom>
          </p:spPr>
          <p:txBody>
            <a:bodyPr lIns="0" tIns="0" rIns="0" bIns="0" rtlCol="0" anchor="t">
              <a:spAutoFit/>
            </a:bodyPr>
            <a:lstStyle/>
            <a:p>
              <a:pPr marL="0" lvl="0" indent="0" algn="l">
                <a:lnSpc>
                  <a:spcPts val="2879"/>
                </a:lnSpc>
                <a:spcBef>
                  <a:spcPct val="0"/>
                </a:spcBef>
              </a:pPr>
              <a:r>
                <a:rPr lang="en-US" sz="2399" spc="71">
                  <a:solidFill>
                    <a:srgbClr val="000000"/>
                  </a:solidFill>
                  <a:latin typeface="Roboto Bold"/>
                </a:rPr>
                <a:t>Presentation Tier </a:t>
              </a:r>
            </a:p>
          </p:txBody>
        </p:sp>
        <p:sp>
          <p:nvSpPr>
            <p:cNvPr id="21" name="TextBox 21"/>
            <p:cNvSpPr txBox="1"/>
            <p:nvPr/>
          </p:nvSpPr>
          <p:spPr>
            <a:xfrm>
              <a:off x="12426871" y="3405393"/>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01</a:t>
              </a:r>
            </a:p>
          </p:txBody>
        </p:sp>
        <p:sp>
          <p:nvSpPr>
            <p:cNvPr id="24" name="TextBox 24"/>
            <p:cNvSpPr txBox="1"/>
            <p:nvPr/>
          </p:nvSpPr>
          <p:spPr>
            <a:xfrm>
              <a:off x="13532852" y="4409451"/>
              <a:ext cx="1086188" cy="238125"/>
            </a:xfrm>
            <a:prstGeom prst="rect">
              <a:avLst/>
            </a:prstGeom>
          </p:spPr>
          <p:txBody>
            <a:bodyPr lIns="0" tIns="0" rIns="0" bIns="0" rtlCol="0" anchor="t">
              <a:spAutoFit/>
            </a:bodyPr>
            <a:lstStyle/>
            <a:p>
              <a:pPr marL="0" lvl="0" indent="0" algn="ctr">
                <a:lnSpc>
                  <a:spcPts val="1919"/>
                </a:lnSpc>
              </a:pPr>
              <a:r>
                <a:rPr lang="en-US" sz="1599">
                  <a:solidFill>
                    <a:srgbClr val="000000"/>
                  </a:solidFill>
                  <a:latin typeface="Montserrat Extra-Bold"/>
                </a:rPr>
                <a:t>Front End</a:t>
              </a:r>
            </a:p>
          </p:txBody>
        </p:sp>
      </p:grpSp>
      <p:grpSp>
        <p:nvGrpSpPr>
          <p:cNvPr id="35" name="Group 34">
            <a:extLst>
              <a:ext uri="{FF2B5EF4-FFF2-40B4-BE49-F238E27FC236}">
                <a16:creationId xmlns:a16="http://schemas.microsoft.com/office/drawing/2014/main" id="{F90CA787-8DA7-C818-001B-C3213F6BA68B}"/>
              </a:ext>
            </a:extLst>
          </p:cNvPr>
          <p:cNvGrpSpPr/>
          <p:nvPr/>
        </p:nvGrpSpPr>
        <p:grpSpPr>
          <a:xfrm>
            <a:off x="12471383" y="4762500"/>
            <a:ext cx="3454418" cy="1592340"/>
            <a:chOff x="12471382" y="5381721"/>
            <a:chExt cx="4513019" cy="1965254"/>
          </a:xfrm>
        </p:grpSpPr>
        <p:grpSp>
          <p:nvGrpSpPr>
            <p:cNvPr id="5" name="Group 5"/>
            <p:cNvGrpSpPr/>
            <p:nvPr/>
          </p:nvGrpSpPr>
          <p:grpSpPr>
            <a:xfrm>
              <a:off x="12471382" y="5381721"/>
              <a:ext cx="625552" cy="625552"/>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78018" y="6012036"/>
              <a:ext cx="1284879" cy="1334939"/>
            </a:xfrm>
            <a:prstGeom prst="rect">
              <a:avLst/>
            </a:prstGeom>
          </p:spPr>
        </p:pic>
        <p:sp>
          <p:nvSpPr>
            <p:cNvPr id="18" name="TextBox 18"/>
            <p:cNvSpPr txBox="1"/>
            <p:nvPr/>
          </p:nvSpPr>
          <p:spPr>
            <a:xfrm>
              <a:off x="13378673" y="5502448"/>
              <a:ext cx="3605728" cy="371475"/>
            </a:xfrm>
            <a:prstGeom prst="rect">
              <a:avLst/>
            </a:prstGeom>
          </p:spPr>
          <p:txBody>
            <a:bodyPr lIns="0" tIns="0" rIns="0" bIns="0" rtlCol="0" anchor="t">
              <a:spAutoFit/>
            </a:bodyPr>
            <a:lstStyle/>
            <a:p>
              <a:pPr marL="0" lvl="0" indent="0" algn="l">
                <a:lnSpc>
                  <a:spcPts val="2879"/>
                </a:lnSpc>
                <a:spcBef>
                  <a:spcPct val="0"/>
                </a:spcBef>
              </a:pPr>
              <a:r>
                <a:rPr lang="en-US" sz="2399" spc="71" dirty="0">
                  <a:solidFill>
                    <a:srgbClr val="000000"/>
                  </a:solidFill>
                  <a:latin typeface="Roboto Bold"/>
                </a:rPr>
                <a:t>Logical Tier </a:t>
              </a:r>
            </a:p>
          </p:txBody>
        </p:sp>
        <p:sp>
          <p:nvSpPr>
            <p:cNvPr id="22" name="TextBox 22"/>
            <p:cNvSpPr txBox="1"/>
            <p:nvPr/>
          </p:nvSpPr>
          <p:spPr>
            <a:xfrm>
              <a:off x="12471382" y="5527810"/>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02</a:t>
              </a:r>
            </a:p>
          </p:txBody>
        </p:sp>
        <p:sp>
          <p:nvSpPr>
            <p:cNvPr id="25" name="TextBox 25"/>
            <p:cNvSpPr txBox="1"/>
            <p:nvPr/>
          </p:nvSpPr>
          <p:spPr>
            <a:xfrm>
              <a:off x="13577363" y="6536630"/>
              <a:ext cx="1086188" cy="238125"/>
            </a:xfrm>
            <a:prstGeom prst="rect">
              <a:avLst/>
            </a:prstGeom>
          </p:spPr>
          <p:txBody>
            <a:bodyPr lIns="0" tIns="0" rIns="0" bIns="0" rtlCol="0" anchor="t">
              <a:spAutoFit/>
            </a:bodyPr>
            <a:lstStyle/>
            <a:p>
              <a:pPr marL="0" lvl="0" indent="0" algn="ctr">
                <a:lnSpc>
                  <a:spcPts val="1919"/>
                </a:lnSpc>
              </a:pPr>
              <a:r>
                <a:rPr lang="en-US" sz="1599">
                  <a:solidFill>
                    <a:srgbClr val="000000"/>
                  </a:solidFill>
                  <a:latin typeface="Montserrat Extra-Bold"/>
                </a:rPr>
                <a:t>Back End</a:t>
              </a:r>
            </a:p>
          </p:txBody>
        </p:sp>
      </p:grpSp>
      <p:grpSp>
        <p:nvGrpSpPr>
          <p:cNvPr id="7" name="Group 7"/>
          <p:cNvGrpSpPr/>
          <p:nvPr/>
        </p:nvGrpSpPr>
        <p:grpSpPr>
          <a:xfrm>
            <a:off x="12496800" y="6515100"/>
            <a:ext cx="472717" cy="464800"/>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257495" y="7120209"/>
            <a:ext cx="970958" cy="991891"/>
          </a:xfrm>
          <a:prstGeom prst="rect">
            <a:avLst/>
          </a:prstGeom>
        </p:spPr>
      </p:pic>
      <p:sp>
        <p:nvSpPr>
          <p:cNvPr id="19" name="TextBox 19"/>
          <p:cNvSpPr txBox="1"/>
          <p:nvPr/>
        </p:nvSpPr>
        <p:spPr>
          <a:xfrm>
            <a:off x="13182422" y="6607105"/>
            <a:ext cx="3073596" cy="276015"/>
          </a:xfrm>
          <a:prstGeom prst="rect">
            <a:avLst/>
          </a:prstGeom>
        </p:spPr>
        <p:txBody>
          <a:bodyPr lIns="0" tIns="0" rIns="0" bIns="0" rtlCol="0" anchor="t">
            <a:spAutoFit/>
          </a:bodyPr>
          <a:lstStyle/>
          <a:p>
            <a:pPr marL="0" lvl="0" indent="0" algn="l">
              <a:lnSpc>
                <a:spcPts val="2879"/>
              </a:lnSpc>
              <a:spcBef>
                <a:spcPct val="0"/>
              </a:spcBef>
            </a:pPr>
            <a:r>
              <a:rPr lang="en-US" sz="2399" spc="71" dirty="0">
                <a:solidFill>
                  <a:srgbClr val="000000"/>
                </a:solidFill>
                <a:latin typeface="Roboto Bold"/>
              </a:rPr>
              <a:t>Data Tier </a:t>
            </a:r>
          </a:p>
        </p:txBody>
      </p:sp>
      <p:sp>
        <p:nvSpPr>
          <p:cNvPr id="23" name="TextBox 23"/>
          <p:cNvSpPr txBox="1"/>
          <p:nvPr/>
        </p:nvSpPr>
        <p:spPr>
          <a:xfrm>
            <a:off x="12496800" y="6623647"/>
            <a:ext cx="472717" cy="240628"/>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03</a:t>
            </a:r>
          </a:p>
        </p:txBody>
      </p:sp>
      <p:sp>
        <p:nvSpPr>
          <p:cNvPr id="26" name="TextBox 26"/>
          <p:cNvSpPr txBox="1"/>
          <p:nvPr/>
        </p:nvSpPr>
        <p:spPr>
          <a:xfrm>
            <a:off x="13298932" y="7537769"/>
            <a:ext cx="895885" cy="176933"/>
          </a:xfrm>
          <a:prstGeom prst="rect">
            <a:avLst/>
          </a:prstGeom>
        </p:spPr>
        <p:txBody>
          <a:bodyPr lIns="0" tIns="0" rIns="0" bIns="0" rtlCol="0" anchor="t">
            <a:spAutoFit/>
          </a:bodyPr>
          <a:lstStyle/>
          <a:p>
            <a:pPr marL="0" lvl="0" indent="0" algn="ctr">
              <a:lnSpc>
                <a:spcPts val="1919"/>
              </a:lnSpc>
            </a:pPr>
            <a:r>
              <a:rPr lang="en-US" sz="1599">
                <a:solidFill>
                  <a:srgbClr val="000000"/>
                </a:solidFill>
                <a:latin typeface="Montserrat Extra-Bold"/>
              </a:rPr>
              <a:t>Data Base</a:t>
            </a:r>
          </a:p>
        </p:txBody>
      </p:sp>
      <p:pic>
        <p:nvPicPr>
          <p:cNvPr id="29" name="Picture 29"/>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15066432" y="285247"/>
            <a:ext cx="372796" cy="503778"/>
          </a:xfrm>
          <a:prstGeom prst="rect">
            <a:avLst/>
          </a:prstGeom>
        </p:spPr>
      </p:pic>
      <p:pic>
        <p:nvPicPr>
          <p:cNvPr id="30" name="Picture 3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4607817" y="285247"/>
            <a:ext cx="372796" cy="503778"/>
          </a:xfrm>
          <a:prstGeom prst="rect">
            <a:avLst/>
          </a:prstGeom>
        </p:spPr>
      </p:pic>
      <p:pic>
        <p:nvPicPr>
          <p:cNvPr id="31" name="Picture 31"/>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21390875">
            <a:off x="14794215" y="825911"/>
            <a:ext cx="458615" cy="129559"/>
          </a:xfrm>
          <a:prstGeom prst="rect">
            <a:avLst/>
          </a:prstGeom>
        </p:spPr>
      </p:pic>
      <p:pic>
        <p:nvPicPr>
          <p:cNvPr id="32" name="Picture 32"/>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10800000">
            <a:off x="14783542" y="133825"/>
            <a:ext cx="458615" cy="129559"/>
          </a:xfrm>
          <a:prstGeom prst="rect">
            <a:avLst/>
          </a:prstGeom>
        </p:spPr>
      </p:pic>
      <p:sp>
        <p:nvSpPr>
          <p:cNvPr id="33" name="TextBox 33"/>
          <p:cNvSpPr txBox="1"/>
          <p:nvPr/>
        </p:nvSpPr>
        <p:spPr>
          <a:xfrm>
            <a:off x="15648498" y="358618"/>
            <a:ext cx="2639502" cy="329386"/>
          </a:xfrm>
          <a:prstGeom prst="rect">
            <a:avLst/>
          </a:prstGeom>
        </p:spPr>
        <p:txBody>
          <a:bodyPr lIns="0" tIns="0" rIns="0" bIns="0" rtlCol="0" anchor="t">
            <a:spAutoFit/>
          </a:bodyPr>
          <a:lstStyle/>
          <a:p>
            <a:pPr marL="0" indent="0" algn="l" rtl="0" eaLnBrk="1" latinLnBrk="0" hangingPunct="1">
              <a:lnSpc>
                <a:spcPts val="2799"/>
              </a:lnSpc>
              <a:spcBef>
                <a:spcPts val="0"/>
              </a:spcBef>
              <a:spcAft>
                <a:spcPts val="0"/>
              </a:spcAft>
            </a:pPr>
            <a:r>
              <a:rPr lang="en-US" sz="1800" kern="1200" spc="279" dirty="0">
                <a:solidFill>
                  <a:srgbClr val="000000"/>
                </a:solidFill>
                <a:effectLst/>
                <a:latin typeface="Montserrat Extra-Bold" panose="020B0604020202020204" charset="0"/>
                <a:ea typeface="+mn-ea"/>
                <a:cs typeface="+mn-cs"/>
              </a:rPr>
              <a:t>ML - Weather</a:t>
            </a:r>
            <a:endParaRPr lang="en-US" sz="2800" dirty="0">
              <a:effectLst/>
            </a:endParaRPr>
          </a:p>
        </p:txBody>
      </p:sp>
      <p:pic>
        <p:nvPicPr>
          <p:cNvPr id="47" name="Picture 11">
            <a:extLst>
              <a:ext uri="{FF2B5EF4-FFF2-40B4-BE49-F238E27FC236}">
                <a16:creationId xmlns:a16="http://schemas.microsoft.com/office/drawing/2014/main" id="{0DA932AB-7D98-0738-52E2-DAC8E99A48F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421442" y="7124700"/>
            <a:ext cx="970958" cy="991891"/>
          </a:xfrm>
          <a:prstGeom prst="rect">
            <a:avLst/>
          </a:prstGeom>
        </p:spPr>
      </p:pic>
      <p:sp>
        <p:nvSpPr>
          <p:cNvPr id="48" name="TextBox 26">
            <a:extLst>
              <a:ext uri="{FF2B5EF4-FFF2-40B4-BE49-F238E27FC236}">
                <a16:creationId xmlns:a16="http://schemas.microsoft.com/office/drawing/2014/main" id="{385CD19B-2A50-2925-FC6B-5EB07294765B}"/>
              </a:ext>
            </a:extLst>
          </p:cNvPr>
          <p:cNvSpPr txBox="1"/>
          <p:nvPr/>
        </p:nvSpPr>
        <p:spPr>
          <a:xfrm>
            <a:off x="14462879" y="7542260"/>
            <a:ext cx="895885" cy="243656"/>
          </a:xfrm>
          <a:prstGeom prst="rect">
            <a:avLst/>
          </a:prstGeom>
        </p:spPr>
        <p:txBody>
          <a:bodyPr lIns="0" tIns="0" rIns="0" bIns="0" rtlCol="0" anchor="t">
            <a:spAutoFit/>
          </a:bodyPr>
          <a:lstStyle/>
          <a:p>
            <a:pPr marL="0" lvl="0" indent="0" algn="ctr">
              <a:lnSpc>
                <a:spcPts val="1919"/>
              </a:lnSpc>
            </a:pPr>
            <a:r>
              <a:rPr lang="en-US" sz="1599" dirty="0">
                <a:solidFill>
                  <a:srgbClr val="000000"/>
                </a:solidFill>
                <a:latin typeface="Montserrat Extra-Bold"/>
              </a:rPr>
              <a:t>Sensors</a:t>
            </a:r>
          </a:p>
        </p:txBody>
      </p:sp>
      <p:pic>
        <p:nvPicPr>
          <p:cNvPr id="50" name="Picture 49" descr="Timeline&#10;&#10;Description automatically generated">
            <a:extLst>
              <a:ext uri="{FF2B5EF4-FFF2-40B4-BE49-F238E27FC236}">
                <a16:creationId xmlns:a16="http://schemas.microsoft.com/office/drawing/2014/main" id="{304DAEC3-7686-BA47-C493-2F737066252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8871" y="3214613"/>
            <a:ext cx="9667875" cy="6381750"/>
          </a:xfrm>
          <a:prstGeom prst="rect">
            <a:avLst/>
          </a:prstGeom>
        </p:spPr>
      </p:pic>
      <p:pic>
        <p:nvPicPr>
          <p:cNvPr id="51" name="Picture 50" descr="Logo, company name&#10;&#10;Description automatically generated">
            <a:extLst>
              <a:ext uri="{FF2B5EF4-FFF2-40B4-BE49-F238E27FC236}">
                <a16:creationId xmlns:a16="http://schemas.microsoft.com/office/drawing/2014/main" id="{83976713-CD81-C353-9473-AA6EDE98ABA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324077" y="-57770"/>
            <a:ext cx="1189812" cy="11898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845879" y="2326043"/>
            <a:ext cx="10188218" cy="7544578"/>
          </a:xfrm>
          <a:prstGeom prst="rect">
            <a:avLst/>
          </a:prstGeom>
          <a:solidFill>
            <a:srgbClr val="3E5BB2">
              <a:alpha val="8627"/>
            </a:srgbClr>
          </a:solidFill>
        </p:spPr>
      </p:sp>
      <p:grpSp>
        <p:nvGrpSpPr>
          <p:cNvPr id="3" name="Group 3"/>
          <p:cNvGrpSpPr/>
          <p:nvPr/>
        </p:nvGrpSpPr>
        <p:grpSpPr>
          <a:xfrm rot="10723375">
            <a:off x="17183160" y="2326724"/>
            <a:ext cx="851619" cy="85025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5" name="Group 5"/>
          <p:cNvGrpSpPr/>
          <p:nvPr/>
        </p:nvGrpSpPr>
        <p:grpSpPr>
          <a:xfrm>
            <a:off x="928886" y="249488"/>
            <a:ext cx="3504458" cy="942938"/>
            <a:chOff x="388649" y="162342"/>
            <a:chExt cx="4672611" cy="1257251"/>
          </a:xfrm>
        </p:grpSpPr>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765836" y="364239"/>
              <a:ext cx="497061" cy="671704"/>
            </a:xfrm>
            <a:prstGeom prst="rect">
              <a:avLst/>
            </a:prstGeom>
          </p:spPr>
        </p:pic>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9125">
              <a:off x="402880" y="1085124"/>
              <a:ext cx="611486" cy="172745"/>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388649" y="162342"/>
              <a:ext cx="611486" cy="172745"/>
            </a:xfrm>
            <a:prstGeom prst="rect">
              <a:avLst/>
            </a:prstGeom>
          </p:spPr>
        </p:pic>
        <p:sp>
          <p:nvSpPr>
            <p:cNvPr id="11" name="TextBox 11"/>
            <p:cNvSpPr txBox="1"/>
            <p:nvPr/>
          </p:nvSpPr>
          <p:spPr>
            <a:xfrm>
              <a:off x="1541924" y="462067"/>
              <a:ext cx="3519336" cy="957526"/>
            </a:xfrm>
            <a:prstGeom prst="rect">
              <a:avLst/>
            </a:prstGeom>
          </p:spPr>
          <p:txBody>
            <a:bodyPr lIns="0" tIns="0" rIns="0" bIns="0" rtlCol="0" anchor="t">
              <a:spAutoFit/>
            </a:bodyPr>
            <a:lstStyle/>
            <a:p>
              <a:pPr>
                <a:lnSpc>
                  <a:spcPts val="2799"/>
                </a:lnSpc>
              </a:pPr>
              <a:r>
                <a:rPr lang="en-US" sz="1800" kern="1200" spc="279" dirty="0">
                  <a:solidFill>
                    <a:srgbClr val="000000"/>
                  </a:solidFill>
                  <a:effectLst/>
                  <a:latin typeface="Montserrat Extra-Bold" panose="020B0604020202020204" charset="0"/>
                  <a:ea typeface="+mn-ea"/>
                  <a:cs typeface="+mn-cs"/>
                </a:rPr>
                <a:t>ML - Weather</a:t>
              </a:r>
              <a:endParaRPr lang="en-US" sz="2800" dirty="0">
                <a:effectLst/>
              </a:endParaRPr>
            </a:p>
            <a:p>
              <a:pPr marL="0" lvl="0" indent="0">
                <a:lnSpc>
                  <a:spcPts val="2799"/>
                </a:lnSpc>
              </a:pPr>
              <a:endParaRPr lang="en-US" sz="2799" spc="279" dirty="0">
                <a:solidFill>
                  <a:srgbClr val="000000"/>
                </a:solidFill>
                <a:latin typeface="Montserrat Extra-Bold"/>
              </a:endParaRPr>
            </a:p>
          </p:txBody>
        </p:sp>
      </p:grpSp>
      <p:pic>
        <p:nvPicPr>
          <p:cNvPr id="21" name="Picture 21"/>
          <p:cNvPicPr>
            <a:picLocks noChangeAspect="1"/>
          </p:cNvPicPr>
          <p:nvPr/>
        </p:nvPicPr>
        <p:blipFill>
          <a:blip r:embed="rId6"/>
          <a:srcRect/>
          <a:stretch>
            <a:fillRect/>
          </a:stretch>
        </p:blipFill>
        <p:spPr>
          <a:xfrm>
            <a:off x="10752970" y="3075654"/>
            <a:ext cx="4806618" cy="6794968"/>
          </a:xfrm>
          <a:prstGeom prst="rect">
            <a:avLst/>
          </a:prstGeom>
        </p:spPr>
      </p:pic>
      <p:sp>
        <p:nvSpPr>
          <p:cNvPr id="31" name="TextBox 31"/>
          <p:cNvSpPr txBox="1"/>
          <p:nvPr/>
        </p:nvSpPr>
        <p:spPr>
          <a:xfrm>
            <a:off x="7845879" y="1135418"/>
            <a:ext cx="9701716" cy="953135"/>
          </a:xfrm>
          <a:prstGeom prst="rect">
            <a:avLst/>
          </a:prstGeom>
        </p:spPr>
        <p:txBody>
          <a:bodyPr lIns="0" tIns="0" rIns="0" bIns="0" rtlCol="0" anchor="t">
            <a:spAutoFit/>
          </a:bodyPr>
          <a:lstStyle/>
          <a:p>
            <a:pPr>
              <a:lnSpc>
                <a:spcPts val="7840"/>
              </a:lnSpc>
              <a:spcBef>
                <a:spcPct val="0"/>
              </a:spcBef>
            </a:pPr>
            <a:r>
              <a:rPr lang="en-US" sz="5600">
                <a:solidFill>
                  <a:srgbClr val="000000"/>
                </a:solidFill>
                <a:latin typeface="Montserrat Extra-Bold"/>
              </a:rPr>
              <a:t>Technology Selection</a:t>
            </a:r>
          </a:p>
        </p:txBody>
      </p:sp>
      <p:sp>
        <p:nvSpPr>
          <p:cNvPr id="32" name="TextBox 32"/>
          <p:cNvSpPr txBox="1"/>
          <p:nvPr/>
        </p:nvSpPr>
        <p:spPr>
          <a:xfrm>
            <a:off x="9688900" y="2433058"/>
            <a:ext cx="6502175" cy="485775"/>
          </a:xfrm>
          <a:prstGeom prst="rect">
            <a:avLst/>
          </a:prstGeom>
        </p:spPr>
        <p:txBody>
          <a:bodyPr lIns="0" tIns="0" rIns="0" bIns="0" rtlCol="0" anchor="t">
            <a:spAutoFit/>
          </a:bodyPr>
          <a:lstStyle/>
          <a:p>
            <a:pPr algn="ctr">
              <a:lnSpc>
                <a:spcPts val="3840"/>
              </a:lnSpc>
            </a:pPr>
            <a:r>
              <a:rPr lang="en-US" sz="3200" spc="96">
                <a:solidFill>
                  <a:srgbClr val="000000"/>
                </a:solidFill>
                <a:latin typeface="Montserrat Extra-Bold Bold"/>
              </a:rPr>
              <a:t>Technology Stack</a:t>
            </a:r>
          </a:p>
        </p:txBody>
      </p:sp>
      <p:sp>
        <p:nvSpPr>
          <p:cNvPr id="36" name="TextBox 36"/>
          <p:cNvSpPr txBox="1"/>
          <p:nvPr/>
        </p:nvSpPr>
        <p:spPr>
          <a:xfrm>
            <a:off x="1074131" y="1575808"/>
            <a:ext cx="5880066" cy="857250"/>
          </a:xfrm>
          <a:prstGeom prst="rect">
            <a:avLst/>
          </a:prstGeom>
        </p:spPr>
        <p:txBody>
          <a:bodyPr lIns="0" tIns="0" rIns="0" bIns="0" rtlCol="0" anchor="t">
            <a:spAutoFit/>
          </a:bodyPr>
          <a:lstStyle/>
          <a:p>
            <a:pPr marL="0" lvl="0" indent="0" algn="l">
              <a:lnSpc>
                <a:spcPts val="2280"/>
              </a:lnSpc>
            </a:pPr>
            <a:r>
              <a:rPr lang="en-US" sz="1900">
                <a:solidFill>
                  <a:srgbClr val="000000"/>
                </a:solidFill>
                <a:latin typeface="Montserrat Extra-Bold"/>
              </a:rPr>
              <a:t>The technology stack utilized to build the core library and the Graphical User Interface prototype</a:t>
            </a:r>
          </a:p>
        </p:txBody>
      </p:sp>
      <p:grpSp>
        <p:nvGrpSpPr>
          <p:cNvPr id="14" name="Group 14"/>
          <p:cNvGrpSpPr/>
          <p:nvPr/>
        </p:nvGrpSpPr>
        <p:grpSpPr>
          <a:xfrm>
            <a:off x="1045907" y="5000150"/>
            <a:ext cx="563774" cy="577019"/>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pic>
        <p:nvPicPr>
          <p:cNvPr id="26" name="Picture 26"/>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139754" y="5849536"/>
            <a:ext cx="794043" cy="808265"/>
          </a:xfrm>
          <a:prstGeom prst="rect">
            <a:avLst/>
          </a:prstGeom>
        </p:spPr>
      </p:pic>
      <p:pic>
        <p:nvPicPr>
          <p:cNvPr id="27" name="Picture 27"/>
          <p:cNvPicPr>
            <a:picLocks noChangeAspect="1"/>
          </p:cNvPicPr>
          <p:nvPr/>
        </p:nvPicPr>
        <p:blipFill>
          <a:blip r:embed="rId9"/>
          <a:srcRect l="20201" t="4077" r="22385" b="30202"/>
          <a:stretch>
            <a:fillRect/>
          </a:stretch>
        </p:blipFill>
        <p:spPr>
          <a:xfrm>
            <a:off x="3611466" y="5928610"/>
            <a:ext cx="854869" cy="811972"/>
          </a:xfrm>
          <a:prstGeom prst="rect">
            <a:avLst/>
          </a:prstGeom>
        </p:spPr>
      </p:pic>
      <p:sp>
        <p:nvSpPr>
          <p:cNvPr id="34" name="TextBox 34"/>
          <p:cNvSpPr txBox="1"/>
          <p:nvPr/>
        </p:nvSpPr>
        <p:spPr>
          <a:xfrm>
            <a:off x="1863596" y="5111511"/>
            <a:ext cx="3249634" cy="342654"/>
          </a:xfrm>
          <a:prstGeom prst="rect">
            <a:avLst/>
          </a:prstGeom>
        </p:spPr>
        <p:txBody>
          <a:bodyPr lIns="0" tIns="0" rIns="0" bIns="0" rtlCol="0" anchor="t">
            <a:spAutoFit/>
          </a:bodyPr>
          <a:lstStyle/>
          <a:p>
            <a:pPr marL="0" lvl="0" indent="0" algn="l">
              <a:lnSpc>
                <a:spcPts val="2879"/>
              </a:lnSpc>
              <a:spcBef>
                <a:spcPct val="0"/>
              </a:spcBef>
            </a:pPr>
            <a:r>
              <a:rPr lang="en-US" sz="2399" spc="71">
                <a:solidFill>
                  <a:srgbClr val="000000"/>
                </a:solidFill>
                <a:latin typeface="Roboto Bold"/>
              </a:rPr>
              <a:t>Logical Tier </a:t>
            </a:r>
          </a:p>
        </p:txBody>
      </p:sp>
      <p:sp>
        <p:nvSpPr>
          <p:cNvPr id="38" name="TextBox 38"/>
          <p:cNvSpPr txBox="1"/>
          <p:nvPr/>
        </p:nvSpPr>
        <p:spPr>
          <a:xfrm>
            <a:off x="1045907" y="5134905"/>
            <a:ext cx="563774" cy="298724"/>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02</a:t>
            </a:r>
          </a:p>
        </p:txBody>
      </p:sp>
      <p:grpSp>
        <p:nvGrpSpPr>
          <p:cNvPr id="46" name="Group 45">
            <a:extLst>
              <a:ext uri="{FF2B5EF4-FFF2-40B4-BE49-F238E27FC236}">
                <a16:creationId xmlns:a16="http://schemas.microsoft.com/office/drawing/2014/main" id="{7DAA103E-150D-CD62-2A90-3F6664360BCD}"/>
              </a:ext>
            </a:extLst>
          </p:cNvPr>
          <p:cNvGrpSpPr/>
          <p:nvPr/>
        </p:nvGrpSpPr>
        <p:grpSpPr>
          <a:xfrm>
            <a:off x="1028700" y="3238500"/>
            <a:ext cx="4257480" cy="1683529"/>
            <a:chOff x="1028700" y="3031528"/>
            <a:chExt cx="4778358" cy="1980799"/>
          </a:xfrm>
        </p:grpSpPr>
        <p:grpSp>
          <p:nvGrpSpPr>
            <p:cNvPr id="12" name="Group 12"/>
            <p:cNvGrpSpPr/>
            <p:nvPr/>
          </p:nvGrpSpPr>
          <p:grpSpPr>
            <a:xfrm>
              <a:off x="1028700" y="3031528"/>
              <a:ext cx="625552" cy="625552"/>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33" name="TextBox 33"/>
            <p:cNvSpPr txBox="1"/>
            <p:nvPr/>
          </p:nvSpPr>
          <p:spPr>
            <a:xfrm>
              <a:off x="1935991" y="3152255"/>
              <a:ext cx="3871067" cy="371475"/>
            </a:xfrm>
            <a:prstGeom prst="rect">
              <a:avLst/>
            </a:prstGeom>
          </p:spPr>
          <p:txBody>
            <a:bodyPr lIns="0" tIns="0" rIns="0" bIns="0" rtlCol="0" anchor="t">
              <a:spAutoFit/>
            </a:bodyPr>
            <a:lstStyle/>
            <a:p>
              <a:pPr marL="0" lvl="0" indent="0" algn="l">
                <a:lnSpc>
                  <a:spcPts val="2879"/>
                </a:lnSpc>
                <a:spcBef>
                  <a:spcPct val="0"/>
                </a:spcBef>
              </a:pPr>
              <a:r>
                <a:rPr lang="en-US" sz="2399" spc="71">
                  <a:solidFill>
                    <a:srgbClr val="000000"/>
                  </a:solidFill>
                  <a:latin typeface="Roboto Bold"/>
                </a:rPr>
                <a:t>Presentation Tier </a:t>
              </a:r>
            </a:p>
          </p:txBody>
        </p:sp>
        <p:sp>
          <p:nvSpPr>
            <p:cNvPr id="37" name="TextBox 37"/>
            <p:cNvSpPr txBox="1"/>
            <p:nvPr/>
          </p:nvSpPr>
          <p:spPr>
            <a:xfrm>
              <a:off x="1028700" y="3177617"/>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01</a:t>
              </a:r>
            </a:p>
          </p:txBody>
        </p:sp>
        <p:grpSp>
          <p:nvGrpSpPr>
            <p:cNvPr id="40" name="Group 39">
              <a:extLst>
                <a:ext uri="{FF2B5EF4-FFF2-40B4-BE49-F238E27FC236}">
                  <a16:creationId xmlns:a16="http://schemas.microsoft.com/office/drawing/2014/main" id="{3B2E8E9B-9B78-677A-4453-6F63E1CF9378}"/>
                </a:ext>
              </a:extLst>
            </p:cNvPr>
            <p:cNvGrpSpPr/>
            <p:nvPr/>
          </p:nvGrpSpPr>
          <p:grpSpPr>
            <a:xfrm>
              <a:off x="2133600" y="3657080"/>
              <a:ext cx="2216081" cy="1355247"/>
              <a:chOff x="2714861" y="3370925"/>
              <a:chExt cx="1624112" cy="869486"/>
            </a:xfrm>
          </p:grpSpPr>
          <p:pic>
            <p:nvPicPr>
              <p:cNvPr id="41" name="Picture 40" descr="Logo, icon&#10;&#10;Description automatically generated">
                <a:extLst>
                  <a:ext uri="{FF2B5EF4-FFF2-40B4-BE49-F238E27FC236}">
                    <a16:creationId xmlns:a16="http://schemas.microsoft.com/office/drawing/2014/main" id="{DFC309F4-BE3C-C5BA-90A8-9D39656016E7}"/>
                  </a:ext>
                </a:extLst>
              </p:cNvPr>
              <p:cNvPicPr>
                <a:picLocks noChangeAspect="1"/>
              </p:cNvPicPr>
              <p:nvPr/>
            </p:nvPicPr>
            <p:blipFill>
              <a:blip r:embed="rId10"/>
              <a:stretch>
                <a:fillRect/>
              </a:stretch>
            </p:blipFill>
            <p:spPr>
              <a:xfrm>
                <a:off x="3397405" y="3370925"/>
                <a:ext cx="941568" cy="849528"/>
              </a:xfrm>
              <a:prstGeom prst="rect">
                <a:avLst/>
              </a:prstGeom>
            </p:spPr>
          </p:pic>
          <p:pic>
            <p:nvPicPr>
              <p:cNvPr id="42" name="Picture 41" descr="A picture containing text, monitor, screen, clock&#10;&#10;Description automatically generated">
                <a:extLst>
                  <a:ext uri="{FF2B5EF4-FFF2-40B4-BE49-F238E27FC236}">
                    <a16:creationId xmlns:a16="http://schemas.microsoft.com/office/drawing/2014/main" id="{83E18447-A1AD-0019-8C7D-FB138384486F}"/>
                  </a:ext>
                </a:extLst>
              </p:cNvPr>
              <p:cNvPicPr>
                <a:picLocks noChangeAspect="1"/>
              </p:cNvPicPr>
              <p:nvPr/>
            </p:nvPicPr>
            <p:blipFill>
              <a:blip r:embed="rId11"/>
              <a:stretch>
                <a:fillRect/>
              </a:stretch>
            </p:blipFill>
            <p:spPr>
              <a:xfrm>
                <a:off x="2714861" y="3370925"/>
                <a:ext cx="682544" cy="869486"/>
              </a:xfrm>
              <a:prstGeom prst="rect">
                <a:avLst/>
              </a:prstGeom>
            </p:spPr>
          </p:pic>
        </p:grpSp>
      </p:grpSp>
      <p:grpSp>
        <p:nvGrpSpPr>
          <p:cNvPr id="16" name="Group 16"/>
          <p:cNvGrpSpPr/>
          <p:nvPr/>
        </p:nvGrpSpPr>
        <p:grpSpPr>
          <a:xfrm>
            <a:off x="1073211" y="7048501"/>
            <a:ext cx="529776" cy="510086"/>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pic>
        <p:nvPicPr>
          <p:cNvPr id="28" name="Picture 28"/>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2072398" y="7947629"/>
            <a:ext cx="803552" cy="758214"/>
          </a:xfrm>
          <a:prstGeom prst="rect">
            <a:avLst/>
          </a:prstGeom>
        </p:spPr>
      </p:pic>
      <p:sp>
        <p:nvSpPr>
          <p:cNvPr id="35" name="TextBox 35"/>
          <p:cNvSpPr txBox="1"/>
          <p:nvPr/>
        </p:nvSpPr>
        <p:spPr>
          <a:xfrm>
            <a:off x="1841590" y="7149470"/>
            <a:ext cx="3444590" cy="302907"/>
          </a:xfrm>
          <a:prstGeom prst="rect">
            <a:avLst/>
          </a:prstGeom>
        </p:spPr>
        <p:txBody>
          <a:bodyPr lIns="0" tIns="0" rIns="0" bIns="0" rtlCol="0" anchor="t">
            <a:spAutoFit/>
          </a:bodyPr>
          <a:lstStyle/>
          <a:p>
            <a:pPr marL="0" lvl="0" indent="0" algn="l">
              <a:lnSpc>
                <a:spcPts val="2879"/>
              </a:lnSpc>
              <a:spcBef>
                <a:spcPct val="0"/>
              </a:spcBef>
            </a:pPr>
            <a:r>
              <a:rPr lang="en-US" sz="2399" spc="71" dirty="0">
                <a:solidFill>
                  <a:srgbClr val="000000"/>
                </a:solidFill>
                <a:latin typeface="Roboto Bold"/>
              </a:rPr>
              <a:t>Data Tier </a:t>
            </a:r>
          </a:p>
        </p:txBody>
      </p:sp>
      <p:sp>
        <p:nvSpPr>
          <p:cNvPr id="39" name="TextBox 39"/>
          <p:cNvSpPr txBox="1"/>
          <p:nvPr/>
        </p:nvSpPr>
        <p:spPr>
          <a:xfrm>
            <a:off x="1073211" y="7167625"/>
            <a:ext cx="529776" cy="264073"/>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03</a:t>
            </a:r>
          </a:p>
        </p:txBody>
      </p:sp>
      <p:pic>
        <p:nvPicPr>
          <p:cNvPr id="44" name="Picture 43" descr="A picture containing logo&#10;&#10;Description automatically generated">
            <a:extLst>
              <a:ext uri="{FF2B5EF4-FFF2-40B4-BE49-F238E27FC236}">
                <a16:creationId xmlns:a16="http://schemas.microsoft.com/office/drawing/2014/main" id="{032CAE45-DD55-DD87-D6BF-32B653FBAF7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66469" y="7870005"/>
            <a:ext cx="1374678" cy="913461"/>
          </a:xfrm>
          <a:prstGeom prst="rect">
            <a:avLst/>
          </a:prstGeom>
        </p:spPr>
      </p:pic>
      <p:pic>
        <p:nvPicPr>
          <p:cNvPr id="57" name="Picture 56" descr="A picture containing logo&#10;&#10;Description automatically generated">
            <a:extLst>
              <a:ext uri="{FF2B5EF4-FFF2-40B4-BE49-F238E27FC236}">
                <a16:creationId xmlns:a16="http://schemas.microsoft.com/office/drawing/2014/main" id="{F7F5638E-2DCB-EC9E-E92B-4B05AFBC2D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097000" y="6898298"/>
            <a:ext cx="1374678" cy="913461"/>
          </a:xfrm>
          <a:prstGeom prst="rect">
            <a:avLst/>
          </a:prstGeom>
        </p:spPr>
      </p:pic>
      <p:pic>
        <p:nvPicPr>
          <p:cNvPr id="61" name="Picture 60">
            <a:extLst>
              <a:ext uri="{FF2B5EF4-FFF2-40B4-BE49-F238E27FC236}">
                <a16:creationId xmlns:a16="http://schemas.microsoft.com/office/drawing/2014/main" id="{6D17EE40-5074-DC58-209C-18C43ADFAE2F}"/>
              </a:ext>
            </a:extLst>
          </p:cNvPr>
          <p:cNvPicPr>
            <a:picLocks noChangeAspect="1"/>
          </p:cNvPicPr>
          <p:nvPr/>
        </p:nvPicPr>
        <p:blipFill>
          <a:blip r:embed="rId15"/>
          <a:stretch>
            <a:fillRect/>
          </a:stretch>
        </p:blipFill>
        <p:spPr>
          <a:xfrm>
            <a:off x="10896600" y="3586102"/>
            <a:ext cx="1053262" cy="776088"/>
          </a:xfrm>
          <a:prstGeom prst="rect">
            <a:avLst/>
          </a:prstGeom>
        </p:spPr>
      </p:pic>
      <p:pic>
        <p:nvPicPr>
          <p:cNvPr id="65" name="Picture 64">
            <a:extLst>
              <a:ext uri="{FF2B5EF4-FFF2-40B4-BE49-F238E27FC236}">
                <a16:creationId xmlns:a16="http://schemas.microsoft.com/office/drawing/2014/main" id="{0C468650-84F9-D7EB-B0CB-21A9A76BCA3A}"/>
              </a:ext>
            </a:extLst>
          </p:cNvPr>
          <p:cNvPicPr>
            <a:picLocks noChangeAspect="1"/>
          </p:cNvPicPr>
          <p:nvPr/>
        </p:nvPicPr>
        <p:blipFill>
          <a:blip r:embed="rId16"/>
          <a:stretch>
            <a:fillRect/>
          </a:stretch>
        </p:blipFill>
        <p:spPr>
          <a:xfrm>
            <a:off x="11030137" y="4519011"/>
            <a:ext cx="685820" cy="182884"/>
          </a:xfrm>
          <a:prstGeom prst="rect">
            <a:avLst/>
          </a:prstGeom>
        </p:spPr>
      </p:pic>
      <p:grpSp>
        <p:nvGrpSpPr>
          <p:cNvPr id="78" name="Group 77">
            <a:extLst>
              <a:ext uri="{FF2B5EF4-FFF2-40B4-BE49-F238E27FC236}">
                <a16:creationId xmlns:a16="http://schemas.microsoft.com/office/drawing/2014/main" id="{D64FD330-2DE0-96A0-A53C-FCE516931729}"/>
              </a:ext>
            </a:extLst>
          </p:cNvPr>
          <p:cNvGrpSpPr/>
          <p:nvPr/>
        </p:nvGrpSpPr>
        <p:grpSpPr>
          <a:xfrm>
            <a:off x="10885548" y="7184869"/>
            <a:ext cx="1455567" cy="776088"/>
            <a:chOff x="4875977" y="2989856"/>
            <a:chExt cx="2603770" cy="1231388"/>
          </a:xfrm>
        </p:grpSpPr>
        <p:pic>
          <p:nvPicPr>
            <p:cNvPr id="74" name="Google Shape;76;p15">
              <a:extLst>
                <a:ext uri="{FF2B5EF4-FFF2-40B4-BE49-F238E27FC236}">
                  <a16:creationId xmlns:a16="http://schemas.microsoft.com/office/drawing/2014/main" id="{7CDE3E47-BA8C-7104-EF7B-8EAB837DFAC8}"/>
                </a:ext>
              </a:extLst>
            </p:cNvPr>
            <p:cNvPicPr preferRelativeResize="0"/>
            <p:nvPr/>
          </p:nvPicPr>
          <p:blipFill>
            <a:blip r:embed="rId17">
              <a:alphaModFix/>
            </a:blip>
            <a:stretch>
              <a:fillRect/>
            </a:stretch>
          </p:blipFill>
          <p:spPr>
            <a:xfrm>
              <a:off x="4875977" y="2989856"/>
              <a:ext cx="1824848" cy="1170346"/>
            </a:xfrm>
            <a:prstGeom prst="rect">
              <a:avLst/>
            </a:prstGeom>
            <a:noFill/>
            <a:ln>
              <a:noFill/>
            </a:ln>
          </p:spPr>
        </p:pic>
        <p:pic>
          <p:nvPicPr>
            <p:cNvPr id="75" name="Google Shape;77;p15">
              <a:extLst>
                <a:ext uri="{FF2B5EF4-FFF2-40B4-BE49-F238E27FC236}">
                  <a16:creationId xmlns:a16="http://schemas.microsoft.com/office/drawing/2014/main" id="{FA6B8331-8101-401F-875B-F1199E13761F}"/>
                </a:ext>
              </a:extLst>
            </p:cNvPr>
            <p:cNvPicPr preferRelativeResize="0"/>
            <p:nvPr/>
          </p:nvPicPr>
          <p:blipFill>
            <a:blip r:embed="rId18">
              <a:alphaModFix/>
            </a:blip>
            <a:stretch>
              <a:fillRect/>
            </a:stretch>
          </p:blipFill>
          <p:spPr>
            <a:xfrm>
              <a:off x="6054277" y="3232798"/>
              <a:ext cx="457808" cy="440414"/>
            </a:xfrm>
            <a:prstGeom prst="rect">
              <a:avLst/>
            </a:prstGeom>
            <a:noFill/>
            <a:ln>
              <a:noFill/>
            </a:ln>
          </p:spPr>
        </p:pic>
        <p:pic>
          <p:nvPicPr>
            <p:cNvPr id="76" name="Google Shape;78;p15">
              <a:extLst>
                <a:ext uri="{FF2B5EF4-FFF2-40B4-BE49-F238E27FC236}">
                  <a16:creationId xmlns:a16="http://schemas.microsoft.com/office/drawing/2014/main" id="{19CF91DC-5364-406F-9A13-6E0CFCB8E074}"/>
                </a:ext>
              </a:extLst>
            </p:cNvPr>
            <p:cNvPicPr preferRelativeResize="0"/>
            <p:nvPr/>
          </p:nvPicPr>
          <p:blipFill>
            <a:blip r:embed="rId19">
              <a:alphaModFix/>
            </a:blip>
            <a:stretch>
              <a:fillRect/>
            </a:stretch>
          </p:blipFill>
          <p:spPr>
            <a:xfrm>
              <a:off x="5933505" y="3471126"/>
              <a:ext cx="1546242" cy="750118"/>
            </a:xfrm>
            <a:prstGeom prst="rect">
              <a:avLst/>
            </a:prstGeom>
            <a:noFill/>
            <a:ln>
              <a:noFill/>
            </a:ln>
          </p:spPr>
        </p:pic>
        <p:pic>
          <p:nvPicPr>
            <p:cNvPr id="77" name="Google Shape;79;p15">
              <a:extLst>
                <a:ext uri="{FF2B5EF4-FFF2-40B4-BE49-F238E27FC236}">
                  <a16:creationId xmlns:a16="http://schemas.microsoft.com/office/drawing/2014/main" id="{7E60265D-1F74-183C-EE40-D15993128063}"/>
                </a:ext>
              </a:extLst>
            </p:cNvPr>
            <p:cNvPicPr preferRelativeResize="0"/>
            <p:nvPr/>
          </p:nvPicPr>
          <p:blipFill>
            <a:blip r:embed="rId20">
              <a:alphaModFix/>
            </a:blip>
            <a:stretch>
              <a:fillRect/>
            </a:stretch>
          </p:blipFill>
          <p:spPr>
            <a:xfrm>
              <a:off x="6087922" y="3738227"/>
              <a:ext cx="349212" cy="269469"/>
            </a:xfrm>
            <a:prstGeom prst="rect">
              <a:avLst/>
            </a:prstGeom>
            <a:noFill/>
            <a:ln>
              <a:noFill/>
            </a:ln>
          </p:spPr>
        </p:pic>
      </p:grpSp>
      <p:grpSp>
        <p:nvGrpSpPr>
          <p:cNvPr id="80" name="Group 79">
            <a:extLst>
              <a:ext uri="{FF2B5EF4-FFF2-40B4-BE49-F238E27FC236}">
                <a16:creationId xmlns:a16="http://schemas.microsoft.com/office/drawing/2014/main" id="{26792AFE-DF23-D326-1E44-62A24CD8140E}"/>
              </a:ext>
            </a:extLst>
          </p:cNvPr>
          <p:cNvGrpSpPr/>
          <p:nvPr/>
        </p:nvGrpSpPr>
        <p:grpSpPr>
          <a:xfrm>
            <a:off x="4787945" y="8001744"/>
            <a:ext cx="1455567" cy="776088"/>
            <a:chOff x="4875977" y="2989856"/>
            <a:chExt cx="2603770" cy="1231388"/>
          </a:xfrm>
        </p:grpSpPr>
        <p:pic>
          <p:nvPicPr>
            <p:cNvPr id="81" name="Google Shape;76;p15">
              <a:extLst>
                <a:ext uri="{FF2B5EF4-FFF2-40B4-BE49-F238E27FC236}">
                  <a16:creationId xmlns:a16="http://schemas.microsoft.com/office/drawing/2014/main" id="{7BF4F751-04E6-75F6-B4FA-9A2731839B41}"/>
                </a:ext>
              </a:extLst>
            </p:cNvPr>
            <p:cNvPicPr preferRelativeResize="0"/>
            <p:nvPr/>
          </p:nvPicPr>
          <p:blipFill>
            <a:blip r:embed="rId17">
              <a:alphaModFix/>
            </a:blip>
            <a:stretch>
              <a:fillRect/>
            </a:stretch>
          </p:blipFill>
          <p:spPr>
            <a:xfrm>
              <a:off x="4875977" y="2989856"/>
              <a:ext cx="1824848" cy="1170346"/>
            </a:xfrm>
            <a:prstGeom prst="rect">
              <a:avLst/>
            </a:prstGeom>
            <a:noFill/>
            <a:ln>
              <a:noFill/>
            </a:ln>
          </p:spPr>
        </p:pic>
        <p:pic>
          <p:nvPicPr>
            <p:cNvPr id="82" name="Google Shape;77;p15">
              <a:extLst>
                <a:ext uri="{FF2B5EF4-FFF2-40B4-BE49-F238E27FC236}">
                  <a16:creationId xmlns:a16="http://schemas.microsoft.com/office/drawing/2014/main" id="{54CE4DBE-C5B7-37E8-A218-43AD9EF0EEBA}"/>
                </a:ext>
              </a:extLst>
            </p:cNvPr>
            <p:cNvPicPr preferRelativeResize="0"/>
            <p:nvPr/>
          </p:nvPicPr>
          <p:blipFill>
            <a:blip r:embed="rId18">
              <a:alphaModFix/>
            </a:blip>
            <a:stretch>
              <a:fillRect/>
            </a:stretch>
          </p:blipFill>
          <p:spPr>
            <a:xfrm>
              <a:off x="6054277" y="3232798"/>
              <a:ext cx="457808" cy="440414"/>
            </a:xfrm>
            <a:prstGeom prst="rect">
              <a:avLst/>
            </a:prstGeom>
            <a:noFill/>
            <a:ln>
              <a:noFill/>
            </a:ln>
          </p:spPr>
        </p:pic>
        <p:pic>
          <p:nvPicPr>
            <p:cNvPr id="83" name="Google Shape;78;p15">
              <a:extLst>
                <a:ext uri="{FF2B5EF4-FFF2-40B4-BE49-F238E27FC236}">
                  <a16:creationId xmlns:a16="http://schemas.microsoft.com/office/drawing/2014/main" id="{B67C3629-497C-9807-76A3-2CA585C2EDC2}"/>
                </a:ext>
              </a:extLst>
            </p:cNvPr>
            <p:cNvPicPr preferRelativeResize="0"/>
            <p:nvPr/>
          </p:nvPicPr>
          <p:blipFill>
            <a:blip r:embed="rId19">
              <a:alphaModFix/>
            </a:blip>
            <a:stretch>
              <a:fillRect/>
            </a:stretch>
          </p:blipFill>
          <p:spPr>
            <a:xfrm>
              <a:off x="5933505" y="3471126"/>
              <a:ext cx="1546242" cy="750118"/>
            </a:xfrm>
            <a:prstGeom prst="rect">
              <a:avLst/>
            </a:prstGeom>
            <a:noFill/>
            <a:ln>
              <a:noFill/>
            </a:ln>
          </p:spPr>
        </p:pic>
        <p:pic>
          <p:nvPicPr>
            <p:cNvPr id="84" name="Google Shape;79;p15">
              <a:extLst>
                <a:ext uri="{FF2B5EF4-FFF2-40B4-BE49-F238E27FC236}">
                  <a16:creationId xmlns:a16="http://schemas.microsoft.com/office/drawing/2014/main" id="{B9747606-48DB-6BF1-CA09-0B73CB23021B}"/>
                </a:ext>
              </a:extLst>
            </p:cNvPr>
            <p:cNvPicPr preferRelativeResize="0"/>
            <p:nvPr/>
          </p:nvPicPr>
          <p:blipFill>
            <a:blip r:embed="rId20">
              <a:alphaModFix/>
            </a:blip>
            <a:stretch>
              <a:fillRect/>
            </a:stretch>
          </p:blipFill>
          <p:spPr>
            <a:xfrm>
              <a:off x="6087922" y="3738227"/>
              <a:ext cx="349212" cy="269469"/>
            </a:xfrm>
            <a:prstGeom prst="rect">
              <a:avLst/>
            </a:prstGeom>
            <a:noFill/>
            <a:ln>
              <a:noFill/>
            </a:ln>
          </p:spPr>
        </p:pic>
      </p:grpSp>
      <p:pic>
        <p:nvPicPr>
          <p:cNvPr id="85" name="Picture 84" descr="Logo, company name&#10;&#10;Description automatically generated">
            <a:extLst>
              <a:ext uri="{FF2B5EF4-FFF2-40B4-BE49-F238E27FC236}">
                <a16:creationId xmlns:a16="http://schemas.microsoft.com/office/drawing/2014/main" id="{73FE6ADF-2CBF-8D33-697D-95C61787E31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85800" y="114300"/>
            <a:ext cx="1189812" cy="11898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2152" y="1886086"/>
            <a:ext cx="13643696" cy="4078039"/>
          </a:xfrm>
          <a:prstGeom prst="rect">
            <a:avLst/>
          </a:prstGeom>
        </p:spPr>
        <p:txBody>
          <a:bodyPr wrap="square" lIns="0" tIns="0" rIns="0" bIns="0" rtlCol="0" anchor="t">
            <a:spAutoFit/>
          </a:bodyPr>
          <a:lstStyle/>
          <a:p>
            <a:pPr algn="ctr">
              <a:lnSpc>
                <a:spcPts val="10560"/>
              </a:lnSpc>
            </a:pPr>
            <a:endParaRPr dirty="0"/>
          </a:p>
          <a:p>
            <a:pPr algn="ctr">
              <a:lnSpc>
                <a:spcPts val="10560"/>
              </a:lnSpc>
            </a:pPr>
            <a:r>
              <a:rPr lang="en-US" sz="9600" dirty="0">
                <a:solidFill>
                  <a:srgbClr val="000000"/>
                </a:solidFill>
                <a:latin typeface="Montserrat Extra-Bold Bold"/>
              </a:rPr>
              <a:t>Demonstration of Prototype</a:t>
            </a:r>
          </a:p>
        </p:txBody>
      </p:sp>
      <p:sp>
        <p:nvSpPr>
          <p:cNvPr id="3" name="TextBox 3"/>
          <p:cNvSpPr txBox="1"/>
          <p:nvPr/>
        </p:nvSpPr>
        <p:spPr>
          <a:xfrm>
            <a:off x="5587866" y="6605769"/>
            <a:ext cx="7112268" cy="556895"/>
          </a:xfrm>
          <a:prstGeom prst="rect">
            <a:avLst/>
          </a:prstGeom>
        </p:spPr>
        <p:txBody>
          <a:bodyPr lIns="0" tIns="0" rIns="0" bIns="0" rtlCol="0" anchor="t">
            <a:spAutoFit/>
          </a:bodyPr>
          <a:lstStyle/>
          <a:p>
            <a:pPr marL="0" lvl="0" indent="0" algn="ctr">
              <a:lnSpc>
                <a:spcPts val="4480"/>
              </a:lnSpc>
              <a:spcBef>
                <a:spcPct val="0"/>
              </a:spcBef>
            </a:pPr>
            <a:r>
              <a:rPr lang="en-US" sz="3200" u="none" spc="16">
                <a:solidFill>
                  <a:srgbClr val="000000"/>
                </a:solidFill>
                <a:latin typeface="Roboto"/>
              </a:rPr>
              <a:t>Let's begin.</a:t>
            </a:r>
          </a:p>
        </p:txBody>
      </p:sp>
      <p:sp>
        <p:nvSpPr>
          <p:cNvPr id="4" name="AutoShape 4"/>
          <p:cNvSpPr/>
          <p:nvPr/>
        </p:nvSpPr>
        <p:spPr>
          <a:xfrm>
            <a:off x="5263271" y="6293168"/>
            <a:ext cx="7761458" cy="0"/>
          </a:xfrm>
          <a:prstGeom prst="line">
            <a:avLst/>
          </a:prstGeom>
          <a:ln w="9525" cap="flat">
            <a:solidFill>
              <a:srgbClr val="000000"/>
            </a:solidFill>
            <a:prstDash val="solid"/>
            <a:headEnd type="none" w="sm" len="sm"/>
            <a:tailEnd type="none" w="sm" len="sm"/>
          </a:ln>
        </p:spPr>
      </p:sp>
      <p:grpSp>
        <p:nvGrpSpPr>
          <p:cNvPr id="5" name="Group 5"/>
          <p:cNvGrpSpPr/>
          <p:nvPr/>
        </p:nvGrpSpPr>
        <p:grpSpPr>
          <a:xfrm rot="-10800000">
            <a:off x="15195136" y="1901732"/>
            <a:ext cx="1189812" cy="1187909"/>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7" name="Group 7"/>
          <p:cNvGrpSpPr/>
          <p:nvPr/>
        </p:nvGrpSpPr>
        <p:grpSpPr>
          <a:xfrm>
            <a:off x="1908221" y="7198541"/>
            <a:ext cx="1189812" cy="1187909"/>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21" name="Group 5">
            <a:extLst>
              <a:ext uri="{FF2B5EF4-FFF2-40B4-BE49-F238E27FC236}">
                <a16:creationId xmlns:a16="http://schemas.microsoft.com/office/drawing/2014/main" id="{4208FF0F-1EDE-C32D-B351-3A309A3CB8B9}"/>
              </a:ext>
            </a:extLst>
          </p:cNvPr>
          <p:cNvGrpSpPr/>
          <p:nvPr/>
        </p:nvGrpSpPr>
        <p:grpSpPr>
          <a:xfrm>
            <a:off x="928886" y="249488"/>
            <a:ext cx="3504458" cy="942938"/>
            <a:chOff x="388649" y="162342"/>
            <a:chExt cx="4672611" cy="1257251"/>
          </a:xfrm>
        </p:grpSpPr>
        <p:pic>
          <p:nvPicPr>
            <p:cNvPr id="22" name="Picture 7">
              <a:extLst>
                <a:ext uri="{FF2B5EF4-FFF2-40B4-BE49-F238E27FC236}">
                  <a16:creationId xmlns:a16="http://schemas.microsoft.com/office/drawing/2014/main" id="{39E0217F-A84E-72DB-AA94-8CE1E930C4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765836" y="364239"/>
              <a:ext cx="497061" cy="671704"/>
            </a:xfrm>
            <a:prstGeom prst="rect">
              <a:avLst/>
            </a:prstGeom>
          </p:spPr>
        </p:pic>
        <p:pic>
          <p:nvPicPr>
            <p:cNvPr id="23" name="Picture 9">
              <a:extLst>
                <a:ext uri="{FF2B5EF4-FFF2-40B4-BE49-F238E27FC236}">
                  <a16:creationId xmlns:a16="http://schemas.microsoft.com/office/drawing/2014/main" id="{3BF77C87-B434-3EE6-4E22-E5596EA174A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9125">
              <a:off x="402880" y="1085124"/>
              <a:ext cx="611486" cy="172745"/>
            </a:xfrm>
            <a:prstGeom prst="rect">
              <a:avLst/>
            </a:prstGeom>
          </p:spPr>
        </p:pic>
        <p:pic>
          <p:nvPicPr>
            <p:cNvPr id="24" name="Picture 10">
              <a:extLst>
                <a:ext uri="{FF2B5EF4-FFF2-40B4-BE49-F238E27FC236}">
                  <a16:creationId xmlns:a16="http://schemas.microsoft.com/office/drawing/2014/main" id="{A38D66E3-7A92-5FEE-0E9A-BF5534F46B3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388649" y="162342"/>
              <a:ext cx="611486" cy="172745"/>
            </a:xfrm>
            <a:prstGeom prst="rect">
              <a:avLst/>
            </a:prstGeom>
          </p:spPr>
        </p:pic>
        <p:sp>
          <p:nvSpPr>
            <p:cNvPr id="25" name="TextBox 11">
              <a:extLst>
                <a:ext uri="{FF2B5EF4-FFF2-40B4-BE49-F238E27FC236}">
                  <a16:creationId xmlns:a16="http://schemas.microsoft.com/office/drawing/2014/main" id="{41EDB4B0-C873-D3C2-627A-010EF5E55E5E}"/>
                </a:ext>
              </a:extLst>
            </p:cNvPr>
            <p:cNvSpPr txBox="1"/>
            <p:nvPr/>
          </p:nvSpPr>
          <p:spPr>
            <a:xfrm>
              <a:off x="1541924" y="462067"/>
              <a:ext cx="3519336" cy="957526"/>
            </a:xfrm>
            <a:prstGeom prst="rect">
              <a:avLst/>
            </a:prstGeom>
          </p:spPr>
          <p:txBody>
            <a:bodyPr lIns="0" tIns="0" rIns="0" bIns="0" rtlCol="0" anchor="t">
              <a:spAutoFit/>
            </a:bodyPr>
            <a:lstStyle/>
            <a:p>
              <a:pPr>
                <a:lnSpc>
                  <a:spcPts val="2799"/>
                </a:lnSpc>
              </a:pPr>
              <a:r>
                <a:rPr lang="en-US" sz="1800" kern="1200" spc="279" dirty="0">
                  <a:solidFill>
                    <a:srgbClr val="000000"/>
                  </a:solidFill>
                  <a:effectLst/>
                  <a:latin typeface="Montserrat Extra-Bold" panose="020B0604020202020204" charset="0"/>
                  <a:ea typeface="+mn-ea"/>
                  <a:cs typeface="+mn-cs"/>
                </a:rPr>
                <a:t>ML - Weather</a:t>
              </a:r>
              <a:endParaRPr lang="en-US" sz="2800" dirty="0">
                <a:effectLst/>
              </a:endParaRPr>
            </a:p>
            <a:p>
              <a:pPr marL="0" lvl="0" indent="0">
                <a:lnSpc>
                  <a:spcPts val="2799"/>
                </a:lnSpc>
              </a:pPr>
              <a:endParaRPr lang="en-US" sz="2799" spc="279" dirty="0">
                <a:solidFill>
                  <a:srgbClr val="000000"/>
                </a:solidFill>
                <a:latin typeface="Montserrat Extra-Bold"/>
              </a:endParaRPr>
            </a:p>
          </p:txBody>
        </p:sp>
      </p:grpSp>
      <p:pic>
        <p:nvPicPr>
          <p:cNvPr id="26" name="Picture 25" descr="Logo, company name&#10;&#10;Description automatically generated">
            <a:extLst>
              <a:ext uri="{FF2B5EF4-FFF2-40B4-BE49-F238E27FC236}">
                <a16:creationId xmlns:a16="http://schemas.microsoft.com/office/drawing/2014/main" id="{3E3F57DC-2F01-95D2-605B-2B94ACE432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 y="114300"/>
            <a:ext cx="1189812" cy="11898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C1F8C7DE-CDE2-ECCD-C2C1-6EED9A35F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57300"/>
            <a:ext cx="15011400" cy="7541843"/>
          </a:xfrm>
          <a:prstGeom prst="rect">
            <a:avLst/>
          </a:prstGeom>
        </p:spPr>
      </p:pic>
      <p:grpSp>
        <p:nvGrpSpPr>
          <p:cNvPr id="3" name="Group 5">
            <a:extLst>
              <a:ext uri="{FF2B5EF4-FFF2-40B4-BE49-F238E27FC236}">
                <a16:creationId xmlns:a16="http://schemas.microsoft.com/office/drawing/2014/main" id="{E6E1D38F-AA6B-9563-23BB-6278FED29570}"/>
              </a:ext>
            </a:extLst>
          </p:cNvPr>
          <p:cNvGrpSpPr/>
          <p:nvPr/>
        </p:nvGrpSpPr>
        <p:grpSpPr>
          <a:xfrm>
            <a:off x="928886" y="249488"/>
            <a:ext cx="3504458" cy="942938"/>
            <a:chOff x="388649" y="162342"/>
            <a:chExt cx="4672611" cy="1257251"/>
          </a:xfrm>
        </p:grpSpPr>
        <p:pic>
          <p:nvPicPr>
            <p:cNvPr id="4" name="Picture 7">
              <a:extLst>
                <a:ext uri="{FF2B5EF4-FFF2-40B4-BE49-F238E27FC236}">
                  <a16:creationId xmlns:a16="http://schemas.microsoft.com/office/drawing/2014/main" id="{4EA2C8DE-F544-0A80-5BCD-0233AB0AE23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765836" y="364239"/>
              <a:ext cx="497061" cy="671704"/>
            </a:xfrm>
            <a:prstGeom prst="rect">
              <a:avLst/>
            </a:prstGeom>
          </p:spPr>
        </p:pic>
        <p:pic>
          <p:nvPicPr>
            <p:cNvPr id="5" name="Picture 9">
              <a:extLst>
                <a:ext uri="{FF2B5EF4-FFF2-40B4-BE49-F238E27FC236}">
                  <a16:creationId xmlns:a16="http://schemas.microsoft.com/office/drawing/2014/main" id="{6E0FBD7C-D9B4-BEAB-282A-AE1CBB317A2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9125">
              <a:off x="402880" y="1085124"/>
              <a:ext cx="611486" cy="172745"/>
            </a:xfrm>
            <a:prstGeom prst="rect">
              <a:avLst/>
            </a:prstGeom>
          </p:spPr>
        </p:pic>
        <p:pic>
          <p:nvPicPr>
            <p:cNvPr id="6" name="Picture 10">
              <a:extLst>
                <a:ext uri="{FF2B5EF4-FFF2-40B4-BE49-F238E27FC236}">
                  <a16:creationId xmlns:a16="http://schemas.microsoft.com/office/drawing/2014/main" id="{8DAAD05F-22E1-5C68-05B4-826EED37EB4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800000">
              <a:off x="388649" y="162342"/>
              <a:ext cx="611486" cy="172745"/>
            </a:xfrm>
            <a:prstGeom prst="rect">
              <a:avLst/>
            </a:prstGeom>
          </p:spPr>
        </p:pic>
        <p:sp>
          <p:nvSpPr>
            <p:cNvPr id="7" name="TextBox 11">
              <a:extLst>
                <a:ext uri="{FF2B5EF4-FFF2-40B4-BE49-F238E27FC236}">
                  <a16:creationId xmlns:a16="http://schemas.microsoft.com/office/drawing/2014/main" id="{26DB2D97-97DC-1813-D547-6940FB6EF412}"/>
                </a:ext>
              </a:extLst>
            </p:cNvPr>
            <p:cNvSpPr txBox="1"/>
            <p:nvPr/>
          </p:nvSpPr>
          <p:spPr>
            <a:xfrm>
              <a:off x="1541924" y="462067"/>
              <a:ext cx="3519336" cy="957526"/>
            </a:xfrm>
            <a:prstGeom prst="rect">
              <a:avLst/>
            </a:prstGeom>
          </p:spPr>
          <p:txBody>
            <a:bodyPr lIns="0" tIns="0" rIns="0" bIns="0" rtlCol="0" anchor="t">
              <a:spAutoFit/>
            </a:bodyPr>
            <a:lstStyle/>
            <a:p>
              <a:pPr>
                <a:lnSpc>
                  <a:spcPts val="2799"/>
                </a:lnSpc>
              </a:pPr>
              <a:r>
                <a:rPr lang="en-US" sz="1800" kern="1200" spc="279" dirty="0">
                  <a:solidFill>
                    <a:srgbClr val="000000"/>
                  </a:solidFill>
                  <a:effectLst/>
                  <a:latin typeface="Montserrat Extra-Bold" panose="020B0604020202020204" charset="0"/>
                  <a:ea typeface="+mn-ea"/>
                  <a:cs typeface="+mn-cs"/>
                </a:rPr>
                <a:t>ML - Weather</a:t>
              </a:r>
              <a:endParaRPr lang="en-US" sz="2800" dirty="0">
                <a:effectLst/>
              </a:endParaRPr>
            </a:p>
            <a:p>
              <a:pPr marL="0" lvl="0" indent="0">
                <a:lnSpc>
                  <a:spcPts val="2799"/>
                </a:lnSpc>
              </a:pPr>
              <a:endParaRPr lang="en-US" sz="2799" spc="279" dirty="0">
                <a:solidFill>
                  <a:srgbClr val="000000"/>
                </a:solidFill>
                <a:latin typeface="Montserrat Extra-Bold"/>
              </a:endParaRPr>
            </a:p>
          </p:txBody>
        </p:sp>
      </p:grpSp>
      <p:pic>
        <p:nvPicPr>
          <p:cNvPr id="8" name="Picture 7" descr="Logo, company name&#10;&#10;Description automatically generated">
            <a:extLst>
              <a:ext uri="{FF2B5EF4-FFF2-40B4-BE49-F238E27FC236}">
                <a16:creationId xmlns:a16="http://schemas.microsoft.com/office/drawing/2014/main" id="{AAFCC01F-0BDC-5490-C979-67A660E0C26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800" y="114300"/>
            <a:ext cx="1189812" cy="1189812"/>
          </a:xfrm>
          <a:prstGeom prst="rect">
            <a:avLst/>
          </a:prstGeom>
        </p:spPr>
      </p:pic>
    </p:spTree>
    <p:extLst>
      <p:ext uri="{BB962C8B-B14F-4D97-AF65-F5344CB8AC3E}">
        <p14:creationId xmlns:p14="http://schemas.microsoft.com/office/powerpoint/2010/main" val="410214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36914" y="1909526"/>
            <a:ext cx="4399934" cy="847725"/>
          </a:xfrm>
          <a:prstGeom prst="rect">
            <a:avLst/>
          </a:prstGeom>
        </p:spPr>
        <p:txBody>
          <a:bodyPr lIns="0" tIns="0" rIns="0" bIns="0" rtlCol="0" anchor="t">
            <a:spAutoFit/>
          </a:bodyPr>
          <a:lstStyle/>
          <a:p>
            <a:pPr>
              <a:lnSpc>
                <a:spcPts val="6720"/>
              </a:lnSpc>
            </a:pPr>
            <a:r>
              <a:rPr lang="en-US" sz="5600">
                <a:solidFill>
                  <a:srgbClr val="000000"/>
                </a:solidFill>
                <a:latin typeface="Montserrat Extra-Bold"/>
              </a:rPr>
              <a:t>Limitation </a:t>
            </a:r>
          </a:p>
        </p:txBody>
      </p:sp>
      <p:sp>
        <p:nvSpPr>
          <p:cNvPr id="3" name="AutoShape 3"/>
          <p:cNvSpPr/>
          <p:nvPr/>
        </p:nvSpPr>
        <p:spPr>
          <a:xfrm rot="5400000">
            <a:off x="3761167" y="5138738"/>
            <a:ext cx="10765665" cy="0"/>
          </a:xfrm>
          <a:prstGeom prst="line">
            <a:avLst/>
          </a:prstGeom>
          <a:ln w="9525" cap="rnd">
            <a:solidFill>
              <a:srgbClr val="000000"/>
            </a:solidFill>
            <a:prstDash val="solid"/>
            <a:headEnd type="none" w="sm" len="sm"/>
            <a:tailEnd type="none" w="sm" len="sm"/>
          </a:ln>
        </p:spPr>
      </p:sp>
      <p:grpSp>
        <p:nvGrpSpPr>
          <p:cNvPr id="4" name="Group 4"/>
          <p:cNvGrpSpPr/>
          <p:nvPr/>
        </p:nvGrpSpPr>
        <p:grpSpPr>
          <a:xfrm rot="5400000">
            <a:off x="-952" y="952"/>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26" name="Group 25">
            <a:extLst>
              <a:ext uri="{FF2B5EF4-FFF2-40B4-BE49-F238E27FC236}">
                <a16:creationId xmlns:a16="http://schemas.microsoft.com/office/drawing/2014/main" id="{94946C81-ECDD-A506-5F73-3D618B44495E}"/>
              </a:ext>
            </a:extLst>
          </p:cNvPr>
          <p:cNvGrpSpPr/>
          <p:nvPr/>
        </p:nvGrpSpPr>
        <p:grpSpPr>
          <a:xfrm>
            <a:off x="1432152" y="5192822"/>
            <a:ext cx="7102248" cy="2084278"/>
            <a:chOff x="1436914" y="3142679"/>
            <a:chExt cx="7102248" cy="2084278"/>
          </a:xfrm>
        </p:grpSpPr>
        <p:grpSp>
          <p:nvGrpSpPr>
            <p:cNvPr id="6" name="Group 6"/>
            <p:cNvGrpSpPr/>
            <p:nvPr/>
          </p:nvGrpSpPr>
          <p:grpSpPr>
            <a:xfrm>
              <a:off x="1436914" y="3145173"/>
              <a:ext cx="625552" cy="625552"/>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8" name="TextBox 8"/>
            <p:cNvSpPr txBox="1"/>
            <p:nvPr/>
          </p:nvSpPr>
          <p:spPr>
            <a:xfrm>
              <a:off x="1436914" y="3291261"/>
              <a:ext cx="625552" cy="320601"/>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02</a:t>
              </a:r>
            </a:p>
          </p:txBody>
        </p:sp>
        <p:sp>
          <p:nvSpPr>
            <p:cNvPr id="9" name="TextBox 9"/>
            <p:cNvSpPr txBox="1"/>
            <p:nvPr/>
          </p:nvSpPr>
          <p:spPr>
            <a:xfrm>
              <a:off x="2308256" y="3765018"/>
              <a:ext cx="6230906" cy="1461939"/>
            </a:xfrm>
            <a:prstGeom prst="rect">
              <a:avLst/>
            </a:prstGeom>
          </p:spPr>
          <p:txBody>
            <a:bodyPr lIns="0" tIns="0" rIns="0" bIns="0" rtlCol="0" anchor="t">
              <a:spAutoFit/>
            </a:bodyPr>
            <a:lstStyle/>
            <a:p>
              <a:pPr marL="0" lvl="0" indent="0" algn="l">
                <a:lnSpc>
                  <a:spcPts val="2940"/>
                </a:lnSpc>
                <a:spcBef>
                  <a:spcPct val="0"/>
                </a:spcBef>
              </a:pPr>
              <a:r>
                <a:rPr lang="en-US" sz="2100" spc="10" dirty="0">
                  <a:solidFill>
                    <a:srgbClr val="000000"/>
                  </a:solidFill>
                  <a:latin typeface="Roboto"/>
                </a:rPr>
                <a:t>Need checking and maintenance of the embedded device. The LED light detects the failure of the DHT sensor.</a:t>
              </a:r>
            </a:p>
            <a:p>
              <a:pPr marL="0" lvl="0" indent="0" algn="l">
                <a:lnSpc>
                  <a:spcPts val="2940"/>
                </a:lnSpc>
                <a:spcBef>
                  <a:spcPct val="0"/>
                </a:spcBef>
              </a:pPr>
              <a:endParaRPr lang="en-US" sz="2100" spc="10" dirty="0">
                <a:solidFill>
                  <a:srgbClr val="000000"/>
                </a:solidFill>
                <a:latin typeface="Roboto"/>
              </a:endParaRPr>
            </a:p>
          </p:txBody>
        </p:sp>
        <p:sp>
          <p:nvSpPr>
            <p:cNvPr id="10" name="TextBox 10"/>
            <p:cNvSpPr txBox="1"/>
            <p:nvPr/>
          </p:nvSpPr>
          <p:spPr>
            <a:xfrm>
              <a:off x="2308256" y="3142679"/>
              <a:ext cx="6129133" cy="464819"/>
            </a:xfrm>
            <a:prstGeom prst="rect">
              <a:avLst/>
            </a:prstGeom>
          </p:spPr>
          <p:txBody>
            <a:bodyPr lIns="0" tIns="0" rIns="0" bIns="0" rtlCol="0" anchor="t">
              <a:spAutoFit/>
            </a:bodyPr>
            <a:lstStyle/>
            <a:p>
              <a:pPr>
                <a:lnSpc>
                  <a:spcPts val="3780"/>
                </a:lnSpc>
              </a:pPr>
              <a:r>
                <a:rPr lang="en-US" sz="2700" spc="13" dirty="0">
                  <a:solidFill>
                    <a:srgbClr val="3E5BB2"/>
                  </a:solidFill>
                  <a:latin typeface="Roboto Bold"/>
                </a:rPr>
                <a:t>Need Maintenance</a:t>
              </a:r>
            </a:p>
          </p:txBody>
        </p:sp>
      </p:grpSp>
      <p:grpSp>
        <p:nvGrpSpPr>
          <p:cNvPr id="27" name="Group 26">
            <a:extLst>
              <a:ext uri="{FF2B5EF4-FFF2-40B4-BE49-F238E27FC236}">
                <a16:creationId xmlns:a16="http://schemas.microsoft.com/office/drawing/2014/main" id="{02DD7032-5356-8068-15DA-1D0E6DD424F8}"/>
              </a:ext>
            </a:extLst>
          </p:cNvPr>
          <p:cNvGrpSpPr/>
          <p:nvPr/>
        </p:nvGrpSpPr>
        <p:grpSpPr>
          <a:xfrm>
            <a:off x="1447800" y="7079616"/>
            <a:ext cx="7102248" cy="1340484"/>
            <a:chOff x="1432152" y="5143500"/>
            <a:chExt cx="7102248" cy="1340484"/>
          </a:xfrm>
        </p:grpSpPr>
        <p:sp>
          <p:nvSpPr>
            <p:cNvPr id="12" name="Freeform 12"/>
            <p:cNvSpPr/>
            <p:nvPr/>
          </p:nvSpPr>
          <p:spPr>
            <a:xfrm>
              <a:off x="1432152" y="5145994"/>
              <a:ext cx="625552" cy="625552"/>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sp>
          <p:nvSpPr>
            <p:cNvPr id="13" name="TextBox 13"/>
            <p:cNvSpPr txBox="1"/>
            <p:nvPr/>
          </p:nvSpPr>
          <p:spPr>
            <a:xfrm>
              <a:off x="1432152" y="5292083"/>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03</a:t>
              </a:r>
            </a:p>
          </p:txBody>
        </p:sp>
        <p:sp>
          <p:nvSpPr>
            <p:cNvPr id="14" name="TextBox 14"/>
            <p:cNvSpPr txBox="1"/>
            <p:nvPr/>
          </p:nvSpPr>
          <p:spPr>
            <a:xfrm>
              <a:off x="2303494" y="5765839"/>
              <a:ext cx="6230906" cy="718145"/>
            </a:xfrm>
            <a:prstGeom prst="rect">
              <a:avLst/>
            </a:prstGeom>
          </p:spPr>
          <p:txBody>
            <a:bodyPr lIns="0" tIns="0" rIns="0" bIns="0" rtlCol="0" anchor="t">
              <a:spAutoFit/>
            </a:bodyPr>
            <a:lstStyle/>
            <a:p>
              <a:pPr marL="0" lvl="0" indent="0" algn="l">
                <a:lnSpc>
                  <a:spcPts val="2940"/>
                </a:lnSpc>
                <a:spcBef>
                  <a:spcPct val="0"/>
                </a:spcBef>
              </a:pPr>
              <a:r>
                <a:rPr lang="en-US" sz="2100" spc="10" dirty="0">
                  <a:solidFill>
                    <a:srgbClr val="000000"/>
                  </a:solidFill>
                  <a:latin typeface="Roboto"/>
                </a:rPr>
                <a:t>Not accessible to all the data that contributes to the prediction</a:t>
              </a:r>
            </a:p>
          </p:txBody>
        </p:sp>
        <p:sp>
          <p:nvSpPr>
            <p:cNvPr id="15" name="TextBox 15"/>
            <p:cNvSpPr txBox="1"/>
            <p:nvPr/>
          </p:nvSpPr>
          <p:spPr>
            <a:xfrm>
              <a:off x="2303494" y="5143500"/>
              <a:ext cx="6129133" cy="464819"/>
            </a:xfrm>
            <a:prstGeom prst="rect">
              <a:avLst/>
            </a:prstGeom>
          </p:spPr>
          <p:txBody>
            <a:bodyPr lIns="0" tIns="0" rIns="0" bIns="0" rtlCol="0" anchor="t">
              <a:spAutoFit/>
            </a:bodyPr>
            <a:lstStyle/>
            <a:p>
              <a:pPr>
                <a:lnSpc>
                  <a:spcPts val="3780"/>
                </a:lnSpc>
              </a:pPr>
              <a:r>
                <a:rPr lang="en-US" sz="2700" spc="13">
                  <a:solidFill>
                    <a:srgbClr val="3E5BB2"/>
                  </a:solidFill>
                  <a:latin typeface="Roboto Bold"/>
                </a:rPr>
                <a:t>Data scarcity constraints</a:t>
              </a:r>
            </a:p>
          </p:txBody>
        </p:sp>
      </p:grpSp>
      <p:sp>
        <p:nvSpPr>
          <p:cNvPr id="16" name="TextBox 16"/>
          <p:cNvSpPr txBox="1"/>
          <p:nvPr/>
        </p:nvSpPr>
        <p:spPr>
          <a:xfrm>
            <a:off x="9697951" y="709376"/>
            <a:ext cx="8237148" cy="847725"/>
          </a:xfrm>
          <a:prstGeom prst="rect">
            <a:avLst/>
          </a:prstGeom>
        </p:spPr>
        <p:txBody>
          <a:bodyPr lIns="0" tIns="0" rIns="0" bIns="0" rtlCol="0" anchor="t">
            <a:spAutoFit/>
          </a:bodyPr>
          <a:lstStyle/>
          <a:p>
            <a:pPr>
              <a:lnSpc>
                <a:spcPts val="6720"/>
              </a:lnSpc>
            </a:pPr>
            <a:r>
              <a:rPr lang="en-US" sz="5600">
                <a:solidFill>
                  <a:srgbClr val="000000"/>
                </a:solidFill>
                <a:latin typeface="Montserrat Extra-Bold"/>
              </a:rPr>
              <a:t>Future Enhancement</a:t>
            </a:r>
          </a:p>
        </p:txBody>
      </p:sp>
      <p:grpSp>
        <p:nvGrpSpPr>
          <p:cNvPr id="17" name="Group 17"/>
          <p:cNvGrpSpPr/>
          <p:nvPr/>
        </p:nvGrpSpPr>
        <p:grpSpPr>
          <a:xfrm>
            <a:off x="9799724" y="2038709"/>
            <a:ext cx="625552" cy="625552"/>
            <a:chOff x="0" y="0"/>
            <a:chExt cx="1913890" cy="1913890"/>
          </a:xfrm>
        </p:grpSpPr>
        <p:sp>
          <p:nvSpPr>
            <p:cNvPr id="18" name="Freeform 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19" name="TextBox 19"/>
          <p:cNvSpPr txBox="1"/>
          <p:nvPr/>
        </p:nvSpPr>
        <p:spPr>
          <a:xfrm>
            <a:off x="9799724" y="2184798"/>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01</a:t>
            </a:r>
          </a:p>
        </p:txBody>
      </p:sp>
      <p:sp>
        <p:nvSpPr>
          <p:cNvPr id="20" name="TextBox 20"/>
          <p:cNvSpPr txBox="1"/>
          <p:nvPr/>
        </p:nvSpPr>
        <p:spPr>
          <a:xfrm>
            <a:off x="10671066" y="1852376"/>
            <a:ext cx="7264033" cy="939360"/>
          </a:xfrm>
          <a:prstGeom prst="rect">
            <a:avLst/>
          </a:prstGeom>
        </p:spPr>
        <p:txBody>
          <a:bodyPr lIns="0" tIns="0" rIns="0" bIns="0" rtlCol="0" anchor="t">
            <a:spAutoFit/>
          </a:bodyPr>
          <a:lstStyle/>
          <a:p>
            <a:pPr>
              <a:lnSpc>
                <a:spcPts val="3780"/>
              </a:lnSpc>
            </a:pPr>
            <a:r>
              <a:rPr lang="en-US" sz="2700" spc="13" dirty="0">
                <a:solidFill>
                  <a:srgbClr val="3E5BB2"/>
                </a:solidFill>
                <a:latin typeface="Roboto Bold"/>
              </a:rPr>
              <a:t>Machine Learning Prediction Using Our Own Data</a:t>
            </a:r>
          </a:p>
        </p:txBody>
      </p:sp>
      <p:grpSp>
        <p:nvGrpSpPr>
          <p:cNvPr id="21" name="Group 21"/>
          <p:cNvGrpSpPr/>
          <p:nvPr/>
        </p:nvGrpSpPr>
        <p:grpSpPr>
          <a:xfrm>
            <a:off x="9799724" y="4370095"/>
            <a:ext cx="625552" cy="625552"/>
            <a:chOff x="0" y="0"/>
            <a:chExt cx="1913890" cy="1913890"/>
          </a:xfrm>
        </p:grpSpPr>
        <p:sp>
          <p:nvSpPr>
            <p:cNvPr id="22" name="Freeform 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23" name="TextBox 23"/>
          <p:cNvSpPr txBox="1"/>
          <p:nvPr/>
        </p:nvSpPr>
        <p:spPr>
          <a:xfrm>
            <a:off x="9799724" y="4516183"/>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02</a:t>
            </a:r>
          </a:p>
        </p:txBody>
      </p:sp>
      <p:sp>
        <p:nvSpPr>
          <p:cNvPr id="24" name="TextBox 24"/>
          <p:cNvSpPr txBox="1"/>
          <p:nvPr/>
        </p:nvSpPr>
        <p:spPr>
          <a:xfrm>
            <a:off x="10671066" y="4183761"/>
            <a:ext cx="6129133" cy="939360"/>
          </a:xfrm>
          <a:prstGeom prst="rect">
            <a:avLst/>
          </a:prstGeom>
        </p:spPr>
        <p:txBody>
          <a:bodyPr lIns="0" tIns="0" rIns="0" bIns="0" rtlCol="0" anchor="t">
            <a:spAutoFit/>
          </a:bodyPr>
          <a:lstStyle/>
          <a:p>
            <a:pPr>
              <a:lnSpc>
                <a:spcPts val="3780"/>
              </a:lnSpc>
            </a:pPr>
            <a:r>
              <a:rPr lang="en-US" sz="2700" spc="13" dirty="0">
                <a:solidFill>
                  <a:srgbClr val="3E5BB2"/>
                </a:solidFill>
                <a:latin typeface="Roboto Bold"/>
              </a:rPr>
              <a:t>Auto Removal Of Water From Rain Gauge </a:t>
            </a:r>
          </a:p>
        </p:txBody>
      </p:sp>
      <p:sp>
        <p:nvSpPr>
          <p:cNvPr id="40" name="TextBox 40"/>
          <p:cNvSpPr txBox="1"/>
          <p:nvPr/>
        </p:nvSpPr>
        <p:spPr>
          <a:xfrm>
            <a:off x="10701072" y="2847184"/>
            <a:ext cx="6914114" cy="1090042"/>
          </a:xfrm>
          <a:prstGeom prst="rect">
            <a:avLst/>
          </a:prstGeom>
        </p:spPr>
        <p:txBody>
          <a:bodyPr lIns="0" tIns="0" rIns="0" bIns="0" rtlCol="0" anchor="t">
            <a:spAutoFit/>
          </a:bodyPr>
          <a:lstStyle/>
          <a:p>
            <a:pPr marL="0" lvl="0" indent="0" algn="l">
              <a:lnSpc>
                <a:spcPts val="2940"/>
              </a:lnSpc>
              <a:spcBef>
                <a:spcPct val="0"/>
              </a:spcBef>
            </a:pPr>
            <a:r>
              <a:rPr lang="en-US" sz="2100" spc="10" dirty="0">
                <a:solidFill>
                  <a:srgbClr val="000000"/>
                </a:solidFill>
                <a:latin typeface="Roboto"/>
              </a:rPr>
              <a:t>To make ML- Weather a comprehensive program, it should use our own dataset that contains the data received from the embedded device. </a:t>
            </a:r>
          </a:p>
        </p:txBody>
      </p:sp>
      <p:sp>
        <p:nvSpPr>
          <p:cNvPr id="41" name="TextBox 41"/>
          <p:cNvSpPr txBox="1"/>
          <p:nvPr/>
        </p:nvSpPr>
        <p:spPr>
          <a:xfrm>
            <a:off x="10701072" y="5244465"/>
            <a:ext cx="6914114" cy="718145"/>
          </a:xfrm>
          <a:prstGeom prst="rect">
            <a:avLst/>
          </a:prstGeom>
        </p:spPr>
        <p:txBody>
          <a:bodyPr lIns="0" tIns="0" rIns="0" bIns="0" rtlCol="0" anchor="t">
            <a:spAutoFit/>
          </a:bodyPr>
          <a:lstStyle/>
          <a:p>
            <a:pPr marL="0" lvl="0" indent="0" algn="l">
              <a:lnSpc>
                <a:spcPts val="2940"/>
              </a:lnSpc>
              <a:spcBef>
                <a:spcPct val="0"/>
              </a:spcBef>
            </a:pPr>
            <a:r>
              <a:rPr lang="en-US" sz="2100" spc="10" dirty="0">
                <a:solidFill>
                  <a:srgbClr val="000000"/>
                </a:solidFill>
                <a:latin typeface="Roboto"/>
              </a:rPr>
              <a:t>To make the rain gauge automatically remove water every midnight.</a:t>
            </a:r>
          </a:p>
        </p:txBody>
      </p:sp>
      <p:grpSp>
        <p:nvGrpSpPr>
          <p:cNvPr id="44" name="Group 21">
            <a:extLst>
              <a:ext uri="{FF2B5EF4-FFF2-40B4-BE49-F238E27FC236}">
                <a16:creationId xmlns:a16="http://schemas.microsoft.com/office/drawing/2014/main" id="{1D5A36B4-6E7A-AA2F-A342-1EEF542F15DD}"/>
              </a:ext>
            </a:extLst>
          </p:cNvPr>
          <p:cNvGrpSpPr/>
          <p:nvPr/>
        </p:nvGrpSpPr>
        <p:grpSpPr>
          <a:xfrm>
            <a:off x="9862938" y="6472834"/>
            <a:ext cx="625552" cy="625552"/>
            <a:chOff x="0" y="0"/>
            <a:chExt cx="1913890" cy="1913890"/>
          </a:xfrm>
        </p:grpSpPr>
        <p:sp>
          <p:nvSpPr>
            <p:cNvPr id="45" name="Freeform 22">
              <a:extLst>
                <a:ext uri="{FF2B5EF4-FFF2-40B4-BE49-F238E27FC236}">
                  <a16:creationId xmlns:a16="http://schemas.microsoft.com/office/drawing/2014/main" id="{455AFDA0-4466-D0D3-C1F2-7BB36A88989A}"/>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46" name="TextBox 23">
            <a:extLst>
              <a:ext uri="{FF2B5EF4-FFF2-40B4-BE49-F238E27FC236}">
                <a16:creationId xmlns:a16="http://schemas.microsoft.com/office/drawing/2014/main" id="{A21EBE33-6961-9CE7-CC69-03C182693782}"/>
              </a:ext>
            </a:extLst>
          </p:cNvPr>
          <p:cNvSpPr txBox="1"/>
          <p:nvPr/>
        </p:nvSpPr>
        <p:spPr>
          <a:xfrm>
            <a:off x="9862938" y="6618922"/>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03</a:t>
            </a:r>
          </a:p>
        </p:txBody>
      </p:sp>
      <p:sp>
        <p:nvSpPr>
          <p:cNvPr id="47" name="TextBox 24">
            <a:extLst>
              <a:ext uri="{FF2B5EF4-FFF2-40B4-BE49-F238E27FC236}">
                <a16:creationId xmlns:a16="http://schemas.microsoft.com/office/drawing/2014/main" id="{FC41E785-D21B-3126-5D75-EE5BF24DB889}"/>
              </a:ext>
            </a:extLst>
          </p:cNvPr>
          <p:cNvSpPr txBox="1"/>
          <p:nvPr/>
        </p:nvSpPr>
        <p:spPr>
          <a:xfrm>
            <a:off x="10734280" y="6520253"/>
            <a:ext cx="6129133" cy="452047"/>
          </a:xfrm>
          <a:prstGeom prst="rect">
            <a:avLst/>
          </a:prstGeom>
        </p:spPr>
        <p:txBody>
          <a:bodyPr lIns="0" tIns="0" rIns="0" bIns="0" rtlCol="0" anchor="t">
            <a:spAutoFit/>
          </a:bodyPr>
          <a:lstStyle/>
          <a:p>
            <a:pPr>
              <a:lnSpc>
                <a:spcPts val="3780"/>
              </a:lnSpc>
            </a:pPr>
            <a:r>
              <a:rPr lang="en-US" sz="2700" spc="13" dirty="0">
                <a:solidFill>
                  <a:srgbClr val="3E5BB2"/>
                </a:solidFill>
                <a:latin typeface="Roboto Bold"/>
              </a:rPr>
              <a:t>SMS Alert for Rainfall, Wind Speed</a:t>
            </a:r>
          </a:p>
        </p:txBody>
      </p:sp>
      <p:sp>
        <p:nvSpPr>
          <p:cNvPr id="48" name="TextBox 41">
            <a:extLst>
              <a:ext uri="{FF2B5EF4-FFF2-40B4-BE49-F238E27FC236}">
                <a16:creationId xmlns:a16="http://schemas.microsoft.com/office/drawing/2014/main" id="{CD311B6E-F43F-3D36-51B9-E046B3027E42}"/>
              </a:ext>
            </a:extLst>
          </p:cNvPr>
          <p:cNvSpPr txBox="1"/>
          <p:nvPr/>
        </p:nvSpPr>
        <p:spPr>
          <a:xfrm>
            <a:off x="10764286" y="7347204"/>
            <a:ext cx="6914114" cy="1090042"/>
          </a:xfrm>
          <a:prstGeom prst="rect">
            <a:avLst/>
          </a:prstGeom>
        </p:spPr>
        <p:txBody>
          <a:bodyPr lIns="0" tIns="0" rIns="0" bIns="0" rtlCol="0" anchor="t">
            <a:spAutoFit/>
          </a:bodyPr>
          <a:lstStyle/>
          <a:p>
            <a:pPr marL="0" lvl="0" indent="0" algn="l">
              <a:lnSpc>
                <a:spcPts val="2940"/>
              </a:lnSpc>
              <a:spcBef>
                <a:spcPct val="0"/>
              </a:spcBef>
            </a:pPr>
            <a:r>
              <a:rPr lang="en-US" sz="2100" spc="10" dirty="0">
                <a:solidFill>
                  <a:srgbClr val="000000"/>
                </a:solidFill>
                <a:latin typeface="Roboto"/>
              </a:rPr>
              <a:t>To make the system send alert messages to mobile numbers registered to the device within a limited range of area upon heavy rainfall possibility or heavy winds.</a:t>
            </a:r>
          </a:p>
        </p:txBody>
      </p:sp>
      <p:grpSp>
        <p:nvGrpSpPr>
          <p:cNvPr id="55" name="Group 5">
            <a:extLst>
              <a:ext uri="{FF2B5EF4-FFF2-40B4-BE49-F238E27FC236}">
                <a16:creationId xmlns:a16="http://schemas.microsoft.com/office/drawing/2014/main" id="{3805A5E7-5195-DE69-916D-A2699C671ACF}"/>
              </a:ext>
            </a:extLst>
          </p:cNvPr>
          <p:cNvGrpSpPr/>
          <p:nvPr/>
        </p:nvGrpSpPr>
        <p:grpSpPr>
          <a:xfrm>
            <a:off x="928886" y="249488"/>
            <a:ext cx="3504458" cy="942938"/>
            <a:chOff x="388649" y="162342"/>
            <a:chExt cx="4672611" cy="1257251"/>
          </a:xfrm>
        </p:grpSpPr>
        <p:pic>
          <p:nvPicPr>
            <p:cNvPr id="56" name="Picture 7">
              <a:extLst>
                <a:ext uri="{FF2B5EF4-FFF2-40B4-BE49-F238E27FC236}">
                  <a16:creationId xmlns:a16="http://schemas.microsoft.com/office/drawing/2014/main" id="{F70953C8-2943-6A87-77C3-1E4933CC4A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765836" y="364239"/>
              <a:ext cx="497061" cy="671704"/>
            </a:xfrm>
            <a:prstGeom prst="rect">
              <a:avLst/>
            </a:prstGeom>
          </p:spPr>
        </p:pic>
        <p:pic>
          <p:nvPicPr>
            <p:cNvPr id="57" name="Picture 9">
              <a:extLst>
                <a:ext uri="{FF2B5EF4-FFF2-40B4-BE49-F238E27FC236}">
                  <a16:creationId xmlns:a16="http://schemas.microsoft.com/office/drawing/2014/main" id="{C413C8B0-9E19-5868-1253-7A476579689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9125">
              <a:off x="402880" y="1085124"/>
              <a:ext cx="611486" cy="172745"/>
            </a:xfrm>
            <a:prstGeom prst="rect">
              <a:avLst/>
            </a:prstGeom>
          </p:spPr>
        </p:pic>
        <p:pic>
          <p:nvPicPr>
            <p:cNvPr id="58" name="Picture 10">
              <a:extLst>
                <a:ext uri="{FF2B5EF4-FFF2-40B4-BE49-F238E27FC236}">
                  <a16:creationId xmlns:a16="http://schemas.microsoft.com/office/drawing/2014/main" id="{36DECF0D-9124-E290-38C6-B735E0A2651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388649" y="162342"/>
              <a:ext cx="611486" cy="172745"/>
            </a:xfrm>
            <a:prstGeom prst="rect">
              <a:avLst/>
            </a:prstGeom>
          </p:spPr>
        </p:pic>
        <p:sp>
          <p:nvSpPr>
            <p:cNvPr id="59" name="TextBox 11">
              <a:extLst>
                <a:ext uri="{FF2B5EF4-FFF2-40B4-BE49-F238E27FC236}">
                  <a16:creationId xmlns:a16="http://schemas.microsoft.com/office/drawing/2014/main" id="{92DAD8A6-8135-1927-4B96-433262D56123}"/>
                </a:ext>
              </a:extLst>
            </p:cNvPr>
            <p:cNvSpPr txBox="1"/>
            <p:nvPr/>
          </p:nvSpPr>
          <p:spPr>
            <a:xfrm>
              <a:off x="1541924" y="462067"/>
              <a:ext cx="3519336" cy="957526"/>
            </a:xfrm>
            <a:prstGeom prst="rect">
              <a:avLst/>
            </a:prstGeom>
          </p:spPr>
          <p:txBody>
            <a:bodyPr lIns="0" tIns="0" rIns="0" bIns="0" rtlCol="0" anchor="t">
              <a:spAutoFit/>
            </a:bodyPr>
            <a:lstStyle/>
            <a:p>
              <a:pPr>
                <a:lnSpc>
                  <a:spcPts val="2799"/>
                </a:lnSpc>
              </a:pPr>
              <a:r>
                <a:rPr lang="en-US" sz="1800" kern="1200" spc="279" dirty="0">
                  <a:solidFill>
                    <a:srgbClr val="000000"/>
                  </a:solidFill>
                  <a:effectLst/>
                  <a:latin typeface="Montserrat Extra-Bold" panose="020B0604020202020204" charset="0"/>
                  <a:ea typeface="+mn-ea"/>
                  <a:cs typeface="+mn-cs"/>
                </a:rPr>
                <a:t>ML - Weather</a:t>
              </a:r>
              <a:endParaRPr lang="en-US" sz="2800" dirty="0">
                <a:effectLst/>
              </a:endParaRPr>
            </a:p>
            <a:p>
              <a:pPr marL="0" lvl="0" indent="0">
                <a:lnSpc>
                  <a:spcPts val="2799"/>
                </a:lnSpc>
              </a:pPr>
              <a:endParaRPr lang="en-US" sz="2799" spc="279" dirty="0">
                <a:solidFill>
                  <a:srgbClr val="000000"/>
                </a:solidFill>
                <a:latin typeface="Montserrat Extra-Bold"/>
              </a:endParaRPr>
            </a:p>
          </p:txBody>
        </p:sp>
      </p:grpSp>
      <p:pic>
        <p:nvPicPr>
          <p:cNvPr id="60" name="Picture 59" descr="Logo, company name&#10;&#10;Description automatically generated">
            <a:extLst>
              <a:ext uri="{FF2B5EF4-FFF2-40B4-BE49-F238E27FC236}">
                <a16:creationId xmlns:a16="http://schemas.microsoft.com/office/drawing/2014/main" id="{F0C5926F-D336-23AC-534E-740D44B440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 y="114300"/>
            <a:ext cx="1189812" cy="1189812"/>
          </a:xfrm>
          <a:prstGeom prst="rect">
            <a:avLst/>
          </a:prstGeom>
        </p:spPr>
      </p:pic>
      <p:grpSp>
        <p:nvGrpSpPr>
          <p:cNvPr id="25" name="Group 24">
            <a:extLst>
              <a:ext uri="{FF2B5EF4-FFF2-40B4-BE49-F238E27FC236}">
                <a16:creationId xmlns:a16="http://schemas.microsoft.com/office/drawing/2014/main" id="{0A6561E7-DD8B-C908-1442-430E9BC14A9A}"/>
              </a:ext>
            </a:extLst>
          </p:cNvPr>
          <p:cNvGrpSpPr/>
          <p:nvPr/>
        </p:nvGrpSpPr>
        <p:grpSpPr>
          <a:xfrm>
            <a:off x="1432152" y="3314700"/>
            <a:ext cx="7102248" cy="1712381"/>
            <a:chOff x="1447800" y="7155816"/>
            <a:chExt cx="7102248" cy="1712381"/>
          </a:xfrm>
        </p:grpSpPr>
        <p:grpSp>
          <p:nvGrpSpPr>
            <p:cNvPr id="38" name="Group 11">
              <a:extLst>
                <a:ext uri="{FF2B5EF4-FFF2-40B4-BE49-F238E27FC236}">
                  <a16:creationId xmlns:a16="http://schemas.microsoft.com/office/drawing/2014/main" id="{84E58210-F2E2-CEED-B1FC-0875B6F6AD9C}"/>
                </a:ext>
              </a:extLst>
            </p:cNvPr>
            <p:cNvGrpSpPr/>
            <p:nvPr/>
          </p:nvGrpSpPr>
          <p:grpSpPr>
            <a:xfrm>
              <a:off x="1447800" y="7158310"/>
              <a:ext cx="625552" cy="625552"/>
              <a:chOff x="0" y="0"/>
              <a:chExt cx="1913890" cy="1913890"/>
            </a:xfrm>
          </p:grpSpPr>
          <p:sp>
            <p:nvSpPr>
              <p:cNvPr id="39" name="Freeform 12">
                <a:extLst>
                  <a:ext uri="{FF2B5EF4-FFF2-40B4-BE49-F238E27FC236}">
                    <a16:creationId xmlns:a16="http://schemas.microsoft.com/office/drawing/2014/main" id="{3E6F7CD9-2A09-C59D-12C8-452A34644B68}"/>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42" name="TextBox 13">
              <a:extLst>
                <a:ext uri="{FF2B5EF4-FFF2-40B4-BE49-F238E27FC236}">
                  <a16:creationId xmlns:a16="http://schemas.microsoft.com/office/drawing/2014/main" id="{601F135F-BA4F-F3EA-BC81-37BB1EF5487F}"/>
                </a:ext>
              </a:extLst>
            </p:cNvPr>
            <p:cNvSpPr txBox="1"/>
            <p:nvPr/>
          </p:nvSpPr>
          <p:spPr>
            <a:xfrm>
              <a:off x="1447800" y="7304399"/>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01</a:t>
              </a:r>
            </a:p>
          </p:txBody>
        </p:sp>
        <p:sp>
          <p:nvSpPr>
            <p:cNvPr id="43" name="TextBox 14">
              <a:extLst>
                <a:ext uri="{FF2B5EF4-FFF2-40B4-BE49-F238E27FC236}">
                  <a16:creationId xmlns:a16="http://schemas.microsoft.com/office/drawing/2014/main" id="{6905728E-D97C-579F-9A46-74618182DAC2}"/>
                </a:ext>
              </a:extLst>
            </p:cNvPr>
            <p:cNvSpPr txBox="1"/>
            <p:nvPr/>
          </p:nvSpPr>
          <p:spPr>
            <a:xfrm>
              <a:off x="2319142" y="7778155"/>
              <a:ext cx="6230906" cy="1090042"/>
            </a:xfrm>
            <a:prstGeom prst="rect">
              <a:avLst/>
            </a:prstGeom>
          </p:spPr>
          <p:txBody>
            <a:bodyPr lIns="0" tIns="0" rIns="0" bIns="0" rtlCol="0" anchor="t">
              <a:spAutoFit/>
            </a:bodyPr>
            <a:lstStyle/>
            <a:p>
              <a:pPr marL="0" lvl="0" indent="0" algn="l">
                <a:lnSpc>
                  <a:spcPts val="2940"/>
                </a:lnSpc>
                <a:spcBef>
                  <a:spcPct val="0"/>
                </a:spcBef>
              </a:pPr>
              <a:r>
                <a:rPr lang="en-US" sz="2100" spc="10" dirty="0">
                  <a:solidFill>
                    <a:srgbClr val="000000"/>
                  </a:solidFill>
                  <a:latin typeface="Roboto"/>
                </a:rPr>
                <a:t>The sensors could be less efficient after a long time of usage under harsh conditions. Thus , maintenance is required</a:t>
              </a:r>
            </a:p>
          </p:txBody>
        </p:sp>
        <p:sp>
          <p:nvSpPr>
            <p:cNvPr id="49" name="TextBox 15">
              <a:extLst>
                <a:ext uri="{FF2B5EF4-FFF2-40B4-BE49-F238E27FC236}">
                  <a16:creationId xmlns:a16="http://schemas.microsoft.com/office/drawing/2014/main" id="{36ED3385-E5A2-F95D-2414-D38EE2E21918}"/>
                </a:ext>
              </a:extLst>
            </p:cNvPr>
            <p:cNvSpPr txBox="1"/>
            <p:nvPr/>
          </p:nvSpPr>
          <p:spPr>
            <a:xfrm>
              <a:off x="2319142" y="7155816"/>
              <a:ext cx="6129133" cy="464819"/>
            </a:xfrm>
            <a:prstGeom prst="rect">
              <a:avLst/>
            </a:prstGeom>
          </p:spPr>
          <p:txBody>
            <a:bodyPr lIns="0" tIns="0" rIns="0" bIns="0" rtlCol="0" anchor="t">
              <a:spAutoFit/>
            </a:bodyPr>
            <a:lstStyle/>
            <a:p>
              <a:pPr>
                <a:lnSpc>
                  <a:spcPts val="3780"/>
                </a:lnSpc>
              </a:pPr>
              <a:r>
                <a:rPr lang="en-US" sz="2700" spc="13" dirty="0">
                  <a:solidFill>
                    <a:srgbClr val="3E5BB2"/>
                  </a:solidFill>
                  <a:latin typeface="Roboto Bold"/>
                </a:rPr>
                <a:t>Error Factor in Sensors Over Time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585</Words>
  <Application>Microsoft Office PowerPoint</Application>
  <PresentationFormat>Custom</PresentationFormat>
  <Paragraphs>96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Roboto</vt:lpstr>
      <vt:lpstr>Montserrat Extra-Bold Bold</vt:lpstr>
      <vt:lpstr>Calibri</vt:lpstr>
      <vt:lpstr>Montserrat Extra-Bold</vt:lpstr>
      <vt:lpstr>Roboto Italics</vt:lpstr>
      <vt:lpstr>Roboto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FYP-Presentation</dc:title>
  <cp:lastModifiedBy>Akeel Ahmed</cp:lastModifiedBy>
  <cp:revision>33</cp:revision>
  <dcterms:created xsi:type="dcterms:W3CDTF">2006-08-16T00:00:00Z</dcterms:created>
  <dcterms:modified xsi:type="dcterms:W3CDTF">2022-06-17T06:12:21Z</dcterms:modified>
  <dc:identifier>DAFBD2T1FYc</dc:identifier>
</cp:coreProperties>
</file>