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79" r:id="rId2"/>
    <p:sldId id="342" r:id="rId3"/>
    <p:sldId id="324" r:id="rId4"/>
    <p:sldId id="320" r:id="rId5"/>
    <p:sldId id="321" r:id="rId6"/>
    <p:sldId id="274" r:id="rId7"/>
    <p:sldId id="282" r:id="rId8"/>
    <p:sldId id="294" r:id="rId9"/>
    <p:sldId id="299" r:id="rId10"/>
    <p:sldId id="300" r:id="rId11"/>
    <p:sldId id="322" r:id="rId12"/>
    <p:sldId id="339" r:id="rId13"/>
    <p:sldId id="338" r:id="rId14"/>
    <p:sldId id="341" r:id="rId15"/>
    <p:sldId id="337" r:id="rId16"/>
    <p:sldId id="340" r:id="rId17"/>
    <p:sldId id="323" r:id="rId18"/>
    <p:sldId id="276" r:id="rId19"/>
    <p:sldId id="278" r:id="rId20"/>
    <p:sldId id="28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223" autoAdjust="0"/>
  </p:normalViewPr>
  <p:slideViewPr>
    <p:cSldViewPr>
      <p:cViewPr varScale="1">
        <p:scale>
          <a:sx n="65" d="100"/>
          <a:sy n="65" d="100"/>
        </p:scale>
        <p:origin x="-1536" y="-102"/>
      </p:cViewPr>
      <p:guideLst>
        <p:guide orient="horz" pos="2160"/>
        <p:guide pos="280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47D627-3054-4C2E-A4DD-D5227A7DA79C}" type="datetimeFigureOut">
              <a:rPr lang="en-IN" smtClean="0"/>
              <a:pPr/>
              <a:t>07-07-2021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701BF-274D-4E3B-9599-B93DD904C7E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ln>
        </p:spPr>
      </p:sp>
      <p:sp>
        <p:nvSpPr>
          <p:cNvPr id="13315"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IN"/>
          </a:p>
        </p:txBody>
      </p:sp>
      <p:sp>
        <p:nvSpPr>
          <p:cNvPr id="13316" name="Slide Number Placeholder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a:effectLst/>
        </p:spPr>
        <p:txBody>
          <a:bodyPr/>
          <a:lstStyle/>
          <a:p>
            <a:pPr>
              <a:defRPr/>
            </a:pPr>
            <a:endParaRPr lang="en-US"/>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smtClean="0"/>
            </a:lvl1pPr>
          </a:lstStyle>
          <a:p>
            <a:fld id="{1D8BD707-D9CF-40AE-B4C6-C98DA3205C09}" type="datetimeFigureOut">
              <a:rPr lang="en-US" smtClean="0"/>
              <a:pPr/>
              <a:t>7/7/2021</a:t>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endParaRPr lang="en-US"/>
          </a:p>
        </p:txBody>
      </p:sp>
      <p:sp>
        <p:nvSpPr>
          <p:cNvPr id="8" name="Rectangle 6"/>
          <p:cNvSpPr>
            <a:spLocks noGrp="1" noChangeArrowheads="1"/>
          </p:cNvSpPr>
          <p:nvPr>
            <p:ph type="sldNum" sz="quarter" idx="12"/>
          </p:nvPr>
        </p:nvSpPr>
        <p:spPr/>
        <p:txBody>
          <a:bodyPr/>
          <a:lstStyle>
            <a:lvl1pPr>
              <a:defRPr smtClean="0"/>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pPr/>
              <a:t>7/7/2021</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pPr/>
              <a:t>7/7/2021</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hasCustomPrompt="1"/>
          </p:nvPr>
        </p:nvSpPr>
        <p:spPr>
          <a:xfrm>
            <a:off x="457200" y="1600200"/>
            <a:ext cx="8229600" cy="4530725"/>
          </a:xfrm>
        </p:spPr>
        <p:txBody>
          <a:bodyPr/>
          <a:lstStyle/>
          <a:p>
            <a:pPr lvl="0"/>
            <a:r>
              <a:rPr lang="en-US" noProof="0"/>
              <a:t>Click icon to add table</a:t>
            </a:r>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pPr/>
              <a:t>7/7/2021</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p:txBody>
          <a:bodyPr/>
          <a:lstStyle>
            <a:lvl1pPr>
              <a:defRPr/>
            </a:lvl1pPr>
          </a:lstStyle>
          <a:p>
            <a:fld id="{1D8BD707-D9CF-40AE-B4C6-C98DA3205C09}" type="datetimeFigureOut">
              <a:rPr lang="en-US" smtClean="0"/>
              <a:pPr/>
              <a:t>7/7/2021</a:t>
            </a:fld>
            <a:endParaRPr lang="en-US"/>
          </a:p>
        </p:txBody>
      </p:sp>
      <p:sp>
        <p:nvSpPr>
          <p:cNvPr id="7" name="Rectangle 5"/>
          <p:cNvSpPr>
            <a:spLocks noGrp="1" noChangeArrowheads="1"/>
          </p:cNvSpPr>
          <p:nvPr>
            <p:ph type="ftr" sz="quarter" idx="11"/>
          </p:nvPr>
        </p:nvSpPr>
        <p:spPr/>
        <p:txBody>
          <a:bodyPr/>
          <a:lstStyle>
            <a:lvl1pPr>
              <a:defRPr/>
            </a:lvl1pPr>
          </a:lstStyle>
          <a:p>
            <a:endParaRPr lang="en-US"/>
          </a:p>
        </p:txBody>
      </p:sp>
      <p:sp>
        <p:nvSpPr>
          <p:cNvPr id="8"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hasCustomPrompt="1"/>
          </p:nvPr>
        </p:nvSpPr>
        <p:spPr>
          <a:xfrm>
            <a:off x="4648200" y="1600200"/>
            <a:ext cx="4038600" cy="4530725"/>
          </a:xfrm>
        </p:spPr>
        <p:txBody>
          <a:bodyPr/>
          <a:lstStyle/>
          <a:p>
            <a:pPr lvl="0"/>
            <a:r>
              <a:rPr lang="en-US" noProof="0"/>
              <a:t>Click icon to add chart</a:t>
            </a:r>
          </a:p>
        </p:txBody>
      </p:sp>
      <p:sp>
        <p:nvSpPr>
          <p:cNvPr id="5" name="Rectangle 4"/>
          <p:cNvSpPr>
            <a:spLocks noGrp="1" noChangeArrowheads="1"/>
          </p:cNvSpPr>
          <p:nvPr>
            <p:ph type="dt" sz="half" idx="10"/>
          </p:nvPr>
        </p:nvSpPr>
        <p:spPr/>
        <p:txBody>
          <a:bodyPr/>
          <a:lstStyle>
            <a:lvl1pPr>
              <a:defRPr/>
            </a:lvl1pPr>
          </a:lstStyle>
          <a:p>
            <a:fld id="{1D8BD707-D9CF-40AE-B4C6-C98DA3205C09}" type="datetimeFigureOut">
              <a:rPr lang="en-US" smtClean="0"/>
              <a:pPr/>
              <a:t>7/7/2021</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pPr/>
              <a:t>7/7/2021</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pic>
        <p:nvPicPr>
          <p:cNvPr id="7" name="Picture 6" descr="image001.png"/>
          <p:cNvPicPr>
            <a:picLocks noChangeAspect="1"/>
          </p:cNvPicPr>
          <p:nvPr/>
        </p:nvPicPr>
        <p:blipFill>
          <a:blip r:embed="rId2" cstate="print"/>
          <a:stretch>
            <a:fillRect/>
          </a:stretch>
        </p:blipFill>
        <p:spPr>
          <a:xfrm>
            <a:off x="8229600" y="228600"/>
            <a:ext cx="774259" cy="7742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pPr/>
              <a:t>7/7/2021</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fld id="{1D8BD707-D9CF-40AE-B4C6-C98DA3205C09}" type="datetimeFigureOut">
              <a:rPr lang="en-US" smtClean="0"/>
              <a:pPr/>
              <a:t>7/7/2021</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fld id="{1D8BD707-D9CF-40AE-B4C6-C98DA3205C09}" type="datetimeFigureOut">
              <a:rPr lang="en-US" smtClean="0"/>
              <a:pPr/>
              <a:t>7/7/2021</a:t>
            </a:fld>
            <a:endParaRPr 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fld id="{1D8BD707-D9CF-40AE-B4C6-C98DA3205C09}" type="datetimeFigureOut">
              <a:rPr lang="en-US" smtClean="0"/>
              <a:pPr/>
              <a:t>7/7/2021</a:t>
            </a:fld>
            <a:endParaRPr 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1D8BD707-D9CF-40AE-B4C6-C98DA3205C09}" type="datetimeFigureOut">
              <a:rPr lang="en-US" smtClean="0"/>
              <a:pPr/>
              <a:t>7/7/2021</a:t>
            </a:fld>
            <a:endParaRPr 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pic>
        <p:nvPicPr>
          <p:cNvPr id="5" name="Picture 4" descr="image001.png"/>
          <p:cNvPicPr>
            <a:picLocks noChangeAspect="1"/>
          </p:cNvPicPr>
          <p:nvPr/>
        </p:nvPicPr>
        <p:blipFill>
          <a:blip r:embed="rId2" cstate="print"/>
          <a:stretch>
            <a:fillRect/>
          </a:stretch>
        </p:blipFill>
        <p:spPr>
          <a:xfrm>
            <a:off x="8293541" y="76200"/>
            <a:ext cx="774259" cy="774259"/>
          </a:xfrm>
          <a:prstGeom prst="rect">
            <a:avLst/>
          </a:prstGeom>
        </p:spPr>
      </p:pic>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1D8BD707-D9CF-40AE-B4C6-C98DA3205C09}" type="datetimeFigureOut">
              <a:rPr lang="en-US" smtClean="0"/>
              <a:pPr/>
              <a:t>7/7/2021</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1D8BD707-D9CF-40AE-B4C6-C98DA3205C09}" type="datetimeFigureOut">
              <a:rPr lang="en-US" smtClean="0"/>
              <a:pPr/>
              <a:t>7/7/2021</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w="9525">
            <a:noFill/>
            <a:miter lim="800000"/>
          </a:ln>
        </p:spPr>
        <p:txBody>
          <a:bodyPr vert="horz" wrap="square" lIns="91440" tIns="45720" rIns="91440" bIns="45720" numCol="1" anchor="t" anchorCtr="0" compatLnSpc="1"/>
          <a:lstStyle/>
          <a:p>
            <a:pPr lvl="0"/>
            <a:r>
              <a:rPr lang="en-US" altLang="en-US"/>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mj-lt"/>
              </a:defRPr>
            </a:lvl1pPr>
          </a:lstStyle>
          <a:p>
            <a:fld id="{1D8BD707-D9CF-40AE-B4C6-C98DA3205C09}" type="datetimeFigureOut">
              <a:rPr lang="en-US" smtClean="0"/>
              <a:pPr/>
              <a:t>7/7/2021</a:t>
            </a:fld>
            <a:endParaRPr lang="en-US"/>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smtClean="0">
                <a:latin typeface="+mj-lt"/>
              </a:defRPr>
            </a:lvl1pPr>
          </a:lstStyle>
          <a:p>
            <a:endParaRPr lang="en-US"/>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mj-lt"/>
              </a:defRPr>
            </a:lvl1pPr>
          </a:lstStyle>
          <a:p>
            <a:fld id="{B6F15528-21DE-4FAA-801E-634DDDAF4B2B}" type="slidenum">
              <a:rPr lang="en-US" smtClean="0"/>
              <a:pPr/>
              <a:t>‹#›</a:t>
            </a:fld>
            <a:endParaRPr lang="en-US"/>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pPr>
              <a:defRPr/>
            </a:pPr>
            <a:endParaRPr lang="en-US"/>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left)">
                                      <p:cBhvr>
                                        <p:cTn id="15" dur="500"/>
                                        <p:tgtEl>
                                          <p:spTgt spid="40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left)">
                                      <p:cBhvr>
                                        <p:cTn id="18" dur="500"/>
                                        <p:tgtEl>
                                          <p:spTgt spid="40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left)">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5" autoUpdateAnimBg="0"/>
    </p:bld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anose="02020404030301010803" pitchFamily="18" charset="0"/>
        </a:defRPr>
      </a:lvl2pPr>
      <a:lvl3pPr algn="l" rtl="0" eaLnBrk="1" fontAlgn="base" hangingPunct="1">
        <a:spcBef>
          <a:spcPct val="0"/>
        </a:spcBef>
        <a:spcAft>
          <a:spcPct val="0"/>
        </a:spcAft>
        <a:defRPr sz="4200">
          <a:solidFill>
            <a:schemeClr val="tx2"/>
          </a:solidFill>
          <a:latin typeface="Garamond" panose="02020404030301010803" pitchFamily="18" charset="0"/>
        </a:defRPr>
      </a:lvl3pPr>
      <a:lvl4pPr algn="l" rtl="0" eaLnBrk="1" fontAlgn="base" hangingPunct="1">
        <a:spcBef>
          <a:spcPct val="0"/>
        </a:spcBef>
        <a:spcAft>
          <a:spcPct val="0"/>
        </a:spcAft>
        <a:defRPr sz="4200">
          <a:solidFill>
            <a:schemeClr val="tx2"/>
          </a:solidFill>
          <a:latin typeface="Garamond" panose="02020404030301010803" pitchFamily="18" charset="0"/>
        </a:defRPr>
      </a:lvl4pPr>
      <a:lvl5pPr algn="l" rtl="0" eaLnBrk="1" fontAlgn="base" hangingPunct="1">
        <a:spcBef>
          <a:spcPct val="0"/>
        </a:spcBef>
        <a:spcAft>
          <a:spcPct val="0"/>
        </a:spcAft>
        <a:defRPr sz="4200">
          <a:solidFill>
            <a:schemeClr val="tx2"/>
          </a:solidFill>
          <a:latin typeface="Garamond" panose="02020404030301010803" pitchFamily="18" charset="0"/>
        </a:defRPr>
      </a:lvl5pPr>
      <a:lvl6pPr marL="457200" algn="l" rtl="0" eaLnBrk="1" fontAlgn="base" hangingPunct="1">
        <a:spcBef>
          <a:spcPct val="0"/>
        </a:spcBef>
        <a:spcAft>
          <a:spcPct val="0"/>
        </a:spcAft>
        <a:defRPr sz="4200">
          <a:solidFill>
            <a:schemeClr val="tx2"/>
          </a:solidFill>
          <a:latin typeface="Garamond" panose="02020404030301010803" pitchFamily="18" charset="0"/>
        </a:defRPr>
      </a:lvl6pPr>
      <a:lvl7pPr marL="914400" algn="l" rtl="0" eaLnBrk="1" fontAlgn="base" hangingPunct="1">
        <a:spcBef>
          <a:spcPct val="0"/>
        </a:spcBef>
        <a:spcAft>
          <a:spcPct val="0"/>
        </a:spcAft>
        <a:defRPr sz="4200">
          <a:solidFill>
            <a:schemeClr val="tx2"/>
          </a:solidFill>
          <a:latin typeface="Garamond" panose="02020404030301010803" pitchFamily="18" charset="0"/>
        </a:defRPr>
      </a:lvl7pPr>
      <a:lvl8pPr marL="1371600" algn="l" rtl="0" eaLnBrk="1" fontAlgn="base" hangingPunct="1">
        <a:spcBef>
          <a:spcPct val="0"/>
        </a:spcBef>
        <a:spcAft>
          <a:spcPct val="0"/>
        </a:spcAft>
        <a:defRPr sz="4200">
          <a:solidFill>
            <a:schemeClr val="tx2"/>
          </a:solidFill>
          <a:latin typeface="Garamond" panose="02020404030301010803" pitchFamily="18" charset="0"/>
        </a:defRPr>
      </a:lvl8pPr>
      <a:lvl9pPr marL="1828800" algn="l" rtl="0" eaLnBrk="1" fontAlgn="base" hangingPunct="1">
        <a:spcBef>
          <a:spcPct val="0"/>
        </a:spcBef>
        <a:spcAft>
          <a:spcPct val="0"/>
        </a:spcAft>
        <a:defRPr sz="4200">
          <a:solidFill>
            <a:schemeClr val="tx2"/>
          </a:solidFill>
          <a:latin typeface="Garamond" panose="02020404030301010803"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text-detection-and-extraction-using-opencv-and-oc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KSHITHA18/CSE_SRIT_A10/blob/main/app.p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geeksforgeeks.org/python-numpy/"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609600" y="1285860"/>
            <a:ext cx="7989889" cy="1752600"/>
          </a:xfrm>
        </p:spPr>
        <p:txBody>
          <a:bodyPr/>
          <a:lstStyle/>
          <a:p>
            <a:pPr algn="ctr"/>
            <a:r>
              <a:rPr lang="en-IN" sz="4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Extraction of text &amp; phone numbers from an image</a:t>
            </a: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147" name="Subtitle 4"/>
          <p:cNvSpPr>
            <a:spLocks noGrp="1"/>
          </p:cNvSpPr>
          <p:nvPr>
            <p:ph type="subTitle" idx="1"/>
          </p:nvPr>
        </p:nvSpPr>
        <p:spPr>
          <a:xfrm>
            <a:off x="428596" y="4114800"/>
            <a:ext cx="8105804" cy="1676400"/>
          </a:xfrm>
        </p:spPr>
        <p:txBody>
          <a:bodyPr>
            <a:normAutofit/>
          </a:bodyPr>
          <a:lstStyle/>
          <a:p>
            <a:pPr eaLnBrk="1" hangingPunct="1"/>
            <a:r>
              <a:rPr lang="en-US" sz="2000" b="1" dirty="0">
                <a:latin typeface="Times New Roman" panose="02020603050405020304" pitchFamily="18" charset="0"/>
                <a:cs typeface="Times New Roman" panose="02020603050405020304" pitchFamily="18" charset="0"/>
              </a:rPr>
              <a:t>Batch No: </a:t>
            </a:r>
            <a:r>
              <a:rPr lang="en-US" sz="2000" b="1" dirty="0" smtClean="0">
                <a:latin typeface="Times New Roman" panose="02020603050405020304" pitchFamily="18" charset="0"/>
                <a:cs typeface="Times New Roman" panose="02020603050405020304" pitchFamily="18" charset="0"/>
              </a:rPr>
              <a:t>A-10 </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Project </a:t>
            </a:r>
            <a:r>
              <a:rPr lang="en-US" sz="2000" b="1" dirty="0">
                <a:latin typeface="Times New Roman" panose="02020603050405020304" pitchFamily="18" charset="0"/>
                <a:cs typeface="Times New Roman" panose="02020603050405020304" pitchFamily="18" charset="0"/>
              </a:rPr>
              <a:t>Guide:</a:t>
            </a:r>
          </a:p>
          <a:p>
            <a:pPr eaLnBrk="1" hangingPunct="1"/>
            <a:r>
              <a:rPr lang="en-US" sz="1600" dirty="0" smtClean="0">
                <a:latin typeface="Times New Roman" panose="02020603050405020304" pitchFamily="18" charset="0"/>
                <a:cs typeface="Times New Roman" panose="02020603050405020304" pitchFamily="18" charset="0"/>
              </a:rPr>
              <a:t>LAKSHMI NARAYANA REDDY P  (174G1A0531)        Mr</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LINGAM SUMAN  </a:t>
            </a:r>
            <a:r>
              <a:rPr lang="en-US" sz="1200" dirty="0" err="1" smtClean="0">
                <a:latin typeface="Times New Roman" panose="02020603050405020304" pitchFamily="18" charset="0"/>
                <a:cs typeface="Times New Roman" panose="02020603050405020304" pitchFamily="18" charset="0"/>
              </a:rPr>
              <a:t>M.Tech</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Ph.D</a:t>
            </a:r>
            <a:r>
              <a:rPr lang="en-US" sz="1200" dirty="0" smtClean="0">
                <a:latin typeface="Times New Roman" panose="02020603050405020304" pitchFamily="18" charset="0"/>
                <a:cs typeface="Times New Roman" panose="02020603050405020304" pitchFamily="18" charset="0"/>
              </a:rPr>
              <a:t>)</a:t>
            </a:r>
            <a:endParaRPr lang="en-US" sz="1300" baseline="-250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PRATHYUSHA  P</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(174G1A0553) </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Assistant </a:t>
            </a:r>
            <a:r>
              <a:rPr lang="en-US" sz="1600" dirty="0">
                <a:latin typeface="Times New Roman" panose="02020603050405020304" pitchFamily="18" charset="0"/>
                <a:cs typeface="Times New Roman" panose="02020603050405020304" pitchFamily="18" charset="0"/>
              </a:rPr>
              <a:t>Professor</a:t>
            </a:r>
          </a:p>
          <a:p>
            <a:r>
              <a:rPr lang="en-US" sz="1600" dirty="0" smtClean="0">
                <a:latin typeface="Times New Roman" panose="02020603050405020304" pitchFamily="18" charset="0"/>
                <a:cs typeface="Times New Roman" panose="02020603050405020304" pitchFamily="18" charset="0"/>
              </a:rPr>
              <a:t>AKSHITHA  P                </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(174G1A0506)</a:t>
            </a:r>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NOAH K                       </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(184G5A0504)</a:t>
            </a:r>
            <a:endParaRPr lang="en-US" sz="1600" dirty="0">
              <a:latin typeface="Times New Roman" panose="02020603050405020304" pitchFamily="18" charset="0"/>
              <a:cs typeface="Times New Roman" panose="02020603050405020304" pitchFamily="18" charset="0"/>
            </a:endParaRPr>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ln>
        </p:spPr>
        <p:txBody>
          <a:bodyPr>
            <a:spAutoFit/>
          </a:bodyPr>
          <a:lstStyle/>
          <a:p>
            <a:pPr algn="ctr"/>
            <a:r>
              <a:rPr lang="en-US" sz="2400" b="1" dirty="0"/>
              <a:t>Srinivasa Ramanujan Institute of Technology</a:t>
            </a:r>
          </a:p>
          <a:p>
            <a:pPr algn="ctr"/>
            <a:r>
              <a:rPr lang="en-US" b="1" dirty="0"/>
              <a:t>Department of Computer Science &amp; Engineering</a:t>
            </a:r>
          </a:p>
          <a:p>
            <a:endParaRPr lang="en-US" dirty="0"/>
          </a:p>
        </p:txBody>
      </p:sp>
      <p:pic>
        <p:nvPicPr>
          <p:cNvPr id="6149" name="Picture 2"/>
          <p:cNvPicPr>
            <a:picLocks noChangeAspect="1" noChangeArrowheads="1"/>
          </p:cNvPicPr>
          <p:nvPr/>
        </p:nvPicPr>
        <p:blipFill>
          <a:blip r:embed="rId3" cstate="print"/>
          <a:srcRect/>
          <a:stretch>
            <a:fillRect/>
          </a:stretch>
        </p:blipFill>
        <p:spPr bwMode="auto">
          <a:xfrm>
            <a:off x="685800" y="5929312"/>
            <a:ext cx="958850" cy="814388"/>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2000" advTm="4000">
        <p14:gallery dir="l"/>
      </p:transition>
    </mc:Choice>
    <mc:Fallback>
      <p:transition spd="slow" advTm="4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381000"/>
            <a:ext cx="7543800" cy="5940088"/>
          </a:xfrm>
          <a:prstGeom prst="rect">
            <a:avLst/>
          </a:prstGeom>
          <a:noFill/>
        </p:spPr>
        <p:txBody>
          <a:bodyPr wrap="square" rtlCol="0">
            <a:spAutoFit/>
          </a:bodyPr>
          <a:lstStyle/>
          <a:p>
            <a:pPr algn="just"/>
            <a:r>
              <a:rPr lang="en-US" sz="3200" dirty="0" err="1" smtClean="0">
                <a:solidFill>
                  <a:schemeClr val="tx2"/>
                </a:solidFill>
                <a:latin typeface="+mj-lt"/>
              </a:rPr>
              <a:t>Pyenchant</a:t>
            </a:r>
            <a:r>
              <a:rPr lang="en-US" sz="3200" dirty="0" smtClean="0">
                <a:solidFill>
                  <a:schemeClr val="tx2"/>
                </a:solidFill>
                <a:latin typeface="+mj-lt"/>
              </a:rPr>
              <a:t>:</a:t>
            </a:r>
          </a:p>
          <a:p>
            <a:pPr algn="just"/>
            <a:endParaRPr lang="en-US" sz="2000" dirty="0" smtClean="0">
              <a:solidFill>
                <a:schemeClr val="tx2"/>
              </a:solidFill>
            </a:endParaRPr>
          </a:p>
          <a:p>
            <a:pPr algn="just"/>
            <a:r>
              <a:rPr lang="en-US" sz="2000" b="1" dirty="0" smtClean="0"/>
              <a:t>	Enchant</a:t>
            </a:r>
            <a:r>
              <a:rPr lang="en-US" sz="2000" dirty="0" smtClean="0"/>
              <a:t> is </a:t>
            </a:r>
            <a:r>
              <a:rPr lang="en-US" sz="2000" b="1" dirty="0" smtClean="0"/>
              <a:t>used</a:t>
            </a:r>
            <a:r>
              <a:rPr lang="en-US" sz="2000" dirty="0" smtClean="0"/>
              <a:t> to check the spelling of words and suggest corrections for words that are miss-spelled. </a:t>
            </a:r>
            <a:r>
              <a:rPr lang="en-US" sz="2000" b="1" dirty="0" smtClean="0"/>
              <a:t>It</a:t>
            </a:r>
            <a:r>
              <a:rPr lang="en-US" sz="2000" dirty="0" smtClean="0"/>
              <a:t> can </a:t>
            </a:r>
            <a:r>
              <a:rPr lang="en-US" sz="2000" b="1" dirty="0" smtClean="0"/>
              <a:t>use</a:t>
            </a:r>
            <a:r>
              <a:rPr lang="en-US" sz="2000" dirty="0" smtClean="0"/>
              <a:t> many popular spellchecking packages to perform this task, including </a:t>
            </a:r>
            <a:r>
              <a:rPr lang="en-US" sz="2000" dirty="0" err="1" smtClean="0"/>
              <a:t>ispell</a:t>
            </a:r>
            <a:r>
              <a:rPr lang="en-US" sz="2000" dirty="0" smtClean="0"/>
              <a:t>, </a:t>
            </a:r>
            <a:r>
              <a:rPr lang="en-US" sz="2000" dirty="0" err="1" smtClean="0"/>
              <a:t>aspell</a:t>
            </a:r>
            <a:r>
              <a:rPr lang="en-US" sz="2000" dirty="0" smtClean="0"/>
              <a:t> and </a:t>
            </a:r>
            <a:r>
              <a:rPr lang="en-US" sz="2000" dirty="0" err="1" smtClean="0"/>
              <a:t>MySpell</a:t>
            </a:r>
            <a:r>
              <a:rPr lang="en-US" sz="2000" dirty="0" smtClean="0"/>
              <a:t>. </a:t>
            </a:r>
            <a:r>
              <a:rPr lang="en-US" sz="2000" b="1" dirty="0" smtClean="0"/>
              <a:t>It</a:t>
            </a:r>
            <a:r>
              <a:rPr lang="en-US" sz="2000" dirty="0" smtClean="0"/>
              <a:t> is quite flexible at handling multiple dictionaries and multiple languages.</a:t>
            </a:r>
          </a:p>
          <a:p>
            <a:pPr algn="just"/>
            <a:endParaRPr lang="en-US" dirty="0" smtClean="0"/>
          </a:p>
          <a:p>
            <a:pPr algn="just"/>
            <a:r>
              <a:rPr lang="en-US" sz="3200" dirty="0" smtClean="0">
                <a:solidFill>
                  <a:schemeClr val="tx2"/>
                </a:solidFill>
                <a:latin typeface="+mj-lt"/>
              </a:rPr>
              <a:t>Flask:</a:t>
            </a:r>
          </a:p>
          <a:p>
            <a:pPr algn="just"/>
            <a:endParaRPr lang="en-US" sz="2000" dirty="0" smtClean="0">
              <a:solidFill>
                <a:schemeClr val="tx2"/>
              </a:solidFill>
              <a:latin typeface="+mj-lt"/>
            </a:endParaRPr>
          </a:p>
          <a:p>
            <a:pPr algn="just"/>
            <a:r>
              <a:rPr lang="en-US" sz="2000" dirty="0" smtClean="0"/>
              <a:t>	 Flask is a popular Python web framework, meaning it is a third-party Python library used for developing web applications. Web Application Framework or simply Web Framework represents a collection of libraries and modules that enables a web application developer to write applications without having to bother about low-level details such as protocols, thread management etc.</a:t>
            </a:r>
          </a:p>
          <a:p>
            <a:pPr algn="just"/>
            <a:endParaRPr lang="en-US" dirty="0"/>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81000"/>
            <a:ext cx="7543800" cy="645160"/>
          </a:xfrm>
          <a:prstGeom prst="rect">
            <a:avLst/>
          </a:prstGeom>
          <a:noFill/>
        </p:spPr>
        <p:txBody>
          <a:bodyPr wrap="square" rtlCol="0">
            <a:spAutoFit/>
          </a:bodyPr>
          <a:lstStyle/>
          <a:p>
            <a:r>
              <a:rPr lang="en-US" sz="3600" dirty="0" err="1" smtClean="0">
                <a:solidFill>
                  <a:schemeClr val="tx2"/>
                </a:solidFill>
                <a:latin typeface="+mj-lt"/>
              </a:rPr>
              <a:t>Output</a:t>
            </a:r>
            <a:r>
              <a:rPr lang="en-US" sz="3600" dirty="0" smtClean="0">
                <a:solidFill>
                  <a:schemeClr val="tx2"/>
                </a:solidFill>
                <a:latin typeface="+mj-lt"/>
              </a:rPr>
              <a:t>:</a:t>
            </a:r>
            <a:endParaRPr lang="en-US" sz="2400" dirty="0">
              <a:solidFill>
                <a:schemeClr val="tx2"/>
              </a:solidFill>
              <a:latin typeface="+mj-lt"/>
            </a:endParaRPr>
          </a:p>
        </p:txBody>
      </p:sp>
      <p:pic>
        <p:nvPicPr>
          <p:cNvPr id="3" name="Picture 2" descr="Screenshot (327)"/>
          <p:cNvPicPr>
            <a:picLocks noChangeAspect="1"/>
          </p:cNvPicPr>
          <p:nvPr/>
        </p:nvPicPr>
        <p:blipFill>
          <a:blip r:embed="rId2"/>
          <a:srcRect l="10360" t="9848" r="17999" b="23369"/>
          <a:stretch>
            <a:fillRect/>
          </a:stretch>
        </p:blipFill>
        <p:spPr>
          <a:xfrm>
            <a:off x="685800" y="1828800"/>
            <a:ext cx="7997825" cy="4112895"/>
          </a:xfrm>
          <a:prstGeom prst="rect">
            <a:avLst/>
          </a:prstGeom>
        </p:spPr>
      </p:pic>
      <p:sp>
        <p:nvSpPr>
          <p:cNvPr id="5" name="TextBox 1"/>
          <p:cNvSpPr txBox="1"/>
          <p:nvPr/>
        </p:nvSpPr>
        <p:spPr>
          <a:xfrm>
            <a:off x="800100" y="1143000"/>
            <a:ext cx="7543800" cy="460375"/>
          </a:xfrm>
          <a:prstGeom prst="rect">
            <a:avLst/>
          </a:prstGeom>
          <a:noFill/>
        </p:spPr>
        <p:txBody>
          <a:bodyPr wrap="square" rtlCol="0">
            <a:spAutoFit/>
          </a:bodyPr>
          <a:lstStyle/>
          <a:p>
            <a:r>
              <a:rPr lang="en-US" sz="2400" dirty="0">
                <a:solidFill>
                  <a:schemeClr val="tx1"/>
                </a:solidFill>
                <a:latin typeface="+mj-lt"/>
              </a:rPr>
              <a:t>* Running the Application</a:t>
            </a:r>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57200"/>
            <a:ext cx="7543800" cy="645160"/>
          </a:xfrm>
          <a:prstGeom prst="rect">
            <a:avLst/>
          </a:prstGeom>
          <a:noFill/>
        </p:spPr>
        <p:txBody>
          <a:bodyPr wrap="square" rtlCol="0">
            <a:spAutoFit/>
          </a:bodyPr>
          <a:lstStyle/>
          <a:p>
            <a:r>
              <a:rPr lang="en-US" sz="3600" dirty="0" err="1" smtClean="0">
                <a:solidFill>
                  <a:schemeClr val="tx2"/>
                </a:solidFill>
                <a:latin typeface="+mj-lt"/>
              </a:rPr>
              <a:t>Index Page:</a:t>
            </a:r>
            <a:endParaRPr lang="en-US" sz="2400" dirty="0">
              <a:solidFill>
                <a:schemeClr val="tx2"/>
              </a:solidFill>
              <a:latin typeface="+mj-lt"/>
            </a:endParaRPr>
          </a:p>
        </p:txBody>
      </p:sp>
      <p:pic>
        <p:nvPicPr>
          <p:cNvPr id="3" name="Picture 2" descr="Screenshot (329)"/>
          <p:cNvPicPr>
            <a:picLocks noChangeAspect="1"/>
          </p:cNvPicPr>
          <p:nvPr/>
        </p:nvPicPr>
        <p:blipFill>
          <a:blip r:embed="rId2"/>
          <a:srcRect b="4212"/>
          <a:stretch>
            <a:fillRect/>
          </a:stretch>
        </p:blipFill>
        <p:spPr>
          <a:xfrm>
            <a:off x="533400" y="1371600"/>
            <a:ext cx="8207375" cy="4534535"/>
          </a:xfrm>
          <a:prstGeom prst="rect">
            <a:avLst/>
          </a:prstGeom>
        </p:spPr>
      </p:pic>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7543800" cy="645160"/>
          </a:xfrm>
          <a:prstGeom prst="rect">
            <a:avLst/>
          </a:prstGeom>
          <a:noFill/>
        </p:spPr>
        <p:txBody>
          <a:bodyPr wrap="square" rtlCol="0">
            <a:spAutoFit/>
          </a:bodyPr>
          <a:lstStyle/>
          <a:p>
            <a:r>
              <a:rPr lang="en-US" sz="3600" dirty="0" err="1" smtClean="0">
                <a:solidFill>
                  <a:schemeClr val="tx2"/>
                </a:solidFill>
                <a:latin typeface="+mj-lt"/>
              </a:rPr>
              <a:t>Uploading an Image:</a:t>
            </a:r>
            <a:endParaRPr lang="en-US" sz="2400" dirty="0">
              <a:solidFill>
                <a:schemeClr val="tx2"/>
              </a:solidFill>
              <a:latin typeface="+mj-lt"/>
            </a:endParaRPr>
          </a:p>
        </p:txBody>
      </p:sp>
      <p:pic>
        <p:nvPicPr>
          <p:cNvPr id="3" name="Picture 2" descr="Screenshot (331)"/>
          <p:cNvPicPr>
            <a:picLocks noChangeAspect="1"/>
          </p:cNvPicPr>
          <p:nvPr/>
        </p:nvPicPr>
        <p:blipFill>
          <a:blip r:embed="rId2"/>
          <a:srcRect b="4962"/>
          <a:stretch>
            <a:fillRect/>
          </a:stretch>
        </p:blipFill>
        <p:spPr>
          <a:xfrm>
            <a:off x="533400" y="1371600"/>
            <a:ext cx="8331200" cy="4451350"/>
          </a:xfrm>
          <a:prstGeom prst="rect">
            <a:avLst/>
          </a:prstGeom>
        </p:spPr>
      </p:pic>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7"/>
          <p:cNvPicPr>
            <a:picLocks noChangeAspect="1"/>
          </p:cNvPicPr>
          <p:nvPr/>
        </p:nvPicPr>
        <p:blipFill>
          <a:blip r:embed="rId2"/>
          <a:stretch>
            <a:fillRect/>
          </a:stretch>
        </p:blipFill>
        <p:spPr>
          <a:xfrm>
            <a:off x="1005205" y="1828800"/>
            <a:ext cx="7132955" cy="4046855"/>
          </a:xfrm>
          <a:prstGeom prst="rect">
            <a:avLst/>
          </a:prstGeom>
        </p:spPr>
      </p:pic>
      <p:sp>
        <p:nvSpPr>
          <p:cNvPr id="4" name="TextBox 1"/>
          <p:cNvSpPr txBox="1"/>
          <p:nvPr/>
        </p:nvSpPr>
        <p:spPr>
          <a:xfrm>
            <a:off x="685800" y="381000"/>
            <a:ext cx="7543800" cy="583565"/>
          </a:xfrm>
          <a:prstGeom prst="rect">
            <a:avLst/>
          </a:prstGeom>
          <a:noFill/>
        </p:spPr>
        <p:txBody>
          <a:bodyPr wrap="square" rtlCol="0">
            <a:spAutoFit/>
          </a:bodyPr>
          <a:lstStyle/>
          <a:p>
            <a:r>
              <a:rPr lang="en-US" sz="3200" dirty="0">
                <a:solidFill>
                  <a:schemeClr val="tx2"/>
                </a:solidFill>
                <a:latin typeface="+mj-lt"/>
              </a:rPr>
              <a:t>Sample Image:</a:t>
            </a:r>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7543800" cy="583565"/>
          </a:xfrm>
          <a:prstGeom prst="rect">
            <a:avLst/>
          </a:prstGeom>
          <a:noFill/>
        </p:spPr>
        <p:txBody>
          <a:bodyPr wrap="square" rtlCol="0">
            <a:spAutoFit/>
          </a:bodyPr>
          <a:lstStyle/>
          <a:p>
            <a:r>
              <a:rPr lang="en-US" sz="3200" dirty="0" err="1" smtClean="0">
                <a:solidFill>
                  <a:schemeClr val="tx2"/>
                </a:solidFill>
                <a:latin typeface="+mj-lt"/>
              </a:rPr>
              <a:t>Extracted Phone Numbers and Text:</a:t>
            </a:r>
          </a:p>
        </p:txBody>
      </p:sp>
      <p:pic>
        <p:nvPicPr>
          <p:cNvPr id="3" name="Picture 2" descr="Screenshot (332)"/>
          <p:cNvPicPr>
            <a:picLocks noChangeAspect="1"/>
          </p:cNvPicPr>
          <p:nvPr/>
        </p:nvPicPr>
        <p:blipFill>
          <a:blip r:embed="rId2"/>
          <a:srcRect b="5419"/>
          <a:stretch>
            <a:fillRect/>
          </a:stretch>
        </p:blipFill>
        <p:spPr>
          <a:xfrm>
            <a:off x="533400" y="1524000"/>
            <a:ext cx="8254365" cy="4389120"/>
          </a:xfrm>
          <a:prstGeom prst="rect">
            <a:avLst/>
          </a:prstGeom>
        </p:spPr>
      </p:pic>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33)"/>
          <p:cNvPicPr>
            <a:picLocks noChangeAspect="1"/>
          </p:cNvPicPr>
          <p:nvPr/>
        </p:nvPicPr>
        <p:blipFill>
          <a:blip r:embed="rId2"/>
          <a:srcRect b="4308"/>
          <a:stretch>
            <a:fillRect/>
          </a:stretch>
        </p:blipFill>
        <p:spPr>
          <a:xfrm>
            <a:off x="609600" y="1371600"/>
            <a:ext cx="8126730" cy="4372610"/>
          </a:xfrm>
          <a:prstGeom prst="rect">
            <a:avLst/>
          </a:prstGeom>
        </p:spPr>
      </p:pic>
      <p:sp>
        <p:nvSpPr>
          <p:cNvPr id="3" name="TextBox 1"/>
          <p:cNvSpPr txBox="1"/>
          <p:nvPr/>
        </p:nvSpPr>
        <p:spPr>
          <a:xfrm>
            <a:off x="533400" y="457200"/>
            <a:ext cx="7543800" cy="583565"/>
          </a:xfrm>
          <a:prstGeom prst="rect">
            <a:avLst/>
          </a:prstGeom>
          <a:noFill/>
        </p:spPr>
        <p:txBody>
          <a:bodyPr wrap="square" rtlCol="0">
            <a:spAutoFit/>
          </a:bodyPr>
          <a:lstStyle/>
          <a:p>
            <a:r>
              <a:rPr lang="en-US" sz="3200" dirty="0" err="1" smtClean="0">
                <a:solidFill>
                  <a:schemeClr val="tx2"/>
                </a:solidFill>
                <a:latin typeface="+mj-lt"/>
              </a:rPr>
              <a:t>Text to Speech:</a:t>
            </a:r>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533400"/>
            <a:ext cx="7543800" cy="3415030"/>
          </a:xfrm>
          <a:prstGeom prst="rect">
            <a:avLst/>
          </a:prstGeom>
          <a:noFill/>
        </p:spPr>
        <p:txBody>
          <a:bodyPr wrap="square" rtlCol="0">
            <a:spAutoFit/>
          </a:bodyPr>
          <a:lstStyle/>
          <a:p>
            <a:r>
              <a:rPr lang="en-US" sz="3600" dirty="0" smtClean="0">
                <a:solidFill>
                  <a:schemeClr val="tx2"/>
                </a:solidFill>
                <a:latin typeface="+mj-lt"/>
                <a:cs typeface="Times New Roman" panose="02020603050405020304" pitchFamily="18" charset="0"/>
              </a:rPr>
              <a:t>Conclusion:</a:t>
            </a:r>
          </a:p>
          <a:p>
            <a:pPr algn="just"/>
            <a:endParaRPr lang="en-US" sz="2000" dirty="0" smtClean="0">
              <a:solidFill>
                <a:schemeClr val="tx2"/>
              </a:solidFill>
              <a:latin typeface="+mj-lt"/>
              <a:cs typeface="Times New Roman" panose="02020603050405020304" pitchFamily="18" charset="0"/>
            </a:endParaRPr>
          </a:p>
          <a:p>
            <a:pPr algn="just"/>
            <a:r>
              <a:rPr lang="en-US" sz="2000" dirty="0" smtClean="0">
                <a:solidFill>
                  <a:schemeClr val="tx2"/>
                </a:solidFill>
                <a:latin typeface="+mj-lt"/>
                <a:cs typeface="Times New Roman" panose="02020603050405020304" pitchFamily="18" charset="0"/>
              </a:rPr>
              <a:t>	</a:t>
            </a:r>
            <a:r>
              <a:rPr lang="en-IN" sz="2000" dirty="0" smtClean="0">
                <a:cs typeface="Times New Roman" panose="02020603050405020304" pitchFamily="18" charset="0"/>
              </a:rPr>
              <a:t>we use the OCR in the project and developed an application to extract phone number from an image. The input will be given by the user then the OCR processed it then it will given phone number</a:t>
            </a:r>
            <a:r>
              <a:rPr lang="en-US" altLang="en-IN" sz="2000" dirty="0" smtClean="0">
                <a:cs typeface="Times New Roman" panose="02020603050405020304" pitchFamily="18" charset="0"/>
              </a:rPr>
              <a:t>s</a:t>
            </a:r>
            <a:r>
              <a:rPr lang="en-IN" sz="2000" dirty="0" smtClean="0">
                <a:cs typeface="Times New Roman" panose="02020603050405020304" pitchFamily="18" charset="0"/>
              </a:rPr>
              <a:t> and the main keyword</a:t>
            </a:r>
            <a:r>
              <a:rPr lang="en-US" altLang="en-IN" sz="2000" dirty="0" smtClean="0">
                <a:cs typeface="Times New Roman" panose="02020603050405020304" pitchFamily="18" charset="0"/>
              </a:rPr>
              <a:t>s</a:t>
            </a:r>
            <a:r>
              <a:rPr lang="en-IN" sz="2000" dirty="0" smtClean="0">
                <a:cs typeface="Times New Roman" panose="02020603050405020304" pitchFamily="18" charset="0"/>
              </a:rPr>
              <a:t> of an image as an output. This application is helpful when we have more phone numbers in an image and it also extracts if it is in the different angles.</a:t>
            </a:r>
          </a:p>
          <a:p>
            <a:pPr algn="just"/>
            <a:endParaRPr lang="en-US" sz="4000" dirty="0">
              <a:solidFill>
                <a:schemeClr val="tx2"/>
              </a:solidFill>
              <a:latin typeface="+mj-lt"/>
            </a:endParaRPr>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39825"/>
          </a:xfrm>
        </p:spPr>
        <p:txBody>
          <a:bodyPr/>
          <a:lstStyle/>
          <a:p>
            <a:r>
              <a:rPr lang="en-IN" altLang="en-US" sz="2800" dirty="0"/>
              <a:t/>
            </a:r>
            <a:br>
              <a:rPr lang="en-IN" alt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endParaRPr lang="en-US" sz="2800" dirty="0"/>
          </a:p>
        </p:txBody>
      </p:sp>
      <p:sp>
        <p:nvSpPr>
          <p:cNvPr id="3" name="Content Placeholder 2"/>
          <p:cNvSpPr>
            <a:spLocks noGrp="1"/>
          </p:cNvSpPr>
          <p:nvPr>
            <p:ph idx="1"/>
          </p:nvPr>
        </p:nvSpPr>
        <p:spPr>
          <a:xfrm>
            <a:off x="457200" y="457200"/>
            <a:ext cx="8305800" cy="5292725"/>
          </a:xfrm>
        </p:spPr>
        <p:txBody>
          <a:bodyPr/>
          <a:lstStyle/>
          <a:p>
            <a:pPr marL="0" indent="0">
              <a:buNone/>
            </a:pPr>
            <a:r>
              <a:rPr lang="en-US" sz="3600" dirty="0" smtClean="0">
                <a:solidFill>
                  <a:schemeClr val="tx2"/>
                </a:solidFill>
                <a:latin typeface="+mj-lt"/>
              </a:rPr>
              <a:t>References:</a:t>
            </a:r>
          </a:p>
          <a:p>
            <a:pPr marL="457200" indent="-457200">
              <a:buFont typeface="+mj-lt"/>
              <a:buAutoNum type="arabicPeriod"/>
            </a:pPr>
            <a:endParaRPr lang="en-US" sz="2000" dirty="0" smtClean="0"/>
          </a:p>
          <a:p>
            <a:pPr marL="457200" indent="-457200">
              <a:buClr>
                <a:schemeClr val="accent1">
                  <a:lumMod val="75000"/>
                </a:schemeClr>
              </a:buClr>
              <a:buSzPct val="125000"/>
              <a:buNone/>
            </a:pPr>
            <a:r>
              <a:rPr lang="en-US" sz="1800" dirty="0" smtClean="0"/>
              <a:t>[1]	 Identification of Optimal Optical Character Recognition (OCR) Engine for Proposed System: Authors-</a:t>
            </a:r>
            <a:r>
              <a:rPr lang="en-US" sz="1800" dirty="0" err="1" smtClean="0"/>
              <a:t>Mrunal</a:t>
            </a:r>
            <a:r>
              <a:rPr lang="en-US" sz="1800" dirty="0" smtClean="0"/>
              <a:t> G. Marne, </a:t>
            </a:r>
            <a:r>
              <a:rPr lang="en-US" sz="1800" dirty="0" err="1" smtClean="0"/>
              <a:t>Pravin</a:t>
            </a:r>
            <a:r>
              <a:rPr lang="en-US" sz="1800" dirty="0" smtClean="0"/>
              <a:t> </a:t>
            </a:r>
            <a:r>
              <a:rPr lang="en-US" sz="1800" dirty="0" err="1" smtClean="0"/>
              <a:t>Futane</a:t>
            </a:r>
            <a:r>
              <a:rPr lang="en-US" sz="1800" dirty="0" smtClean="0"/>
              <a:t>, </a:t>
            </a:r>
            <a:r>
              <a:rPr lang="en-US" sz="1800" dirty="0" err="1" smtClean="0"/>
              <a:t>Sakshi</a:t>
            </a:r>
            <a:r>
              <a:rPr lang="en-US" sz="1800" dirty="0" smtClean="0"/>
              <a:t> B. </a:t>
            </a:r>
            <a:r>
              <a:rPr lang="en-US" sz="1800" dirty="0" err="1" smtClean="0"/>
              <a:t>Kolekar</a:t>
            </a:r>
            <a:r>
              <a:rPr lang="en-US" sz="1800" dirty="0" smtClean="0"/>
              <a:t>, </a:t>
            </a:r>
            <a:r>
              <a:rPr lang="en-US" sz="1800" dirty="0" err="1" smtClean="0"/>
              <a:t>Aditya</a:t>
            </a:r>
            <a:r>
              <a:rPr lang="en-US" sz="1800" dirty="0" smtClean="0"/>
              <a:t> D. </a:t>
            </a:r>
            <a:r>
              <a:rPr lang="en-US" sz="1800" dirty="0" err="1" smtClean="0"/>
              <a:t>Lakhadive</a:t>
            </a:r>
            <a:r>
              <a:rPr lang="en-US" sz="1800" dirty="0" smtClean="0"/>
              <a:t>, </a:t>
            </a:r>
            <a:r>
              <a:rPr lang="en-US" sz="1800" dirty="0" err="1" smtClean="0"/>
              <a:t>Snehwardhan</a:t>
            </a:r>
            <a:r>
              <a:rPr lang="en-US" sz="1800" dirty="0" smtClean="0"/>
              <a:t> K. </a:t>
            </a:r>
            <a:r>
              <a:rPr lang="en-US" sz="1800" dirty="0" err="1" smtClean="0"/>
              <a:t>Marathe</a:t>
            </a:r>
            <a:r>
              <a:rPr lang="en-US" sz="1800" dirty="0" smtClean="0"/>
              <a:t>, 25 April 2019</a:t>
            </a:r>
          </a:p>
          <a:p>
            <a:pPr marL="457200" indent="-457200">
              <a:buClr>
                <a:schemeClr val="accent1">
                  <a:lumMod val="75000"/>
                </a:schemeClr>
              </a:buClr>
              <a:buSzPct val="125000"/>
              <a:buNone/>
            </a:pPr>
            <a:r>
              <a:rPr lang="en-US" sz="1800" dirty="0" smtClean="0"/>
              <a:t>	</a:t>
            </a:r>
            <a:endParaRPr lang="en-US" sz="2000" dirty="0" smtClean="0"/>
          </a:p>
          <a:p>
            <a:pPr marL="457200" indent="-457200">
              <a:buClr>
                <a:schemeClr val="accent1">
                  <a:lumMod val="75000"/>
                </a:schemeClr>
              </a:buClr>
              <a:buSzPct val="125000"/>
              <a:buNone/>
            </a:pPr>
            <a:r>
              <a:rPr lang="en-US" sz="1800" dirty="0" smtClean="0"/>
              <a:t>[2]    Handwritten Optical Character Recognition (OCR): A Comprehensive Systematic Literature Review (SLR), Authors  -  </a:t>
            </a:r>
            <a:r>
              <a:rPr lang="en-US" sz="1800" dirty="0" err="1" smtClean="0"/>
              <a:t>Jamshed</a:t>
            </a:r>
            <a:r>
              <a:rPr lang="en-US" sz="1800" dirty="0" smtClean="0"/>
              <a:t> </a:t>
            </a:r>
            <a:r>
              <a:rPr lang="en-US" sz="1800" dirty="0" err="1" smtClean="0"/>
              <a:t>Memon</a:t>
            </a:r>
            <a:r>
              <a:rPr lang="en-US" sz="1800" dirty="0" smtClean="0"/>
              <a:t>, </a:t>
            </a:r>
            <a:r>
              <a:rPr lang="en-US" sz="1800" dirty="0" err="1" smtClean="0"/>
              <a:t>Maira</a:t>
            </a:r>
            <a:r>
              <a:rPr lang="en-US" sz="1800" dirty="0" smtClean="0"/>
              <a:t> Sami, </a:t>
            </a:r>
            <a:r>
              <a:rPr lang="en-US" sz="1800" dirty="0" err="1" smtClean="0"/>
              <a:t>Rizwan</a:t>
            </a:r>
            <a:r>
              <a:rPr lang="en-US" sz="1800" dirty="0" smtClean="0"/>
              <a:t> Ahmed Khan, and </a:t>
            </a:r>
            <a:r>
              <a:rPr lang="en-US" sz="1800" dirty="0" err="1" smtClean="0"/>
              <a:t>Mueen</a:t>
            </a:r>
            <a:r>
              <a:rPr lang="en-US" sz="1800" dirty="0" smtClean="0"/>
              <a:t> </a:t>
            </a:r>
            <a:r>
              <a:rPr lang="en-US" sz="1800" dirty="0" err="1" smtClean="0"/>
              <a:t>Uddin</a:t>
            </a:r>
            <a:r>
              <a:rPr lang="en-US" sz="1800" dirty="0" smtClean="0"/>
              <a:t> 5 April 2019</a:t>
            </a:r>
            <a:endParaRPr lang="en-US" sz="2800" dirty="0" smtClean="0"/>
          </a:p>
          <a:p>
            <a:pPr marL="457200" indent="-457200">
              <a:buClr>
                <a:schemeClr val="accent1">
                  <a:lumMod val="75000"/>
                </a:schemeClr>
              </a:buClr>
              <a:buSzPct val="125000"/>
              <a:buNone/>
            </a:pPr>
            <a:endParaRPr lang="en-US" sz="2800" dirty="0" smtClean="0">
              <a:solidFill>
                <a:schemeClr val="tx2"/>
              </a:solidFill>
              <a:latin typeface="+mj-lt"/>
            </a:endParaRPr>
          </a:p>
          <a:p>
            <a:pPr marL="457200" indent="-457200">
              <a:buClr>
                <a:schemeClr val="accent1">
                  <a:lumMod val="75000"/>
                </a:schemeClr>
              </a:buClr>
              <a:buSzPct val="100000"/>
              <a:buNone/>
            </a:pPr>
            <a:r>
              <a:rPr lang="en-IN" altLang="en-US" sz="1800" dirty="0" smtClean="0"/>
              <a:t>[3]	</a:t>
            </a:r>
            <a:r>
              <a:rPr lang="en-US" sz="1800" dirty="0" smtClean="0"/>
              <a:t>Optical Character Recognition: An illustrated guide to the frontier George Nagy, Thomas A. </a:t>
            </a:r>
            <a:r>
              <a:rPr lang="en-US" sz="1800" dirty="0" err="1" smtClean="0"/>
              <a:t>Nartker</a:t>
            </a:r>
            <a:r>
              <a:rPr lang="en-US" sz="1800" dirty="0" smtClean="0"/>
              <a:t>, Stephen V. Rice, 06 April 2015.</a:t>
            </a:r>
          </a:p>
          <a:p>
            <a:pPr marL="457200" indent="-457200">
              <a:buClr>
                <a:schemeClr val="accent1">
                  <a:lumMod val="75000"/>
                </a:schemeClr>
              </a:buClr>
              <a:buSzPct val="125000"/>
              <a:buFont typeface="+mj-lt"/>
              <a:buAutoNum type="arabicPeriod"/>
            </a:pPr>
            <a:endParaRPr lang="en-US" sz="1800" dirty="0" smtClean="0"/>
          </a:p>
          <a:p>
            <a:pPr marL="457200" indent="-457200">
              <a:buSzPct val="125000"/>
              <a:buFont typeface="+mj-lt"/>
              <a:buAutoNum type="arabicPeriod"/>
            </a:pPr>
            <a:endParaRPr lang="en-US" sz="1800" dirty="0" smtClean="0">
              <a:hlinkClick r:id="rId2"/>
            </a:endParaRPr>
          </a:p>
          <a:p>
            <a:pPr marL="457200" indent="-457200">
              <a:buSzPct val="125000"/>
              <a:buFont typeface="+mj-lt"/>
              <a:buAutoNum type="arabicPeriod"/>
            </a:pPr>
            <a:endParaRPr lang="en-US" sz="2000" dirty="0" smtClean="0">
              <a:hlinkClick r:id="rId2"/>
            </a:endParaRPr>
          </a:p>
          <a:p>
            <a:pPr marL="457200" indent="-457200">
              <a:buClr>
                <a:schemeClr val="accent1">
                  <a:lumMod val="50000"/>
                </a:schemeClr>
              </a:buClr>
              <a:buSzPct val="125000"/>
              <a:buFont typeface="+mj-lt"/>
              <a:buAutoNum type="arabicPeriod"/>
            </a:pPr>
            <a:endParaRPr lang="en-US" sz="2000" dirty="0" smtClean="0">
              <a:hlinkClick r:id="rId2"/>
            </a:endParaRPr>
          </a:p>
          <a:p>
            <a:pPr marL="457200" indent="-457200">
              <a:buSzPct val="125000"/>
              <a:buFont typeface="+mj-lt"/>
              <a:buAutoNum type="arabicPeriod"/>
            </a:pPr>
            <a:endParaRPr lang="en-US" sz="2000" dirty="0" smtClean="0">
              <a:hlinkClick r:id="rId2"/>
            </a:endParaRPr>
          </a:p>
          <a:p>
            <a:pPr marL="457200" indent="-457200">
              <a:buSzPct val="125000"/>
              <a:buFont typeface="+mj-lt"/>
              <a:buAutoNum type="arabicPeriod"/>
            </a:pPr>
            <a:endParaRPr lang="en-US" sz="2000" dirty="0" smtClean="0">
              <a:hlinkClick r:id="rId2"/>
            </a:endParaRPr>
          </a:p>
          <a:p>
            <a:pPr marL="0" indent="0">
              <a:buNone/>
            </a:pPr>
            <a:endParaRPr lang="en-US" sz="2000" dirty="0" smtClean="0">
              <a:hlinkClick r:id="rId2"/>
            </a:endParaRPr>
          </a:p>
          <a:p>
            <a:pPr marL="0" indent="0">
              <a:buNone/>
            </a:pPr>
            <a:endParaRPr lang="en-US" sz="2000" dirty="0" smtClean="0">
              <a:hlinkClick r:id="rId2"/>
            </a:endParaRPr>
          </a:p>
          <a:p>
            <a:pPr marL="0" indent="0">
              <a:buNone/>
            </a:pPr>
            <a:endParaRPr lang="en-US" sz="2000" dirty="0" smtClean="0">
              <a:hlinkClick r:id="rId2"/>
            </a:endParaRPr>
          </a:p>
          <a:p>
            <a:pPr marL="0" indent="0">
              <a:buNone/>
            </a:pPr>
            <a:endParaRPr lang="en-US" sz="2000" dirty="0" smtClean="0">
              <a:hlinkClick r:id="rId2"/>
            </a:endParaRPr>
          </a:p>
          <a:p>
            <a:endParaRPr lang="en-US" sz="2000" dirty="0" smtClean="0"/>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1"/>
            <a:ext cx="7772400" cy="774700"/>
          </a:xfrm>
        </p:spPr>
        <p:txBody>
          <a:bodyPr/>
          <a:lstStyle/>
          <a:p>
            <a:pPr algn="ctr"/>
            <a:r>
              <a:rPr lang="en-US" dirty="0" smtClean="0"/>
              <a:t> </a:t>
            </a:r>
            <a:endParaRPr lang="en-US" dirty="0"/>
          </a:p>
        </p:txBody>
      </p:sp>
      <p:sp>
        <p:nvSpPr>
          <p:cNvPr id="5" name="Text Placeholder 4"/>
          <p:cNvSpPr>
            <a:spLocks noGrp="1"/>
          </p:cNvSpPr>
          <p:nvPr>
            <p:ph type="body" idx="1"/>
          </p:nvPr>
        </p:nvSpPr>
        <p:spPr>
          <a:xfrm>
            <a:off x="685800" y="609600"/>
            <a:ext cx="7772400" cy="1500187"/>
          </a:xfrm>
        </p:spPr>
        <p:txBody>
          <a:bodyPr/>
          <a:lstStyle/>
          <a:p>
            <a:pPr algn="ctr"/>
            <a:r>
              <a:rPr lang="en-US" sz="5400" dirty="0" smtClean="0"/>
              <a:t>Any Queries </a:t>
            </a:r>
            <a:endParaRPr lang="en-US" sz="5400" dirty="0"/>
          </a:p>
        </p:txBody>
      </p:sp>
      <p:sp>
        <p:nvSpPr>
          <p:cNvPr id="6" name="Rectangle 5"/>
          <p:cNvSpPr/>
          <p:nvPr/>
        </p:nvSpPr>
        <p:spPr>
          <a:xfrm>
            <a:off x="3810000" y="2743200"/>
            <a:ext cx="1676400" cy="1862048"/>
          </a:xfrm>
          <a:prstGeom prst="rect">
            <a:avLst/>
          </a:prstGeom>
          <a:noFill/>
        </p:spPr>
        <p:txBody>
          <a:bodyPr wrap="square" lIns="91440" tIns="45720" rIns="91440" bIns="45720">
            <a:spAutoFit/>
          </a:bodyPr>
          <a:lstStyle/>
          <a:p>
            <a:pPr algn="ctr"/>
            <a:r>
              <a:rPr lang="en-US" sz="11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smtClean="0"/>
              <a:t>Git</a:t>
            </a:r>
            <a:r>
              <a:rPr lang="en-US" sz="3600" dirty="0" smtClean="0"/>
              <a:t> hub Link:</a:t>
            </a:r>
            <a:endParaRPr lang="en-US" sz="3600" dirty="0"/>
          </a:p>
        </p:txBody>
      </p:sp>
      <p:sp>
        <p:nvSpPr>
          <p:cNvPr id="3" name="Content Placeholder 2"/>
          <p:cNvSpPr>
            <a:spLocks noGrp="1"/>
          </p:cNvSpPr>
          <p:nvPr>
            <p:ph idx="1"/>
          </p:nvPr>
        </p:nvSpPr>
        <p:spPr/>
        <p:txBody>
          <a:bodyPr/>
          <a:lstStyle/>
          <a:p>
            <a:r>
              <a:rPr lang="en-US" sz="2000" dirty="0" smtClean="0">
                <a:latin typeface="Times New Roman" pitchFamily="18" charset="0"/>
                <a:cs typeface="Times New Roman" pitchFamily="18" charset="0"/>
                <a:hlinkClick r:id="rId2"/>
              </a:rPr>
              <a:t>https://github.com/AKSHITHA18/CSE_SRIT_A10/blob/main/app.py</a:t>
            </a:r>
            <a:endParaRPr lang="en-US" sz="2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0" y="2895600"/>
            <a:ext cx="3007554" cy="769441"/>
          </a:xfrm>
          <a:prstGeom prst="rect">
            <a:avLst/>
          </a:prstGeom>
        </p:spPr>
        <p:txBody>
          <a:bodyPr wrap="none">
            <a:spAutoFit/>
          </a:bodyPr>
          <a:lstStyle/>
          <a:p>
            <a:pPr algn="ctr"/>
            <a:r>
              <a:rPr lang="en-US" sz="4400" b="1" dirty="0" smtClean="0">
                <a:solidFill>
                  <a:schemeClr val="tx2"/>
                </a:solidFill>
              </a:rPr>
              <a:t>Thank you</a:t>
            </a:r>
            <a:endParaRPr lang="en-US" sz="4400" b="1" dirty="0">
              <a:solidFill>
                <a:schemeClr val="tx2"/>
              </a:solidFill>
            </a:endParaRPr>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09600"/>
            <a:ext cx="7543800" cy="3631763"/>
          </a:xfrm>
          <a:prstGeom prst="rect">
            <a:avLst/>
          </a:prstGeom>
          <a:noFill/>
        </p:spPr>
        <p:txBody>
          <a:bodyPr wrap="square" rtlCol="0">
            <a:spAutoFit/>
          </a:bodyPr>
          <a:lstStyle/>
          <a:p>
            <a:r>
              <a:rPr lang="en-US" sz="3600" dirty="0" smtClean="0">
                <a:solidFill>
                  <a:schemeClr val="tx2"/>
                </a:solidFill>
                <a:latin typeface="+mj-lt"/>
              </a:rPr>
              <a:t>Contents:</a:t>
            </a:r>
          </a:p>
          <a:p>
            <a:endParaRPr lang="en-US" dirty="0" smtClean="0"/>
          </a:p>
          <a:p>
            <a:pPr lvl="1">
              <a:buFont typeface="Wingdings" panose="05000000000000000000" pitchFamily="2" charset="2"/>
              <a:buChar char="ü"/>
            </a:pPr>
            <a:r>
              <a:rPr lang="en-US" sz="2000" dirty="0" smtClean="0">
                <a:cs typeface="Times New Roman" panose="02020603050405020304" pitchFamily="18" charset="0"/>
              </a:rPr>
              <a:t>Introduction </a:t>
            </a:r>
          </a:p>
          <a:p>
            <a:pPr lvl="1">
              <a:buFont typeface="Wingdings" panose="05000000000000000000" pitchFamily="2" charset="2"/>
              <a:buChar char="ü"/>
            </a:pPr>
            <a:r>
              <a:rPr lang="en-US" sz="2000" dirty="0" smtClean="0">
                <a:cs typeface="Times New Roman" panose="02020603050405020304" pitchFamily="18" charset="0"/>
              </a:rPr>
              <a:t>Abstract </a:t>
            </a:r>
          </a:p>
          <a:p>
            <a:pPr lvl="1">
              <a:buFont typeface="Wingdings" panose="05000000000000000000" pitchFamily="2" charset="2"/>
              <a:buChar char="ü"/>
            </a:pPr>
            <a:r>
              <a:rPr lang="en-US" sz="2000" dirty="0" smtClean="0">
                <a:cs typeface="Times New Roman" panose="02020603050405020304" pitchFamily="18" charset="0"/>
              </a:rPr>
              <a:t>Problem Statement</a:t>
            </a:r>
          </a:p>
          <a:p>
            <a:pPr lvl="1">
              <a:buFont typeface="Wingdings" panose="05000000000000000000" pitchFamily="2" charset="2"/>
              <a:buChar char="ü"/>
            </a:pPr>
            <a:r>
              <a:rPr lang="en-US" sz="2000" dirty="0" smtClean="0">
                <a:cs typeface="Times New Roman" panose="02020603050405020304" pitchFamily="18" charset="0"/>
              </a:rPr>
              <a:t>Module description</a:t>
            </a:r>
          </a:p>
          <a:p>
            <a:pPr lvl="1">
              <a:buFont typeface="Wingdings" panose="05000000000000000000" pitchFamily="2" charset="2"/>
              <a:buChar char="ü"/>
            </a:pPr>
            <a:r>
              <a:rPr lang="en-US" sz="2000" dirty="0" smtClean="0">
                <a:cs typeface="Times New Roman" panose="02020603050405020304" pitchFamily="18" charset="0"/>
              </a:rPr>
              <a:t>Outputs</a:t>
            </a:r>
          </a:p>
          <a:p>
            <a:pPr lvl="1">
              <a:buFont typeface="Wingdings" panose="05000000000000000000" pitchFamily="2" charset="2"/>
              <a:buChar char="ü"/>
            </a:pPr>
            <a:r>
              <a:rPr lang="en-US" sz="2000" dirty="0" smtClean="0">
                <a:cs typeface="Times New Roman" panose="02020603050405020304" pitchFamily="18" charset="0"/>
              </a:rPr>
              <a:t>Conclusion</a:t>
            </a:r>
          </a:p>
          <a:p>
            <a:pPr lvl="1">
              <a:buFont typeface="Wingdings" panose="05000000000000000000" pitchFamily="2" charset="2"/>
              <a:buChar char="ü"/>
            </a:pPr>
            <a:r>
              <a:rPr lang="en-US" sz="2000" dirty="0" smtClean="0">
                <a:cs typeface="Times New Roman" panose="02020603050405020304" pitchFamily="18" charset="0"/>
              </a:rPr>
              <a:t>References</a:t>
            </a:r>
          </a:p>
          <a:p>
            <a:endParaRPr lang="en-US" dirty="0" smtClean="0"/>
          </a:p>
          <a:p>
            <a:endParaRPr lang="en-US" dirty="0"/>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39825"/>
          </a:xfrm>
        </p:spPr>
        <p:txBody>
          <a:bodyPr/>
          <a:lstStyle/>
          <a:p>
            <a:r>
              <a:rPr lang="en-US" sz="3600" dirty="0" smtClean="0"/>
              <a:t>Introduction:</a:t>
            </a:r>
            <a:br>
              <a:rPr lang="en-US" sz="3600" dirty="0" smtClean="0"/>
            </a:br>
            <a:endParaRPr lang="en-US" sz="3600" dirty="0"/>
          </a:p>
        </p:txBody>
      </p:sp>
      <p:sp>
        <p:nvSpPr>
          <p:cNvPr id="3" name="Content Placeholder 2"/>
          <p:cNvSpPr>
            <a:spLocks noGrp="1"/>
          </p:cNvSpPr>
          <p:nvPr>
            <p:ph idx="1"/>
          </p:nvPr>
        </p:nvSpPr>
        <p:spPr/>
        <p:txBody>
          <a:bodyPr/>
          <a:lstStyle/>
          <a:p>
            <a:r>
              <a:rPr lang="en-IN" sz="2000" dirty="0" smtClean="0"/>
              <a:t>OCR stands for "</a:t>
            </a:r>
            <a:r>
              <a:rPr lang="en-IN" sz="2000" b="1" dirty="0" smtClean="0"/>
              <a:t>Optical Character Recognition.”</a:t>
            </a:r>
            <a:r>
              <a:rPr lang="en-IN" sz="2000" dirty="0" smtClean="0"/>
              <a:t> It is a technology that  recognizes text within a digital image. It is commonly used to recognize text in scanned documents and images.</a:t>
            </a:r>
          </a:p>
          <a:p>
            <a:endParaRPr lang="en-IN" sz="2000" dirty="0" smtClean="0"/>
          </a:p>
          <a:p>
            <a:r>
              <a:rPr lang="en-US" sz="2000" dirty="0" smtClean="0"/>
              <a:t>OCR is a set of computer vision tasks that convert scanned documents and images into machine readable text. It takes images of documents, invoices and receipts, finds text in it and converts it into a format that machines can better process. You want to read information off of ID cards or read numbers on a bank </a:t>
            </a:r>
            <a:r>
              <a:rPr lang="en-US" sz="2000" dirty="0" err="1" smtClean="0"/>
              <a:t>cheque</a:t>
            </a:r>
            <a:r>
              <a:rPr lang="en-US" sz="2000" dirty="0" smtClean="0"/>
              <a:t>, OCR is what will drive your software.</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7696200" cy="5109091"/>
          </a:xfrm>
          <a:prstGeom prst="rect">
            <a:avLst/>
          </a:prstGeom>
        </p:spPr>
        <p:txBody>
          <a:bodyPr wrap="square">
            <a:spAutoFit/>
          </a:bodyPr>
          <a:lstStyle/>
          <a:p>
            <a:r>
              <a:rPr lang="en-US" sz="3600" dirty="0" smtClean="0">
                <a:solidFill>
                  <a:schemeClr val="tx2"/>
                </a:solidFill>
                <a:latin typeface="+mj-lt"/>
              </a:rPr>
              <a:t>Existing system:</a:t>
            </a:r>
          </a:p>
          <a:p>
            <a:pPr algn="just"/>
            <a:r>
              <a:rPr lang="en-US" dirty="0" smtClean="0"/>
              <a:t>	</a:t>
            </a:r>
          </a:p>
          <a:p>
            <a:pPr algn="just"/>
            <a:r>
              <a:rPr lang="en-US" dirty="0" smtClean="0"/>
              <a:t>	</a:t>
            </a:r>
            <a:r>
              <a:rPr lang="en-US" sz="2000" dirty="0" smtClean="0"/>
              <a:t> In the running world, there is a growing demand for the users to convert the printed documents in to electronic documents for maintaining the security of their data. </a:t>
            </a:r>
          </a:p>
          <a:p>
            <a:pPr algn="just"/>
            <a:endParaRPr lang="en-US" sz="2000" dirty="0" smtClean="0"/>
          </a:p>
          <a:p>
            <a:pPr algn="just"/>
            <a:r>
              <a:rPr lang="en-US" sz="2000" dirty="0" smtClean="0"/>
              <a:t>	 Hence the basic OCR the system was invented to convert the data available on papers into computer </a:t>
            </a:r>
            <a:r>
              <a:rPr lang="en-US" sz="2000" dirty="0" err="1" smtClean="0"/>
              <a:t>processable</a:t>
            </a:r>
            <a:r>
              <a:rPr lang="en-US" sz="2000" dirty="0" smtClean="0"/>
              <a:t> documents, So that the documents can be editable and reusable</a:t>
            </a:r>
            <a:r>
              <a:rPr lang="en-IN" sz="2000" dirty="0" smtClean="0"/>
              <a:t>.</a:t>
            </a:r>
          </a:p>
          <a:p>
            <a:pPr algn="just"/>
            <a:endParaRPr lang="en-IN" dirty="0" smtClean="0"/>
          </a:p>
          <a:p>
            <a:pPr algn="just"/>
            <a:r>
              <a:rPr lang="en-US" sz="3600" dirty="0" smtClean="0">
                <a:solidFill>
                  <a:schemeClr val="tx2"/>
                </a:solidFill>
                <a:latin typeface="+mj-lt"/>
                <a:sym typeface="+mn-ea"/>
              </a:rPr>
              <a:t>Proposed system:</a:t>
            </a:r>
            <a:endParaRPr lang="en-US" sz="3600" dirty="0" smtClean="0">
              <a:solidFill>
                <a:schemeClr val="tx2"/>
              </a:solidFill>
              <a:latin typeface="+mj-lt"/>
            </a:endParaRPr>
          </a:p>
          <a:p>
            <a:pPr algn="just"/>
            <a:endParaRPr lang="en-US" sz="2000" dirty="0" smtClean="0"/>
          </a:p>
          <a:p>
            <a:pPr algn="just"/>
            <a:r>
              <a:rPr lang="en-US" sz="2000" dirty="0" smtClean="0">
                <a:sym typeface="+mn-ea"/>
              </a:rPr>
              <a:t>	Our proposed system is OCR that recognizes the phone numbers and also suggest information contains in an image.</a:t>
            </a:r>
          </a:p>
          <a:p>
            <a:pPr algn="just"/>
            <a:endParaRPr lang="en-IN" dirty="0" smtClean="0"/>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Abstract:</a:t>
            </a:r>
            <a:endParaRPr lang="en-US" sz="3600" dirty="0"/>
          </a:p>
        </p:txBody>
      </p:sp>
      <p:sp>
        <p:nvSpPr>
          <p:cNvPr id="3" name="Content Placeholder 2"/>
          <p:cNvSpPr>
            <a:spLocks noGrp="1"/>
          </p:cNvSpPr>
          <p:nvPr>
            <p:ph idx="1"/>
          </p:nvPr>
        </p:nvSpPr>
        <p:spPr>
          <a:xfrm>
            <a:off x="228600" y="990600"/>
            <a:ext cx="8458200" cy="5638800"/>
          </a:xfrm>
        </p:spPr>
        <p:txBody>
          <a:bodyPr/>
          <a:lstStyle/>
          <a:p>
            <a:pPr algn="just">
              <a:buNone/>
            </a:pPr>
            <a:r>
              <a:rPr lang="en-US" sz="2000" dirty="0" smtClean="0"/>
              <a:t>    		</a:t>
            </a:r>
            <a:r>
              <a:rPr lang="en-US" sz="1800" dirty="0" smtClean="0"/>
              <a:t>Optical Character Recognition is the process of extracting text from an image. Character recognition is achieved through segmentation, feature extraction, and classification. The motive of OCR is to get text from existing images or text files. Generally, an image contains text, digits, phone numbers, mail ids, etc. Our main objective here is to extract phone numbers from an image. The shape of phone numbers in an existing image is unconstrained. Noting down phone numbers from a highly texted image is a challenging thing.</a:t>
            </a:r>
          </a:p>
          <a:p>
            <a:pPr algn="just">
              <a:buNone/>
            </a:pPr>
            <a:endParaRPr lang="en-US" sz="1800" dirty="0" smtClean="0"/>
          </a:p>
          <a:p>
            <a:pPr algn="just">
              <a:buNone/>
            </a:pPr>
            <a:r>
              <a:rPr lang="en-US" sz="1800" dirty="0" smtClean="0"/>
              <a:t>    		To resolve this, our project provides an application, where it reads an image and extracts out the phone numbers. It also shows information about the image and provides a facility to speak out and copy the phone numbers. This can also reduce the time and makes these types of routine things faster. Overall, we conclude that commodities are becoming even smarter, which leads to reducing human effort and time. Well, our project is one of those types.  </a:t>
            </a:r>
          </a:p>
          <a:p>
            <a:pPr algn="just">
              <a:buNone/>
            </a:pPr>
            <a:r>
              <a:rPr lang="en-US" sz="2000" b="1" dirty="0" smtClean="0"/>
              <a:t>	</a:t>
            </a:r>
            <a:r>
              <a:rPr lang="en-US" sz="2400" dirty="0" smtClean="0">
                <a:solidFill>
                  <a:schemeClr val="tx2"/>
                </a:solidFill>
                <a:latin typeface="+mj-lt"/>
              </a:rPr>
              <a:t>Keywords: </a:t>
            </a:r>
            <a:r>
              <a:rPr lang="en-US" sz="1800" dirty="0" smtClean="0"/>
              <a:t>OCR, Character Recognition, Flask, Image Recognition, Open CV, Text-to-speech, Pre-Processing.</a:t>
            </a:r>
          </a:p>
          <a:p>
            <a:pPr algn="just">
              <a:buNone/>
            </a:pPr>
            <a:endParaRPr lang="en-US" sz="2000" dirty="0" smtClean="0"/>
          </a:p>
          <a:p>
            <a:pPr algn="just"/>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457200"/>
            <a:ext cx="7696200" cy="769441"/>
          </a:xfrm>
          <a:prstGeom prst="rect">
            <a:avLst/>
          </a:prstGeom>
          <a:noFill/>
        </p:spPr>
        <p:txBody>
          <a:bodyPr wrap="square" rtlCol="0">
            <a:spAutoFit/>
          </a:bodyPr>
          <a:lstStyle/>
          <a:p>
            <a:endParaRPr lang="en-US" sz="2400" dirty="0" smtClean="0"/>
          </a:p>
          <a:p>
            <a:r>
              <a:rPr lang="en-US" sz="2000" dirty="0" smtClean="0"/>
              <a:t>	</a:t>
            </a:r>
            <a:endParaRPr lang="en-US" sz="2000" dirty="0"/>
          </a:p>
        </p:txBody>
      </p:sp>
      <p:sp>
        <p:nvSpPr>
          <p:cNvPr id="4" name="Rectangle 3"/>
          <p:cNvSpPr/>
          <p:nvPr/>
        </p:nvSpPr>
        <p:spPr>
          <a:xfrm>
            <a:off x="685800" y="609600"/>
            <a:ext cx="7467600" cy="2862322"/>
          </a:xfrm>
          <a:prstGeom prst="rect">
            <a:avLst/>
          </a:prstGeom>
        </p:spPr>
        <p:txBody>
          <a:bodyPr wrap="square">
            <a:spAutoFit/>
          </a:bodyPr>
          <a:lstStyle/>
          <a:p>
            <a:r>
              <a:rPr lang="en-US" sz="3600" dirty="0" smtClean="0">
                <a:solidFill>
                  <a:schemeClr val="tx2"/>
                </a:solidFill>
                <a:latin typeface="+mj-lt"/>
              </a:rPr>
              <a:t>Problem statement:</a:t>
            </a:r>
          </a:p>
          <a:p>
            <a:r>
              <a:rPr lang="en-US" sz="4000" dirty="0" smtClean="0">
                <a:latin typeface="+mj-lt"/>
              </a:rPr>
              <a:t>	</a:t>
            </a:r>
          </a:p>
          <a:p>
            <a:pPr algn="just"/>
            <a:r>
              <a:rPr lang="en-IN" altLang="en-US" sz="2000" dirty="0" smtClean="0"/>
              <a:t>	Noting any data from an image is risky and that too if that image has noisy data, it’s a challenging thing. Our main objective is, focusing on phone numbers and related text about the image. </a:t>
            </a:r>
            <a:r>
              <a:rPr lang="en-US" sz="2000" dirty="0" smtClean="0"/>
              <a:t>an image may contain multiple phone numbers. It takes much time to extract each phone number from an image. </a:t>
            </a: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7696200" cy="6032421"/>
          </a:xfrm>
          <a:prstGeom prst="rect">
            <a:avLst/>
          </a:prstGeom>
          <a:noFill/>
        </p:spPr>
        <p:txBody>
          <a:bodyPr wrap="square" rtlCol="0">
            <a:spAutoFit/>
          </a:bodyPr>
          <a:lstStyle/>
          <a:p>
            <a:r>
              <a:rPr lang="en-US" sz="3600" dirty="0" smtClean="0">
                <a:solidFill>
                  <a:schemeClr val="tx2"/>
                </a:solidFill>
                <a:latin typeface="+mj-lt"/>
              </a:rPr>
              <a:t>Modules description:</a:t>
            </a:r>
          </a:p>
          <a:p>
            <a:endParaRPr lang="en-US" sz="2800" dirty="0" smtClean="0">
              <a:solidFill>
                <a:schemeClr val="tx2"/>
              </a:solidFill>
              <a:latin typeface="+mj-lt"/>
            </a:endParaRPr>
          </a:p>
          <a:p>
            <a:r>
              <a:rPr lang="en-US" sz="3200" dirty="0" smtClean="0">
                <a:solidFill>
                  <a:schemeClr val="tx2"/>
                </a:solidFill>
                <a:latin typeface="+mj-lt"/>
              </a:rPr>
              <a:t>EasyOCR:</a:t>
            </a:r>
          </a:p>
          <a:p>
            <a:endParaRPr lang="en-US" dirty="0" smtClean="0"/>
          </a:p>
          <a:p>
            <a:r>
              <a:rPr lang="en-US" b="1" dirty="0" smtClean="0"/>
              <a:t>	</a:t>
            </a:r>
            <a:r>
              <a:rPr lang="en-US" sz="2000" b="1" dirty="0" smtClean="0"/>
              <a:t>EasyOCR</a:t>
            </a:r>
            <a:r>
              <a:rPr lang="en-US" sz="2000" dirty="0" smtClean="0"/>
              <a:t> is a </a:t>
            </a:r>
            <a:r>
              <a:rPr lang="en-US" sz="2000" b="1" dirty="0" smtClean="0"/>
              <a:t>python</a:t>
            </a:r>
            <a:r>
              <a:rPr lang="en-US" sz="2000" dirty="0" smtClean="0"/>
              <a:t> package that allows the image to be converted to text. It is by far the easiest way to implement OCR and has access to over 70+ languages including English, Chinese, Japanese, Korean, Hindi, many more are being added. </a:t>
            </a:r>
          </a:p>
          <a:p>
            <a:endParaRPr lang="en-US" sz="2000" dirty="0" smtClean="0"/>
          </a:p>
          <a:p>
            <a:r>
              <a:rPr lang="en-US" sz="3200" dirty="0" smtClean="0">
                <a:solidFill>
                  <a:schemeClr val="tx2"/>
                </a:solidFill>
                <a:latin typeface="+mj-lt"/>
              </a:rPr>
              <a:t>Pyttsx3:</a:t>
            </a:r>
          </a:p>
          <a:p>
            <a:endParaRPr lang="en-US" sz="2000" b="1" dirty="0" smtClean="0"/>
          </a:p>
          <a:p>
            <a:r>
              <a:rPr lang="en-US" sz="2000" b="1" dirty="0" smtClean="0"/>
              <a:t>	pyttsx3</a:t>
            </a:r>
            <a:r>
              <a:rPr lang="en-US" sz="2000" dirty="0" smtClean="0"/>
              <a:t> is a text-to-speech conversion library in Python. Unlike alternative libraries, it works offline, and is compatible with both Python 2 and 3.</a:t>
            </a:r>
          </a:p>
          <a:p>
            <a:endParaRPr lang="en-US" sz="2000" dirty="0" smtClean="0"/>
          </a:p>
          <a:p>
            <a:endParaRPr lang="en-US" dirty="0" smtClean="0"/>
          </a:p>
          <a:p>
            <a:pPr marL="342900" indent="-342900" fontAlgn="base">
              <a:buFont typeface="+mj-lt"/>
              <a:buAutoNum type="arabicPeriod"/>
            </a:pPr>
            <a:endParaRPr lang="en-US" dirty="0"/>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85800"/>
            <a:ext cx="7467600" cy="4862870"/>
          </a:xfrm>
          <a:prstGeom prst="rect">
            <a:avLst/>
          </a:prstGeom>
          <a:noFill/>
        </p:spPr>
        <p:txBody>
          <a:bodyPr wrap="square" rtlCol="0">
            <a:spAutoFit/>
          </a:bodyPr>
          <a:lstStyle/>
          <a:p>
            <a:r>
              <a:rPr lang="en-US" sz="3200" dirty="0" err="1" smtClean="0">
                <a:solidFill>
                  <a:schemeClr val="tx2"/>
                </a:solidFill>
                <a:latin typeface="+mj-lt"/>
              </a:rPr>
              <a:t>Opencv</a:t>
            </a:r>
            <a:r>
              <a:rPr lang="en-US" sz="3200" dirty="0" smtClean="0">
                <a:solidFill>
                  <a:schemeClr val="tx2"/>
                </a:solidFill>
                <a:latin typeface="+mj-lt"/>
              </a:rPr>
              <a:t>:</a:t>
            </a:r>
          </a:p>
          <a:p>
            <a:pPr algn="just"/>
            <a:r>
              <a:rPr lang="en-US" sz="2000" b="1" dirty="0" smtClean="0"/>
              <a:t>	</a:t>
            </a:r>
          </a:p>
          <a:p>
            <a:pPr algn="just"/>
            <a:r>
              <a:rPr lang="en-US" sz="2000" b="1" dirty="0" smtClean="0"/>
              <a:t>	</a:t>
            </a:r>
            <a:r>
              <a:rPr lang="en-US" sz="2000" b="1" dirty="0" err="1" smtClean="0"/>
              <a:t>OpenCV</a:t>
            </a:r>
            <a:r>
              <a:rPr lang="en-US" sz="2000" dirty="0" smtClean="0"/>
              <a:t> is a huge open-source library for computer vision, machine learning, and image processing. </a:t>
            </a:r>
            <a:r>
              <a:rPr lang="en-US" sz="2000" dirty="0" err="1" smtClean="0"/>
              <a:t>OpenCV</a:t>
            </a:r>
            <a:r>
              <a:rPr lang="en-US" sz="2000" dirty="0" smtClean="0"/>
              <a:t> supports a wide variety of programming languages like Python, C++, Java, etc. It can process images and videos to identify objects, faces, or even the handwriting of a human. When it is integrated with various libraries, such as </a:t>
            </a:r>
            <a:r>
              <a:rPr lang="en-US" sz="2000" u="sng" dirty="0" err="1" smtClean="0">
                <a:hlinkClick r:id="rId2"/>
              </a:rPr>
              <a:t>Numpy</a:t>
            </a:r>
            <a:r>
              <a:rPr lang="en-US" sz="2000" dirty="0" smtClean="0"/>
              <a:t> which is a highly optimized library for numerical operations, then the number of weapons increases in your Arsenal </a:t>
            </a:r>
            <a:r>
              <a:rPr lang="en-US" sz="2000" dirty="0" err="1" smtClean="0"/>
              <a:t>i.e</a:t>
            </a:r>
            <a:r>
              <a:rPr lang="en-US" sz="2000" dirty="0" smtClean="0"/>
              <a:t> whatever operations one can do in </a:t>
            </a:r>
            <a:r>
              <a:rPr lang="en-US" sz="2000" dirty="0" err="1" smtClean="0"/>
              <a:t>Numpy</a:t>
            </a:r>
            <a:r>
              <a:rPr lang="en-US" sz="2000" dirty="0" smtClean="0"/>
              <a:t> can be combined with </a:t>
            </a:r>
            <a:r>
              <a:rPr lang="en-US" sz="2000" dirty="0" err="1" smtClean="0"/>
              <a:t>OpenCV</a:t>
            </a:r>
            <a:r>
              <a:rPr lang="en-US" sz="2000" dirty="0" smtClean="0"/>
              <a:t>.</a:t>
            </a:r>
          </a:p>
          <a:p>
            <a:pPr algn="just"/>
            <a:endParaRPr lang="en-US" sz="2000" dirty="0" smtClean="0"/>
          </a:p>
          <a:p>
            <a:pPr algn="just"/>
            <a:endParaRPr lang="en-US" sz="2000" dirty="0" smtClean="0"/>
          </a:p>
          <a:p>
            <a:pPr algn="just"/>
            <a:endParaRPr lang="en-US" sz="2000" dirty="0" smtClean="0"/>
          </a:p>
          <a:p>
            <a:pPr algn="just"/>
            <a:endParaRPr lang="en-US" dirty="0"/>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SRIT_PPT_Theme</Template>
  <TotalTime>20</TotalTime>
  <Words>198</Words>
  <Application>WPS Presentation</Application>
  <PresentationFormat>On-screen Show (4:3)</PresentationFormat>
  <Paragraphs>98</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SRIT_PPT_Theme</vt:lpstr>
      <vt:lpstr>Extraction of text &amp; phone numbers from an image  </vt:lpstr>
      <vt:lpstr>Git hub Link:</vt:lpstr>
      <vt:lpstr>Slide 3</vt:lpstr>
      <vt:lpstr>Introduction: </vt:lpstr>
      <vt:lpstr>Slide 5</vt:lpstr>
      <vt:lpstr>Abstract:</vt:lpstr>
      <vt:lpstr>Slide 7</vt:lpstr>
      <vt:lpstr>Slide 8</vt:lpstr>
      <vt:lpstr>Slide 9</vt:lpstr>
      <vt:lpstr>Slide 10</vt:lpstr>
      <vt:lpstr>Slide 11</vt:lpstr>
      <vt:lpstr>Slide 12</vt:lpstr>
      <vt:lpstr>Slide 13</vt:lpstr>
      <vt:lpstr>Slide 14</vt:lpstr>
      <vt:lpstr>Slide 15</vt:lpstr>
      <vt:lpstr>Slide 16</vt:lpstr>
      <vt:lpstr>Slide 17</vt:lpstr>
      <vt:lpstr>       </vt:lpstr>
      <vt:lpstr> </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user</cp:lastModifiedBy>
  <cp:revision>345</cp:revision>
  <dcterms:created xsi:type="dcterms:W3CDTF">2006-08-16T00:00:00Z</dcterms:created>
  <dcterms:modified xsi:type="dcterms:W3CDTF">2021-07-07T04:42:06Z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