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5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779"/>
            <a:ext cx="82550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2555" y="1351920"/>
            <a:ext cx="4815205" cy="356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0940" y="1338580"/>
            <a:ext cx="5012055" cy="398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29664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68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921" y="6395608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0674" y="6376594"/>
            <a:ext cx="3296438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59535"/>
            <a:ext cx="10058400" cy="5702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665" y="378459"/>
            <a:ext cx="8359273" cy="973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49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3030" y="1769364"/>
            <a:ext cx="6439534" cy="392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KSHITHGOUD9/IBM-Project/tree/main/dashboar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6872" y="856081"/>
            <a:ext cx="11438255" cy="5895340"/>
            <a:chOff x="368921" y="859535"/>
            <a:chExt cx="11438255" cy="5895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921" y="6395608"/>
              <a:ext cx="2350535" cy="3405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674" y="6376594"/>
              <a:ext cx="3296438" cy="3778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59535"/>
              <a:ext cx="10058400" cy="570280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877185" y="1541660"/>
            <a:ext cx="8757920" cy="2928620"/>
            <a:chOff x="2877185" y="1541660"/>
            <a:chExt cx="8757920" cy="2928620"/>
          </a:xfrm>
        </p:grpSpPr>
        <p:sp>
          <p:nvSpPr>
            <p:cNvPr id="7" name="object 7"/>
            <p:cNvSpPr/>
            <p:nvPr/>
          </p:nvSpPr>
          <p:spPr>
            <a:xfrm>
              <a:off x="2880360" y="3649111"/>
              <a:ext cx="2852420" cy="0"/>
            </a:xfrm>
            <a:custGeom>
              <a:avLst/>
              <a:gdLst/>
              <a:ahLst/>
              <a:cxnLst/>
              <a:rect l="l" t="t" r="r" b="b"/>
              <a:pathLst>
                <a:path w="2852420">
                  <a:moveTo>
                    <a:pt x="0" y="0"/>
                  </a:moveTo>
                  <a:lnTo>
                    <a:pt x="2851898" y="0"/>
                  </a:lnTo>
                </a:path>
              </a:pathLst>
            </a:custGeom>
            <a:ln w="6351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32258" y="1541660"/>
              <a:ext cx="5902325" cy="2928620"/>
            </a:xfrm>
            <a:custGeom>
              <a:avLst/>
              <a:gdLst/>
              <a:ahLst/>
              <a:cxnLst/>
              <a:rect l="l" t="t" r="r" b="b"/>
              <a:pathLst>
                <a:path w="5902325" h="2928620">
                  <a:moveTo>
                    <a:pt x="5902225" y="0"/>
                  </a:moveTo>
                  <a:lnTo>
                    <a:pt x="0" y="0"/>
                  </a:lnTo>
                  <a:lnTo>
                    <a:pt x="0" y="2928472"/>
                  </a:lnTo>
                  <a:lnTo>
                    <a:pt x="5902225" y="2928472"/>
                  </a:lnTo>
                  <a:lnTo>
                    <a:pt x="5902225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10998" y="1533652"/>
            <a:ext cx="5207000" cy="28327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575"/>
              </a:spcBef>
            </a:pPr>
            <a:r>
              <a:rPr spc="-10" dirty="0">
                <a:solidFill>
                  <a:srgbClr val="2F5597"/>
                </a:solidFill>
              </a:rPr>
              <a:t>TRENDING TECHNOLOGIES: </a:t>
            </a:r>
            <a:r>
              <a:rPr dirty="0">
                <a:solidFill>
                  <a:srgbClr val="2F5597"/>
                </a:solidFill>
              </a:rPr>
              <a:t>STACK</a:t>
            </a:r>
            <a:r>
              <a:rPr spc="-5" dirty="0">
                <a:solidFill>
                  <a:srgbClr val="2F5597"/>
                </a:solidFill>
              </a:rPr>
              <a:t> </a:t>
            </a:r>
            <a:r>
              <a:rPr spc="-10" dirty="0">
                <a:solidFill>
                  <a:srgbClr val="2F5597"/>
                </a:solidFill>
              </a:rPr>
              <a:t>OVERFLOW </a:t>
            </a:r>
            <a:r>
              <a:rPr dirty="0">
                <a:solidFill>
                  <a:srgbClr val="2F5597"/>
                </a:solidFill>
              </a:rPr>
              <a:t>DEVELOPER</a:t>
            </a:r>
            <a:r>
              <a:rPr spc="-5" dirty="0">
                <a:solidFill>
                  <a:srgbClr val="2F5597"/>
                </a:solidFill>
              </a:rPr>
              <a:t> </a:t>
            </a:r>
            <a:r>
              <a:rPr spc="-10" dirty="0">
                <a:solidFill>
                  <a:srgbClr val="2F5597"/>
                </a:solidFill>
              </a:rPr>
              <a:t>SURVEY, </a:t>
            </a:r>
            <a:r>
              <a:rPr spc="-20" dirty="0">
                <a:solidFill>
                  <a:srgbClr val="2F5597"/>
                </a:solidFill>
              </a:rPr>
              <a:t>2019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40111" y="5036173"/>
            <a:ext cx="3706961" cy="91178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en-IN" sz="2400" b="1" dirty="0">
                <a:solidFill>
                  <a:srgbClr val="2E75B6"/>
                </a:solidFill>
                <a:latin typeface="Segoe UI"/>
                <a:cs typeface="Segoe UI"/>
              </a:rPr>
              <a:t>Akshith Goud Mothkuri </a:t>
            </a:r>
            <a:endParaRPr sz="2400" dirty="0">
              <a:latin typeface="Segoe UI"/>
              <a:cs typeface="Segoe UI"/>
            </a:endParaRPr>
          </a:p>
          <a:p>
            <a:pPr marL="1435735">
              <a:lnSpc>
                <a:spcPct val="100000"/>
              </a:lnSpc>
              <a:spcBef>
                <a:spcPts val="900"/>
              </a:spcBef>
            </a:pPr>
            <a:r>
              <a:rPr lang="en-IN" sz="1400" b="1" spc="-5" dirty="0">
                <a:solidFill>
                  <a:srgbClr val="2E75B6"/>
                </a:solidFill>
                <a:latin typeface="Segoe UI"/>
                <a:cs typeface="Segoe UI"/>
              </a:rPr>
              <a:t>12</a:t>
            </a:r>
            <a:r>
              <a:rPr sz="1400" b="1" spc="-5" dirty="0">
                <a:solidFill>
                  <a:srgbClr val="2E75B6"/>
                </a:solidFill>
                <a:latin typeface="Segoe UI"/>
                <a:cs typeface="Segoe UI"/>
              </a:rPr>
              <a:t> </a:t>
            </a:r>
            <a:r>
              <a:rPr lang="en-IN" sz="1400" b="1" spc="-5" dirty="0">
                <a:solidFill>
                  <a:srgbClr val="2E75B6"/>
                </a:solidFill>
                <a:latin typeface="Segoe UI"/>
                <a:cs typeface="Segoe UI"/>
              </a:rPr>
              <a:t>November </a:t>
            </a:r>
            <a:r>
              <a:rPr sz="1400" b="1" dirty="0">
                <a:solidFill>
                  <a:srgbClr val="2E75B6"/>
                </a:solidFill>
                <a:latin typeface="Segoe UI"/>
                <a:cs typeface="Segoe UI"/>
              </a:rPr>
              <a:t> </a:t>
            </a:r>
            <a:r>
              <a:rPr sz="1400" b="1" spc="-20" dirty="0">
                <a:solidFill>
                  <a:srgbClr val="2E75B6"/>
                </a:solidFill>
                <a:latin typeface="Segoe UI"/>
                <a:cs typeface="Segoe UI"/>
              </a:rPr>
              <a:t>2024</a:t>
            </a:r>
            <a:endParaRPr sz="1400" dirty="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3753" y="856081"/>
            <a:ext cx="184785" cy="360045"/>
          </a:xfrm>
          <a:custGeom>
            <a:avLst/>
            <a:gdLst/>
            <a:ahLst/>
            <a:cxnLst/>
            <a:rect l="l" t="t" r="r" b="b"/>
            <a:pathLst>
              <a:path w="184785" h="360044">
                <a:moveTo>
                  <a:pt x="184683" y="0"/>
                </a:moveTo>
                <a:lnTo>
                  <a:pt x="179997" y="0"/>
                </a:lnTo>
                <a:lnTo>
                  <a:pt x="4686" y="0"/>
                </a:lnTo>
                <a:lnTo>
                  <a:pt x="0" y="0"/>
                </a:lnTo>
                <a:lnTo>
                  <a:pt x="4686" y="360006"/>
                </a:lnTo>
                <a:lnTo>
                  <a:pt x="184683" y="360006"/>
                </a:lnTo>
                <a:lnTo>
                  <a:pt x="184683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511" y="770762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45" y="0"/>
                </a:moveTo>
                <a:lnTo>
                  <a:pt x="109448" y="0"/>
                </a:lnTo>
                <a:lnTo>
                  <a:pt x="109448" y="97205"/>
                </a:lnTo>
                <a:lnTo>
                  <a:pt x="0" y="97205"/>
                </a:lnTo>
                <a:lnTo>
                  <a:pt x="0" y="457200"/>
                </a:lnTo>
                <a:lnTo>
                  <a:pt x="179997" y="457200"/>
                </a:lnTo>
                <a:lnTo>
                  <a:pt x="179997" y="360006"/>
                </a:lnTo>
                <a:lnTo>
                  <a:pt x="289445" y="360006"/>
                </a:lnTo>
                <a:lnTo>
                  <a:pt x="28944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7189" y="831608"/>
            <a:ext cx="281940" cy="372745"/>
          </a:xfrm>
          <a:custGeom>
            <a:avLst/>
            <a:gdLst/>
            <a:ahLst/>
            <a:cxnLst/>
            <a:rect l="l" t="t" r="r" b="b"/>
            <a:pathLst>
              <a:path w="281939" h="372744">
                <a:moveTo>
                  <a:pt x="281889" y="12242"/>
                </a:moveTo>
                <a:lnTo>
                  <a:pt x="240487" y="12242"/>
                </a:lnTo>
                <a:lnTo>
                  <a:pt x="180009" y="12242"/>
                </a:lnTo>
                <a:lnTo>
                  <a:pt x="180009" y="0"/>
                </a:lnTo>
                <a:lnTo>
                  <a:pt x="0" y="0"/>
                </a:lnTo>
                <a:lnTo>
                  <a:pt x="0" y="359994"/>
                </a:lnTo>
                <a:lnTo>
                  <a:pt x="60490" y="359994"/>
                </a:lnTo>
                <a:lnTo>
                  <a:pt x="60490" y="372237"/>
                </a:lnTo>
                <a:lnTo>
                  <a:pt x="97205" y="372237"/>
                </a:lnTo>
                <a:lnTo>
                  <a:pt x="240487" y="372237"/>
                </a:lnTo>
                <a:lnTo>
                  <a:pt x="281889" y="372237"/>
                </a:lnTo>
                <a:lnTo>
                  <a:pt x="281889" y="1224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930" y="1550565"/>
            <a:ext cx="5186326" cy="29106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9/19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555" y="1341351"/>
            <a:ext cx="4907915" cy="312610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46379" algn="ctr">
              <a:lnSpc>
                <a:spcPct val="100000"/>
              </a:lnSpc>
              <a:spcBef>
                <a:spcPts val="19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FINDINGS</a:t>
            </a:r>
            <a:endParaRPr sz="2800">
              <a:latin typeface="Courier New"/>
              <a:cs typeface="Courier New"/>
            </a:endParaRPr>
          </a:p>
          <a:p>
            <a:pPr marL="241300" marR="5080" indent="-228600">
              <a:lnSpc>
                <a:spcPct val="102699"/>
              </a:lnSpc>
              <a:spcBef>
                <a:spcPts val="134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22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leads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DBMS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all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respondents.</a:t>
            </a:r>
            <a:endParaRPr sz="2200">
              <a:latin typeface="Segoe UI"/>
              <a:cs typeface="Segoe UI"/>
            </a:endParaRPr>
          </a:p>
          <a:p>
            <a:pPr marL="241300" marR="82550" indent="-228600">
              <a:lnSpc>
                <a:spcPct val="1018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2200" b="1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Microsoft</a:t>
            </a:r>
            <a:r>
              <a:rPr sz="2200" b="1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SQL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Server</a:t>
            </a:r>
            <a:r>
              <a:rPr sz="22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follow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closely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behind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ts val="2615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MongoDB</a:t>
            </a:r>
            <a:r>
              <a:rPr sz="2200" b="1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ranks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NoSQL</a:t>
            </a:r>
            <a:endParaRPr sz="2200">
              <a:latin typeface="Segoe UI"/>
              <a:cs typeface="Segoe UI"/>
            </a:endParaRPr>
          </a:p>
          <a:p>
            <a:pPr marL="241300">
              <a:lnSpc>
                <a:spcPts val="2615"/>
              </a:lnSpc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database.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0" y="1551940"/>
            <a:ext cx="5007610" cy="474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241300" marR="255270" indent="-228600">
              <a:lnSpc>
                <a:spcPct val="98500"/>
              </a:lnSpc>
              <a:spcBef>
                <a:spcPts val="170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popularity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Microsoft</a:t>
            </a:r>
            <a:r>
              <a:rPr sz="18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800" b="1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Server</a:t>
            </a:r>
            <a:r>
              <a:rPr sz="18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underscores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relational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databases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various applications.</a:t>
            </a:r>
            <a:endParaRPr sz="1800">
              <a:latin typeface="Segoe UI"/>
              <a:cs typeface="Segoe UI"/>
            </a:endParaRPr>
          </a:p>
          <a:p>
            <a:pPr marL="241300" marR="5080" indent="-228600">
              <a:lnSpc>
                <a:spcPct val="99400"/>
              </a:lnSpc>
              <a:spcBef>
                <a:spcPts val="106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high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MongoDB</a:t>
            </a:r>
            <a:r>
              <a:rPr sz="18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reflects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growing</a:t>
            </a:r>
            <a:r>
              <a:rPr sz="18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trend</a:t>
            </a:r>
            <a:r>
              <a:rPr sz="18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towards</a:t>
            </a:r>
            <a:r>
              <a:rPr sz="18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NoSQL</a:t>
            </a:r>
            <a:r>
              <a:rPr sz="1800" b="1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databases,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driven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by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need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for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flexible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models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scalability,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particularly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modern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mobile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applications.</a:t>
            </a:r>
            <a:endParaRPr sz="1800">
              <a:latin typeface="Segoe UI"/>
              <a:cs typeface="Segoe UI"/>
            </a:endParaRPr>
          </a:p>
          <a:p>
            <a:pPr marL="241300" marR="73660" indent="-228600">
              <a:lnSpc>
                <a:spcPct val="997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diverse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range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systems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utilized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by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indicates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selecting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right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tool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for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job,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considering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factors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such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structure,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scalability,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performance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requirements.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1324" y="716787"/>
            <a:ext cx="459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15" dirty="0"/>
              <a:t> </a:t>
            </a:r>
            <a:r>
              <a:rPr spc="-10" dirty="0"/>
              <a:t>TRENDS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10/19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3815" y="2499867"/>
            <a:ext cx="5881370" cy="1559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You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can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find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dashboard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link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below: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r>
              <a:rPr lang="en-IN" sz="2200" dirty="0">
                <a:latin typeface="Segoe UI"/>
                <a:cs typeface="Segoe UI"/>
                <a:hlinkClick r:id="rId2"/>
              </a:rPr>
              <a:t>https://github.com/AKSHITHGOUD9/IBM-Project/tree/b1d21a16aa5ba995537ebfcca7d698fc8f6cd1f6/dashboard</a:t>
            </a:r>
            <a:endParaRPr sz="22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75" y="1901818"/>
            <a:ext cx="3054360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11/19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/>
              <a:t>CURRENT</a:t>
            </a:r>
            <a:r>
              <a:rPr spc="-5" dirty="0"/>
              <a:t> </a:t>
            </a:r>
            <a:r>
              <a:rPr dirty="0"/>
              <a:t>TECHNOLOGY</a:t>
            </a:r>
            <a:r>
              <a:rPr spc="-5" dirty="0"/>
              <a:t> </a:t>
            </a:r>
            <a:r>
              <a:rPr spc="-20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859" y="1360265"/>
            <a:ext cx="8296281" cy="48364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12/19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5" dirty="0"/>
              <a:t> </a:t>
            </a:r>
            <a:r>
              <a:rPr dirty="0"/>
              <a:t>TECHNOLOGY</a:t>
            </a:r>
            <a:r>
              <a:rPr spc="-5" dirty="0"/>
              <a:t> </a:t>
            </a:r>
            <a:r>
              <a:rPr spc="-20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615" y="1316182"/>
            <a:ext cx="8452900" cy="5050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13/19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DEMOGRAPHICS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24" y="1335075"/>
            <a:ext cx="8782149" cy="4975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14/19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DISCUSSION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330" y="1825625"/>
            <a:ext cx="4351337" cy="43513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08335" y="1736852"/>
            <a:ext cx="5283200" cy="42652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029" marR="474345" indent="-227329">
              <a:lnSpc>
                <a:spcPct val="903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4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24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24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Segoe UI"/>
                <a:cs typeface="Segoe UI"/>
              </a:rPr>
              <a:t>and 	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HTML/CSS</a:t>
            </a:r>
            <a:r>
              <a:rPr sz="24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4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adoption</a:t>
            </a:r>
            <a:r>
              <a:rPr sz="24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Segoe UI"/>
                <a:cs typeface="Segoe UI"/>
              </a:rPr>
              <a:t>of 	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24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4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4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leading</a:t>
            </a:r>
            <a:r>
              <a:rPr sz="24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database 	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management</a:t>
            </a:r>
            <a:r>
              <a:rPr sz="24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system</a:t>
            </a:r>
            <a:endParaRPr sz="2400">
              <a:latin typeface="Segoe UI"/>
              <a:cs typeface="Segoe UI"/>
            </a:endParaRPr>
          </a:p>
          <a:p>
            <a:pPr marL="240029" marR="353695" indent="-227329">
              <a:lnSpc>
                <a:spcPct val="887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Highlights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central</a:t>
            </a:r>
            <a:r>
              <a:rPr sz="24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role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25" dirty="0">
                <a:solidFill>
                  <a:srgbClr val="0070C0"/>
                </a:solidFill>
                <a:latin typeface="Segoe UI"/>
                <a:cs typeface="Segoe UI"/>
              </a:rPr>
              <a:t>web 	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development</a:t>
            </a:r>
            <a:r>
              <a:rPr sz="24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4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Segoe UI"/>
                <a:cs typeface="Segoe UI"/>
              </a:rPr>
              <a:t>programming 	landscape</a:t>
            </a:r>
            <a:endParaRPr sz="2400">
              <a:latin typeface="Segoe UI"/>
              <a:cs typeface="Segoe UI"/>
            </a:endParaRPr>
          </a:p>
          <a:p>
            <a:pPr marL="240029" marR="5080" indent="-227329">
              <a:lnSpc>
                <a:spcPct val="894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Opens</a:t>
            </a:r>
            <a:r>
              <a:rPr sz="24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up</a:t>
            </a:r>
            <a:r>
              <a:rPr sz="24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discussions</a:t>
            </a:r>
            <a:r>
              <a:rPr sz="24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4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Segoe UI"/>
                <a:cs typeface="Segoe UI"/>
              </a:rPr>
              <a:t>the 	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significance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30" dirty="0">
                <a:solidFill>
                  <a:srgbClr val="0070C0"/>
                </a:solidFill>
                <a:latin typeface="Segoe UI"/>
                <a:cs typeface="Segoe UI"/>
              </a:rPr>
              <a:t>client-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side</a:t>
            </a:r>
            <a:r>
              <a:rPr sz="24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scripting 	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4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styling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4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trends</a:t>
            </a:r>
            <a:r>
              <a:rPr sz="24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4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Segoe UI"/>
                <a:cs typeface="Segoe UI"/>
              </a:rPr>
              <a:t>web 	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development</a:t>
            </a:r>
            <a:r>
              <a:rPr sz="24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frameworks,</a:t>
            </a:r>
            <a:r>
              <a:rPr sz="24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4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Segoe UI"/>
                <a:cs typeface="Segoe UI"/>
              </a:rPr>
              <a:t>the 	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evolving</a:t>
            </a:r>
            <a:r>
              <a:rPr sz="24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nature</a:t>
            </a:r>
            <a:r>
              <a:rPr sz="24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4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24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Segoe UI"/>
                <a:cs typeface="Segoe UI"/>
              </a:rPr>
              <a:t>technologies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15/19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779"/>
            <a:ext cx="5511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CONCLUDING</a:t>
            </a:r>
            <a:r>
              <a:rPr spc="-5" dirty="0"/>
              <a:t> </a:t>
            </a:r>
            <a:r>
              <a:rPr spc="-10" dirty="0"/>
              <a:t>REMARKS</a:t>
            </a:r>
          </a:p>
        </p:txBody>
      </p:sp>
      <p:sp>
        <p:nvSpPr>
          <p:cNvPr id="4" name="object 4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555" y="1396257"/>
            <a:ext cx="4993005" cy="29381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147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FINDINGS</a:t>
            </a:r>
            <a:endParaRPr sz="2800">
              <a:latin typeface="Courier New"/>
              <a:cs typeface="Courier New"/>
            </a:endParaRPr>
          </a:p>
          <a:p>
            <a:pPr marL="241300" marR="74295" indent="-228600">
              <a:lnSpc>
                <a:spcPct val="992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b="1" spc="-10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3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20" dirty="0">
                <a:solidFill>
                  <a:srgbClr val="0070C0"/>
                </a:solidFill>
                <a:latin typeface="Segoe UI"/>
                <a:cs typeface="Segoe UI"/>
              </a:rPr>
              <a:t>Trends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13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3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HTML/CSS</a:t>
            </a:r>
            <a:r>
              <a:rPr sz="1300" b="1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underscores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staying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updated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with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3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trends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300">
              <a:latin typeface="Segoe UI"/>
              <a:cs typeface="Segoe UI"/>
            </a:endParaRPr>
          </a:p>
          <a:p>
            <a:pPr marL="241300" marR="12700" indent="-228600" algn="just">
              <a:lnSpc>
                <a:spcPct val="103099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300" b="1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Management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prevalence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13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0070C0"/>
                </a:solidFill>
                <a:latin typeface="Segoe UI"/>
                <a:cs typeface="Segoe UI"/>
              </a:rPr>
              <a:t>PostgreSQL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13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Microsoft</a:t>
            </a:r>
            <a:r>
              <a:rPr sz="13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300" b="1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Server</a:t>
            </a:r>
            <a:r>
              <a:rPr sz="13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highlights</a:t>
            </a:r>
            <a:r>
              <a:rPr sz="13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critical</a:t>
            </a:r>
            <a:r>
              <a:rPr sz="13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role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effective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data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management</a:t>
            </a:r>
            <a:r>
              <a:rPr sz="13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software</a:t>
            </a:r>
            <a:r>
              <a:rPr sz="13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300">
              <a:latin typeface="Segoe UI"/>
              <a:cs typeface="Segoe UI"/>
            </a:endParaRPr>
          </a:p>
          <a:p>
            <a:pPr marL="241300" marR="5080" indent="-228600">
              <a:lnSpc>
                <a:spcPct val="100499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Diversity</a:t>
            </a:r>
            <a:r>
              <a:rPr sz="13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1" spc="-20" dirty="0">
                <a:solidFill>
                  <a:srgbClr val="0070C0"/>
                </a:solidFill>
                <a:latin typeface="Segoe UI"/>
                <a:cs typeface="Segoe UI"/>
              </a:rPr>
              <a:t>Tools</a:t>
            </a:r>
            <a:r>
              <a:rPr sz="1300" spc="-2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diverse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range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languages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systems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utilized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by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underscores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understanding</a:t>
            </a:r>
            <a:r>
              <a:rPr sz="1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strengths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weaknesses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2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different</a:t>
            </a:r>
            <a:r>
              <a:rPr sz="13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tools.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1780"/>
              </a:spcBef>
            </a:pPr>
            <a:r>
              <a:rPr spc="-10" dirty="0"/>
              <a:t>IMPLICATIONS</a:t>
            </a:r>
          </a:p>
          <a:p>
            <a:pPr marL="241300" marR="177165" indent="-228600">
              <a:lnSpc>
                <a:spcPct val="985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3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widespread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HTML/CSS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indicates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development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1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ecosystem,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reflecting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growing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online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platforms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digital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experiences.</a:t>
            </a:r>
            <a:endParaRPr sz="1300">
              <a:latin typeface="Segoe UI"/>
              <a:cs typeface="Segoe UI"/>
            </a:endParaRPr>
          </a:p>
          <a:p>
            <a:pPr marL="241300" marR="549275" indent="-228600">
              <a:lnSpc>
                <a:spcPct val="992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3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Diversity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variety</a:t>
            </a:r>
            <a:r>
              <a:rPr sz="1300" b="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300" b="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management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systems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highlights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importance</a:t>
            </a:r>
            <a:r>
              <a:rPr sz="1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flexibility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adaptability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storage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solutions.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Organizations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0" dirty="0">
                <a:solidFill>
                  <a:srgbClr val="0070C0"/>
                </a:solidFill>
                <a:latin typeface="Segoe UI"/>
                <a:cs typeface="Segoe UI"/>
              </a:rPr>
              <a:t>must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consider</a:t>
            </a:r>
            <a:r>
              <a:rPr sz="1300" b="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factors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such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structure,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scalability,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performance</a:t>
            </a:r>
            <a:r>
              <a:rPr sz="1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when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selecting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system.</a:t>
            </a:r>
            <a:endParaRPr sz="1300">
              <a:latin typeface="Segoe UI"/>
              <a:cs typeface="Segoe UI"/>
            </a:endParaRPr>
          </a:p>
          <a:p>
            <a:pPr marL="241300" marR="5080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1300" dirty="0">
                <a:solidFill>
                  <a:srgbClr val="0070C0"/>
                </a:solidFill>
                <a:latin typeface="Segoe UI"/>
                <a:cs typeface="Segoe UI"/>
              </a:rPr>
              <a:t>Industry</a:t>
            </a:r>
            <a:r>
              <a:rPr sz="13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0070C0"/>
                </a:solidFill>
                <a:latin typeface="Segoe UI"/>
                <a:cs typeface="Segoe UI"/>
              </a:rPr>
              <a:t>Standardization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: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popularity</a:t>
            </a:r>
            <a:r>
              <a:rPr sz="1300" b="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certain</a:t>
            </a:r>
            <a:r>
              <a:rPr sz="1300" b="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technologies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like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MySQL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suggests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degree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industry standardization,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where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certain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tools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become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widely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adopted</a:t>
            </a:r>
            <a:r>
              <a:rPr sz="1300" b="0" spc="-25" dirty="0">
                <a:solidFill>
                  <a:srgbClr val="0070C0"/>
                </a:solidFill>
                <a:latin typeface="Segoe UI"/>
                <a:cs typeface="Segoe UI"/>
              </a:rPr>
              <a:t> due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their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proven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reliability</a:t>
            </a:r>
            <a:r>
              <a:rPr sz="1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effectiveness.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This</a:t>
            </a:r>
            <a:r>
              <a:rPr sz="1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can</a:t>
            </a:r>
            <a:r>
              <a:rPr sz="1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simplify collaboration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 and 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interoperability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within</a:t>
            </a:r>
            <a:r>
              <a:rPr sz="1300" b="0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300" b="0" spc="-10" dirty="0">
                <a:solidFill>
                  <a:srgbClr val="0070C0"/>
                </a:solidFill>
                <a:latin typeface="Segoe UI"/>
                <a:cs typeface="Segoe UI"/>
              </a:rPr>
              <a:t> developer community.</a:t>
            </a:r>
            <a:endParaRPr sz="13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16/19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8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findings</a:t>
            </a:r>
            <a:r>
              <a:rPr spc="-70" dirty="0"/>
              <a:t> </a:t>
            </a:r>
            <a:r>
              <a:rPr dirty="0"/>
              <a:t>underscore</a:t>
            </a:r>
            <a:r>
              <a:rPr spc="-6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dynamic</a:t>
            </a:r>
          </a:p>
          <a:p>
            <a:pPr marL="241300">
              <a:lnSpc>
                <a:spcPts val="2495"/>
              </a:lnSpc>
            </a:pPr>
            <a:r>
              <a:rPr dirty="0"/>
              <a:t>nature</a:t>
            </a:r>
            <a:r>
              <a:rPr spc="-8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programming</a:t>
            </a:r>
            <a:r>
              <a:rPr spc="-95" dirty="0"/>
              <a:t> </a:t>
            </a:r>
            <a:r>
              <a:rPr dirty="0"/>
              <a:t>landscape</a:t>
            </a:r>
            <a:r>
              <a:rPr spc="-80" dirty="0"/>
              <a:t> </a:t>
            </a:r>
            <a:r>
              <a:rPr spc="-25" dirty="0"/>
              <a:t>and</a:t>
            </a:r>
          </a:p>
          <a:p>
            <a:pPr marL="241300" marR="488950">
              <a:lnSpc>
                <a:spcPts val="2520"/>
              </a:lnSpc>
              <a:spcBef>
                <a:spcPts val="270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critical</a:t>
            </a:r>
            <a:r>
              <a:rPr spc="-70" dirty="0"/>
              <a:t> </a:t>
            </a:r>
            <a:r>
              <a:rPr dirty="0"/>
              <a:t>role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technology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driving </a:t>
            </a:r>
            <a:r>
              <a:rPr dirty="0"/>
              <a:t>innovation</a:t>
            </a:r>
            <a:r>
              <a:rPr spc="-125" dirty="0"/>
              <a:t> </a:t>
            </a:r>
            <a:r>
              <a:rPr dirty="0"/>
              <a:t>across</a:t>
            </a:r>
            <a:r>
              <a:rPr spc="-125" dirty="0"/>
              <a:t> </a:t>
            </a:r>
            <a:r>
              <a:rPr spc="-10" dirty="0"/>
              <a:t>industries.</a:t>
            </a:r>
          </a:p>
          <a:p>
            <a:pPr marL="241300" marR="49530" indent="-228600">
              <a:lnSpc>
                <a:spcPts val="252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As</a:t>
            </a:r>
            <a:r>
              <a:rPr spc="-55" dirty="0"/>
              <a:t> </a:t>
            </a:r>
            <a:r>
              <a:rPr dirty="0"/>
              <a:t>developers</a:t>
            </a:r>
            <a:r>
              <a:rPr spc="-55" dirty="0"/>
              <a:t> </a:t>
            </a:r>
            <a:r>
              <a:rPr dirty="0"/>
              <a:t>navigate</a:t>
            </a:r>
            <a:r>
              <a:rPr spc="-50" dirty="0"/>
              <a:t> </a:t>
            </a:r>
            <a:r>
              <a:rPr dirty="0"/>
              <a:t>this</a:t>
            </a:r>
            <a:r>
              <a:rPr spc="-55" dirty="0"/>
              <a:t> ever-</a:t>
            </a:r>
            <a:r>
              <a:rPr spc="-10" dirty="0"/>
              <a:t>changing terrain,</a:t>
            </a:r>
          </a:p>
          <a:p>
            <a:pPr marL="698500" marR="5080" indent="-228600">
              <a:lnSpc>
                <a:spcPct val="80000"/>
              </a:lnSpc>
              <a:spcBef>
                <a:spcPts val="515"/>
              </a:spcBef>
            </a:pPr>
            <a:r>
              <a:rPr sz="2200" spc="-20" dirty="0">
                <a:latin typeface="Courier New"/>
                <a:cs typeface="Courier New"/>
              </a:rPr>
              <a:t>o</a:t>
            </a:r>
            <a:r>
              <a:rPr sz="2200" spc="-844" dirty="0">
                <a:latin typeface="Courier New"/>
                <a:cs typeface="Courier New"/>
              </a:rPr>
              <a:t> </a:t>
            </a:r>
            <a:r>
              <a:rPr sz="2200" dirty="0"/>
              <a:t>a</a:t>
            </a:r>
            <a:r>
              <a:rPr sz="2200" spc="-85" dirty="0"/>
              <a:t> </a:t>
            </a:r>
            <a:r>
              <a:rPr sz="2200" dirty="0"/>
              <a:t>keen</a:t>
            </a:r>
            <a:r>
              <a:rPr sz="2200" spc="-45" dirty="0"/>
              <a:t> </a:t>
            </a:r>
            <a:r>
              <a:rPr sz="2200" dirty="0"/>
              <a:t>understanding</a:t>
            </a:r>
            <a:r>
              <a:rPr sz="2200" spc="-45" dirty="0"/>
              <a:t> </a:t>
            </a:r>
            <a:r>
              <a:rPr sz="2200" dirty="0"/>
              <a:t>of</a:t>
            </a:r>
            <a:r>
              <a:rPr sz="2200" spc="-45" dirty="0"/>
              <a:t> </a:t>
            </a:r>
            <a:r>
              <a:rPr sz="2200" dirty="0"/>
              <a:t>diverse</a:t>
            </a:r>
            <a:r>
              <a:rPr sz="2200" spc="-50" dirty="0"/>
              <a:t> </a:t>
            </a:r>
            <a:r>
              <a:rPr sz="2200" spc="-10" dirty="0"/>
              <a:t>programming languages</a:t>
            </a:r>
            <a:endParaRPr sz="2200">
              <a:latin typeface="Courier New"/>
              <a:cs typeface="Courier New"/>
            </a:endParaRPr>
          </a:p>
          <a:p>
            <a:pPr marL="698500" marR="208279" indent="-228600">
              <a:lnSpc>
                <a:spcPct val="79100"/>
              </a:lnSpc>
              <a:spcBef>
                <a:spcPts val="500"/>
              </a:spcBef>
            </a:pPr>
            <a:r>
              <a:rPr sz="2200" spc="-20" dirty="0">
                <a:latin typeface="Courier New"/>
                <a:cs typeface="Courier New"/>
              </a:rPr>
              <a:t>o</a:t>
            </a:r>
            <a:r>
              <a:rPr sz="2200" spc="-844" dirty="0">
                <a:latin typeface="Courier New"/>
                <a:cs typeface="Courier New"/>
              </a:rPr>
              <a:t> </a:t>
            </a:r>
            <a:r>
              <a:rPr sz="2200" dirty="0"/>
              <a:t>database</a:t>
            </a:r>
            <a:r>
              <a:rPr sz="2200" spc="-110" dirty="0"/>
              <a:t> </a:t>
            </a:r>
            <a:r>
              <a:rPr sz="2200" dirty="0"/>
              <a:t>systems</a:t>
            </a:r>
            <a:r>
              <a:rPr sz="2200" spc="-60" dirty="0"/>
              <a:t> </a:t>
            </a:r>
            <a:r>
              <a:rPr sz="2200" dirty="0"/>
              <a:t>becomes</a:t>
            </a:r>
            <a:r>
              <a:rPr sz="2200" spc="-55" dirty="0"/>
              <a:t> </a:t>
            </a:r>
            <a:r>
              <a:rPr sz="2200" dirty="0"/>
              <a:t>essential</a:t>
            </a:r>
            <a:r>
              <a:rPr sz="2200" spc="-55" dirty="0"/>
              <a:t> </a:t>
            </a:r>
            <a:r>
              <a:rPr sz="2200" dirty="0"/>
              <a:t>to</a:t>
            </a:r>
            <a:r>
              <a:rPr sz="2200" spc="-65" dirty="0"/>
              <a:t> </a:t>
            </a:r>
            <a:r>
              <a:rPr sz="2200" spc="-20" dirty="0"/>
              <a:t>meet </a:t>
            </a:r>
            <a:r>
              <a:rPr sz="2200" dirty="0"/>
              <a:t>the</a:t>
            </a:r>
            <a:r>
              <a:rPr sz="2200" spc="-65" dirty="0"/>
              <a:t> </a:t>
            </a:r>
            <a:r>
              <a:rPr sz="2200" dirty="0"/>
              <a:t>demands</a:t>
            </a:r>
            <a:r>
              <a:rPr sz="2200" spc="-60" dirty="0"/>
              <a:t> </a:t>
            </a:r>
            <a:r>
              <a:rPr sz="2200" dirty="0"/>
              <a:t>of</a:t>
            </a:r>
            <a:r>
              <a:rPr sz="2200" spc="-60" dirty="0"/>
              <a:t> </a:t>
            </a:r>
            <a:r>
              <a:rPr sz="2200" dirty="0"/>
              <a:t>modern</a:t>
            </a:r>
            <a:r>
              <a:rPr sz="2200" spc="-60" dirty="0"/>
              <a:t> </a:t>
            </a:r>
            <a:r>
              <a:rPr sz="2200" spc="-10" dirty="0"/>
              <a:t>applications</a:t>
            </a:r>
            <a:endParaRPr sz="2200">
              <a:latin typeface="Courier New"/>
              <a:cs typeface="Courier New"/>
            </a:endParaRPr>
          </a:p>
          <a:p>
            <a:pPr marL="698500" marR="1174750" indent="-228600">
              <a:lnSpc>
                <a:spcPct val="79100"/>
              </a:lnSpc>
              <a:spcBef>
                <a:spcPts val="530"/>
              </a:spcBef>
            </a:pPr>
            <a:r>
              <a:rPr sz="2200" spc="-20" dirty="0">
                <a:latin typeface="Courier New"/>
                <a:cs typeface="Courier New"/>
              </a:rPr>
              <a:t>o</a:t>
            </a:r>
            <a:r>
              <a:rPr sz="2200" spc="-844" dirty="0">
                <a:latin typeface="Courier New"/>
                <a:cs typeface="Courier New"/>
              </a:rPr>
              <a:t> </a:t>
            </a:r>
            <a:r>
              <a:rPr sz="2200" dirty="0"/>
              <a:t>ensure</a:t>
            </a:r>
            <a:r>
              <a:rPr sz="2200" spc="-90" dirty="0"/>
              <a:t> </a:t>
            </a:r>
            <a:r>
              <a:rPr sz="2200" dirty="0"/>
              <a:t>optimal</a:t>
            </a:r>
            <a:r>
              <a:rPr sz="2200" spc="-50" dirty="0"/>
              <a:t> </a:t>
            </a:r>
            <a:r>
              <a:rPr sz="2200" dirty="0"/>
              <a:t>outcomes</a:t>
            </a:r>
            <a:r>
              <a:rPr sz="2200" spc="-45" dirty="0"/>
              <a:t> </a:t>
            </a:r>
            <a:r>
              <a:rPr sz="2200" dirty="0"/>
              <a:t>in</a:t>
            </a:r>
            <a:r>
              <a:rPr sz="2200" spc="-50" dirty="0"/>
              <a:t> </a:t>
            </a:r>
            <a:r>
              <a:rPr sz="2200" spc="-10" dirty="0"/>
              <a:t>software </a:t>
            </a:r>
            <a:r>
              <a:rPr sz="2200" dirty="0"/>
              <a:t>development</a:t>
            </a:r>
            <a:r>
              <a:rPr sz="2200" spc="-130" dirty="0"/>
              <a:t> </a:t>
            </a:r>
            <a:r>
              <a:rPr sz="2200" spc="-10" dirty="0"/>
              <a:t>projects.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967" y="2113895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17/19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APPENDIX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3030" y="2728467"/>
            <a:ext cx="4629785" cy="1068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A-</a:t>
            </a:r>
            <a:r>
              <a:rPr sz="28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Job</a:t>
            </a:r>
            <a:r>
              <a:rPr sz="28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Postings</a:t>
            </a:r>
            <a:r>
              <a:rPr sz="2800" spc="-8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Segoe UI"/>
                <a:cs typeface="Segoe UI"/>
              </a:rPr>
              <a:t>Chart</a:t>
            </a:r>
            <a:endParaRPr sz="28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B-</a:t>
            </a:r>
            <a:r>
              <a:rPr sz="2800" spc="-10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Popular</a:t>
            </a:r>
            <a:r>
              <a:rPr sz="2800" spc="-10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2800" spc="-1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Segoe UI"/>
                <a:cs typeface="Segoe UI"/>
              </a:rPr>
              <a:t>Chart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857" y="1849823"/>
            <a:ext cx="3194580" cy="3194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18/19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308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/>
              <a:t>A-</a:t>
            </a:r>
            <a:r>
              <a:rPr spc="-5" dirty="0"/>
              <a:t> </a:t>
            </a:r>
            <a:r>
              <a:rPr dirty="0"/>
              <a:t>JOB</a:t>
            </a:r>
            <a:r>
              <a:rPr spc="-5" dirty="0"/>
              <a:t> </a:t>
            </a:r>
            <a:r>
              <a:rPr dirty="0"/>
              <a:t>POSTINGS</a:t>
            </a:r>
            <a:r>
              <a:rPr spc="-5" dirty="0"/>
              <a:t> </a:t>
            </a:r>
            <a:r>
              <a:rPr spc="-10" dirty="0"/>
              <a:t>CHART</a:t>
            </a:r>
          </a:p>
        </p:txBody>
      </p:sp>
      <p:sp>
        <p:nvSpPr>
          <p:cNvPr id="4" name="object 4"/>
          <p:cNvSpPr/>
          <p:nvPr/>
        </p:nvSpPr>
        <p:spPr>
          <a:xfrm>
            <a:off x="9215120" y="1878197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60">
                <a:moveTo>
                  <a:pt x="0" y="0"/>
                </a:moveTo>
                <a:lnTo>
                  <a:pt x="0" y="420091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36354" y="1878197"/>
            <a:ext cx="4411345" cy="4201160"/>
            <a:chOff x="4236354" y="1878197"/>
            <a:chExt cx="4411345" cy="4201160"/>
          </a:xfrm>
        </p:grpSpPr>
        <p:sp>
          <p:nvSpPr>
            <p:cNvPr id="6" name="object 6"/>
            <p:cNvSpPr/>
            <p:nvPr/>
          </p:nvSpPr>
          <p:spPr>
            <a:xfrm>
              <a:off x="5068823" y="1878197"/>
              <a:ext cx="3316604" cy="4201160"/>
            </a:xfrm>
            <a:custGeom>
              <a:avLst/>
              <a:gdLst/>
              <a:ahLst/>
              <a:cxnLst/>
              <a:rect l="l" t="t" r="r" b="b"/>
              <a:pathLst>
                <a:path w="3316604" h="4201160">
                  <a:moveTo>
                    <a:pt x="0" y="0"/>
                  </a:moveTo>
                  <a:lnTo>
                    <a:pt x="0" y="194442"/>
                  </a:lnTo>
                </a:path>
                <a:path w="3316604" h="4201160">
                  <a:moveTo>
                    <a:pt x="0" y="1605666"/>
                  </a:moveTo>
                  <a:lnTo>
                    <a:pt x="0" y="1992762"/>
                  </a:lnTo>
                </a:path>
                <a:path w="3316604" h="4201160">
                  <a:moveTo>
                    <a:pt x="0" y="1005210"/>
                  </a:moveTo>
                  <a:lnTo>
                    <a:pt x="0" y="1395354"/>
                  </a:lnTo>
                </a:path>
                <a:path w="3316604" h="4201160">
                  <a:moveTo>
                    <a:pt x="0" y="2206122"/>
                  </a:moveTo>
                  <a:lnTo>
                    <a:pt x="0" y="4200917"/>
                  </a:lnTo>
                </a:path>
                <a:path w="3316604" h="4201160">
                  <a:moveTo>
                    <a:pt x="0" y="407802"/>
                  </a:moveTo>
                  <a:lnTo>
                    <a:pt x="0" y="794898"/>
                  </a:lnTo>
                </a:path>
                <a:path w="3316604" h="4201160">
                  <a:moveTo>
                    <a:pt x="829056" y="2206122"/>
                  </a:moveTo>
                  <a:lnTo>
                    <a:pt x="829056" y="4200917"/>
                  </a:lnTo>
                </a:path>
                <a:path w="3316604" h="4201160">
                  <a:moveTo>
                    <a:pt x="829056" y="407802"/>
                  </a:moveTo>
                  <a:lnTo>
                    <a:pt x="829056" y="794898"/>
                  </a:lnTo>
                </a:path>
                <a:path w="3316604" h="4201160">
                  <a:moveTo>
                    <a:pt x="829056" y="0"/>
                  </a:moveTo>
                  <a:lnTo>
                    <a:pt x="829056" y="194442"/>
                  </a:lnTo>
                </a:path>
                <a:path w="3316604" h="4201160">
                  <a:moveTo>
                    <a:pt x="829056" y="1005210"/>
                  </a:moveTo>
                  <a:lnTo>
                    <a:pt x="829056" y="1395354"/>
                  </a:lnTo>
                </a:path>
                <a:path w="3316604" h="4201160">
                  <a:moveTo>
                    <a:pt x="829056" y="1605666"/>
                  </a:moveTo>
                  <a:lnTo>
                    <a:pt x="829056" y="1992762"/>
                  </a:lnTo>
                </a:path>
                <a:path w="3316604" h="4201160">
                  <a:moveTo>
                    <a:pt x="1658112" y="2206122"/>
                  </a:moveTo>
                  <a:lnTo>
                    <a:pt x="1658112" y="4200917"/>
                  </a:lnTo>
                </a:path>
                <a:path w="3316604" h="4201160">
                  <a:moveTo>
                    <a:pt x="1658112" y="407802"/>
                  </a:moveTo>
                  <a:lnTo>
                    <a:pt x="1658112" y="794898"/>
                  </a:lnTo>
                </a:path>
                <a:path w="3316604" h="4201160">
                  <a:moveTo>
                    <a:pt x="1658112" y="0"/>
                  </a:moveTo>
                  <a:lnTo>
                    <a:pt x="1658112" y="194442"/>
                  </a:lnTo>
                </a:path>
                <a:path w="3316604" h="4201160">
                  <a:moveTo>
                    <a:pt x="1658112" y="1005210"/>
                  </a:moveTo>
                  <a:lnTo>
                    <a:pt x="1658112" y="1395354"/>
                  </a:lnTo>
                </a:path>
                <a:path w="3316604" h="4201160">
                  <a:moveTo>
                    <a:pt x="1658112" y="1605666"/>
                  </a:moveTo>
                  <a:lnTo>
                    <a:pt x="1658112" y="1992762"/>
                  </a:lnTo>
                </a:path>
                <a:path w="3316604" h="4201160">
                  <a:moveTo>
                    <a:pt x="2487168" y="407802"/>
                  </a:moveTo>
                  <a:lnTo>
                    <a:pt x="2487168" y="4200917"/>
                  </a:lnTo>
                </a:path>
                <a:path w="3316604" h="4201160">
                  <a:moveTo>
                    <a:pt x="2487168" y="0"/>
                  </a:moveTo>
                  <a:lnTo>
                    <a:pt x="2487168" y="194442"/>
                  </a:lnTo>
                </a:path>
                <a:path w="3316604" h="4201160">
                  <a:moveTo>
                    <a:pt x="3316224" y="407802"/>
                  </a:moveTo>
                  <a:lnTo>
                    <a:pt x="3316224" y="4200917"/>
                  </a:lnTo>
                </a:path>
                <a:path w="3316604" h="4201160">
                  <a:moveTo>
                    <a:pt x="3316224" y="0"/>
                  </a:moveTo>
                  <a:lnTo>
                    <a:pt x="3316224" y="19444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1114" y="2072639"/>
              <a:ext cx="4406265" cy="3813175"/>
            </a:xfrm>
            <a:custGeom>
              <a:avLst/>
              <a:gdLst/>
              <a:ahLst/>
              <a:cxnLst/>
              <a:rect l="l" t="t" r="r" b="b"/>
              <a:pathLst>
                <a:path w="4406265" h="3813175">
                  <a:moveTo>
                    <a:pt x="358317" y="3599688"/>
                  </a:moveTo>
                  <a:lnTo>
                    <a:pt x="0" y="3599688"/>
                  </a:lnTo>
                  <a:lnTo>
                    <a:pt x="0" y="3813048"/>
                  </a:lnTo>
                  <a:lnTo>
                    <a:pt x="358317" y="3813048"/>
                  </a:lnTo>
                  <a:lnTo>
                    <a:pt x="358317" y="3599688"/>
                  </a:lnTo>
                  <a:close/>
                </a:path>
                <a:path w="4406265" h="3813175">
                  <a:moveTo>
                    <a:pt x="361365" y="2999232"/>
                  </a:moveTo>
                  <a:lnTo>
                    <a:pt x="0" y="2999232"/>
                  </a:lnTo>
                  <a:lnTo>
                    <a:pt x="0" y="3212592"/>
                  </a:lnTo>
                  <a:lnTo>
                    <a:pt x="361365" y="3212592"/>
                  </a:lnTo>
                  <a:lnTo>
                    <a:pt x="361365" y="2999232"/>
                  </a:lnTo>
                  <a:close/>
                </a:path>
                <a:path w="4406265" h="3813175">
                  <a:moveTo>
                    <a:pt x="532053" y="2398776"/>
                  </a:moveTo>
                  <a:lnTo>
                    <a:pt x="0" y="2398776"/>
                  </a:lnTo>
                  <a:lnTo>
                    <a:pt x="0" y="2612136"/>
                  </a:lnTo>
                  <a:lnTo>
                    <a:pt x="532053" y="2612136"/>
                  </a:lnTo>
                  <a:lnTo>
                    <a:pt x="532053" y="2398776"/>
                  </a:lnTo>
                  <a:close/>
                </a:path>
                <a:path w="4406265" h="3813175">
                  <a:moveTo>
                    <a:pt x="2674797" y="1798320"/>
                  </a:moveTo>
                  <a:lnTo>
                    <a:pt x="0" y="1798320"/>
                  </a:lnTo>
                  <a:lnTo>
                    <a:pt x="0" y="2011680"/>
                  </a:lnTo>
                  <a:lnTo>
                    <a:pt x="2674797" y="2011680"/>
                  </a:lnTo>
                  <a:lnTo>
                    <a:pt x="2674797" y="1798320"/>
                  </a:lnTo>
                  <a:close/>
                </a:path>
                <a:path w="4406265" h="3813175">
                  <a:moveTo>
                    <a:pt x="2796717" y="1200912"/>
                  </a:moveTo>
                  <a:lnTo>
                    <a:pt x="0" y="1200912"/>
                  </a:lnTo>
                  <a:lnTo>
                    <a:pt x="0" y="1411224"/>
                  </a:lnTo>
                  <a:lnTo>
                    <a:pt x="2796717" y="1411224"/>
                  </a:lnTo>
                  <a:lnTo>
                    <a:pt x="2796717" y="1200912"/>
                  </a:lnTo>
                  <a:close/>
                </a:path>
                <a:path w="4406265" h="3813175">
                  <a:moveTo>
                    <a:pt x="3269157" y="600456"/>
                  </a:moveTo>
                  <a:lnTo>
                    <a:pt x="0" y="600456"/>
                  </a:lnTo>
                  <a:lnTo>
                    <a:pt x="0" y="810768"/>
                  </a:lnTo>
                  <a:lnTo>
                    <a:pt x="3269157" y="810768"/>
                  </a:lnTo>
                  <a:lnTo>
                    <a:pt x="3269157" y="600456"/>
                  </a:lnTo>
                  <a:close/>
                </a:path>
                <a:path w="4406265" h="3813175">
                  <a:moveTo>
                    <a:pt x="4406062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4406062" y="213360"/>
                  </a:lnTo>
                  <a:lnTo>
                    <a:pt x="4406062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1116" y="1878197"/>
              <a:ext cx="0" cy="4201160"/>
            </a:xfrm>
            <a:custGeom>
              <a:avLst/>
              <a:gdLst/>
              <a:ahLst/>
              <a:cxnLst/>
              <a:rect l="l" t="t" r="r" b="b"/>
              <a:pathLst>
                <a:path h="4201160">
                  <a:moveTo>
                    <a:pt x="0" y="0"/>
                  </a:moveTo>
                  <a:lnTo>
                    <a:pt x="1" y="420091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11585" y="2088388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404040"/>
                </a:solidFill>
                <a:latin typeface="Calibri"/>
                <a:cs typeface="Calibri"/>
              </a:rPr>
              <a:t>5316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5025" y="2688844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404040"/>
                </a:solidFill>
                <a:latin typeface="Calibri"/>
                <a:cs typeface="Calibri"/>
              </a:rPr>
              <a:t>3945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2494" y="3289300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404040"/>
                </a:solidFill>
                <a:latin typeface="Calibri"/>
                <a:cs typeface="Calibri"/>
              </a:rPr>
              <a:t>3375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8974" y="3889755"/>
            <a:ext cx="283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404040"/>
                </a:solidFill>
                <a:latin typeface="Calibri"/>
                <a:cs typeface="Calibri"/>
              </a:rPr>
              <a:t>3226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5175" y="4487164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5230" y="5087620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435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4402" y="5688076"/>
            <a:ext cx="2190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434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3015" y="1572767"/>
            <a:ext cx="96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5811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1000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4812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2000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3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3000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02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4000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1813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5000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60815" y="1572767"/>
            <a:ext cx="3181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595959"/>
                </a:solidFill>
                <a:latin typeface="Calibri"/>
                <a:cs typeface="Calibri"/>
              </a:rPr>
              <a:t>6000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5267" y="2018284"/>
            <a:ext cx="1302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Washington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DC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52974" y="2618740"/>
            <a:ext cx="614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Detroit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64278" y="3219196"/>
            <a:ext cx="596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Seattle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6979" y="3819652"/>
            <a:ext cx="816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New</a:t>
            </a:r>
            <a:r>
              <a:rPr sz="16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York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624" y="4420108"/>
            <a:ext cx="993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Los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Angeles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23128" y="5020564"/>
            <a:ext cx="11366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San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Francisco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14632" y="5617972"/>
            <a:ext cx="551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Austin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1/19</a:t>
            </a:r>
            <a:endParaRPr sz="1000">
              <a:latin typeface="Microsoft JhengHei UI"/>
              <a:cs typeface="Microsoft Jheng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023872"/>
            <a:ext cx="3200400" cy="31973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388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5185" y="1707387"/>
            <a:ext cx="3081655" cy="42957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Executive</a:t>
            </a:r>
            <a:r>
              <a:rPr sz="2200" spc="-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Summary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Introduction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Methodology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Results</a:t>
            </a:r>
            <a:endParaRPr sz="22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Visualization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–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Charts</a:t>
            </a:r>
            <a:endParaRPr sz="18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Dashboard</a:t>
            </a:r>
            <a:endParaRPr sz="18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Discussion</a:t>
            </a:r>
            <a:endParaRPr sz="22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Findings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&amp;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Implications</a:t>
            </a:r>
            <a:endParaRPr sz="18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Conclusion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Appendix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86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19/19</a:t>
            </a:r>
            <a:endParaRPr sz="1000">
              <a:latin typeface="Microsoft JhengHei UI"/>
              <a:cs typeface="Microsoft JhengHei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57595" y="1789612"/>
            <a:ext cx="5570220" cy="4305300"/>
            <a:chOff x="3357595" y="1789612"/>
            <a:chExt cx="5570220" cy="4305300"/>
          </a:xfrm>
        </p:grpSpPr>
        <p:sp>
          <p:nvSpPr>
            <p:cNvPr id="4" name="object 4"/>
            <p:cNvSpPr/>
            <p:nvPr/>
          </p:nvSpPr>
          <p:spPr>
            <a:xfrm>
              <a:off x="4187951" y="1789612"/>
              <a:ext cx="4124325" cy="4305300"/>
            </a:xfrm>
            <a:custGeom>
              <a:avLst/>
              <a:gdLst/>
              <a:ahLst/>
              <a:cxnLst/>
              <a:rect l="l" t="t" r="r" b="b"/>
              <a:pathLst>
                <a:path w="4124325" h="4305300">
                  <a:moveTo>
                    <a:pt x="0" y="603067"/>
                  </a:moveTo>
                  <a:lnTo>
                    <a:pt x="0" y="4304800"/>
                  </a:lnTo>
                </a:path>
                <a:path w="4124325" h="4305300">
                  <a:moveTo>
                    <a:pt x="0" y="243403"/>
                  </a:moveTo>
                  <a:lnTo>
                    <a:pt x="0" y="475051"/>
                  </a:lnTo>
                </a:path>
                <a:path w="4124325" h="4305300">
                  <a:moveTo>
                    <a:pt x="0" y="0"/>
                  </a:moveTo>
                  <a:lnTo>
                    <a:pt x="0" y="115387"/>
                  </a:lnTo>
                </a:path>
                <a:path w="4124325" h="4305300">
                  <a:moveTo>
                    <a:pt x="822960" y="243403"/>
                  </a:moveTo>
                  <a:lnTo>
                    <a:pt x="822960" y="4304800"/>
                  </a:lnTo>
                </a:path>
                <a:path w="4124325" h="4305300">
                  <a:moveTo>
                    <a:pt x="822960" y="0"/>
                  </a:moveTo>
                  <a:lnTo>
                    <a:pt x="822960" y="115387"/>
                  </a:lnTo>
                </a:path>
                <a:path w="4124325" h="4305300">
                  <a:moveTo>
                    <a:pt x="1648968" y="243403"/>
                  </a:moveTo>
                  <a:lnTo>
                    <a:pt x="1648968" y="4304800"/>
                  </a:lnTo>
                </a:path>
                <a:path w="4124325" h="4305300">
                  <a:moveTo>
                    <a:pt x="1648968" y="0"/>
                  </a:moveTo>
                  <a:lnTo>
                    <a:pt x="1648968" y="115387"/>
                  </a:lnTo>
                </a:path>
                <a:path w="4124325" h="4305300">
                  <a:moveTo>
                    <a:pt x="2474976" y="243403"/>
                  </a:moveTo>
                  <a:lnTo>
                    <a:pt x="2474976" y="4304800"/>
                  </a:lnTo>
                </a:path>
                <a:path w="4124325" h="4305300">
                  <a:moveTo>
                    <a:pt x="2474976" y="0"/>
                  </a:moveTo>
                  <a:lnTo>
                    <a:pt x="2474976" y="115387"/>
                  </a:lnTo>
                </a:path>
                <a:path w="4124325" h="4305300">
                  <a:moveTo>
                    <a:pt x="3297936" y="243403"/>
                  </a:moveTo>
                  <a:lnTo>
                    <a:pt x="3297936" y="4304800"/>
                  </a:lnTo>
                </a:path>
                <a:path w="4124325" h="4305300">
                  <a:moveTo>
                    <a:pt x="3297936" y="0"/>
                  </a:moveTo>
                  <a:lnTo>
                    <a:pt x="3297936" y="115387"/>
                  </a:lnTo>
                </a:path>
                <a:path w="4124325" h="4305300">
                  <a:moveTo>
                    <a:pt x="4123944" y="243403"/>
                  </a:moveTo>
                  <a:lnTo>
                    <a:pt x="4123944" y="4304800"/>
                  </a:lnTo>
                </a:path>
                <a:path w="4124325" h="4305300">
                  <a:moveTo>
                    <a:pt x="4123944" y="0"/>
                  </a:moveTo>
                  <a:lnTo>
                    <a:pt x="4123944" y="1153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2350" y="1904999"/>
              <a:ext cx="5565775" cy="3716020"/>
            </a:xfrm>
            <a:custGeom>
              <a:avLst/>
              <a:gdLst/>
              <a:ahLst/>
              <a:cxnLst/>
              <a:rect l="l" t="t" r="r" b="b"/>
              <a:pathLst>
                <a:path w="5565775" h="3716020">
                  <a:moveTo>
                    <a:pt x="2641" y="3587496"/>
                  </a:moveTo>
                  <a:lnTo>
                    <a:pt x="0" y="3587496"/>
                  </a:lnTo>
                  <a:lnTo>
                    <a:pt x="0" y="3715512"/>
                  </a:lnTo>
                  <a:lnTo>
                    <a:pt x="2641" y="3715512"/>
                  </a:lnTo>
                  <a:lnTo>
                    <a:pt x="2641" y="3587496"/>
                  </a:lnTo>
                  <a:close/>
                </a:path>
                <a:path w="5565775" h="3716020">
                  <a:moveTo>
                    <a:pt x="14833" y="3227832"/>
                  </a:moveTo>
                  <a:lnTo>
                    <a:pt x="0" y="3227832"/>
                  </a:lnTo>
                  <a:lnTo>
                    <a:pt x="0" y="3355848"/>
                  </a:lnTo>
                  <a:lnTo>
                    <a:pt x="14833" y="3355848"/>
                  </a:lnTo>
                  <a:lnTo>
                    <a:pt x="14833" y="3227832"/>
                  </a:lnTo>
                  <a:close/>
                </a:path>
                <a:path w="5565775" h="3716020">
                  <a:moveTo>
                    <a:pt x="72745" y="2871216"/>
                  </a:moveTo>
                  <a:lnTo>
                    <a:pt x="0" y="2871216"/>
                  </a:lnTo>
                  <a:lnTo>
                    <a:pt x="0" y="2996184"/>
                  </a:lnTo>
                  <a:lnTo>
                    <a:pt x="72745" y="2996184"/>
                  </a:lnTo>
                  <a:lnTo>
                    <a:pt x="72745" y="2871216"/>
                  </a:lnTo>
                  <a:close/>
                </a:path>
                <a:path w="5565775" h="3716020">
                  <a:moveTo>
                    <a:pt x="103225" y="2511552"/>
                  </a:moveTo>
                  <a:lnTo>
                    <a:pt x="0" y="2511552"/>
                  </a:lnTo>
                  <a:lnTo>
                    <a:pt x="0" y="2639568"/>
                  </a:lnTo>
                  <a:lnTo>
                    <a:pt x="103225" y="2639568"/>
                  </a:lnTo>
                  <a:lnTo>
                    <a:pt x="103225" y="2511552"/>
                  </a:lnTo>
                  <a:close/>
                </a:path>
                <a:path w="5565775" h="3716020">
                  <a:moveTo>
                    <a:pt x="124561" y="2151888"/>
                  </a:moveTo>
                  <a:lnTo>
                    <a:pt x="0" y="2151888"/>
                  </a:lnTo>
                  <a:lnTo>
                    <a:pt x="0" y="2279904"/>
                  </a:lnTo>
                  <a:lnTo>
                    <a:pt x="124561" y="2279904"/>
                  </a:lnTo>
                  <a:lnTo>
                    <a:pt x="124561" y="2151888"/>
                  </a:lnTo>
                  <a:close/>
                </a:path>
                <a:path w="5565775" h="3716020">
                  <a:moveTo>
                    <a:pt x="136753" y="1795272"/>
                  </a:moveTo>
                  <a:lnTo>
                    <a:pt x="0" y="1795272"/>
                  </a:lnTo>
                  <a:lnTo>
                    <a:pt x="0" y="1920240"/>
                  </a:lnTo>
                  <a:lnTo>
                    <a:pt x="136753" y="1920240"/>
                  </a:lnTo>
                  <a:lnTo>
                    <a:pt x="136753" y="1795272"/>
                  </a:lnTo>
                  <a:close/>
                </a:path>
                <a:path w="5565775" h="3716020">
                  <a:moveTo>
                    <a:pt x="145897" y="1435608"/>
                  </a:moveTo>
                  <a:lnTo>
                    <a:pt x="0" y="1435608"/>
                  </a:lnTo>
                  <a:lnTo>
                    <a:pt x="0" y="1563624"/>
                  </a:lnTo>
                  <a:lnTo>
                    <a:pt x="145897" y="1563624"/>
                  </a:lnTo>
                  <a:lnTo>
                    <a:pt x="145897" y="1435608"/>
                  </a:lnTo>
                  <a:close/>
                </a:path>
                <a:path w="5565775" h="3716020">
                  <a:moveTo>
                    <a:pt x="322681" y="1075944"/>
                  </a:moveTo>
                  <a:lnTo>
                    <a:pt x="0" y="1075944"/>
                  </a:lnTo>
                  <a:lnTo>
                    <a:pt x="0" y="1203960"/>
                  </a:lnTo>
                  <a:lnTo>
                    <a:pt x="322681" y="1203960"/>
                  </a:lnTo>
                  <a:lnTo>
                    <a:pt x="322681" y="1075944"/>
                  </a:lnTo>
                  <a:close/>
                </a:path>
                <a:path w="5565775" h="3716020">
                  <a:moveTo>
                    <a:pt x="484225" y="719328"/>
                  </a:moveTo>
                  <a:lnTo>
                    <a:pt x="0" y="719328"/>
                  </a:lnTo>
                  <a:lnTo>
                    <a:pt x="0" y="844296"/>
                  </a:lnTo>
                  <a:lnTo>
                    <a:pt x="484225" y="844296"/>
                  </a:lnTo>
                  <a:lnTo>
                    <a:pt x="484225" y="719328"/>
                  </a:lnTo>
                  <a:close/>
                </a:path>
                <a:path w="5565775" h="3716020">
                  <a:moveTo>
                    <a:pt x="1075537" y="359664"/>
                  </a:moveTo>
                  <a:lnTo>
                    <a:pt x="0" y="359664"/>
                  </a:lnTo>
                  <a:lnTo>
                    <a:pt x="0" y="487680"/>
                  </a:lnTo>
                  <a:lnTo>
                    <a:pt x="1075537" y="487680"/>
                  </a:lnTo>
                  <a:lnTo>
                    <a:pt x="1075537" y="359664"/>
                  </a:lnTo>
                  <a:close/>
                </a:path>
                <a:path w="5565775" h="3716020">
                  <a:moveTo>
                    <a:pt x="5565241" y="0"/>
                  </a:moveTo>
                  <a:lnTo>
                    <a:pt x="0" y="0"/>
                  </a:lnTo>
                  <a:lnTo>
                    <a:pt x="0" y="128016"/>
                  </a:lnTo>
                  <a:lnTo>
                    <a:pt x="5565241" y="128016"/>
                  </a:lnTo>
                  <a:lnTo>
                    <a:pt x="5565241" y="0"/>
                  </a:lnTo>
                  <a:close/>
                </a:path>
              </a:pathLst>
            </a:custGeom>
            <a:solidFill>
              <a:srgbClr val="366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2357" y="1789612"/>
              <a:ext cx="0" cy="4305300"/>
            </a:xfrm>
            <a:custGeom>
              <a:avLst/>
              <a:gdLst/>
              <a:ahLst/>
              <a:cxnLst/>
              <a:rect l="l" t="t" r="r" b="b"/>
              <a:pathLst>
                <a:path h="4305300">
                  <a:moveTo>
                    <a:pt x="0" y="0"/>
                  </a:moveTo>
                  <a:lnTo>
                    <a:pt x="1" y="43048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134856" y="1789612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48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60485" y="1789612"/>
            <a:ext cx="0" cy="4305300"/>
          </a:xfrm>
          <a:custGeom>
            <a:avLst/>
            <a:gdLst/>
            <a:ahLst/>
            <a:cxnLst/>
            <a:rect l="l" t="t" r="r" b="b"/>
            <a:pathLst>
              <a:path h="4305300">
                <a:moveTo>
                  <a:pt x="0" y="0"/>
                </a:moveTo>
                <a:lnTo>
                  <a:pt x="0" y="43048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92202" y="1887728"/>
            <a:ext cx="3155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13498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1763" y="224434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2609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9581" y="260400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1173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9165" y="2963671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784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2253" y="3320288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355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63181" y="367995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1635" y="403961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305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8953" y="439623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250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7612" y="475589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174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9466" y="511555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5856" y="5831840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7463" y="1521459"/>
            <a:ext cx="5163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0410" algn="l"/>
                <a:tab pos="1565275" algn="l"/>
                <a:tab pos="2390140" algn="l"/>
                <a:tab pos="3215005" algn="l"/>
                <a:tab pos="4007485" algn="l"/>
                <a:tab pos="4832350" algn="l"/>
              </a:tabLst>
            </a:pPr>
            <a:r>
              <a:rPr sz="1000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20" dirty="0">
                <a:solidFill>
                  <a:srgbClr val="595959"/>
                </a:solidFill>
                <a:latin typeface="Calibri"/>
                <a:cs typeface="Calibri"/>
              </a:rPr>
              <a:t>2000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20" dirty="0">
                <a:solidFill>
                  <a:srgbClr val="595959"/>
                </a:solidFill>
                <a:latin typeface="Calibri"/>
                <a:cs typeface="Calibri"/>
              </a:rPr>
              <a:t>4000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20" dirty="0">
                <a:solidFill>
                  <a:srgbClr val="595959"/>
                </a:solidFill>
                <a:latin typeface="Calibri"/>
                <a:cs typeface="Calibri"/>
              </a:rPr>
              <a:t>6000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20" dirty="0">
                <a:solidFill>
                  <a:srgbClr val="595959"/>
                </a:solidFill>
                <a:latin typeface="Calibri"/>
                <a:cs typeface="Calibri"/>
              </a:rPr>
              <a:t>8000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10000</a:t>
            </a:r>
            <a:r>
              <a:rPr sz="10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12000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62046" y="1521459"/>
            <a:ext cx="34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14000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86812" y="1521459"/>
            <a:ext cx="342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16000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5063" y="1692147"/>
            <a:ext cx="1566545" cy="43326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R="389255" algn="r">
              <a:lnSpc>
                <a:spcPct val="100000"/>
              </a:lnSpc>
              <a:spcBef>
                <a:spcPts val="1010"/>
              </a:spcBef>
            </a:pP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  <a:p>
            <a:pPr marL="345440" marR="385445" indent="471170" algn="r">
              <a:lnSpc>
                <a:spcPct val="147100"/>
              </a:lnSpc>
              <a:spcBef>
                <a:spcPts val="10"/>
              </a:spcBef>
            </a:pP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Java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Python Oracle JavaScript</a:t>
            </a:r>
            <a:endParaRPr sz="1600">
              <a:latin typeface="Calibri"/>
              <a:cs typeface="Calibri"/>
            </a:endParaRPr>
          </a:p>
          <a:p>
            <a:pPr marL="857885" marR="377190" indent="100965" algn="r">
              <a:lnSpc>
                <a:spcPct val="147500"/>
              </a:lnSpc>
            </a:pP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C# C++</a:t>
            </a:r>
            <a:endParaRPr sz="1600">
              <a:latin typeface="Calibri"/>
              <a:cs typeface="Calibri"/>
            </a:endParaRPr>
          </a:p>
          <a:p>
            <a:pPr marL="342265" marR="382905" indent="-64769" algn="r">
              <a:lnSpc>
                <a:spcPts val="2830"/>
              </a:lnSpc>
              <a:spcBef>
                <a:spcPts val="22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SQL</a:t>
            </a:r>
            <a:r>
              <a:rPr sz="16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Server MongoDB</a:t>
            </a:r>
            <a:endParaRPr sz="1600">
              <a:latin typeface="Calibri"/>
              <a:cs typeface="Calibri"/>
            </a:endParaRPr>
          </a:p>
          <a:p>
            <a:pPr marL="225425" marR="5080" indent="521970">
              <a:lnSpc>
                <a:spcPts val="2810"/>
              </a:lnSpc>
              <a:spcBef>
                <a:spcPts val="20"/>
              </a:spcBef>
              <a:tabLst>
                <a:tab pos="1437005" algn="l"/>
              </a:tabLst>
            </a:pP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Scala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PostgreSQL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1350" spc="-37" baseline="3086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endParaRPr sz="1350" baseline="3086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MySQL</a:t>
            </a:r>
            <a:r>
              <a:rPr sz="16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308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/>
              <a:t>B-</a:t>
            </a:r>
            <a:r>
              <a:rPr spc="-5" dirty="0"/>
              <a:t> </a:t>
            </a:r>
            <a:r>
              <a:rPr dirty="0"/>
              <a:t>POPULAR</a:t>
            </a:r>
            <a:r>
              <a:rPr spc="-5" dirty="0"/>
              <a:t> </a:t>
            </a:r>
            <a:r>
              <a:rPr dirty="0"/>
              <a:t>LANGUAGES</a:t>
            </a:r>
            <a:r>
              <a:rPr spc="-5" dirty="0"/>
              <a:t> </a:t>
            </a:r>
            <a:r>
              <a:rPr spc="-10" dirty="0"/>
              <a:t>CHART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2/19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EXECUTIVE</a:t>
            </a:r>
            <a:r>
              <a:rPr spc="-5" dirty="0"/>
              <a:t> </a:t>
            </a:r>
            <a:r>
              <a:rPr spc="-1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3815" y="1567349"/>
            <a:ext cx="6555105" cy="44151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spc="-50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9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19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19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9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demand:</a:t>
            </a:r>
            <a:endParaRPr sz="19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JavaScript,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HTML/CSS,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SQL,</a:t>
            </a:r>
            <a:r>
              <a:rPr sz="15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Bash/Shell/PowerShell,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endParaRPr sz="15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spc="-50" dirty="0">
                <a:solidFill>
                  <a:srgbClr val="0070C0"/>
                </a:solidFill>
                <a:latin typeface="Segoe UI"/>
                <a:cs typeface="Segoe UI"/>
              </a:rPr>
              <a:t>Top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database</a:t>
            </a:r>
            <a:r>
              <a:rPr sz="19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skills</a:t>
            </a:r>
            <a:r>
              <a:rPr sz="19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9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demand:</a:t>
            </a:r>
            <a:endParaRPr sz="19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My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SQL,</a:t>
            </a:r>
            <a:r>
              <a:rPr sz="15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Microsoft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5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Server,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Postgre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SQL,</a:t>
            </a:r>
            <a:r>
              <a:rPr sz="15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SQLite,</a:t>
            </a:r>
            <a:r>
              <a:rPr sz="15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MongoDB</a:t>
            </a:r>
            <a:endParaRPr sz="15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Popular</a:t>
            </a:r>
            <a:r>
              <a:rPr sz="1900" spc="-10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platforms:</a:t>
            </a:r>
            <a:endParaRPr sz="19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Windows,</a:t>
            </a:r>
            <a:r>
              <a:rPr sz="15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Linux,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20" dirty="0">
                <a:solidFill>
                  <a:srgbClr val="0070C0"/>
                </a:solidFill>
                <a:latin typeface="Segoe UI"/>
                <a:cs typeface="Segoe UI"/>
              </a:rPr>
              <a:t>Docker,</a:t>
            </a:r>
            <a:r>
              <a:rPr sz="15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AWS,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Slack</a:t>
            </a:r>
            <a:endParaRPr sz="15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Popular</a:t>
            </a:r>
            <a:r>
              <a:rPr sz="1900" spc="-9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900" spc="-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Frames:</a:t>
            </a:r>
            <a:endParaRPr sz="19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jQuery,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Angular/Angular.js,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React.js,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ASP.NET,</a:t>
            </a:r>
            <a:r>
              <a:rPr sz="15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Express</a:t>
            </a:r>
            <a:endParaRPr sz="15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solidFill>
                  <a:srgbClr val="0070C0"/>
                </a:solidFill>
                <a:latin typeface="Segoe UI"/>
                <a:cs typeface="Segoe UI"/>
              </a:rPr>
              <a:t>Future</a:t>
            </a:r>
            <a:r>
              <a:rPr sz="19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20" dirty="0">
                <a:solidFill>
                  <a:srgbClr val="0070C0"/>
                </a:solidFill>
                <a:latin typeface="Segoe UI"/>
                <a:cs typeface="Segoe UI"/>
              </a:rPr>
              <a:t>Technology</a:t>
            </a:r>
            <a:r>
              <a:rPr sz="19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Segoe UI"/>
                <a:cs typeface="Segoe UI"/>
              </a:rPr>
              <a:t>Trend:</a:t>
            </a:r>
            <a:endParaRPr sz="19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takes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third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Segoe UI"/>
                <a:cs typeface="Segoe UI"/>
              </a:rPr>
              <a:t>row,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followed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by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spc="-10" dirty="0">
                <a:solidFill>
                  <a:srgbClr val="0070C0"/>
                </a:solidFill>
                <a:latin typeface="Segoe UI"/>
                <a:cs typeface="Segoe UI"/>
              </a:rPr>
              <a:t>TypeScript</a:t>
            </a:r>
            <a:endParaRPr sz="15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Redis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Elasticsearch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also</a:t>
            </a:r>
            <a:r>
              <a:rPr sz="15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place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Top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50" dirty="0">
                <a:solidFill>
                  <a:srgbClr val="0070C0"/>
                </a:solidFill>
                <a:latin typeface="Segoe UI"/>
                <a:cs typeface="Segoe UI"/>
              </a:rPr>
              <a:t>5</a:t>
            </a:r>
            <a:endParaRPr sz="15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Android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5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Top</a:t>
            </a:r>
            <a:r>
              <a:rPr sz="15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5</a:t>
            </a:r>
            <a:r>
              <a:rPr sz="15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demanded</a:t>
            </a:r>
            <a:r>
              <a:rPr sz="15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platforms,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rest</a:t>
            </a:r>
            <a:r>
              <a:rPr sz="15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0070C0"/>
                </a:solidFill>
                <a:latin typeface="Segoe UI"/>
                <a:cs typeface="Segoe UI"/>
              </a:rPr>
              <a:t>remains</a:t>
            </a:r>
            <a:endParaRPr sz="1500">
              <a:latin typeface="Segoe UI"/>
              <a:cs typeface="Segoe UI"/>
            </a:endParaRPr>
          </a:p>
          <a:p>
            <a:pPr marL="697865" lvl="1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</a:tabLst>
            </a:pP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React.js</a:t>
            </a:r>
            <a:r>
              <a:rPr sz="15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takes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first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row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0070C0"/>
                </a:solidFill>
                <a:latin typeface="Segoe UI"/>
                <a:cs typeface="Segoe UI"/>
              </a:rPr>
              <a:t>Vue.js</a:t>
            </a:r>
            <a:r>
              <a:rPr sz="15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latest</a:t>
            </a:r>
            <a:r>
              <a:rPr sz="15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addition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5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500" spc="-20" dirty="0">
                <a:solidFill>
                  <a:srgbClr val="0070C0"/>
                </a:solidFill>
                <a:latin typeface="Segoe UI"/>
                <a:cs typeface="Segoe UI"/>
              </a:rPr>
              <a:t>last</a:t>
            </a:r>
            <a:endParaRPr sz="15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493" y="2302761"/>
            <a:ext cx="3194580" cy="3194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3/19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46" y="2262036"/>
            <a:ext cx="3054360" cy="3054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64651" y="1442211"/>
            <a:ext cx="6594475" cy="46158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390525" indent="-228600">
              <a:lnSpc>
                <a:spcPts val="24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realm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technology,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several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key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trends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have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emerged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recent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years.</a:t>
            </a:r>
            <a:endParaRPr sz="2200">
              <a:latin typeface="Segoe UI"/>
              <a:cs typeface="Segoe UI"/>
            </a:endParaRPr>
          </a:p>
          <a:p>
            <a:pPr marL="241300" marR="5080" indent="-228600">
              <a:lnSpc>
                <a:spcPts val="24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These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insights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shed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light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evolving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landscape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languages,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2200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frameworks,</a:t>
            </a:r>
            <a:r>
              <a:rPr sz="22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demographics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developers.</a:t>
            </a:r>
            <a:endParaRPr sz="2200">
              <a:latin typeface="Segoe UI"/>
              <a:cs typeface="Segoe UI"/>
            </a:endParaRPr>
          </a:p>
          <a:p>
            <a:pPr marL="241300" marR="467359" indent="-228600">
              <a:lnSpc>
                <a:spcPts val="2300"/>
              </a:lnSpc>
              <a:spcBef>
                <a:spcPts val="106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Stack</a:t>
            </a:r>
            <a:r>
              <a:rPr sz="22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Overflow</a:t>
            </a:r>
            <a:r>
              <a:rPr sz="22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conducts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inclusive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survey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of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individuals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engaged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coding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globally.</a:t>
            </a:r>
            <a:endParaRPr sz="2200">
              <a:latin typeface="Segoe UI"/>
              <a:cs typeface="Segoe UI"/>
            </a:endParaRPr>
          </a:p>
          <a:p>
            <a:pPr marL="241300" marR="1574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Covering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wide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array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topics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from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preferred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technologies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career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aspirations,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2019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marks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the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9th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consecutive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year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survey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publication.</a:t>
            </a:r>
            <a:endParaRPr sz="2200">
              <a:latin typeface="Segoe UI"/>
              <a:cs typeface="Segoe UI"/>
            </a:endParaRPr>
          </a:p>
          <a:p>
            <a:pPr marL="241300" marR="411480" indent="-228600">
              <a:lnSpc>
                <a:spcPts val="24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Nearly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90,000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participated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20-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minute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survey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2019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Survey.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Let's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explore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some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notable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findings.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4/19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211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3815" y="1844547"/>
            <a:ext cx="6906895" cy="397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20725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based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survey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conducted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by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Stack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Overflow</a:t>
            </a:r>
            <a:r>
              <a:rPr sz="2200" b="1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from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January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23</a:t>
            </a:r>
            <a:r>
              <a:rPr sz="2200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February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14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and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involved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88,883</a:t>
            </a:r>
            <a:r>
              <a:rPr sz="22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software</a:t>
            </a:r>
            <a:r>
              <a:rPr sz="22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200" b="1" spc="-8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from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179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countries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241300" marR="5080" indent="-228600">
              <a:lnSpc>
                <a:spcPct val="1002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Familiarization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this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dataset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was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achieved</a:t>
            </a:r>
            <a:r>
              <a:rPr sz="22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through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completing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IBM</a:t>
            </a:r>
            <a:r>
              <a:rPr sz="22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labs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on</a:t>
            </a:r>
            <a:r>
              <a:rPr sz="22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Coursera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which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encompassed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topics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such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Scraping,</a:t>
            </a:r>
            <a:r>
              <a:rPr sz="22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Dataset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Exploration,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Wrangling,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Exploratory</a:t>
            </a:r>
            <a:r>
              <a:rPr sz="22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solidFill>
                  <a:srgbClr val="0070C0"/>
                </a:solidFill>
                <a:latin typeface="Segoe UI"/>
                <a:cs typeface="Segoe UI"/>
              </a:rPr>
              <a:t>Data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Analysis,</a:t>
            </a:r>
            <a:r>
              <a:rPr sz="22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Visualization.</a:t>
            </a:r>
            <a:endParaRPr sz="2200">
              <a:latin typeface="Segoe UI"/>
              <a:cs typeface="Segoe UI"/>
            </a:endParaRPr>
          </a:p>
          <a:p>
            <a:pPr marL="240665" indent="-227965">
              <a:lnSpc>
                <a:spcPts val="263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22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analysis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visualization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was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0070C0"/>
                </a:solidFill>
                <a:latin typeface="Segoe UI"/>
                <a:cs typeface="Segoe UI"/>
              </a:rPr>
              <a:t>conducted</a:t>
            </a:r>
            <a:r>
              <a:rPr sz="22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Segoe UI"/>
                <a:cs typeface="Segoe UI"/>
              </a:rPr>
              <a:t>via</a:t>
            </a:r>
            <a:endParaRPr sz="2200">
              <a:latin typeface="Segoe UI"/>
              <a:cs typeface="Segoe UI"/>
            </a:endParaRPr>
          </a:p>
          <a:p>
            <a:pPr marL="241300">
              <a:lnSpc>
                <a:spcPts val="2630"/>
              </a:lnSpc>
            </a:pP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IBM</a:t>
            </a:r>
            <a:r>
              <a:rPr sz="22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Cognos</a:t>
            </a:r>
            <a:r>
              <a:rPr sz="22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Analytics</a:t>
            </a:r>
            <a:r>
              <a:rPr sz="2200" spc="-10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655" y="1831709"/>
            <a:ext cx="3194580" cy="3194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5/19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46" y="2262036"/>
            <a:ext cx="3054360" cy="3054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3553" y="1473708"/>
            <a:ext cx="7006590" cy="48018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marR="309245" indent="-228600">
              <a:lnSpc>
                <a:spcPct val="89500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r>
              <a:rPr sz="20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overtakes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Java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becoming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5th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preferred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language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significant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growth.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It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stands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fastest-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growing</a:t>
            </a:r>
            <a:r>
              <a:rPr sz="2000" spc="-8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major</a:t>
            </a:r>
            <a:r>
              <a:rPr sz="20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2000" spc="-8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language.</a:t>
            </a:r>
            <a:endParaRPr sz="2000">
              <a:latin typeface="Segoe UI"/>
              <a:cs typeface="Segoe UI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2000" b="1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remains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0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2000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programming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language.</a:t>
            </a:r>
            <a:endParaRPr sz="2000">
              <a:latin typeface="Segoe UI"/>
              <a:cs typeface="Segoe UI"/>
            </a:endParaRPr>
          </a:p>
          <a:p>
            <a:pPr marL="241300" marR="356870" indent="-228600">
              <a:lnSpc>
                <a:spcPct val="9150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jQuery</a:t>
            </a:r>
            <a:r>
              <a:rPr sz="20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is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widely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20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frameworks,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React.js</a:t>
            </a:r>
            <a:r>
              <a:rPr sz="2000" b="1" spc="-7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surpassing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Angular</a:t>
            </a:r>
            <a:r>
              <a:rPr sz="20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developer</a:t>
            </a:r>
            <a:r>
              <a:rPr sz="20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20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this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year.</a:t>
            </a:r>
            <a:endParaRPr sz="2000">
              <a:latin typeface="Segoe UI"/>
              <a:cs typeface="Segoe UI"/>
            </a:endParaRPr>
          </a:p>
          <a:p>
            <a:pPr marL="241300" marR="5080" indent="-228600">
              <a:lnSpc>
                <a:spcPct val="903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Globally,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i="1" dirty="0">
                <a:solidFill>
                  <a:srgbClr val="0070C0"/>
                </a:solidFill>
                <a:latin typeface="Segoe UI"/>
                <a:cs typeface="Segoe UI"/>
              </a:rPr>
              <a:t>men</a:t>
            </a:r>
            <a:r>
              <a:rPr sz="2000" i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represent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approximately</a:t>
            </a:r>
            <a:r>
              <a:rPr sz="20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90%</a:t>
            </a:r>
            <a:r>
              <a:rPr sz="20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respondents,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higher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i="1" dirty="0">
                <a:solidFill>
                  <a:srgbClr val="0070C0"/>
                </a:solidFill>
                <a:latin typeface="Segoe UI"/>
                <a:cs typeface="Segoe UI"/>
              </a:rPr>
              <a:t>female</a:t>
            </a:r>
            <a:r>
              <a:rPr sz="2000" i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representation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students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than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regions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like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US,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India,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25" dirty="0">
                <a:solidFill>
                  <a:srgbClr val="0070C0"/>
                </a:solidFill>
                <a:latin typeface="Segoe UI"/>
                <a:cs typeface="Segoe UI"/>
              </a:rPr>
              <a:t>the UK.</a:t>
            </a:r>
            <a:endParaRPr sz="2000">
              <a:latin typeface="Segoe UI"/>
              <a:cs typeface="Segoe UI"/>
            </a:endParaRPr>
          </a:p>
          <a:p>
            <a:pPr marL="241300" marR="64769" indent="-228600">
              <a:lnSpc>
                <a:spcPts val="211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Around</a:t>
            </a:r>
            <a:r>
              <a:rPr sz="20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3/4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globally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hold</a:t>
            </a:r>
            <a:r>
              <a:rPr sz="20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at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least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0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Segoe UI"/>
                <a:cs typeface="Segoe UI"/>
              </a:rPr>
              <a:t>bachelor's</a:t>
            </a:r>
            <a:r>
              <a:rPr sz="2000" b="1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degree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,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aligning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with</a:t>
            </a:r>
            <a:r>
              <a:rPr sz="20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past</a:t>
            </a:r>
            <a:r>
              <a:rPr sz="20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findings.</a:t>
            </a:r>
            <a:endParaRPr sz="2000">
              <a:latin typeface="Segoe UI"/>
              <a:cs typeface="Segoe UI"/>
            </a:endParaRPr>
          </a:p>
          <a:p>
            <a:pPr marL="241300" marR="334645" indent="-228600">
              <a:lnSpc>
                <a:spcPts val="2110"/>
              </a:lnSpc>
              <a:spcBef>
                <a:spcPts val="108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3/4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20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survey</a:t>
            </a:r>
            <a:r>
              <a:rPr sz="20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respondents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professional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developer</a:t>
            </a:r>
            <a:r>
              <a:rPr sz="20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Segoe UI"/>
                <a:cs typeface="Segoe UI"/>
              </a:rPr>
              <a:t>roles </a:t>
            </a:r>
            <a:r>
              <a:rPr sz="2000" dirty="0">
                <a:solidFill>
                  <a:srgbClr val="0070C0"/>
                </a:solidFill>
                <a:latin typeface="Segoe UI"/>
                <a:cs typeface="Segoe UI"/>
              </a:rPr>
              <a:t>are</a:t>
            </a:r>
            <a:r>
              <a:rPr sz="200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under</a:t>
            </a:r>
            <a:r>
              <a:rPr sz="2000" b="1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35</a:t>
            </a:r>
            <a:r>
              <a:rPr sz="20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Segoe UI"/>
                <a:cs typeface="Segoe UI"/>
              </a:rPr>
              <a:t>years</a:t>
            </a:r>
            <a:r>
              <a:rPr sz="2000" b="1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0070C0"/>
                </a:solidFill>
                <a:latin typeface="Segoe UI"/>
                <a:cs typeface="Segoe UI"/>
              </a:rPr>
              <a:t>old</a:t>
            </a:r>
            <a:r>
              <a:rPr sz="2000" spc="-20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6/19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5" dirty="0"/>
              <a:t> </a:t>
            </a:r>
            <a:r>
              <a:rPr dirty="0"/>
              <a:t>LANGUAGE</a:t>
            </a:r>
            <a:r>
              <a:rPr spc="-5" dirty="0"/>
              <a:t> </a:t>
            </a:r>
            <a:r>
              <a:rPr spc="-10" dirty="0"/>
              <a:t>TRENDS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239" y="2577767"/>
            <a:ext cx="4865428" cy="3320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4055" y="2579684"/>
            <a:ext cx="5311333" cy="33289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30343" y="1807971"/>
            <a:ext cx="681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2630" algn="l"/>
              </a:tabLst>
            </a:pPr>
            <a:r>
              <a:rPr sz="4200" spc="-30" baseline="1984" dirty="0">
                <a:solidFill>
                  <a:srgbClr val="0070C0"/>
                </a:solidFill>
                <a:latin typeface="Segoe UI"/>
                <a:cs typeface="Segoe UI"/>
              </a:rPr>
              <a:t>2019</a:t>
            </a:r>
            <a:r>
              <a:rPr sz="4200" baseline="1984" dirty="0">
                <a:solidFill>
                  <a:srgbClr val="0070C0"/>
                </a:solidFill>
                <a:latin typeface="Segoe UI"/>
                <a:cs typeface="Segoe UI"/>
              </a:rPr>
              <a:t>	</a:t>
            </a: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Following</a:t>
            </a:r>
            <a:r>
              <a:rPr sz="2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40" dirty="0">
                <a:solidFill>
                  <a:srgbClr val="0070C0"/>
                </a:solidFill>
                <a:latin typeface="Segoe UI"/>
                <a:cs typeface="Segoe UI"/>
              </a:rPr>
              <a:t>Year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7/19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82255" y="1878765"/>
            <a:ext cx="8890" cy="4187825"/>
          </a:xfrm>
          <a:custGeom>
            <a:avLst/>
            <a:gdLst/>
            <a:ahLst/>
            <a:cxnLst/>
            <a:rect l="l" t="t" r="r" b="b"/>
            <a:pathLst>
              <a:path w="8889" h="4187825">
                <a:moveTo>
                  <a:pt x="0" y="0"/>
                </a:moveTo>
                <a:lnTo>
                  <a:pt x="8747" y="4187253"/>
                </a:lnTo>
              </a:path>
            </a:pathLst>
          </a:custGeom>
          <a:ln w="285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39090" algn="ctr">
              <a:lnSpc>
                <a:spcPct val="100000"/>
              </a:lnSpc>
              <a:spcBef>
                <a:spcPts val="1814"/>
              </a:spcBef>
            </a:pPr>
            <a:r>
              <a:rPr spc="-10" dirty="0"/>
              <a:t>FINDINGS</a:t>
            </a:r>
          </a:p>
          <a:p>
            <a:pPr marL="241300" marR="5080" indent="-228600">
              <a:lnSpc>
                <a:spcPct val="996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230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2300" b="0" spc="-8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HTML/CSS</a:t>
            </a:r>
            <a:r>
              <a:rPr sz="2300" spc="-9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emerge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as</a:t>
            </a:r>
            <a:r>
              <a:rPr sz="2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2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most</a:t>
            </a:r>
            <a:r>
              <a:rPr sz="2300" b="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used</a:t>
            </a:r>
            <a:r>
              <a:rPr sz="2300" b="0" spc="-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programming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languages</a:t>
            </a:r>
            <a:r>
              <a:rPr sz="2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among</a:t>
            </a:r>
            <a:r>
              <a:rPr sz="2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all</a:t>
            </a:r>
            <a:r>
              <a:rPr sz="2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respondents</a:t>
            </a:r>
            <a:endParaRPr sz="2300">
              <a:latin typeface="Segoe UI"/>
              <a:cs typeface="Segoe UI"/>
            </a:endParaRPr>
          </a:p>
          <a:p>
            <a:pPr marL="241300" marR="486409" indent="-228600">
              <a:lnSpc>
                <a:spcPct val="100899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23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also</a:t>
            </a:r>
            <a:r>
              <a:rPr sz="2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maintains</a:t>
            </a:r>
            <a:r>
              <a:rPr sz="2300" b="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a</a:t>
            </a:r>
            <a:r>
              <a:rPr sz="2300" b="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significant presence.</a:t>
            </a:r>
            <a:endParaRPr sz="2300">
              <a:latin typeface="Segoe UI"/>
              <a:cs typeface="Segoe UI"/>
            </a:endParaRPr>
          </a:p>
          <a:p>
            <a:pPr marL="241300" marR="638810" indent="-228600">
              <a:lnSpc>
                <a:spcPct val="100899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r>
              <a:rPr sz="23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just</a:t>
            </a:r>
            <a:r>
              <a:rPr sz="2300" b="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edged</a:t>
            </a:r>
            <a:r>
              <a:rPr sz="2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out</a:t>
            </a:r>
            <a:r>
              <a:rPr sz="2300" b="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dirty="0">
                <a:solidFill>
                  <a:srgbClr val="0070C0"/>
                </a:solidFill>
                <a:latin typeface="Segoe UI"/>
                <a:cs typeface="Segoe UI"/>
              </a:rPr>
              <a:t>Java</a:t>
            </a:r>
            <a:r>
              <a:rPr sz="23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25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2300" b="0" dirty="0">
                <a:solidFill>
                  <a:srgbClr val="0070C0"/>
                </a:solidFill>
                <a:latin typeface="Segoe UI"/>
                <a:cs typeface="Segoe UI"/>
              </a:rPr>
              <a:t>overall</a:t>
            </a:r>
            <a:r>
              <a:rPr sz="2300" b="0" spc="-7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300" b="0" spc="-10" dirty="0">
                <a:solidFill>
                  <a:srgbClr val="0070C0"/>
                </a:solidFill>
                <a:latin typeface="Segoe UI"/>
                <a:cs typeface="Segoe UI"/>
              </a:rPr>
              <a:t>ranking.</a:t>
            </a:r>
            <a:endParaRPr sz="23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0" y="1551940"/>
            <a:ext cx="4996180" cy="420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0" algn="ct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5493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241300" marR="5080" indent="-228600">
              <a:lnSpc>
                <a:spcPct val="98500"/>
              </a:lnSpc>
              <a:spcBef>
                <a:spcPts val="170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dominance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JavaScript</a:t>
            </a:r>
            <a:r>
              <a:rPr sz="1800" b="1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Segoe UI"/>
                <a:cs typeface="Segoe UI"/>
              </a:rPr>
              <a:t>HTML/CSS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underscores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their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indispensability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in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modern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8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development,</a:t>
            </a:r>
            <a:r>
              <a:rPr sz="18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highlighting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importance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mastering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them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for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developers.</a:t>
            </a:r>
            <a:endParaRPr sz="1800">
              <a:latin typeface="Segoe UI"/>
              <a:cs typeface="Segoe UI"/>
            </a:endParaRPr>
          </a:p>
          <a:p>
            <a:pPr marL="241300" marR="12065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high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usage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SQL</a:t>
            </a:r>
            <a:r>
              <a:rPr sz="1800" b="1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emphasizes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critical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role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data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management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querying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in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modern</a:t>
            </a:r>
            <a:r>
              <a:rPr sz="18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software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applications,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across</a:t>
            </a:r>
            <a:r>
              <a:rPr sz="1800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both</a:t>
            </a:r>
            <a:r>
              <a:rPr sz="1800" spc="-6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web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non-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web</a:t>
            </a:r>
            <a:r>
              <a:rPr sz="1800" spc="-3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environments.</a:t>
            </a:r>
            <a:endParaRPr sz="1800">
              <a:latin typeface="Segoe UI"/>
              <a:cs typeface="Segoe UI"/>
            </a:endParaRPr>
          </a:p>
          <a:p>
            <a:pPr marL="241300" marR="209550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rise</a:t>
            </a:r>
            <a:r>
              <a:rPr sz="1800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Segoe UI"/>
                <a:cs typeface="Segoe UI"/>
              </a:rPr>
              <a:t>Python</a:t>
            </a:r>
            <a:r>
              <a:rPr sz="1800" b="1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might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also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reflect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0070C0"/>
                </a:solidFill>
                <a:latin typeface="Segoe UI"/>
                <a:cs typeface="Segoe UI"/>
              </a:rPr>
              <a:t>its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versatility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and</a:t>
            </a:r>
            <a:r>
              <a:rPr sz="1800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ease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of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use,</a:t>
            </a:r>
            <a:r>
              <a:rPr sz="1800" spc="-4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attracting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developers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across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various</a:t>
            </a:r>
            <a:r>
              <a:rPr sz="1800" spc="-5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domains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from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0070C0"/>
                </a:solidFill>
                <a:latin typeface="Segoe UI"/>
                <a:cs typeface="Segoe UI"/>
              </a:rPr>
              <a:t>data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science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to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0C0"/>
                </a:solidFill>
                <a:latin typeface="Segoe UI"/>
                <a:cs typeface="Segoe UI"/>
              </a:rPr>
              <a:t>software</a:t>
            </a:r>
            <a:r>
              <a:rPr sz="1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Segoe UI"/>
                <a:cs typeface="Segoe UI"/>
              </a:rPr>
              <a:t>development.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5" dirty="0"/>
              <a:t> </a:t>
            </a:r>
            <a:r>
              <a:rPr dirty="0"/>
              <a:t>LANGUAGE</a:t>
            </a:r>
            <a:r>
              <a:rPr spc="-5" dirty="0"/>
              <a:t> </a:t>
            </a:r>
            <a:r>
              <a:rPr spc="-10" dirty="0"/>
              <a:t>TRENDS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2540" y="201676"/>
            <a:ext cx="3098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solidFill>
                  <a:srgbClr val="2F5597"/>
                </a:solidFill>
                <a:latin typeface="Microsoft JhengHei UI"/>
                <a:cs typeface="Microsoft JhengHei UI"/>
              </a:rPr>
              <a:t>8/19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028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15" dirty="0"/>
              <a:t> </a:t>
            </a:r>
            <a:r>
              <a:rPr spc="-10" dirty="0"/>
              <a:t>TRENDS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04" y="2404433"/>
            <a:ext cx="5206262" cy="3059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811" y="2436995"/>
            <a:ext cx="5491866" cy="30649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30343" y="1795779"/>
            <a:ext cx="794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0070C0"/>
                </a:solidFill>
                <a:latin typeface="Segoe UI"/>
                <a:cs typeface="Segoe UI"/>
              </a:rPr>
              <a:t>2019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0702" y="1807971"/>
            <a:ext cx="2293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70C0"/>
                </a:solidFill>
                <a:latin typeface="Segoe UI"/>
                <a:cs typeface="Segoe UI"/>
              </a:rPr>
              <a:t>Following</a:t>
            </a:r>
            <a:r>
              <a:rPr sz="2800" spc="-5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spc="-40" dirty="0">
                <a:solidFill>
                  <a:srgbClr val="0070C0"/>
                </a:solidFill>
                <a:latin typeface="Segoe UI"/>
                <a:cs typeface="Segoe UI"/>
              </a:rPr>
              <a:t>Year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1153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JhengHei UI</vt:lpstr>
      <vt:lpstr>Arial MT</vt:lpstr>
      <vt:lpstr>Calibri</vt:lpstr>
      <vt:lpstr>Courier New</vt:lpstr>
      <vt:lpstr>Segoe UI</vt:lpstr>
      <vt:lpstr>Office Theme</vt:lpstr>
      <vt:lpstr>TRENDING TECHNOLOGIES: STACK OVERFLOW DEVELOPER SURVEY,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</vt:lpstr>
      <vt:lpstr>DATABASE TRENDS</vt:lpstr>
      <vt:lpstr>DATABASE TRENDS</vt:lpstr>
      <vt:lpstr>DASHBOARD</vt:lpstr>
      <vt:lpstr>CURRENT TECHNOLOGY USAGE</vt:lpstr>
      <vt:lpstr>FUTURE TECHNOLOGY TREND</vt:lpstr>
      <vt:lpstr>DEMOGRAPHICS</vt:lpstr>
      <vt:lpstr>DISCUSSION</vt:lpstr>
      <vt:lpstr>CONCLUDING REMARKS</vt:lpstr>
      <vt:lpstr>CONCLUSION</vt:lpstr>
      <vt:lpstr>APPENDIX</vt:lpstr>
      <vt:lpstr>A- JOB POSTINGS CHART</vt:lpstr>
      <vt:lpstr>B- POPULAR LANGUAGES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Chandu .</dc:creator>
  <cp:lastModifiedBy>Chandu .</cp:lastModifiedBy>
  <cp:revision>1</cp:revision>
  <dcterms:created xsi:type="dcterms:W3CDTF">2024-11-12T07:42:39Z</dcterms:created>
  <dcterms:modified xsi:type="dcterms:W3CDTF">2024-11-12T07:46:40Z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2024-02-06T00:00:00Z</vt:filetime>
  </property>
  <property fmtid="{D5CDD505-2E9C-101B-9397-08002B2CF9AE}" pid="3" name="LastSaved">
    <vt:filetime>2024-11-12T00:00:00Z</vt:filetime>
  </property>
  <property fmtid="{D5CDD505-2E9C-101B-9397-08002B2CF9AE}" pid="4" name="Producer">
    <vt:lpwstr>macOS Version 14.3 (Build 23D56) Quartz PDFContext</vt:lpwstr>
  </property>
</Properties>
</file>