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7" r:id="rId4"/>
    <p:sldId id="268" r:id="rId5"/>
    <p:sldId id="269" r:id="rId6"/>
    <p:sldId id="270" r:id="rId7"/>
    <p:sldId id="271" r:id="rId8"/>
    <p:sldId id="272" r:id="rId9"/>
    <p:sldId id="273"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55A92-A0E5-4CF1-A982-76510373D15B}" type="datetime1">
              <a:rPr lang="en-US" smtClean="0"/>
              <a:t>7/29/2020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23E48-5B9A-453F-9661-B58745F18B18}" type="datetime1">
              <a:rPr lang="en-US" smtClean="0"/>
              <a:t>7/29/2020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57FFB-B1AA-4DE3-BB79-2E2FB6BEF5F0}" type="datetime1">
              <a:rPr lang="en-US" smtClean="0"/>
              <a:t>7/29/2020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CDAB6F-54F8-48E6-9977-96AD48C93C3E}" type="datetime1">
              <a:rPr lang="en-US" smtClean="0"/>
              <a:t>7/29/2020</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CD001-84A2-47B7-B4A1-80F8E0696F10}" type="datetime1">
              <a:rPr lang="en-US" smtClean="0"/>
              <a:t>7/29/2020</a:t>
            </a:fld>
            <a:endParaRPr lang="en-US" dirty="0"/>
          </a:p>
        </p:txBody>
      </p:sp>
      <p:sp>
        <p:nvSpPr>
          <p:cNvPr id="6" name="Footer Placeholder 5"/>
          <p:cNvSpPr>
            <a:spLocks noGrp="1"/>
          </p:cNvSpPr>
          <p:nvPr>
            <p:ph type="ftr" sz="quarter" idx="11"/>
          </p:nvPr>
        </p:nvSpPr>
        <p:spPr/>
        <p:txBody>
          <a:body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BD8E5-49A4-4F95-89FF-4A81C3A84560}" type="datetime1">
              <a:rPr lang="en-US" smtClean="0"/>
              <a:t>7/29/2020</a:t>
            </a:fld>
            <a:endParaRPr lang="en-US" dirty="0"/>
          </a:p>
        </p:txBody>
      </p:sp>
      <p:sp>
        <p:nvSpPr>
          <p:cNvPr id="8" name="Footer Placeholder 7"/>
          <p:cNvSpPr>
            <a:spLocks noGrp="1"/>
          </p:cNvSpPr>
          <p:nvPr>
            <p:ph type="ftr" sz="quarter" idx="11"/>
          </p:nvPr>
        </p:nvSpPr>
        <p:spPr/>
        <p:txBody>
          <a:bodyPr/>
          <a:lstStyle/>
          <a:p>
            <a:r>
              <a:rPr lang="en-US"/>
              <a:t>CSE 350: Digital Electronics and Pulse Techniques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158AA1-D2CF-4F63-91C8-74B99527A23F}" type="datetime1">
              <a:rPr lang="en-US" smtClean="0"/>
              <a:t>7/29/2020</a:t>
            </a:fld>
            <a:endParaRPr lang="en-US" dirty="0"/>
          </a:p>
        </p:txBody>
      </p:sp>
      <p:sp>
        <p:nvSpPr>
          <p:cNvPr id="4" name="Footer Placeholder 3"/>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9A77D2-77C8-4F22-955A-0B2873FE4033}" type="datetime1">
              <a:rPr lang="en-US" smtClean="0"/>
              <a:t>7/29/2020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CSE 350: Digital Electronics and Pulse Techniques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146D62-0808-4D51-9965-370F7188E75F}" type="datetime1">
              <a:rPr lang="en-US" smtClean="0"/>
              <a:t>7/29/2020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7A9C14-4AD7-44F7-AA66-8507C8C4FCD7}" type="datetime1">
              <a:rPr lang="en-US" smtClean="0"/>
              <a:t>7/29/2020</a:t>
            </a:fld>
            <a:endParaRPr lang="en-US" dirty="0"/>
          </a:p>
        </p:txBody>
      </p:sp>
      <p:sp>
        <p:nvSpPr>
          <p:cNvPr id="6" name="Footer Placeholder 5"/>
          <p:cNvSpPr>
            <a:spLocks noGrp="1"/>
          </p:cNvSpPr>
          <p:nvPr>
            <p:ph type="ftr" sz="quarter" idx="11"/>
          </p:nvPr>
        </p:nvSpPr>
        <p:spPr/>
        <p:txBody>
          <a:body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90920B-C639-4CA5-AE05-131ED4EDE3E4}" type="datetime1">
              <a:rPr lang="en-US" smtClean="0"/>
              <a:t>7/29/2020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CSE 350: Digital Electronics and Pulse Techniques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602951-C772-46A3-A0BD-B8520127F8C5}"/>
              </a:ext>
            </a:extLst>
          </p:cNvPr>
          <p:cNvSpPr>
            <a:spLocks noGrp="1"/>
          </p:cNvSpPr>
          <p:nvPr>
            <p:ph type="ctrTitle"/>
          </p:nvPr>
        </p:nvSpPr>
        <p:spPr>
          <a:xfrm>
            <a:off x="1097280" y="758952"/>
            <a:ext cx="10058400" cy="3566160"/>
          </a:xfrm>
        </p:spPr>
        <p:txBody>
          <a:bodyPr/>
          <a:lstStyle/>
          <a:p>
            <a:r>
              <a:rPr lang="en-US" dirty="0"/>
              <a:t>Electronic Devices</a:t>
            </a:r>
          </a:p>
        </p:txBody>
      </p:sp>
      <p:sp>
        <p:nvSpPr>
          <p:cNvPr id="3" name="Subtitle 2">
            <a:extLst>
              <a:ext uri="{FF2B5EF4-FFF2-40B4-BE49-F238E27FC236}">
                <a16:creationId xmlns="" xmlns:a16="http://schemas.microsoft.com/office/drawing/2014/main" id="{4A59935F-EFFB-4E49-89D8-3DDEA4CA7E33}"/>
              </a:ext>
            </a:extLst>
          </p:cNvPr>
          <p:cNvSpPr>
            <a:spLocks noGrp="1"/>
          </p:cNvSpPr>
          <p:nvPr>
            <p:ph type="subTitle" idx="1"/>
          </p:nvPr>
        </p:nvSpPr>
        <p:spPr>
          <a:xfrm>
            <a:off x="1100051" y="4455620"/>
            <a:ext cx="10058400" cy="1143000"/>
          </a:xfrm>
        </p:spPr>
        <p:txBody>
          <a:bodyPr/>
          <a:lstStyle/>
          <a:p>
            <a:r>
              <a:rPr lang="en-US" dirty="0" smtClean="0"/>
              <a:t>Lab Lecture </a:t>
            </a:r>
            <a:r>
              <a:rPr lang="en-US" dirty="0"/>
              <a:t>1</a:t>
            </a:r>
          </a:p>
        </p:txBody>
      </p:sp>
      <p:sp>
        <p:nvSpPr>
          <p:cNvPr id="4" name="Footer Placeholder 3">
            <a:extLst>
              <a:ext uri="{FF2B5EF4-FFF2-40B4-BE49-F238E27FC236}">
                <a16:creationId xmlns="" xmlns:a16="http://schemas.microsoft.com/office/drawing/2014/main" id="{8B73468F-0679-4BB3-B808-CB3C18F39A56}"/>
              </a:ext>
            </a:extLst>
          </p:cNvPr>
          <p:cNvSpPr>
            <a:spLocks noGrp="1"/>
          </p:cNvSpPr>
          <p:nvPr>
            <p:ph type="ftr" sz="quarter" idx="11"/>
          </p:nvPr>
        </p:nvSpPr>
        <p:spPr>
          <a:xfrm>
            <a:off x="3686185" y="6459785"/>
            <a:ext cx="4822804" cy="365125"/>
          </a:xfrm>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B383039D-2665-48C0-84E8-2AA83883FFDA}"/>
              </a:ext>
            </a:extLst>
          </p:cNvPr>
          <p:cNvSpPr>
            <a:spLocks noGrp="1"/>
          </p:cNvSpPr>
          <p:nvPr>
            <p:ph type="sldNum" sz="quarter" idx="12"/>
          </p:nvPr>
        </p:nvSpPr>
        <p:spPr>
          <a:xfrm>
            <a:off x="9900458" y="6459785"/>
            <a:ext cx="1312025" cy="365125"/>
          </a:xfrm>
        </p:spPr>
        <p:txBody>
          <a:bodyPr/>
          <a:lstStyle/>
          <a:p>
            <a:fld id="{4FAB73BC-B049-4115-A692-8D63A059BFB8}" type="slidenum">
              <a:rPr lang="en-US" smtClean="0"/>
              <a:t>1</a:t>
            </a:fld>
            <a:endParaRPr lang="en-US" dirty="0"/>
          </a:p>
        </p:txBody>
      </p:sp>
      <p:sp>
        <p:nvSpPr>
          <p:cNvPr id="6" name="Rectangle 5">
            <a:extLst>
              <a:ext uri="{FF2B5EF4-FFF2-40B4-BE49-F238E27FC236}">
                <a16:creationId xmlns="" xmlns:a16="http://schemas.microsoft.com/office/drawing/2014/main" id="{02C9E048-0B3D-45A8-BD25-28E081FB6230}"/>
              </a:ext>
            </a:extLst>
          </p:cNvPr>
          <p:cNvSpPr/>
          <p:nvPr/>
        </p:nvSpPr>
        <p:spPr>
          <a:xfrm>
            <a:off x="1097280" y="5694218"/>
            <a:ext cx="10058400" cy="5264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t>This document might contain some excerpts and pictures from various books and other sources. The author doesn’t claim any rights to the topics discussed in this video. This topics has been presented in a way to help out students in BRAC university, Bangladesh  </a:t>
            </a:r>
          </a:p>
        </p:txBody>
      </p:sp>
      <p:pic>
        <p:nvPicPr>
          <p:cNvPr id="8" name="Picture 7">
            <a:extLst>
              <a:ext uri="{FF2B5EF4-FFF2-40B4-BE49-F238E27FC236}">
                <a16:creationId xmlns="" xmlns:a16="http://schemas.microsoft.com/office/drawing/2014/main" id="{C4CCFDAC-CB42-4CC9-A3BF-FA0859FA243D}"/>
              </a:ext>
            </a:extLst>
          </p:cNvPr>
          <p:cNvPicPr>
            <a:picLocks noChangeAspect="1"/>
          </p:cNvPicPr>
          <p:nvPr/>
        </p:nvPicPr>
        <p:blipFill>
          <a:blip r:embed="rId2"/>
          <a:stretch>
            <a:fillRect/>
          </a:stretch>
        </p:blipFill>
        <p:spPr>
          <a:xfrm>
            <a:off x="4844328" y="754189"/>
            <a:ext cx="2143125" cy="2143125"/>
          </a:xfrm>
          <a:prstGeom prst="rect">
            <a:avLst/>
          </a:prstGeom>
        </p:spPr>
      </p:pic>
    </p:spTree>
    <p:extLst>
      <p:ext uri="{BB962C8B-B14F-4D97-AF65-F5344CB8AC3E}">
        <p14:creationId xmlns:p14="http://schemas.microsoft.com/office/powerpoint/2010/main" val="3289979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pic>
        <p:nvPicPr>
          <p:cNvPr id="6" name="Content Placeholder 5"/>
          <p:cNvPicPr>
            <a:picLocks noGrp="1" noChangeAspect="1"/>
          </p:cNvPicPr>
          <p:nvPr>
            <p:ph idx="1"/>
          </p:nvPr>
        </p:nvPicPr>
        <p:blipFill>
          <a:blip r:embed="rId2"/>
          <a:stretch>
            <a:fillRect/>
          </a:stretch>
        </p:blipFill>
        <p:spPr>
          <a:xfrm>
            <a:off x="1159128" y="1903928"/>
            <a:ext cx="6490654" cy="4022725"/>
          </a:xfrm>
          <a:prstGeom prst="rect">
            <a:avLst/>
          </a:prstGeom>
        </p:spPr>
      </p:pic>
      <p:sp>
        <p:nvSpPr>
          <p:cNvPr id="4" name="Footer Placeholder 3"/>
          <p:cNvSpPr>
            <a:spLocks noGrp="1"/>
          </p:cNvSpPr>
          <p:nvPr>
            <p:ph type="ftr" sz="quarter" idx="11"/>
          </p:nvPr>
        </p:nvSpPr>
        <p:spPr/>
        <p:txBody>
          <a:bodyPr/>
          <a:lstStyle/>
          <a:p>
            <a:r>
              <a:rPr lang="en-US" smtClean="0"/>
              <a:t>CSE 350: Digital Electronics and Pulse Techniques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10</a:t>
            </a:fld>
            <a:endParaRPr lang="en-US" dirty="0"/>
          </a:p>
        </p:txBody>
      </p:sp>
      <p:sp>
        <p:nvSpPr>
          <p:cNvPr id="7" name="TextBox 6"/>
          <p:cNvSpPr txBox="1"/>
          <p:nvPr/>
        </p:nvSpPr>
        <p:spPr>
          <a:xfrm>
            <a:off x="8040130" y="3130378"/>
            <a:ext cx="3410465" cy="369332"/>
          </a:xfrm>
          <a:prstGeom prst="rect">
            <a:avLst/>
          </a:prstGeom>
          <a:noFill/>
        </p:spPr>
        <p:txBody>
          <a:bodyPr wrap="square" rtlCol="0">
            <a:spAutoFit/>
          </a:bodyPr>
          <a:lstStyle/>
          <a:p>
            <a:r>
              <a:rPr lang="en-US" dirty="0" smtClean="0"/>
              <a:t>Figure: Schematic of DL OR gate</a:t>
            </a:r>
            <a:endParaRPr lang="en-US" dirty="0"/>
          </a:p>
        </p:txBody>
      </p:sp>
    </p:spTree>
    <p:extLst>
      <p:ext uri="{BB962C8B-B14F-4D97-AF65-F5344CB8AC3E}">
        <p14:creationId xmlns:p14="http://schemas.microsoft.com/office/powerpoint/2010/main" val="2298287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sp>
        <p:nvSpPr>
          <p:cNvPr id="4" name="Footer Placeholder 3"/>
          <p:cNvSpPr>
            <a:spLocks noGrp="1"/>
          </p:cNvSpPr>
          <p:nvPr>
            <p:ph type="ftr" sz="quarter" idx="11"/>
          </p:nvPr>
        </p:nvSpPr>
        <p:spPr/>
        <p:txBody>
          <a:bodyPr/>
          <a:lstStyle/>
          <a:p>
            <a:r>
              <a:rPr lang="en-US" smtClean="0"/>
              <a:t>CSE 350: Digital Electronics and Pulse Techniques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11</a:t>
            </a:fld>
            <a:endParaRPr lang="en-US" dirty="0"/>
          </a:p>
        </p:txBody>
      </p:sp>
      <p:sp>
        <p:nvSpPr>
          <p:cNvPr id="7" name="TextBox 6"/>
          <p:cNvSpPr txBox="1"/>
          <p:nvPr/>
        </p:nvSpPr>
        <p:spPr>
          <a:xfrm>
            <a:off x="8040130" y="3130378"/>
            <a:ext cx="3410465" cy="369332"/>
          </a:xfrm>
          <a:prstGeom prst="rect">
            <a:avLst/>
          </a:prstGeom>
          <a:noFill/>
        </p:spPr>
        <p:txBody>
          <a:bodyPr wrap="square" rtlCol="0">
            <a:spAutoFit/>
          </a:bodyPr>
          <a:lstStyle/>
          <a:p>
            <a:r>
              <a:rPr lang="en-US" dirty="0" smtClean="0"/>
              <a:t>Figure: Schematic of DL AND gate</a:t>
            </a:r>
            <a:endParaRPr lang="en-US" dirty="0"/>
          </a:p>
        </p:txBody>
      </p:sp>
      <p:pic>
        <p:nvPicPr>
          <p:cNvPr id="9" name="Picture 8"/>
          <p:cNvPicPr>
            <a:picLocks noChangeAspect="1"/>
          </p:cNvPicPr>
          <p:nvPr/>
        </p:nvPicPr>
        <p:blipFill>
          <a:blip r:embed="rId2"/>
          <a:stretch>
            <a:fillRect/>
          </a:stretch>
        </p:blipFill>
        <p:spPr>
          <a:xfrm>
            <a:off x="1443562" y="2191087"/>
            <a:ext cx="6489696" cy="3385929"/>
          </a:xfrm>
          <a:prstGeom prst="rect">
            <a:avLst/>
          </a:prstGeom>
        </p:spPr>
      </p:pic>
    </p:spTree>
    <p:extLst>
      <p:ext uri="{BB962C8B-B14F-4D97-AF65-F5344CB8AC3E}">
        <p14:creationId xmlns:p14="http://schemas.microsoft.com/office/powerpoint/2010/main" val="3290129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sp>
        <p:nvSpPr>
          <p:cNvPr id="4" name="Footer Placeholder 3"/>
          <p:cNvSpPr>
            <a:spLocks noGrp="1"/>
          </p:cNvSpPr>
          <p:nvPr>
            <p:ph type="ftr" sz="quarter" idx="11"/>
          </p:nvPr>
        </p:nvSpPr>
        <p:spPr/>
        <p:txBody>
          <a:bodyPr/>
          <a:lstStyle/>
          <a:p>
            <a:r>
              <a:rPr lang="en-US" smtClean="0"/>
              <a:t>CSE 350: Digital Electronics and Pulse Techniques</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12</a:t>
            </a:fld>
            <a:endParaRPr lang="en-US" dirty="0"/>
          </a:p>
        </p:txBody>
      </p:sp>
      <p:sp>
        <p:nvSpPr>
          <p:cNvPr id="7" name="TextBox 6"/>
          <p:cNvSpPr txBox="1"/>
          <p:nvPr/>
        </p:nvSpPr>
        <p:spPr>
          <a:xfrm>
            <a:off x="8040130" y="3130378"/>
            <a:ext cx="3410465" cy="646331"/>
          </a:xfrm>
          <a:prstGeom prst="rect">
            <a:avLst/>
          </a:prstGeom>
          <a:noFill/>
        </p:spPr>
        <p:txBody>
          <a:bodyPr wrap="square" rtlCol="0">
            <a:spAutoFit/>
          </a:bodyPr>
          <a:lstStyle/>
          <a:p>
            <a:r>
              <a:rPr lang="en-US" dirty="0" smtClean="0"/>
              <a:t>Figure: Schematic of DL INVERTER gate</a:t>
            </a:r>
            <a:endParaRPr lang="en-US" dirty="0"/>
          </a:p>
        </p:txBody>
      </p:sp>
      <p:pic>
        <p:nvPicPr>
          <p:cNvPr id="3" name="Picture 2"/>
          <p:cNvPicPr>
            <a:picLocks noChangeAspect="1"/>
          </p:cNvPicPr>
          <p:nvPr/>
        </p:nvPicPr>
        <p:blipFill>
          <a:blip r:embed="rId2"/>
          <a:stretch>
            <a:fillRect/>
          </a:stretch>
        </p:blipFill>
        <p:spPr>
          <a:xfrm>
            <a:off x="1097280" y="1840087"/>
            <a:ext cx="6801799" cy="4248743"/>
          </a:xfrm>
          <a:prstGeom prst="rect">
            <a:avLst/>
          </a:prstGeom>
        </p:spPr>
      </p:pic>
    </p:spTree>
    <p:extLst>
      <p:ext uri="{BB962C8B-B14F-4D97-AF65-F5344CB8AC3E}">
        <p14:creationId xmlns:p14="http://schemas.microsoft.com/office/powerpoint/2010/main" val="1665809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C93F5-1AA6-4607-BB58-4277E4D297C0}"/>
              </a:ext>
            </a:extLst>
          </p:cNvPr>
          <p:cNvSpPr>
            <a:spLocks noGrp="1"/>
          </p:cNvSpPr>
          <p:nvPr>
            <p:ph type="title"/>
          </p:nvPr>
        </p:nvSpPr>
        <p:spPr/>
        <p:txBody>
          <a:bodyPr/>
          <a:lstStyle/>
          <a:p>
            <a:r>
              <a:rPr lang="en-US" dirty="0" smtClean="0"/>
              <a:t>Diode Logic Gates</a:t>
            </a:r>
            <a:endParaRPr lang="en-US" dirty="0"/>
          </a:p>
        </p:txBody>
      </p:sp>
      <p:sp>
        <p:nvSpPr>
          <p:cNvPr id="4" name="Footer Placeholder 3">
            <a:extLst>
              <a:ext uri="{FF2B5EF4-FFF2-40B4-BE49-F238E27FC236}">
                <a16:creationId xmlns=""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2</a:t>
            </a:fld>
            <a:endParaRPr lang="en-US" dirty="0"/>
          </a:p>
        </p:txBody>
      </p:sp>
      <p:sp>
        <p:nvSpPr>
          <p:cNvPr id="8" name="Rectangle 7">
            <a:extLst>
              <a:ext uri="{FF2B5EF4-FFF2-40B4-BE49-F238E27FC236}">
                <a16:creationId xmlns=""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7" name="Picture 6"/>
          <p:cNvPicPr>
            <a:picLocks noChangeAspect="1"/>
          </p:cNvPicPr>
          <p:nvPr/>
        </p:nvPicPr>
        <p:blipFill>
          <a:blip r:embed="rId2"/>
          <a:stretch>
            <a:fillRect/>
          </a:stretch>
        </p:blipFill>
        <p:spPr>
          <a:xfrm>
            <a:off x="7110593" y="2468319"/>
            <a:ext cx="4791744" cy="2876951"/>
          </a:xfrm>
          <a:prstGeom prst="rect">
            <a:avLst/>
          </a:prstGeom>
        </p:spPr>
      </p:pic>
      <p:pic>
        <p:nvPicPr>
          <p:cNvPr id="9" name="Picture 8"/>
          <p:cNvPicPr>
            <a:picLocks noChangeAspect="1"/>
          </p:cNvPicPr>
          <p:nvPr/>
        </p:nvPicPr>
        <p:blipFill>
          <a:blip r:embed="rId3"/>
          <a:stretch>
            <a:fillRect/>
          </a:stretch>
        </p:blipFill>
        <p:spPr>
          <a:xfrm>
            <a:off x="1097280" y="2468319"/>
            <a:ext cx="4972744" cy="2867425"/>
          </a:xfrm>
          <a:prstGeom prst="rect">
            <a:avLst/>
          </a:prstGeom>
        </p:spPr>
      </p:pic>
      <p:pic>
        <p:nvPicPr>
          <p:cNvPr id="10" name="Picture 9">
            <a:extLst>
              <a:ext uri="{FF2B5EF4-FFF2-40B4-BE49-F238E27FC236}">
                <a16:creationId xmlns="" xmlns:a16="http://schemas.microsoft.com/office/drawing/2014/main" id="{C4CCFDAC-CB42-4CC9-A3BF-FA0859FA243D}"/>
              </a:ext>
            </a:extLst>
          </p:cNvPr>
          <p:cNvPicPr>
            <a:picLocks noChangeAspect="1"/>
          </p:cNvPicPr>
          <p:nvPr/>
        </p:nvPicPr>
        <p:blipFill>
          <a:blip r:embed="rId4"/>
          <a:stretch>
            <a:fillRect/>
          </a:stretch>
        </p:blipFill>
        <p:spPr>
          <a:xfrm>
            <a:off x="10287000" y="-74140"/>
            <a:ext cx="1737360" cy="1737360"/>
          </a:xfrm>
          <a:prstGeom prst="rect">
            <a:avLst/>
          </a:prstGeom>
        </p:spPr>
      </p:pic>
    </p:spTree>
    <p:extLst>
      <p:ext uri="{BB962C8B-B14F-4D97-AF65-F5344CB8AC3E}">
        <p14:creationId xmlns:p14="http://schemas.microsoft.com/office/powerpoint/2010/main" val="2638484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C93F5-1AA6-4607-BB58-4277E4D297C0}"/>
              </a:ext>
            </a:extLst>
          </p:cNvPr>
          <p:cNvSpPr>
            <a:spLocks noGrp="1"/>
          </p:cNvSpPr>
          <p:nvPr>
            <p:ph type="title"/>
          </p:nvPr>
        </p:nvSpPr>
        <p:spPr/>
        <p:txBody>
          <a:bodyPr/>
          <a:lstStyle/>
          <a:p>
            <a:r>
              <a:rPr lang="en-US" dirty="0" smtClean="0"/>
              <a:t>Diode Logic Gates</a:t>
            </a:r>
            <a:endParaRPr lang="en-US" dirty="0"/>
          </a:p>
        </p:txBody>
      </p:sp>
      <p:sp>
        <p:nvSpPr>
          <p:cNvPr id="4" name="Footer Placeholder 3">
            <a:extLst>
              <a:ext uri="{FF2B5EF4-FFF2-40B4-BE49-F238E27FC236}">
                <a16:creationId xmlns=""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3</a:t>
            </a:fld>
            <a:endParaRPr lang="en-US" dirty="0"/>
          </a:p>
        </p:txBody>
      </p:sp>
      <p:sp>
        <p:nvSpPr>
          <p:cNvPr id="8" name="Rectangle 7">
            <a:extLst>
              <a:ext uri="{FF2B5EF4-FFF2-40B4-BE49-F238E27FC236}">
                <a16:creationId xmlns=""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3" name="Picture 2"/>
          <p:cNvPicPr>
            <a:picLocks noChangeAspect="1"/>
          </p:cNvPicPr>
          <p:nvPr/>
        </p:nvPicPr>
        <p:blipFill>
          <a:blip r:embed="rId2"/>
          <a:stretch>
            <a:fillRect/>
          </a:stretch>
        </p:blipFill>
        <p:spPr>
          <a:xfrm>
            <a:off x="3566643" y="2588649"/>
            <a:ext cx="4877481" cy="3019846"/>
          </a:xfrm>
          <a:prstGeom prst="rect">
            <a:avLst/>
          </a:prstGeom>
        </p:spPr>
      </p:pic>
      <p:pic>
        <p:nvPicPr>
          <p:cNvPr id="7" name="Picture 6">
            <a:extLst>
              <a:ext uri="{FF2B5EF4-FFF2-40B4-BE49-F238E27FC236}">
                <a16:creationId xmlns="" xmlns:a16="http://schemas.microsoft.com/office/drawing/2014/main" id="{C4CCFDAC-CB42-4CC9-A3BF-FA0859FA243D}"/>
              </a:ext>
            </a:extLst>
          </p:cNvPr>
          <p:cNvPicPr>
            <a:picLocks noChangeAspect="1"/>
          </p:cNvPicPr>
          <p:nvPr/>
        </p:nvPicPr>
        <p:blipFill>
          <a:blip r:embed="rId3"/>
          <a:stretch>
            <a:fillRect/>
          </a:stretch>
        </p:blipFill>
        <p:spPr>
          <a:xfrm>
            <a:off x="10454640" y="0"/>
            <a:ext cx="1737360" cy="1737360"/>
          </a:xfrm>
          <a:prstGeom prst="rect">
            <a:avLst/>
          </a:prstGeom>
        </p:spPr>
      </p:pic>
    </p:spTree>
    <p:extLst>
      <p:ext uri="{BB962C8B-B14F-4D97-AF65-F5344CB8AC3E}">
        <p14:creationId xmlns:p14="http://schemas.microsoft.com/office/powerpoint/2010/main" val="4158145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C93F5-1AA6-4607-BB58-4277E4D297C0}"/>
              </a:ext>
            </a:extLst>
          </p:cNvPr>
          <p:cNvSpPr>
            <a:spLocks noGrp="1"/>
          </p:cNvSpPr>
          <p:nvPr>
            <p:ph type="title"/>
          </p:nvPr>
        </p:nvSpPr>
        <p:spPr/>
        <p:txBody>
          <a:bodyPr/>
          <a:lstStyle/>
          <a:p>
            <a:r>
              <a:rPr lang="en-US" dirty="0" smtClean="0"/>
              <a:t>Diode Logic Gates</a:t>
            </a:r>
            <a:endParaRPr lang="en-US" dirty="0"/>
          </a:p>
        </p:txBody>
      </p:sp>
      <p:sp>
        <p:nvSpPr>
          <p:cNvPr id="4" name="Footer Placeholder 3">
            <a:extLst>
              <a:ext uri="{FF2B5EF4-FFF2-40B4-BE49-F238E27FC236}">
                <a16:creationId xmlns=""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4</a:t>
            </a:fld>
            <a:endParaRPr lang="en-US" dirty="0"/>
          </a:p>
        </p:txBody>
      </p:sp>
      <p:sp>
        <p:nvSpPr>
          <p:cNvPr id="8" name="Rectangle 7">
            <a:extLst>
              <a:ext uri="{FF2B5EF4-FFF2-40B4-BE49-F238E27FC236}">
                <a16:creationId xmlns=""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sp>
        <p:nvSpPr>
          <p:cNvPr id="6" name="TextBox 5"/>
          <p:cNvSpPr txBox="1"/>
          <p:nvPr/>
        </p:nvSpPr>
        <p:spPr>
          <a:xfrm>
            <a:off x="1202724" y="2166551"/>
            <a:ext cx="8246076"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Diode logic  means construction of Boolean logic gates from diodes</a:t>
            </a:r>
            <a:endParaRPr lang="en-US" sz="2000" dirty="0"/>
          </a:p>
        </p:txBody>
      </p:sp>
      <p:pic>
        <p:nvPicPr>
          <p:cNvPr id="9" name="Picture 8"/>
          <p:cNvPicPr>
            <a:picLocks noChangeAspect="1"/>
          </p:cNvPicPr>
          <p:nvPr/>
        </p:nvPicPr>
        <p:blipFill>
          <a:blip r:embed="rId2"/>
          <a:stretch>
            <a:fillRect/>
          </a:stretch>
        </p:blipFill>
        <p:spPr>
          <a:xfrm>
            <a:off x="7798284" y="2965074"/>
            <a:ext cx="3515216" cy="2295845"/>
          </a:xfrm>
          <a:prstGeom prst="rect">
            <a:avLst/>
          </a:prstGeom>
        </p:spPr>
      </p:pic>
      <p:sp>
        <p:nvSpPr>
          <p:cNvPr id="10" name="TextBox 9"/>
          <p:cNvSpPr txBox="1"/>
          <p:nvPr/>
        </p:nvSpPr>
        <p:spPr>
          <a:xfrm>
            <a:off x="7562335" y="5568778"/>
            <a:ext cx="4168346" cy="369332"/>
          </a:xfrm>
          <a:prstGeom prst="rect">
            <a:avLst/>
          </a:prstGeom>
          <a:noFill/>
        </p:spPr>
        <p:txBody>
          <a:bodyPr wrap="square" rtlCol="0">
            <a:spAutoFit/>
          </a:bodyPr>
          <a:lstStyle/>
          <a:p>
            <a:r>
              <a:rPr lang="en-US" dirty="0" smtClean="0"/>
              <a:t>Figure : Diode logic  OR gate</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293341" y="3155092"/>
                <a:ext cx="6071286"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IF both inputs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 </m:t>
                    </m:r>
                  </m:oMath>
                </a14:m>
                <a:r>
                  <a:rPr lang="en-US" sz="2000" dirty="0" smtClean="0"/>
                  <a:t>and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𝐵</m:t>
                        </m:r>
                      </m:sub>
                    </m:sSub>
                  </m:oMath>
                </a14:m>
                <a:r>
                  <a:rPr lang="en-US" sz="2000" dirty="0" smtClean="0"/>
                  <a:t> are zero(0) , then both diodes will be off and the output will be low</a:t>
                </a:r>
              </a:p>
              <a:p>
                <a:pPr marL="285750" indent="-285750">
                  <a:buFont typeface="Arial" panose="020B0604020202020204" pitchFamily="34" charset="0"/>
                  <a:buChar char="•"/>
                </a:pPr>
                <a:r>
                  <a:rPr lang="en-US" sz="2000" dirty="0" smtClean="0"/>
                  <a:t>If  either of the input is </a:t>
                </a:r>
                <a:r>
                  <a:rPr lang="en-US" sz="2000" dirty="0"/>
                  <a:t> </a:t>
                </a:r>
                <a:r>
                  <a:rPr lang="en-US" sz="2000" dirty="0" smtClean="0"/>
                  <a:t>high , then corresponding diode will turn on which will raise the output to high.</a:t>
                </a:r>
              </a:p>
              <a:p>
                <a:pPr marL="285750" indent="-285750">
                  <a:buFont typeface="Arial" panose="020B0604020202020204" pitchFamily="34" charset="0"/>
                  <a:buChar char="•"/>
                </a:pPr>
                <a:r>
                  <a:rPr lang="en-US" sz="2000" dirty="0" smtClean="0"/>
                  <a:t>Same case when both inputs are high. </a:t>
                </a:r>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293341" y="3155092"/>
                <a:ext cx="6071286" cy="1631216"/>
              </a:xfrm>
              <a:prstGeom prst="rect">
                <a:avLst/>
              </a:prstGeom>
              <a:blipFill rotWithShape="0">
                <a:blip r:embed="rId3"/>
                <a:stretch>
                  <a:fillRect l="-904" t="-2247" b="-5993"/>
                </a:stretch>
              </a:blipFill>
            </p:spPr>
            <p:txBody>
              <a:bodyPr/>
              <a:lstStyle/>
              <a:p>
                <a:r>
                  <a:rPr lang="en-US">
                    <a:noFill/>
                  </a:rPr>
                  <a:t> </a:t>
                </a:r>
              </a:p>
            </p:txBody>
          </p:sp>
        </mc:Fallback>
      </mc:AlternateContent>
      <p:pic>
        <p:nvPicPr>
          <p:cNvPr id="12" name="Picture 11">
            <a:extLst>
              <a:ext uri="{FF2B5EF4-FFF2-40B4-BE49-F238E27FC236}">
                <a16:creationId xmlns="" xmlns:a16="http://schemas.microsoft.com/office/drawing/2014/main" id="{C4CCFDAC-CB42-4CC9-A3BF-FA0859FA243D}"/>
              </a:ext>
            </a:extLst>
          </p:cNvPr>
          <p:cNvPicPr>
            <a:picLocks noChangeAspect="1"/>
          </p:cNvPicPr>
          <p:nvPr/>
        </p:nvPicPr>
        <p:blipFill>
          <a:blip r:embed="rId4"/>
          <a:stretch>
            <a:fillRect/>
          </a:stretch>
        </p:blipFill>
        <p:spPr>
          <a:xfrm>
            <a:off x="10444820" y="0"/>
            <a:ext cx="1737360" cy="1737360"/>
          </a:xfrm>
          <a:prstGeom prst="rect">
            <a:avLst/>
          </a:prstGeom>
        </p:spPr>
      </p:pic>
    </p:spTree>
    <p:extLst>
      <p:ext uri="{BB962C8B-B14F-4D97-AF65-F5344CB8AC3E}">
        <p14:creationId xmlns:p14="http://schemas.microsoft.com/office/powerpoint/2010/main" val="2895279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C93F5-1AA6-4607-BB58-4277E4D297C0}"/>
              </a:ext>
            </a:extLst>
          </p:cNvPr>
          <p:cNvSpPr>
            <a:spLocks noGrp="1"/>
          </p:cNvSpPr>
          <p:nvPr>
            <p:ph type="title"/>
          </p:nvPr>
        </p:nvSpPr>
        <p:spPr/>
        <p:txBody>
          <a:bodyPr/>
          <a:lstStyle/>
          <a:p>
            <a:r>
              <a:rPr lang="en-US" dirty="0" smtClean="0"/>
              <a:t>Diode Logic Gates</a:t>
            </a:r>
            <a:endParaRPr lang="en-US" dirty="0"/>
          </a:p>
        </p:txBody>
      </p:sp>
      <p:sp>
        <p:nvSpPr>
          <p:cNvPr id="4" name="Footer Placeholder 3">
            <a:extLst>
              <a:ext uri="{FF2B5EF4-FFF2-40B4-BE49-F238E27FC236}">
                <a16:creationId xmlns=""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5</a:t>
            </a:fld>
            <a:endParaRPr lang="en-US" dirty="0"/>
          </a:p>
        </p:txBody>
      </p:sp>
      <p:sp>
        <p:nvSpPr>
          <p:cNvPr id="8" name="Rectangle 7">
            <a:extLst>
              <a:ext uri="{FF2B5EF4-FFF2-40B4-BE49-F238E27FC236}">
                <a16:creationId xmlns=""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9" name="Picture 8"/>
          <p:cNvPicPr>
            <a:picLocks noChangeAspect="1"/>
          </p:cNvPicPr>
          <p:nvPr/>
        </p:nvPicPr>
        <p:blipFill>
          <a:blip r:embed="rId2"/>
          <a:stretch>
            <a:fillRect/>
          </a:stretch>
        </p:blipFill>
        <p:spPr>
          <a:xfrm>
            <a:off x="7798284" y="2965074"/>
            <a:ext cx="3515216" cy="2295845"/>
          </a:xfrm>
          <a:prstGeom prst="rect">
            <a:avLst/>
          </a:prstGeom>
        </p:spPr>
      </p:pic>
      <p:sp>
        <p:nvSpPr>
          <p:cNvPr id="10" name="TextBox 9"/>
          <p:cNvSpPr txBox="1"/>
          <p:nvPr/>
        </p:nvSpPr>
        <p:spPr>
          <a:xfrm>
            <a:off x="7562335" y="5568778"/>
            <a:ext cx="4168346" cy="369332"/>
          </a:xfrm>
          <a:prstGeom prst="rect">
            <a:avLst/>
          </a:prstGeom>
          <a:noFill/>
        </p:spPr>
        <p:txBody>
          <a:bodyPr wrap="square" rtlCol="0">
            <a:spAutoFit/>
          </a:bodyPr>
          <a:lstStyle/>
          <a:p>
            <a:r>
              <a:rPr lang="en-US" dirty="0" smtClean="0"/>
              <a:t>Figure : Diode logic  OR gate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43262107"/>
              </p:ext>
            </p:extLst>
          </p:nvPr>
        </p:nvGraphicFramePr>
        <p:xfrm>
          <a:off x="2032000" y="2586682"/>
          <a:ext cx="4121664" cy="2920630"/>
        </p:xfrm>
        <a:graphic>
          <a:graphicData uri="http://schemas.openxmlformats.org/drawingml/2006/table">
            <a:tbl>
              <a:tblPr firstRow="1" bandRow="1">
                <a:tableStyleId>{5940675A-B579-460E-94D1-54222C63F5DA}</a:tableStyleId>
              </a:tblPr>
              <a:tblGrid>
                <a:gridCol w="1373888"/>
                <a:gridCol w="1373888"/>
                <a:gridCol w="1373888"/>
              </a:tblGrid>
              <a:tr h="584126">
                <a:tc>
                  <a:txBody>
                    <a:bodyPr/>
                    <a:lstStyle/>
                    <a:p>
                      <a:r>
                        <a:rPr lang="en-US" dirty="0" smtClean="0"/>
                        <a:t>Input A</a:t>
                      </a:r>
                      <a:endParaRPr lang="en-US" dirty="0"/>
                    </a:p>
                  </a:txBody>
                  <a:tcPr/>
                </a:tc>
                <a:tc>
                  <a:txBody>
                    <a:bodyPr/>
                    <a:lstStyle/>
                    <a:p>
                      <a:r>
                        <a:rPr lang="en-US" dirty="0" smtClean="0"/>
                        <a:t>Input B</a:t>
                      </a:r>
                      <a:endParaRPr lang="en-US" dirty="0"/>
                    </a:p>
                  </a:txBody>
                  <a:tcPr/>
                </a:tc>
                <a:tc>
                  <a:txBody>
                    <a:bodyPr/>
                    <a:lstStyle/>
                    <a:p>
                      <a:r>
                        <a:rPr lang="en-US" dirty="0" smtClean="0"/>
                        <a:t>Output Y</a:t>
                      </a:r>
                      <a:endParaRPr lang="en-US" dirty="0"/>
                    </a:p>
                  </a:txBody>
                  <a:tcPr/>
                </a:tc>
              </a:tr>
              <a:tr h="584126">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Low</a:t>
                      </a:r>
                      <a:endParaRPr lang="en-US" dirty="0"/>
                    </a:p>
                  </a:txBody>
                  <a:tcPr/>
                </a:tc>
              </a:tr>
              <a:tr h="584126">
                <a:tc>
                  <a:txBody>
                    <a:bodyPr/>
                    <a:lstStyle/>
                    <a:p>
                      <a:r>
                        <a:rPr lang="en-US" dirty="0" smtClean="0"/>
                        <a:t>0</a:t>
                      </a:r>
                      <a:endParaRPr lang="en-US" dirty="0"/>
                    </a:p>
                  </a:txBody>
                  <a:tcPr/>
                </a:tc>
                <a:tc>
                  <a:txBody>
                    <a:bodyPr/>
                    <a:lstStyle/>
                    <a:p>
                      <a:r>
                        <a:rPr lang="en-US" dirty="0" smtClean="0"/>
                        <a:t>5(High)</a:t>
                      </a:r>
                      <a:endParaRPr lang="en-US" dirty="0"/>
                    </a:p>
                  </a:txBody>
                  <a:tcPr/>
                </a:tc>
                <a:tc>
                  <a:txBody>
                    <a:bodyPr/>
                    <a:lstStyle/>
                    <a:p>
                      <a:r>
                        <a:rPr lang="en-US" dirty="0" smtClean="0"/>
                        <a:t>High</a:t>
                      </a:r>
                      <a:endParaRPr lang="en-US" dirty="0"/>
                    </a:p>
                  </a:txBody>
                  <a:tcPr/>
                </a:tc>
              </a:tr>
              <a:tr h="584126">
                <a:tc>
                  <a:txBody>
                    <a:bodyPr/>
                    <a:lstStyle/>
                    <a:p>
                      <a:r>
                        <a:rPr lang="en-US" dirty="0" smtClean="0"/>
                        <a:t>5(High)</a:t>
                      </a:r>
                      <a:endParaRPr lang="en-US" dirty="0"/>
                    </a:p>
                  </a:txBody>
                  <a:tcPr/>
                </a:tc>
                <a:tc>
                  <a:txBody>
                    <a:bodyPr/>
                    <a:lstStyle/>
                    <a:p>
                      <a:r>
                        <a:rPr lang="en-US" dirty="0" smtClean="0"/>
                        <a:t>0</a:t>
                      </a:r>
                      <a:endParaRPr lang="en-US" dirty="0"/>
                    </a:p>
                  </a:txBody>
                  <a:tcPr/>
                </a:tc>
                <a:tc>
                  <a:txBody>
                    <a:bodyPr/>
                    <a:lstStyle/>
                    <a:p>
                      <a:r>
                        <a:rPr lang="en-US" dirty="0" smtClean="0"/>
                        <a:t>High</a:t>
                      </a:r>
                      <a:endParaRPr lang="en-US" dirty="0"/>
                    </a:p>
                  </a:txBody>
                  <a:tcPr/>
                </a:tc>
              </a:tr>
              <a:tr h="584126">
                <a:tc>
                  <a:txBody>
                    <a:bodyPr/>
                    <a:lstStyle/>
                    <a:p>
                      <a:r>
                        <a:rPr lang="en-US" dirty="0" smtClean="0"/>
                        <a:t>5(High)</a:t>
                      </a:r>
                      <a:endParaRPr lang="en-US" dirty="0"/>
                    </a:p>
                  </a:txBody>
                  <a:tcPr/>
                </a:tc>
                <a:tc>
                  <a:txBody>
                    <a:bodyPr/>
                    <a:lstStyle/>
                    <a:p>
                      <a:r>
                        <a:rPr lang="en-US" dirty="0" smtClean="0"/>
                        <a:t>5(High)</a:t>
                      </a:r>
                      <a:endParaRPr lang="en-US" dirty="0"/>
                    </a:p>
                  </a:txBody>
                  <a:tcPr/>
                </a:tc>
                <a:tc>
                  <a:txBody>
                    <a:bodyPr/>
                    <a:lstStyle/>
                    <a:p>
                      <a:r>
                        <a:rPr lang="en-US" dirty="0" smtClean="0"/>
                        <a:t>High</a:t>
                      </a:r>
                      <a:endParaRPr lang="en-US" dirty="0"/>
                    </a:p>
                  </a:txBody>
                  <a:tcPr/>
                </a:tc>
              </a:tr>
            </a:tbl>
          </a:graphicData>
        </a:graphic>
      </p:graphicFrame>
      <p:pic>
        <p:nvPicPr>
          <p:cNvPr id="11" name="Picture 10">
            <a:extLst>
              <a:ext uri="{FF2B5EF4-FFF2-40B4-BE49-F238E27FC236}">
                <a16:creationId xmlns="" xmlns:a16="http://schemas.microsoft.com/office/drawing/2014/main" id="{C4CCFDAC-CB42-4CC9-A3BF-FA0859FA243D}"/>
              </a:ext>
            </a:extLst>
          </p:cNvPr>
          <p:cNvPicPr>
            <a:picLocks noChangeAspect="1"/>
          </p:cNvPicPr>
          <p:nvPr/>
        </p:nvPicPr>
        <p:blipFill>
          <a:blip r:embed="rId3"/>
          <a:stretch>
            <a:fillRect/>
          </a:stretch>
        </p:blipFill>
        <p:spPr>
          <a:xfrm>
            <a:off x="10454640" y="0"/>
            <a:ext cx="1737360" cy="1737360"/>
          </a:xfrm>
          <a:prstGeom prst="rect">
            <a:avLst/>
          </a:prstGeom>
        </p:spPr>
      </p:pic>
    </p:spTree>
    <p:extLst>
      <p:ext uri="{BB962C8B-B14F-4D97-AF65-F5344CB8AC3E}">
        <p14:creationId xmlns:p14="http://schemas.microsoft.com/office/powerpoint/2010/main" val="2598520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C93F5-1AA6-4607-BB58-4277E4D297C0}"/>
              </a:ext>
            </a:extLst>
          </p:cNvPr>
          <p:cNvSpPr>
            <a:spLocks noGrp="1"/>
          </p:cNvSpPr>
          <p:nvPr>
            <p:ph type="title"/>
          </p:nvPr>
        </p:nvSpPr>
        <p:spPr/>
        <p:txBody>
          <a:bodyPr/>
          <a:lstStyle/>
          <a:p>
            <a:r>
              <a:rPr lang="en-US" dirty="0" smtClean="0"/>
              <a:t>Diode Logic Gates</a:t>
            </a:r>
            <a:endParaRPr lang="en-US" dirty="0"/>
          </a:p>
        </p:txBody>
      </p:sp>
      <p:sp>
        <p:nvSpPr>
          <p:cNvPr id="4" name="Footer Placeholder 3">
            <a:extLst>
              <a:ext uri="{FF2B5EF4-FFF2-40B4-BE49-F238E27FC236}">
                <a16:creationId xmlns=""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6</a:t>
            </a:fld>
            <a:endParaRPr lang="en-US" dirty="0"/>
          </a:p>
        </p:txBody>
      </p:sp>
      <p:sp>
        <p:nvSpPr>
          <p:cNvPr id="8" name="Rectangle 7">
            <a:extLst>
              <a:ext uri="{FF2B5EF4-FFF2-40B4-BE49-F238E27FC236}">
                <a16:creationId xmlns=""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sp>
        <p:nvSpPr>
          <p:cNvPr id="10" name="TextBox 9"/>
          <p:cNvSpPr txBox="1"/>
          <p:nvPr/>
        </p:nvSpPr>
        <p:spPr>
          <a:xfrm>
            <a:off x="7562335" y="5568778"/>
            <a:ext cx="4168346" cy="369332"/>
          </a:xfrm>
          <a:prstGeom prst="rect">
            <a:avLst/>
          </a:prstGeom>
          <a:noFill/>
        </p:spPr>
        <p:txBody>
          <a:bodyPr wrap="square" rtlCol="0">
            <a:spAutoFit/>
          </a:bodyPr>
          <a:lstStyle/>
          <a:p>
            <a:r>
              <a:rPr lang="en-US" dirty="0" smtClean="0"/>
              <a:t>Figure : Diode logic  AND gate</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1475875" y="2049745"/>
                <a:ext cx="5871410"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IF both inputs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𝑉</m:t>
                        </m:r>
                      </m:e>
                      <m:sub>
                        <m:r>
                          <a:rPr lang="en-US" sz="2200" b="0" i="1" smtClean="0">
                            <a:latin typeface="Cambria Math" panose="02040503050406030204" pitchFamily="18" charset="0"/>
                          </a:rPr>
                          <m:t>𝐴</m:t>
                        </m:r>
                      </m:sub>
                    </m:sSub>
                    <m:r>
                      <a:rPr lang="en-US" sz="2200" b="0" i="1" smtClean="0">
                        <a:latin typeface="Cambria Math" panose="02040503050406030204" pitchFamily="18" charset="0"/>
                      </a:rPr>
                      <m:t> </m:t>
                    </m:r>
                  </m:oMath>
                </a14:m>
                <a:r>
                  <a:rPr lang="en-US" sz="2200" dirty="0" smtClean="0"/>
                  <a:t>and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𝑉</m:t>
                        </m:r>
                      </m:e>
                      <m:sub>
                        <m:r>
                          <a:rPr lang="en-US" sz="2200" b="0" i="1" smtClean="0">
                            <a:latin typeface="Cambria Math" panose="02040503050406030204" pitchFamily="18" charset="0"/>
                          </a:rPr>
                          <m:t>𝐵</m:t>
                        </m:r>
                      </m:sub>
                    </m:sSub>
                  </m:oMath>
                </a14:m>
                <a:r>
                  <a:rPr lang="en-US" sz="2200" dirty="0" smtClean="0"/>
                  <a:t> are zero(0) , then both diodes will be on and the output will be low </a:t>
                </a:r>
              </a:p>
              <a:p>
                <a:pPr marL="285750" indent="-285750">
                  <a:buFont typeface="Arial" panose="020B0604020202020204" pitchFamily="34" charset="0"/>
                  <a:buChar char="•"/>
                </a:pPr>
                <a:r>
                  <a:rPr lang="en-US" sz="2200" dirty="0" smtClean="0"/>
                  <a:t>If  either of the input is </a:t>
                </a:r>
                <a:r>
                  <a:rPr lang="en-US" sz="2200" dirty="0"/>
                  <a:t> </a:t>
                </a:r>
                <a:r>
                  <a:rPr lang="en-US" sz="2200" dirty="0" smtClean="0"/>
                  <a:t>high , then corresponding diode will turn off but the other diode will be on. For this output will be low </a:t>
                </a:r>
              </a:p>
              <a:p>
                <a:pPr marL="285750" indent="-285750">
                  <a:buFont typeface="Arial" panose="020B0604020202020204" pitchFamily="34" charset="0"/>
                  <a:buChar char="•"/>
                </a:pPr>
                <a:r>
                  <a:rPr lang="en-US" sz="2200" dirty="0"/>
                  <a:t>W</a:t>
                </a:r>
                <a:r>
                  <a:rPr lang="en-US" sz="2200" dirty="0" smtClean="0"/>
                  <a:t>hen both inputs are high no diode will conduct. For this no current will pass through the diodes and output will be clamped high. </a:t>
                </a:r>
                <a:endParaRPr lang="en-US" sz="22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475875" y="2049745"/>
                <a:ext cx="5871410" cy="2800767"/>
              </a:xfrm>
              <a:prstGeom prst="rect">
                <a:avLst/>
              </a:prstGeom>
              <a:blipFill rotWithShape="0">
                <a:blip r:embed="rId2"/>
                <a:stretch>
                  <a:fillRect l="-1142" t="-1522" r="-1558" b="-3478"/>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7816945" y="2841096"/>
            <a:ext cx="3543795" cy="2105319"/>
          </a:xfrm>
          <a:prstGeom prst="rect">
            <a:avLst/>
          </a:prstGeom>
        </p:spPr>
      </p:pic>
      <p:pic>
        <p:nvPicPr>
          <p:cNvPr id="9" name="Picture 8">
            <a:extLst>
              <a:ext uri="{FF2B5EF4-FFF2-40B4-BE49-F238E27FC236}">
                <a16:creationId xmlns="" xmlns:a16="http://schemas.microsoft.com/office/drawing/2014/main" id="{C4CCFDAC-CB42-4CC9-A3BF-FA0859FA243D}"/>
              </a:ext>
            </a:extLst>
          </p:cNvPr>
          <p:cNvPicPr>
            <a:picLocks noChangeAspect="1"/>
          </p:cNvPicPr>
          <p:nvPr/>
        </p:nvPicPr>
        <p:blipFill>
          <a:blip r:embed="rId4"/>
          <a:stretch>
            <a:fillRect/>
          </a:stretch>
        </p:blipFill>
        <p:spPr>
          <a:xfrm>
            <a:off x="10343803" y="-25781"/>
            <a:ext cx="1737360" cy="1737360"/>
          </a:xfrm>
          <a:prstGeom prst="rect">
            <a:avLst/>
          </a:prstGeom>
        </p:spPr>
      </p:pic>
    </p:spTree>
    <p:extLst>
      <p:ext uri="{BB962C8B-B14F-4D97-AF65-F5344CB8AC3E}">
        <p14:creationId xmlns:p14="http://schemas.microsoft.com/office/powerpoint/2010/main" val="3526297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C93F5-1AA6-4607-BB58-4277E4D297C0}"/>
              </a:ext>
            </a:extLst>
          </p:cNvPr>
          <p:cNvSpPr>
            <a:spLocks noGrp="1"/>
          </p:cNvSpPr>
          <p:nvPr>
            <p:ph type="title"/>
          </p:nvPr>
        </p:nvSpPr>
        <p:spPr/>
        <p:txBody>
          <a:bodyPr/>
          <a:lstStyle/>
          <a:p>
            <a:r>
              <a:rPr lang="en-US" dirty="0" smtClean="0"/>
              <a:t>Diode Logic Gates</a:t>
            </a:r>
            <a:endParaRPr lang="en-US" dirty="0"/>
          </a:p>
        </p:txBody>
      </p:sp>
      <p:sp>
        <p:nvSpPr>
          <p:cNvPr id="4" name="Footer Placeholder 3">
            <a:extLst>
              <a:ext uri="{FF2B5EF4-FFF2-40B4-BE49-F238E27FC236}">
                <a16:creationId xmlns=""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7</a:t>
            </a:fld>
            <a:endParaRPr lang="en-US" dirty="0"/>
          </a:p>
        </p:txBody>
      </p:sp>
      <p:sp>
        <p:nvSpPr>
          <p:cNvPr id="8" name="Rectangle 7">
            <a:extLst>
              <a:ext uri="{FF2B5EF4-FFF2-40B4-BE49-F238E27FC236}">
                <a16:creationId xmlns=""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sp>
        <p:nvSpPr>
          <p:cNvPr id="10" name="TextBox 9"/>
          <p:cNvSpPr txBox="1"/>
          <p:nvPr/>
        </p:nvSpPr>
        <p:spPr>
          <a:xfrm>
            <a:off x="7562335" y="5568778"/>
            <a:ext cx="4168346" cy="369332"/>
          </a:xfrm>
          <a:prstGeom prst="rect">
            <a:avLst/>
          </a:prstGeom>
          <a:noFill/>
        </p:spPr>
        <p:txBody>
          <a:bodyPr wrap="square" rtlCol="0">
            <a:spAutoFit/>
          </a:bodyPr>
          <a:lstStyle/>
          <a:p>
            <a:r>
              <a:rPr lang="en-US" dirty="0" smtClean="0"/>
              <a:t>Figure : Diode logic  AND gate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45201158"/>
              </p:ext>
            </p:extLst>
          </p:nvPr>
        </p:nvGraphicFramePr>
        <p:xfrm>
          <a:off x="2032000" y="2586682"/>
          <a:ext cx="4121664" cy="2920630"/>
        </p:xfrm>
        <a:graphic>
          <a:graphicData uri="http://schemas.openxmlformats.org/drawingml/2006/table">
            <a:tbl>
              <a:tblPr firstRow="1" bandRow="1">
                <a:tableStyleId>{5940675A-B579-460E-94D1-54222C63F5DA}</a:tableStyleId>
              </a:tblPr>
              <a:tblGrid>
                <a:gridCol w="1373888"/>
                <a:gridCol w="1373888"/>
                <a:gridCol w="1373888"/>
              </a:tblGrid>
              <a:tr h="584126">
                <a:tc>
                  <a:txBody>
                    <a:bodyPr/>
                    <a:lstStyle/>
                    <a:p>
                      <a:r>
                        <a:rPr lang="en-US" dirty="0" smtClean="0"/>
                        <a:t>Input A</a:t>
                      </a:r>
                      <a:endParaRPr lang="en-US" dirty="0"/>
                    </a:p>
                  </a:txBody>
                  <a:tcPr/>
                </a:tc>
                <a:tc>
                  <a:txBody>
                    <a:bodyPr/>
                    <a:lstStyle/>
                    <a:p>
                      <a:r>
                        <a:rPr lang="en-US" dirty="0" smtClean="0"/>
                        <a:t>Input B</a:t>
                      </a:r>
                      <a:endParaRPr lang="en-US" dirty="0"/>
                    </a:p>
                  </a:txBody>
                  <a:tcPr/>
                </a:tc>
                <a:tc>
                  <a:txBody>
                    <a:bodyPr/>
                    <a:lstStyle/>
                    <a:p>
                      <a:r>
                        <a:rPr lang="en-US" dirty="0" smtClean="0"/>
                        <a:t>Output Y</a:t>
                      </a:r>
                      <a:endParaRPr lang="en-US" dirty="0"/>
                    </a:p>
                  </a:txBody>
                  <a:tcPr/>
                </a:tc>
              </a:tr>
              <a:tr h="584126">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Low</a:t>
                      </a:r>
                      <a:endParaRPr lang="en-US" dirty="0"/>
                    </a:p>
                  </a:txBody>
                  <a:tcPr/>
                </a:tc>
              </a:tr>
              <a:tr h="584126">
                <a:tc>
                  <a:txBody>
                    <a:bodyPr/>
                    <a:lstStyle/>
                    <a:p>
                      <a:r>
                        <a:rPr lang="en-US" dirty="0" smtClean="0"/>
                        <a:t>0</a:t>
                      </a:r>
                      <a:endParaRPr lang="en-US" dirty="0"/>
                    </a:p>
                  </a:txBody>
                  <a:tcPr/>
                </a:tc>
                <a:tc>
                  <a:txBody>
                    <a:bodyPr/>
                    <a:lstStyle/>
                    <a:p>
                      <a:r>
                        <a:rPr lang="en-US" dirty="0" smtClean="0"/>
                        <a:t>5(High)</a:t>
                      </a:r>
                      <a:endParaRPr lang="en-US" dirty="0"/>
                    </a:p>
                  </a:txBody>
                  <a:tcPr/>
                </a:tc>
                <a:tc>
                  <a:txBody>
                    <a:bodyPr/>
                    <a:lstStyle/>
                    <a:p>
                      <a:r>
                        <a:rPr lang="en-US" dirty="0" smtClean="0"/>
                        <a:t>Low</a:t>
                      </a:r>
                      <a:endParaRPr lang="en-US" dirty="0"/>
                    </a:p>
                  </a:txBody>
                  <a:tcPr/>
                </a:tc>
              </a:tr>
              <a:tr h="584126">
                <a:tc>
                  <a:txBody>
                    <a:bodyPr/>
                    <a:lstStyle/>
                    <a:p>
                      <a:r>
                        <a:rPr lang="en-US" dirty="0" smtClean="0"/>
                        <a:t>5(High)</a:t>
                      </a:r>
                      <a:endParaRPr lang="en-US" dirty="0"/>
                    </a:p>
                  </a:txBody>
                  <a:tcPr/>
                </a:tc>
                <a:tc>
                  <a:txBody>
                    <a:bodyPr/>
                    <a:lstStyle/>
                    <a:p>
                      <a:r>
                        <a:rPr lang="en-US" dirty="0" smtClean="0"/>
                        <a:t>0</a:t>
                      </a:r>
                      <a:endParaRPr lang="en-US" dirty="0"/>
                    </a:p>
                  </a:txBody>
                  <a:tcPr/>
                </a:tc>
                <a:tc>
                  <a:txBody>
                    <a:bodyPr/>
                    <a:lstStyle/>
                    <a:p>
                      <a:r>
                        <a:rPr lang="en-US" dirty="0" smtClean="0"/>
                        <a:t>Low</a:t>
                      </a:r>
                      <a:endParaRPr lang="en-US" dirty="0"/>
                    </a:p>
                  </a:txBody>
                  <a:tcPr/>
                </a:tc>
              </a:tr>
              <a:tr h="584126">
                <a:tc>
                  <a:txBody>
                    <a:bodyPr/>
                    <a:lstStyle/>
                    <a:p>
                      <a:r>
                        <a:rPr lang="en-US" dirty="0" smtClean="0"/>
                        <a:t>5(High)</a:t>
                      </a:r>
                      <a:endParaRPr lang="en-US" dirty="0"/>
                    </a:p>
                  </a:txBody>
                  <a:tcPr/>
                </a:tc>
                <a:tc>
                  <a:txBody>
                    <a:bodyPr/>
                    <a:lstStyle/>
                    <a:p>
                      <a:r>
                        <a:rPr lang="en-US" dirty="0" smtClean="0"/>
                        <a:t>5(High)</a:t>
                      </a:r>
                      <a:endParaRPr lang="en-US" dirty="0"/>
                    </a:p>
                  </a:txBody>
                  <a:tcPr/>
                </a:tc>
                <a:tc>
                  <a:txBody>
                    <a:bodyPr/>
                    <a:lstStyle/>
                    <a:p>
                      <a:r>
                        <a:rPr lang="en-US" dirty="0" smtClean="0"/>
                        <a:t>High</a:t>
                      </a:r>
                      <a:endParaRPr lang="en-US" dirty="0"/>
                    </a:p>
                  </a:txBody>
                  <a:tcPr/>
                </a:tc>
              </a:tr>
            </a:tbl>
          </a:graphicData>
        </a:graphic>
      </p:graphicFrame>
      <p:pic>
        <p:nvPicPr>
          <p:cNvPr id="6" name="Picture 5"/>
          <p:cNvPicPr>
            <a:picLocks noChangeAspect="1"/>
          </p:cNvPicPr>
          <p:nvPr/>
        </p:nvPicPr>
        <p:blipFill>
          <a:blip r:embed="rId2"/>
          <a:stretch>
            <a:fillRect/>
          </a:stretch>
        </p:blipFill>
        <p:spPr>
          <a:xfrm>
            <a:off x="7012675" y="3187353"/>
            <a:ext cx="3543795" cy="2105319"/>
          </a:xfrm>
          <a:prstGeom prst="rect">
            <a:avLst/>
          </a:prstGeom>
        </p:spPr>
      </p:pic>
      <p:pic>
        <p:nvPicPr>
          <p:cNvPr id="9" name="Picture 8">
            <a:extLst>
              <a:ext uri="{FF2B5EF4-FFF2-40B4-BE49-F238E27FC236}">
                <a16:creationId xmlns="" xmlns:a16="http://schemas.microsoft.com/office/drawing/2014/main" id="{C4CCFDAC-CB42-4CC9-A3BF-FA0859FA243D}"/>
              </a:ext>
            </a:extLst>
          </p:cNvPr>
          <p:cNvPicPr>
            <a:picLocks noChangeAspect="1"/>
          </p:cNvPicPr>
          <p:nvPr/>
        </p:nvPicPr>
        <p:blipFill>
          <a:blip r:embed="rId3"/>
          <a:stretch>
            <a:fillRect/>
          </a:stretch>
        </p:blipFill>
        <p:spPr>
          <a:xfrm>
            <a:off x="10343803" y="0"/>
            <a:ext cx="1737360" cy="1737360"/>
          </a:xfrm>
          <a:prstGeom prst="rect">
            <a:avLst/>
          </a:prstGeom>
        </p:spPr>
      </p:pic>
    </p:spTree>
    <p:extLst>
      <p:ext uri="{BB962C8B-B14F-4D97-AF65-F5344CB8AC3E}">
        <p14:creationId xmlns:p14="http://schemas.microsoft.com/office/powerpoint/2010/main" val="96720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C93F5-1AA6-4607-BB58-4277E4D297C0}"/>
              </a:ext>
            </a:extLst>
          </p:cNvPr>
          <p:cNvSpPr>
            <a:spLocks noGrp="1"/>
          </p:cNvSpPr>
          <p:nvPr>
            <p:ph type="title"/>
          </p:nvPr>
        </p:nvSpPr>
        <p:spPr/>
        <p:txBody>
          <a:bodyPr/>
          <a:lstStyle/>
          <a:p>
            <a:r>
              <a:rPr lang="en-US" dirty="0" smtClean="0"/>
              <a:t>Diode Logic Gates</a:t>
            </a:r>
            <a:endParaRPr lang="en-US" dirty="0"/>
          </a:p>
        </p:txBody>
      </p:sp>
      <p:sp>
        <p:nvSpPr>
          <p:cNvPr id="4" name="Footer Placeholder 3">
            <a:extLst>
              <a:ext uri="{FF2B5EF4-FFF2-40B4-BE49-F238E27FC236}">
                <a16:creationId xmlns=""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8</a:t>
            </a:fld>
            <a:endParaRPr lang="en-US" dirty="0"/>
          </a:p>
        </p:txBody>
      </p:sp>
      <p:sp>
        <p:nvSpPr>
          <p:cNvPr id="8" name="Rectangle 7">
            <a:extLst>
              <a:ext uri="{FF2B5EF4-FFF2-40B4-BE49-F238E27FC236}">
                <a16:creationId xmlns=""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sp>
        <p:nvSpPr>
          <p:cNvPr id="10" name="TextBox 9"/>
          <p:cNvSpPr txBox="1"/>
          <p:nvPr/>
        </p:nvSpPr>
        <p:spPr>
          <a:xfrm>
            <a:off x="7562335" y="5568778"/>
            <a:ext cx="4168346" cy="369332"/>
          </a:xfrm>
          <a:prstGeom prst="rect">
            <a:avLst/>
          </a:prstGeom>
          <a:noFill/>
        </p:spPr>
        <p:txBody>
          <a:bodyPr wrap="square" rtlCol="0">
            <a:spAutoFit/>
          </a:bodyPr>
          <a:lstStyle/>
          <a:p>
            <a:r>
              <a:rPr lang="en-US" dirty="0" smtClean="0"/>
              <a:t>Figure : Diode logic  INVERTER</a:t>
            </a:r>
            <a:endParaRPr lang="en-US" dirty="0"/>
          </a:p>
        </p:txBody>
      </p:sp>
      <p:pic>
        <p:nvPicPr>
          <p:cNvPr id="6" name="Picture 5"/>
          <p:cNvPicPr>
            <a:picLocks noChangeAspect="1"/>
          </p:cNvPicPr>
          <p:nvPr/>
        </p:nvPicPr>
        <p:blipFill>
          <a:blip r:embed="rId2"/>
          <a:stretch>
            <a:fillRect/>
          </a:stretch>
        </p:blipFill>
        <p:spPr>
          <a:xfrm>
            <a:off x="6510252" y="1881171"/>
            <a:ext cx="5220429" cy="3543795"/>
          </a:xfrm>
          <a:prstGeom prst="rect">
            <a:avLst/>
          </a:prstGeom>
        </p:spPr>
      </p:pic>
      <p:sp>
        <p:nvSpPr>
          <p:cNvPr id="7" name="TextBox 6"/>
          <p:cNvSpPr txBox="1"/>
          <p:nvPr/>
        </p:nvSpPr>
        <p:spPr>
          <a:xfrm>
            <a:off x="1219200" y="2421924"/>
            <a:ext cx="5379308"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When the input is HIGH, the transistor will turn on. Both junctions of the transistor will be forward biased, as a result it will be in saturation mode. In saturation mode, the voltage between emitter and collector is close to 0 volt (~0.1 V) . So , output will be LOW when the input s high.</a:t>
            </a:r>
          </a:p>
          <a:p>
            <a:pPr marL="285750" indent="-285750">
              <a:buFont typeface="Arial" panose="020B0604020202020204" pitchFamily="34" charset="0"/>
              <a:buChar char="•"/>
            </a:pPr>
            <a:r>
              <a:rPr lang="en-US" sz="2000" dirty="0" smtClean="0"/>
              <a:t>When the input is LOW , the transistor will be in cutoff mode ( because no current will be passing through the base) . So output will be HIGH.</a:t>
            </a:r>
            <a:endParaRPr lang="en-US" sz="2000" dirty="0"/>
          </a:p>
        </p:txBody>
      </p:sp>
      <p:pic>
        <p:nvPicPr>
          <p:cNvPr id="12" name="Picture 11">
            <a:extLst>
              <a:ext uri="{FF2B5EF4-FFF2-40B4-BE49-F238E27FC236}">
                <a16:creationId xmlns="" xmlns:a16="http://schemas.microsoft.com/office/drawing/2014/main" id="{C4CCFDAC-CB42-4CC9-A3BF-FA0859FA243D}"/>
              </a:ext>
            </a:extLst>
          </p:cNvPr>
          <p:cNvPicPr>
            <a:picLocks noChangeAspect="1"/>
          </p:cNvPicPr>
          <p:nvPr/>
        </p:nvPicPr>
        <p:blipFill>
          <a:blip r:embed="rId3"/>
          <a:stretch>
            <a:fillRect/>
          </a:stretch>
        </p:blipFill>
        <p:spPr>
          <a:xfrm>
            <a:off x="10287000" y="0"/>
            <a:ext cx="1737360" cy="1737360"/>
          </a:xfrm>
          <a:prstGeom prst="rect">
            <a:avLst/>
          </a:prstGeom>
        </p:spPr>
      </p:pic>
    </p:spTree>
    <p:extLst>
      <p:ext uri="{BB962C8B-B14F-4D97-AF65-F5344CB8AC3E}">
        <p14:creationId xmlns:p14="http://schemas.microsoft.com/office/powerpoint/2010/main" val="4221354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C93F5-1AA6-4607-BB58-4277E4D297C0}"/>
              </a:ext>
            </a:extLst>
          </p:cNvPr>
          <p:cNvSpPr>
            <a:spLocks noGrp="1"/>
          </p:cNvSpPr>
          <p:nvPr>
            <p:ph type="title"/>
          </p:nvPr>
        </p:nvSpPr>
        <p:spPr/>
        <p:txBody>
          <a:bodyPr/>
          <a:lstStyle/>
          <a:p>
            <a:r>
              <a:rPr lang="en-US" dirty="0" smtClean="0"/>
              <a:t>Diode Logic Gates</a:t>
            </a:r>
            <a:endParaRPr lang="en-US" dirty="0"/>
          </a:p>
        </p:txBody>
      </p:sp>
      <p:sp>
        <p:nvSpPr>
          <p:cNvPr id="4" name="Footer Placeholder 3">
            <a:extLst>
              <a:ext uri="{FF2B5EF4-FFF2-40B4-BE49-F238E27FC236}">
                <a16:creationId xmlns=""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9</a:t>
            </a:fld>
            <a:endParaRPr lang="en-US" dirty="0"/>
          </a:p>
        </p:txBody>
      </p:sp>
      <p:sp>
        <p:nvSpPr>
          <p:cNvPr id="8" name="Rectangle 7">
            <a:extLst>
              <a:ext uri="{FF2B5EF4-FFF2-40B4-BE49-F238E27FC236}">
                <a16:creationId xmlns=""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sp>
        <p:nvSpPr>
          <p:cNvPr id="10" name="TextBox 9"/>
          <p:cNvSpPr txBox="1"/>
          <p:nvPr/>
        </p:nvSpPr>
        <p:spPr>
          <a:xfrm>
            <a:off x="7562335" y="5568778"/>
            <a:ext cx="4168346" cy="369332"/>
          </a:xfrm>
          <a:prstGeom prst="rect">
            <a:avLst/>
          </a:prstGeom>
          <a:noFill/>
        </p:spPr>
        <p:txBody>
          <a:bodyPr wrap="square" rtlCol="0">
            <a:spAutoFit/>
          </a:bodyPr>
          <a:lstStyle/>
          <a:p>
            <a:r>
              <a:rPr lang="en-US" dirty="0" smtClean="0"/>
              <a:t>Figure : Diode logic  INVERTER gate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37299631"/>
              </p:ext>
            </p:extLst>
          </p:nvPr>
        </p:nvGraphicFramePr>
        <p:xfrm>
          <a:off x="2032000" y="2586682"/>
          <a:ext cx="2747776" cy="1752378"/>
        </p:xfrm>
        <a:graphic>
          <a:graphicData uri="http://schemas.openxmlformats.org/drawingml/2006/table">
            <a:tbl>
              <a:tblPr firstRow="1" bandRow="1">
                <a:tableStyleId>{5940675A-B579-460E-94D1-54222C63F5DA}</a:tableStyleId>
              </a:tblPr>
              <a:tblGrid>
                <a:gridCol w="1373888"/>
                <a:gridCol w="1373888"/>
              </a:tblGrid>
              <a:tr h="584126">
                <a:tc>
                  <a:txBody>
                    <a:bodyPr/>
                    <a:lstStyle/>
                    <a:p>
                      <a:r>
                        <a:rPr lang="en-US" dirty="0" smtClean="0"/>
                        <a:t>Input </a:t>
                      </a:r>
                      <a:endParaRPr lang="en-US" dirty="0"/>
                    </a:p>
                  </a:txBody>
                  <a:tcPr/>
                </a:tc>
                <a:tc>
                  <a:txBody>
                    <a:bodyPr/>
                    <a:lstStyle/>
                    <a:p>
                      <a:r>
                        <a:rPr lang="en-US" dirty="0" smtClean="0"/>
                        <a:t>Output Y</a:t>
                      </a:r>
                      <a:endParaRPr lang="en-US" dirty="0"/>
                    </a:p>
                  </a:txBody>
                  <a:tcPr/>
                </a:tc>
              </a:tr>
              <a:tr h="584126">
                <a:tc>
                  <a:txBody>
                    <a:bodyPr/>
                    <a:lstStyle/>
                    <a:p>
                      <a:r>
                        <a:rPr lang="en-US" dirty="0" smtClean="0"/>
                        <a:t>LOW</a:t>
                      </a:r>
                      <a:endParaRPr lang="en-US" dirty="0"/>
                    </a:p>
                  </a:txBody>
                  <a:tcPr/>
                </a:tc>
                <a:tc>
                  <a:txBody>
                    <a:bodyPr/>
                    <a:lstStyle/>
                    <a:p>
                      <a:r>
                        <a:rPr lang="en-US" dirty="0" smtClean="0"/>
                        <a:t>HIGH</a:t>
                      </a:r>
                      <a:endParaRPr lang="en-US" dirty="0"/>
                    </a:p>
                  </a:txBody>
                  <a:tcPr/>
                </a:tc>
              </a:tr>
              <a:tr h="584126">
                <a:tc>
                  <a:txBody>
                    <a:bodyPr/>
                    <a:lstStyle/>
                    <a:p>
                      <a:r>
                        <a:rPr lang="en-US" dirty="0" smtClean="0"/>
                        <a:t>HIGH</a:t>
                      </a:r>
                      <a:endParaRPr lang="en-US" dirty="0"/>
                    </a:p>
                  </a:txBody>
                  <a:tcPr/>
                </a:tc>
                <a:tc>
                  <a:txBody>
                    <a:bodyPr/>
                    <a:lstStyle/>
                    <a:p>
                      <a:r>
                        <a:rPr lang="en-US" dirty="0" smtClean="0"/>
                        <a:t>LOW</a:t>
                      </a:r>
                      <a:endParaRPr lang="en-US" dirty="0"/>
                    </a:p>
                  </a:txBody>
                  <a:tcPr/>
                </a:tc>
              </a:tr>
            </a:tbl>
          </a:graphicData>
        </a:graphic>
      </p:graphicFrame>
      <p:pic>
        <p:nvPicPr>
          <p:cNvPr id="7" name="Picture 6"/>
          <p:cNvPicPr>
            <a:picLocks noChangeAspect="1"/>
          </p:cNvPicPr>
          <p:nvPr/>
        </p:nvPicPr>
        <p:blipFill>
          <a:blip r:embed="rId2"/>
          <a:stretch>
            <a:fillRect/>
          </a:stretch>
        </p:blipFill>
        <p:spPr>
          <a:xfrm>
            <a:off x="6706779" y="1963515"/>
            <a:ext cx="5220429" cy="3543795"/>
          </a:xfrm>
          <a:prstGeom prst="rect">
            <a:avLst/>
          </a:prstGeom>
        </p:spPr>
      </p:pic>
      <p:pic>
        <p:nvPicPr>
          <p:cNvPr id="11" name="Picture 10">
            <a:extLst>
              <a:ext uri="{FF2B5EF4-FFF2-40B4-BE49-F238E27FC236}">
                <a16:creationId xmlns="" xmlns:a16="http://schemas.microsoft.com/office/drawing/2014/main" id="{C4CCFDAC-CB42-4CC9-A3BF-FA0859FA243D}"/>
              </a:ext>
            </a:extLst>
          </p:cNvPr>
          <p:cNvPicPr>
            <a:picLocks noChangeAspect="1"/>
          </p:cNvPicPr>
          <p:nvPr/>
        </p:nvPicPr>
        <p:blipFill>
          <a:blip r:embed="rId3"/>
          <a:stretch>
            <a:fillRect/>
          </a:stretch>
        </p:blipFill>
        <p:spPr>
          <a:xfrm>
            <a:off x="10454640" y="0"/>
            <a:ext cx="1737360" cy="1737360"/>
          </a:xfrm>
          <a:prstGeom prst="rect">
            <a:avLst/>
          </a:prstGeom>
        </p:spPr>
      </p:pic>
    </p:spTree>
    <p:extLst>
      <p:ext uri="{BB962C8B-B14F-4D97-AF65-F5344CB8AC3E}">
        <p14:creationId xmlns:p14="http://schemas.microsoft.com/office/powerpoint/2010/main" val="1356536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242852"/>
      </a:dk2>
      <a:lt2>
        <a:srgbClr val="ACCBF9"/>
      </a:lt2>
      <a:accent1>
        <a:srgbClr val="374C81"/>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6180</TotalTime>
  <Words>404</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Retrospect</vt:lpstr>
      <vt:lpstr>Electronic Devices</vt:lpstr>
      <vt:lpstr>Diode Logic Gates</vt:lpstr>
      <vt:lpstr>Diode Logic Gates</vt:lpstr>
      <vt:lpstr>Diode Logic Gates</vt:lpstr>
      <vt:lpstr>Diode Logic Gates</vt:lpstr>
      <vt:lpstr>Diode Logic Gates</vt:lpstr>
      <vt:lpstr>Diode Logic Gates</vt:lpstr>
      <vt:lpstr>Diode Logic Gates</vt:lpstr>
      <vt:lpstr>Diode Logic Gates</vt:lpstr>
      <vt:lpstr>Simulation</vt:lpstr>
      <vt:lpstr>Simulation</vt:lpstr>
      <vt:lpstr>Simulation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Devices</dc:title>
  <dc:creator>Shahnewaz Ahmed</dc:creator>
  <cp:lastModifiedBy>Microsoft account</cp:lastModifiedBy>
  <cp:revision>33</cp:revision>
  <dcterms:created xsi:type="dcterms:W3CDTF">2020-07-11T16:03:08Z</dcterms:created>
  <dcterms:modified xsi:type="dcterms:W3CDTF">2020-07-30T07:57:58Z</dcterms:modified>
</cp:coreProperties>
</file>