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 id="263"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6" d="100"/>
          <a:sy n="116" d="100"/>
        </p:scale>
        <p:origin x="39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CSE 350: Digital Electronics and Pulse Techniques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055A92-A0E5-4CF1-A982-76510373D15B}" type="datetime1">
              <a:rPr lang="en-US" smtClean="0"/>
              <a:t>7/23/2020</a:t>
            </a:fld>
            <a:endParaRPr lang="en-US" dirty="0"/>
          </a:p>
        </p:txBody>
      </p:sp>
      <p:sp>
        <p:nvSpPr>
          <p:cNvPr id="5" name="Footer Placeholder 4"/>
          <p:cNvSpPr>
            <a:spLocks noGrp="1"/>
          </p:cNvSpPr>
          <p:nvPr>
            <p:ph type="ftr" sz="quarter" idx="11"/>
          </p:nvPr>
        </p:nvSpPr>
        <p:spPr/>
        <p:txBody>
          <a:bodyPr/>
          <a:lstStyle/>
          <a:p>
            <a:r>
              <a:rPr lang="en-US"/>
              <a:t>CSE 350: Digital Electronics and Pulse Techniques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223E48-5B9A-453F-9661-B58745F18B18}" type="datetime1">
              <a:rPr lang="en-US" smtClean="0"/>
              <a:t>7/23/2020</a:t>
            </a:fld>
            <a:endParaRPr lang="en-US" dirty="0"/>
          </a:p>
        </p:txBody>
      </p:sp>
      <p:sp>
        <p:nvSpPr>
          <p:cNvPr id="5" name="Footer Placeholder 4"/>
          <p:cNvSpPr>
            <a:spLocks noGrp="1"/>
          </p:cNvSpPr>
          <p:nvPr>
            <p:ph type="ftr" sz="quarter" idx="11"/>
          </p:nvPr>
        </p:nvSpPr>
        <p:spPr/>
        <p:txBody>
          <a:bodyPr/>
          <a:lstStyle/>
          <a:p>
            <a:r>
              <a:rPr lang="en-US"/>
              <a:t>CSE 350: Digital Electronics and Pulse Techniques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557FFB-B1AA-4DE3-BB79-2E2FB6BEF5F0}" type="datetime1">
              <a:rPr lang="en-US" smtClean="0"/>
              <a:t>7/23/2020</a:t>
            </a:fld>
            <a:endParaRPr lang="en-US" dirty="0"/>
          </a:p>
        </p:txBody>
      </p:sp>
      <p:sp>
        <p:nvSpPr>
          <p:cNvPr id="5" name="Footer Placeholder 4"/>
          <p:cNvSpPr>
            <a:spLocks noGrp="1"/>
          </p:cNvSpPr>
          <p:nvPr>
            <p:ph type="ftr" sz="quarter" idx="11"/>
          </p:nvPr>
        </p:nvSpPr>
        <p:spPr/>
        <p:txBody>
          <a:bodyPr/>
          <a:lstStyle/>
          <a:p>
            <a:r>
              <a:rPr lang="en-US"/>
              <a:t>CSE 350: Digital Electronics and Pulse Techniques</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4CDAB6F-54F8-48E6-9977-96AD48C93C3E}" type="datetime1">
              <a:rPr lang="en-US" smtClean="0"/>
              <a:t>7/23/2020</a:t>
            </a:fld>
            <a:endParaRPr lang="en-US" dirty="0"/>
          </a:p>
        </p:txBody>
      </p:sp>
      <p:sp>
        <p:nvSpPr>
          <p:cNvPr id="5" name="Footer Placeholder 4"/>
          <p:cNvSpPr>
            <a:spLocks noGrp="1"/>
          </p:cNvSpPr>
          <p:nvPr>
            <p:ph type="ftr" sz="quarter" idx="11"/>
          </p:nvPr>
        </p:nvSpPr>
        <p:spPr/>
        <p:txBody>
          <a:bodyPr/>
          <a:lstStyle/>
          <a:p>
            <a:r>
              <a:rPr lang="en-US"/>
              <a:t>CSE 350: Digital Electronics and Pulse Techniques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2CD001-84A2-47B7-B4A1-80F8E0696F10}" type="datetime1">
              <a:rPr lang="en-US" smtClean="0"/>
              <a:t>7/23/2020</a:t>
            </a:fld>
            <a:endParaRPr lang="en-US" dirty="0"/>
          </a:p>
        </p:txBody>
      </p:sp>
      <p:sp>
        <p:nvSpPr>
          <p:cNvPr id="6" name="Footer Placeholder 5"/>
          <p:cNvSpPr>
            <a:spLocks noGrp="1"/>
          </p:cNvSpPr>
          <p:nvPr>
            <p:ph type="ftr" sz="quarter" idx="11"/>
          </p:nvPr>
        </p:nvSpPr>
        <p:spPr/>
        <p:txBody>
          <a:bodyPr/>
          <a:lstStyle/>
          <a:p>
            <a:r>
              <a:rPr lang="en-US"/>
              <a:t>CSE 350: Digital Electronics and Pulse Techniques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3BD8E5-49A4-4F95-89FF-4A81C3A84560}" type="datetime1">
              <a:rPr lang="en-US" smtClean="0"/>
              <a:t>7/23/2020</a:t>
            </a:fld>
            <a:endParaRPr lang="en-US" dirty="0"/>
          </a:p>
        </p:txBody>
      </p:sp>
      <p:sp>
        <p:nvSpPr>
          <p:cNvPr id="8" name="Footer Placeholder 7"/>
          <p:cNvSpPr>
            <a:spLocks noGrp="1"/>
          </p:cNvSpPr>
          <p:nvPr>
            <p:ph type="ftr" sz="quarter" idx="11"/>
          </p:nvPr>
        </p:nvSpPr>
        <p:spPr/>
        <p:txBody>
          <a:bodyPr/>
          <a:lstStyle/>
          <a:p>
            <a:r>
              <a:rPr lang="en-US"/>
              <a:t>CSE 350: Digital Electronics and Pulse Techniques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158AA1-D2CF-4F63-91C8-74B99527A23F}" type="datetime1">
              <a:rPr lang="en-US" smtClean="0"/>
              <a:t>7/23/2020</a:t>
            </a:fld>
            <a:endParaRPr lang="en-US" dirty="0"/>
          </a:p>
        </p:txBody>
      </p:sp>
      <p:sp>
        <p:nvSpPr>
          <p:cNvPr id="4" name="Footer Placeholder 3"/>
          <p:cNvSpPr>
            <a:spLocks noGrp="1"/>
          </p:cNvSpPr>
          <p:nvPr>
            <p:ph type="ftr" sz="quarter" idx="11"/>
          </p:nvPr>
        </p:nvSpPr>
        <p:spPr/>
        <p:txBody>
          <a:bodyPr/>
          <a:lstStyle/>
          <a:p>
            <a:r>
              <a:rPr lang="en-US"/>
              <a:t>CSE 350: Digital Electronics and Pulse Techniques</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89A77D2-77C8-4F22-955A-0B2873FE4033}" type="datetime1">
              <a:rPr lang="en-US" smtClean="0"/>
              <a:t>7/23/2020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CSE 350: Digital Electronics and Pulse Techniques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2146D62-0808-4D51-9965-370F7188E75F}" type="datetime1">
              <a:rPr lang="en-US" smtClean="0"/>
              <a:t>7/23/2020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CSE 350: Digital Electronics and Pulse Techniques</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7A9C14-4AD7-44F7-AA66-8507C8C4FCD7}" type="datetime1">
              <a:rPr lang="en-US" smtClean="0"/>
              <a:t>7/23/2020</a:t>
            </a:fld>
            <a:endParaRPr lang="en-US" dirty="0"/>
          </a:p>
        </p:txBody>
      </p:sp>
      <p:sp>
        <p:nvSpPr>
          <p:cNvPr id="6" name="Footer Placeholder 5"/>
          <p:cNvSpPr>
            <a:spLocks noGrp="1"/>
          </p:cNvSpPr>
          <p:nvPr>
            <p:ph type="ftr" sz="quarter" idx="11"/>
          </p:nvPr>
        </p:nvSpPr>
        <p:spPr/>
        <p:txBody>
          <a:bodyPr/>
          <a:lstStyle/>
          <a:p>
            <a:r>
              <a:rPr lang="en-US"/>
              <a:t>CSE 350: Digital Electronics and Pulse Techniques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490920B-C639-4CA5-AE05-131ED4EDE3E4}" type="datetime1">
              <a:rPr lang="en-US" smtClean="0"/>
              <a:t>7/23/2020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CSE 350: Digital Electronics and Pulse Techniques</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602951-C772-46A3-A0BD-B8520127F8C5}"/>
              </a:ext>
            </a:extLst>
          </p:cNvPr>
          <p:cNvSpPr>
            <a:spLocks noGrp="1"/>
          </p:cNvSpPr>
          <p:nvPr>
            <p:ph type="ctrTitle"/>
          </p:nvPr>
        </p:nvSpPr>
        <p:spPr>
          <a:xfrm>
            <a:off x="1097280" y="758952"/>
            <a:ext cx="10058400" cy="3566160"/>
          </a:xfrm>
        </p:spPr>
        <p:txBody>
          <a:bodyPr/>
          <a:lstStyle/>
          <a:p>
            <a:r>
              <a:rPr lang="en-US" dirty="0"/>
              <a:t>Electronic Devices</a:t>
            </a:r>
          </a:p>
        </p:txBody>
      </p:sp>
      <p:sp>
        <p:nvSpPr>
          <p:cNvPr id="3" name="Subtitle 2">
            <a:extLst>
              <a:ext uri="{FF2B5EF4-FFF2-40B4-BE49-F238E27FC236}">
                <a16:creationId xmlns="" xmlns:a16="http://schemas.microsoft.com/office/drawing/2014/main" id="{4A59935F-EFFB-4E49-89D8-3DDEA4CA7E33}"/>
              </a:ext>
            </a:extLst>
          </p:cNvPr>
          <p:cNvSpPr>
            <a:spLocks noGrp="1"/>
          </p:cNvSpPr>
          <p:nvPr>
            <p:ph type="subTitle" idx="1"/>
          </p:nvPr>
        </p:nvSpPr>
        <p:spPr>
          <a:xfrm>
            <a:off x="1100051" y="4455620"/>
            <a:ext cx="10058400" cy="1143000"/>
          </a:xfrm>
        </p:spPr>
        <p:txBody>
          <a:bodyPr/>
          <a:lstStyle/>
          <a:p>
            <a:r>
              <a:rPr lang="en-US" dirty="0" smtClean="0"/>
              <a:t>Lab Lecture </a:t>
            </a:r>
            <a:r>
              <a:rPr lang="en-US" dirty="0"/>
              <a:t>2</a:t>
            </a:r>
            <a:endParaRPr lang="en-US" dirty="0"/>
          </a:p>
        </p:txBody>
      </p:sp>
      <p:sp>
        <p:nvSpPr>
          <p:cNvPr id="4" name="Footer Placeholder 3">
            <a:extLst>
              <a:ext uri="{FF2B5EF4-FFF2-40B4-BE49-F238E27FC236}">
                <a16:creationId xmlns="" xmlns:a16="http://schemas.microsoft.com/office/drawing/2014/main" id="{8B73468F-0679-4BB3-B808-CB3C18F39A56}"/>
              </a:ext>
            </a:extLst>
          </p:cNvPr>
          <p:cNvSpPr>
            <a:spLocks noGrp="1"/>
          </p:cNvSpPr>
          <p:nvPr>
            <p:ph type="ftr" sz="quarter" idx="11"/>
          </p:nvPr>
        </p:nvSpPr>
        <p:spPr>
          <a:xfrm>
            <a:off x="3686185" y="6459785"/>
            <a:ext cx="4822804" cy="365125"/>
          </a:xfrm>
        </p:spPr>
        <p:txBody>
          <a:bodyPr/>
          <a:lstStyle/>
          <a:p>
            <a:r>
              <a:rPr lang="en-US"/>
              <a:t>CSE 350: Digital Electronics and Pulse Techniques</a:t>
            </a:r>
            <a:endParaRPr lang="en-US" dirty="0"/>
          </a:p>
        </p:txBody>
      </p:sp>
      <p:sp>
        <p:nvSpPr>
          <p:cNvPr id="5" name="Slide Number Placeholder 4">
            <a:extLst>
              <a:ext uri="{FF2B5EF4-FFF2-40B4-BE49-F238E27FC236}">
                <a16:creationId xmlns="" xmlns:a16="http://schemas.microsoft.com/office/drawing/2014/main" id="{B383039D-2665-48C0-84E8-2AA83883FFDA}"/>
              </a:ext>
            </a:extLst>
          </p:cNvPr>
          <p:cNvSpPr>
            <a:spLocks noGrp="1"/>
          </p:cNvSpPr>
          <p:nvPr>
            <p:ph type="sldNum" sz="quarter" idx="12"/>
          </p:nvPr>
        </p:nvSpPr>
        <p:spPr>
          <a:xfrm>
            <a:off x="9900458" y="6459785"/>
            <a:ext cx="1312025" cy="365125"/>
          </a:xfrm>
        </p:spPr>
        <p:txBody>
          <a:bodyPr/>
          <a:lstStyle/>
          <a:p>
            <a:fld id="{4FAB73BC-B049-4115-A692-8D63A059BFB8}" type="slidenum">
              <a:rPr lang="en-US" smtClean="0"/>
              <a:t>1</a:t>
            </a:fld>
            <a:endParaRPr lang="en-US" dirty="0"/>
          </a:p>
        </p:txBody>
      </p:sp>
      <p:sp>
        <p:nvSpPr>
          <p:cNvPr id="6" name="Rectangle 5">
            <a:extLst>
              <a:ext uri="{FF2B5EF4-FFF2-40B4-BE49-F238E27FC236}">
                <a16:creationId xmlns="" xmlns:a16="http://schemas.microsoft.com/office/drawing/2014/main" id="{02C9E048-0B3D-45A8-BD25-28E081FB6230}"/>
              </a:ext>
            </a:extLst>
          </p:cNvPr>
          <p:cNvSpPr/>
          <p:nvPr/>
        </p:nvSpPr>
        <p:spPr>
          <a:xfrm>
            <a:off x="1097280" y="5694218"/>
            <a:ext cx="10058400" cy="52647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1400" dirty="0"/>
              <a:t>This document might contain some excerpts and pictures from various books and other sources. The author doesn’t claim any rights to the topics discussed in this video. This topics has been presented in a way to help out students in BRAC university, Bangladesh  </a:t>
            </a:r>
          </a:p>
        </p:txBody>
      </p:sp>
      <p:pic>
        <p:nvPicPr>
          <p:cNvPr id="8" name="Picture 7">
            <a:extLst>
              <a:ext uri="{FF2B5EF4-FFF2-40B4-BE49-F238E27FC236}">
                <a16:creationId xmlns="" xmlns:a16="http://schemas.microsoft.com/office/drawing/2014/main" id="{C4CCFDAC-CB42-4CC9-A3BF-FA0859FA243D}"/>
              </a:ext>
            </a:extLst>
          </p:cNvPr>
          <p:cNvPicPr>
            <a:picLocks noChangeAspect="1"/>
          </p:cNvPicPr>
          <p:nvPr/>
        </p:nvPicPr>
        <p:blipFill>
          <a:blip r:embed="rId2"/>
          <a:stretch>
            <a:fillRect/>
          </a:stretch>
        </p:blipFill>
        <p:spPr>
          <a:xfrm>
            <a:off x="4844328" y="754189"/>
            <a:ext cx="2143125" cy="2143125"/>
          </a:xfrm>
          <a:prstGeom prst="rect">
            <a:avLst/>
          </a:prstGeom>
        </p:spPr>
      </p:pic>
    </p:spTree>
    <p:extLst>
      <p:ext uri="{BB962C8B-B14F-4D97-AF65-F5344CB8AC3E}">
        <p14:creationId xmlns:p14="http://schemas.microsoft.com/office/powerpoint/2010/main" val="3289979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4C93F5-1AA6-4607-BB58-4277E4D297C0}"/>
              </a:ext>
            </a:extLst>
          </p:cNvPr>
          <p:cNvSpPr>
            <a:spLocks noGrp="1"/>
          </p:cNvSpPr>
          <p:nvPr>
            <p:ph type="title"/>
          </p:nvPr>
        </p:nvSpPr>
        <p:spPr/>
        <p:txBody>
          <a:bodyPr/>
          <a:lstStyle/>
          <a:p>
            <a:r>
              <a:rPr lang="en-US" dirty="0" smtClean="0"/>
              <a:t>Diode-Transistor </a:t>
            </a:r>
            <a:r>
              <a:rPr lang="en-US" dirty="0" smtClean="0"/>
              <a:t>Logic Gates</a:t>
            </a:r>
            <a:endParaRPr lang="en-US" dirty="0"/>
          </a:p>
        </p:txBody>
      </p:sp>
      <p:sp>
        <p:nvSpPr>
          <p:cNvPr id="4" name="Footer Placeholder 3">
            <a:extLst>
              <a:ext uri="{FF2B5EF4-FFF2-40B4-BE49-F238E27FC236}">
                <a16:creationId xmlns="" xmlns:a16="http://schemas.microsoft.com/office/drawing/2014/main" id="{9F680AFC-A687-44D5-8502-DDD06466FD62}"/>
              </a:ext>
            </a:extLst>
          </p:cNvPr>
          <p:cNvSpPr>
            <a:spLocks noGrp="1"/>
          </p:cNvSpPr>
          <p:nvPr>
            <p:ph type="ftr" sz="quarter" idx="11"/>
          </p:nvPr>
        </p:nvSpPr>
        <p:spPr/>
        <p:txBody>
          <a:bodyPr/>
          <a:lstStyle/>
          <a:p>
            <a:r>
              <a:rPr lang="en-US"/>
              <a:t>CSE 350: Digital Electronics and Pulse Techniques</a:t>
            </a:r>
            <a:endParaRPr lang="en-US" dirty="0"/>
          </a:p>
        </p:txBody>
      </p:sp>
      <p:sp>
        <p:nvSpPr>
          <p:cNvPr id="5" name="Slide Number Placeholder 4">
            <a:extLst>
              <a:ext uri="{FF2B5EF4-FFF2-40B4-BE49-F238E27FC236}">
                <a16:creationId xmlns="" xmlns:a16="http://schemas.microsoft.com/office/drawing/2014/main" id="{02C5511F-A8BF-4039-B3F9-64F4211AC9CE}"/>
              </a:ext>
            </a:extLst>
          </p:cNvPr>
          <p:cNvSpPr>
            <a:spLocks noGrp="1"/>
          </p:cNvSpPr>
          <p:nvPr>
            <p:ph type="sldNum" sz="quarter" idx="12"/>
          </p:nvPr>
        </p:nvSpPr>
        <p:spPr/>
        <p:txBody>
          <a:bodyPr/>
          <a:lstStyle/>
          <a:p>
            <a:fld id="{6113E31D-E2AB-40D1-8B51-AFA5AFEF393A}" type="slidenum">
              <a:rPr lang="en-US" smtClean="0"/>
              <a:t>2</a:t>
            </a:fld>
            <a:endParaRPr lang="en-US" dirty="0"/>
          </a:p>
        </p:txBody>
      </p:sp>
      <p:sp>
        <p:nvSpPr>
          <p:cNvPr id="8" name="Rectangle 7">
            <a:extLst>
              <a:ext uri="{FF2B5EF4-FFF2-40B4-BE49-F238E27FC236}">
                <a16:creationId xmlns="" xmlns:a16="http://schemas.microsoft.com/office/drawing/2014/main" id="{AF61209D-41D4-47DC-B3AF-BD82B4F10A19}"/>
              </a:ext>
            </a:extLst>
          </p:cNvPr>
          <p:cNvSpPr/>
          <p:nvPr/>
        </p:nvSpPr>
        <p:spPr>
          <a:xfrm>
            <a:off x="914399" y="5507310"/>
            <a:ext cx="4214191" cy="723568"/>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b="1" dirty="0"/>
          </a:p>
        </p:txBody>
      </p:sp>
      <p:pic>
        <p:nvPicPr>
          <p:cNvPr id="10" name="Picture 9">
            <a:extLst>
              <a:ext uri="{FF2B5EF4-FFF2-40B4-BE49-F238E27FC236}">
                <a16:creationId xmlns="" xmlns:a16="http://schemas.microsoft.com/office/drawing/2014/main" id="{C4CCFDAC-CB42-4CC9-A3BF-FA0859FA243D}"/>
              </a:ext>
            </a:extLst>
          </p:cNvPr>
          <p:cNvPicPr>
            <a:picLocks noChangeAspect="1"/>
          </p:cNvPicPr>
          <p:nvPr/>
        </p:nvPicPr>
        <p:blipFill>
          <a:blip r:embed="rId2"/>
          <a:stretch>
            <a:fillRect/>
          </a:stretch>
        </p:blipFill>
        <p:spPr>
          <a:xfrm>
            <a:off x="10287000" y="-41189"/>
            <a:ext cx="1737360" cy="1737360"/>
          </a:xfrm>
          <a:prstGeom prst="rect">
            <a:avLst/>
          </a:prstGeom>
        </p:spPr>
      </p:pic>
      <p:sp>
        <p:nvSpPr>
          <p:cNvPr id="3" name="TextBox 2"/>
          <p:cNvSpPr txBox="1"/>
          <p:nvPr/>
        </p:nvSpPr>
        <p:spPr>
          <a:xfrm>
            <a:off x="1301578" y="2314832"/>
            <a:ext cx="8064844"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Diode-Transistor logic or DTL logic is the direct descendent of DL logic.</a:t>
            </a:r>
          </a:p>
          <a:p>
            <a:pPr marL="285750" indent="-285750">
              <a:buFont typeface="Arial" panose="020B0604020202020204" pitchFamily="34" charset="0"/>
              <a:buChar char="•"/>
            </a:pPr>
            <a:r>
              <a:rPr lang="en-US" dirty="0" smtClean="0"/>
              <a:t>In DTL system logic function is performed by a diode network and amplifying function is done by a transistor. </a:t>
            </a:r>
            <a:endParaRPr lang="en-US" dirty="0"/>
          </a:p>
        </p:txBody>
      </p:sp>
      <p:pic>
        <p:nvPicPr>
          <p:cNvPr id="1026" name="Picture 2" descr="The basic elements of digital circuits: MOSFET, gate and the log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2901" y="3238162"/>
            <a:ext cx="5972175" cy="2305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8484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4C93F5-1AA6-4607-BB58-4277E4D297C0}"/>
              </a:ext>
            </a:extLst>
          </p:cNvPr>
          <p:cNvSpPr>
            <a:spLocks noGrp="1"/>
          </p:cNvSpPr>
          <p:nvPr>
            <p:ph type="title"/>
          </p:nvPr>
        </p:nvSpPr>
        <p:spPr/>
        <p:txBody>
          <a:bodyPr/>
          <a:lstStyle/>
          <a:p>
            <a:r>
              <a:rPr lang="en-US" dirty="0" smtClean="0"/>
              <a:t>Diode-Transistor Logic NAND Gate</a:t>
            </a:r>
            <a:endParaRPr lang="en-US" dirty="0"/>
          </a:p>
        </p:txBody>
      </p:sp>
      <p:sp>
        <p:nvSpPr>
          <p:cNvPr id="4" name="Footer Placeholder 3">
            <a:extLst>
              <a:ext uri="{FF2B5EF4-FFF2-40B4-BE49-F238E27FC236}">
                <a16:creationId xmlns="" xmlns:a16="http://schemas.microsoft.com/office/drawing/2014/main" id="{9F680AFC-A687-44D5-8502-DDD06466FD62}"/>
              </a:ext>
            </a:extLst>
          </p:cNvPr>
          <p:cNvSpPr>
            <a:spLocks noGrp="1"/>
          </p:cNvSpPr>
          <p:nvPr>
            <p:ph type="ftr" sz="quarter" idx="11"/>
          </p:nvPr>
        </p:nvSpPr>
        <p:spPr/>
        <p:txBody>
          <a:bodyPr/>
          <a:lstStyle/>
          <a:p>
            <a:r>
              <a:rPr lang="en-US"/>
              <a:t>CSE 350: Digital Electronics and Pulse Techniques</a:t>
            </a:r>
            <a:endParaRPr lang="en-US" dirty="0"/>
          </a:p>
        </p:txBody>
      </p:sp>
      <p:sp>
        <p:nvSpPr>
          <p:cNvPr id="5" name="Slide Number Placeholder 4">
            <a:extLst>
              <a:ext uri="{FF2B5EF4-FFF2-40B4-BE49-F238E27FC236}">
                <a16:creationId xmlns="" xmlns:a16="http://schemas.microsoft.com/office/drawing/2014/main" id="{02C5511F-A8BF-4039-B3F9-64F4211AC9CE}"/>
              </a:ext>
            </a:extLst>
          </p:cNvPr>
          <p:cNvSpPr>
            <a:spLocks noGrp="1"/>
          </p:cNvSpPr>
          <p:nvPr>
            <p:ph type="sldNum" sz="quarter" idx="12"/>
          </p:nvPr>
        </p:nvSpPr>
        <p:spPr/>
        <p:txBody>
          <a:bodyPr/>
          <a:lstStyle/>
          <a:p>
            <a:fld id="{6113E31D-E2AB-40D1-8B51-AFA5AFEF393A}" type="slidenum">
              <a:rPr lang="en-US" smtClean="0"/>
              <a:t>3</a:t>
            </a:fld>
            <a:endParaRPr lang="en-US" dirty="0"/>
          </a:p>
        </p:txBody>
      </p:sp>
      <p:sp>
        <p:nvSpPr>
          <p:cNvPr id="8" name="Rectangle 7">
            <a:extLst>
              <a:ext uri="{FF2B5EF4-FFF2-40B4-BE49-F238E27FC236}">
                <a16:creationId xmlns="" xmlns:a16="http://schemas.microsoft.com/office/drawing/2014/main" id="{AF61209D-41D4-47DC-B3AF-BD82B4F10A19}"/>
              </a:ext>
            </a:extLst>
          </p:cNvPr>
          <p:cNvSpPr/>
          <p:nvPr/>
        </p:nvSpPr>
        <p:spPr>
          <a:xfrm>
            <a:off x="914399" y="5507310"/>
            <a:ext cx="4214191" cy="723568"/>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b="1" dirty="0"/>
          </a:p>
        </p:txBody>
      </p:sp>
      <p:pic>
        <p:nvPicPr>
          <p:cNvPr id="10" name="Picture 9">
            <a:extLst>
              <a:ext uri="{FF2B5EF4-FFF2-40B4-BE49-F238E27FC236}">
                <a16:creationId xmlns="" xmlns:a16="http://schemas.microsoft.com/office/drawing/2014/main" id="{C4CCFDAC-CB42-4CC9-A3BF-FA0859FA243D}"/>
              </a:ext>
            </a:extLst>
          </p:cNvPr>
          <p:cNvPicPr>
            <a:picLocks noChangeAspect="1"/>
          </p:cNvPicPr>
          <p:nvPr/>
        </p:nvPicPr>
        <p:blipFill>
          <a:blip r:embed="rId2"/>
          <a:stretch>
            <a:fillRect/>
          </a:stretch>
        </p:blipFill>
        <p:spPr>
          <a:xfrm>
            <a:off x="10287000" y="-41189"/>
            <a:ext cx="1737360" cy="1737360"/>
          </a:xfrm>
          <a:prstGeom prst="rect">
            <a:avLst/>
          </a:prstGeom>
        </p:spPr>
      </p:pic>
      <p:pic>
        <p:nvPicPr>
          <p:cNvPr id="6" name="Picture 5"/>
          <p:cNvPicPr>
            <a:picLocks noChangeAspect="1"/>
          </p:cNvPicPr>
          <p:nvPr/>
        </p:nvPicPr>
        <p:blipFill>
          <a:blip r:embed="rId3"/>
          <a:stretch>
            <a:fillRect/>
          </a:stretch>
        </p:blipFill>
        <p:spPr>
          <a:xfrm>
            <a:off x="5437832" y="1925078"/>
            <a:ext cx="6754168" cy="4363059"/>
          </a:xfrm>
          <a:prstGeom prst="rect">
            <a:avLst/>
          </a:prstGeom>
        </p:spPr>
      </p:pic>
      <mc:AlternateContent xmlns:mc="http://schemas.openxmlformats.org/markup-compatibility/2006">
        <mc:Choice xmlns:a14="http://schemas.microsoft.com/office/drawing/2010/main" Requires="a14">
          <p:sp>
            <p:nvSpPr>
              <p:cNvPr id="7" name="TextBox 6"/>
              <p:cNvSpPr txBox="1"/>
              <p:nvPr/>
            </p:nvSpPr>
            <p:spPr>
              <a:xfrm>
                <a:off x="1235676" y="2397211"/>
                <a:ext cx="4202156" cy="3780971"/>
              </a:xfrm>
              <a:prstGeom prst="rect">
                <a:avLst/>
              </a:prstGeom>
              <a:noFill/>
            </p:spPr>
            <p:txBody>
              <a:bodyPr wrap="square" rtlCol="0">
                <a:spAutoFit/>
              </a:bodyPr>
              <a:lstStyle/>
              <a:p>
                <a:pPr marL="285750" indent="-285750">
                  <a:buFont typeface="Arial" panose="020B0604020202020204" pitchFamily="34" charset="0"/>
                  <a:buChar char="•"/>
                </a:pPr>
                <a:r>
                  <a:rPr lang="en-US" sz="2200" b="1" dirty="0" smtClean="0"/>
                  <a:t>When both inputs are LOW or “0 V”: </a:t>
                </a:r>
                <a:r>
                  <a:rPr lang="en-US" sz="2200" dirty="0" smtClean="0"/>
                  <a:t>In this case</a:t>
                </a:r>
                <a:r>
                  <a:rPr lang="en-US" sz="2200" b="1" dirty="0" smtClean="0"/>
                  <a:t> </a:t>
                </a:r>
                <a:r>
                  <a:rPr lang="en-US" sz="2200" dirty="0" smtClean="0"/>
                  <a:t>both diodes </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𝐷</m:t>
                        </m:r>
                      </m:e>
                      <m:sub>
                        <m:r>
                          <a:rPr lang="en-US" sz="2200" b="0" i="1" smtClean="0">
                            <a:latin typeface="Cambria Math" panose="02040503050406030204" pitchFamily="18" charset="0"/>
                          </a:rPr>
                          <m:t>𝐴</m:t>
                        </m:r>
                      </m:sub>
                    </m:sSub>
                    <m:r>
                      <a:rPr lang="en-US" sz="2200" b="0" i="1" smtClean="0">
                        <a:latin typeface="Cambria Math" panose="02040503050406030204" pitchFamily="18" charset="0"/>
                      </a:rPr>
                      <m:t> </m:t>
                    </m:r>
                  </m:oMath>
                </a14:m>
                <a:r>
                  <a:rPr lang="en-US" sz="2200" dirty="0" smtClean="0"/>
                  <a:t>and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𝐷</m:t>
                        </m:r>
                      </m:e>
                      <m:sub>
                        <m:r>
                          <a:rPr lang="en-US" sz="2200" b="0" i="1" smtClean="0">
                            <a:latin typeface="Cambria Math" panose="02040503050406030204" pitchFamily="18" charset="0"/>
                          </a:rPr>
                          <m:t>𝐵</m:t>
                        </m:r>
                      </m:sub>
                    </m:sSub>
                  </m:oMath>
                </a14:m>
                <a:r>
                  <a:rPr lang="en-US" sz="2200" dirty="0" smtClean="0"/>
                  <a:t> will turn on , as a result </a:t>
                </a:r>
                <a14:m>
                  <m:oMath xmlns:m="http://schemas.openxmlformats.org/officeDocument/2006/math">
                    <m:sSub>
                      <m:sSubPr>
                        <m:ctrlPr>
                          <a:rPr lang="en-US" sz="2200" i="1">
                            <a:latin typeface="Cambria Math" panose="02040503050406030204" pitchFamily="18" charset="0"/>
                          </a:rPr>
                        </m:ctrlPr>
                      </m:sSubPr>
                      <m:e>
                        <m:r>
                          <a:rPr lang="en-US" sz="2200" b="0" i="1" smtClean="0">
                            <a:latin typeface="Cambria Math" panose="02040503050406030204" pitchFamily="18" charset="0"/>
                          </a:rPr>
                          <m:t>𝑉</m:t>
                        </m:r>
                      </m:e>
                      <m:sub>
                        <m:r>
                          <a:rPr lang="en-US" sz="2200" b="0" i="1" smtClean="0">
                            <a:latin typeface="Cambria Math" panose="02040503050406030204" pitchFamily="18" charset="0"/>
                          </a:rPr>
                          <m:t>𝑝</m:t>
                        </m:r>
                      </m:sub>
                    </m:sSub>
                  </m:oMath>
                </a14:m>
                <a:r>
                  <a:rPr lang="en-US" sz="2200" dirty="0" smtClean="0"/>
                  <a:t> will be ~0.7V which is less than the ~2.1 V required to turn the transistor on. So transistor </a:t>
                </a:r>
                <a14:m>
                  <m:oMath xmlns:m="http://schemas.openxmlformats.org/officeDocument/2006/math">
                    <m:sSub>
                      <m:sSubPr>
                        <m:ctrlPr>
                          <a:rPr lang="en-US" sz="2200" i="1">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1</m:t>
                        </m:r>
                      </m:sub>
                    </m:sSub>
                  </m:oMath>
                </a14:m>
                <a:r>
                  <a:rPr lang="en-US" sz="2200" dirty="0" smtClean="0"/>
                  <a:t> will be in cut off state , no current will pass through it and the output will be HIGH or “5 V “</a:t>
                </a:r>
              </a:p>
              <a:p>
                <a:pPr marL="285750" indent="-285750">
                  <a:buFont typeface="Arial" panose="020B0604020202020204" pitchFamily="34" charset="0"/>
                  <a:buChar char="•"/>
                </a:pPr>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1235676" y="2397211"/>
                <a:ext cx="4202156" cy="3780971"/>
              </a:xfrm>
              <a:prstGeom prst="rect">
                <a:avLst/>
              </a:prstGeom>
              <a:blipFill rotWithShape="0">
                <a:blip r:embed="rId4"/>
                <a:stretch>
                  <a:fillRect l="-1742" t="-1129" r="-2612"/>
                </a:stretch>
              </a:blipFill>
            </p:spPr>
            <p:txBody>
              <a:bodyPr/>
              <a:lstStyle/>
              <a:p>
                <a:r>
                  <a:rPr lang="en-US">
                    <a:noFill/>
                  </a:rPr>
                  <a:t> </a:t>
                </a:r>
              </a:p>
            </p:txBody>
          </p:sp>
        </mc:Fallback>
      </mc:AlternateContent>
    </p:spTree>
    <p:extLst>
      <p:ext uri="{BB962C8B-B14F-4D97-AF65-F5344CB8AC3E}">
        <p14:creationId xmlns:p14="http://schemas.microsoft.com/office/powerpoint/2010/main" val="3304893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4C93F5-1AA6-4607-BB58-4277E4D297C0}"/>
              </a:ext>
            </a:extLst>
          </p:cNvPr>
          <p:cNvSpPr>
            <a:spLocks noGrp="1"/>
          </p:cNvSpPr>
          <p:nvPr>
            <p:ph type="title"/>
          </p:nvPr>
        </p:nvSpPr>
        <p:spPr/>
        <p:txBody>
          <a:bodyPr/>
          <a:lstStyle/>
          <a:p>
            <a:r>
              <a:rPr lang="en-US" dirty="0" smtClean="0"/>
              <a:t>Diode-Transistor Logic NAND Gate</a:t>
            </a:r>
            <a:endParaRPr lang="en-US" dirty="0"/>
          </a:p>
        </p:txBody>
      </p:sp>
      <p:sp>
        <p:nvSpPr>
          <p:cNvPr id="4" name="Footer Placeholder 3">
            <a:extLst>
              <a:ext uri="{FF2B5EF4-FFF2-40B4-BE49-F238E27FC236}">
                <a16:creationId xmlns="" xmlns:a16="http://schemas.microsoft.com/office/drawing/2014/main" id="{9F680AFC-A687-44D5-8502-DDD06466FD62}"/>
              </a:ext>
            </a:extLst>
          </p:cNvPr>
          <p:cNvSpPr>
            <a:spLocks noGrp="1"/>
          </p:cNvSpPr>
          <p:nvPr>
            <p:ph type="ftr" sz="quarter" idx="11"/>
          </p:nvPr>
        </p:nvSpPr>
        <p:spPr/>
        <p:txBody>
          <a:bodyPr/>
          <a:lstStyle/>
          <a:p>
            <a:r>
              <a:rPr lang="en-US"/>
              <a:t>CSE 350: Digital Electronics and Pulse Techniques</a:t>
            </a:r>
            <a:endParaRPr lang="en-US" dirty="0"/>
          </a:p>
        </p:txBody>
      </p:sp>
      <p:sp>
        <p:nvSpPr>
          <p:cNvPr id="5" name="Slide Number Placeholder 4">
            <a:extLst>
              <a:ext uri="{FF2B5EF4-FFF2-40B4-BE49-F238E27FC236}">
                <a16:creationId xmlns="" xmlns:a16="http://schemas.microsoft.com/office/drawing/2014/main" id="{02C5511F-A8BF-4039-B3F9-64F4211AC9CE}"/>
              </a:ext>
            </a:extLst>
          </p:cNvPr>
          <p:cNvSpPr>
            <a:spLocks noGrp="1"/>
          </p:cNvSpPr>
          <p:nvPr>
            <p:ph type="sldNum" sz="quarter" idx="12"/>
          </p:nvPr>
        </p:nvSpPr>
        <p:spPr/>
        <p:txBody>
          <a:bodyPr/>
          <a:lstStyle/>
          <a:p>
            <a:fld id="{6113E31D-E2AB-40D1-8B51-AFA5AFEF393A}" type="slidenum">
              <a:rPr lang="en-US" smtClean="0"/>
              <a:t>4</a:t>
            </a:fld>
            <a:endParaRPr lang="en-US" dirty="0"/>
          </a:p>
        </p:txBody>
      </p:sp>
      <p:sp>
        <p:nvSpPr>
          <p:cNvPr id="8" name="Rectangle 7">
            <a:extLst>
              <a:ext uri="{FF2B5EF4-FFF2-40B4-BE49-F238E27FC236}">
                <a16:creationId xmlns="" xmlns:a16="http://schemas.microsoft.com/office/drawing/2014/main" id="{AF61209D-41D4-47DC-B3AF-BD82B4F10A19}"/>
              </a:ext>
            </a:extLst>
          </p:cNvPr>
          <p:cNvSpPr/>
          <p:nvPr/>
        </p:nvSpPr>
        <p:spPr>
          <a:xfrm>
            <a:off x="914399" y="5507310"/>
            <a:ext cx="4214191" cy="723568"/>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b="1" dirty="0"/>
          </a:p>
        </p:txBody>
      </p:sp>
      <p:pic>
        <p:nvPicPr>
          <p:cNvPr id="10" name="Picture 9">
            <a:extLst>
              <a:ext uri="{FF2B5EF4-FFF2-40B4-BE49-F238E27FC236}">
                <a16:creationId xmlns="" xmlns:a16="http://schemas.microsoft.com/office/drawing/2014/main" id="{C4CCFDAC-CB42-4CC9-A3BF-FA0859FA243D}"/>
              </a:ext>
            </a:extLst>
          </p:cNvPr>
          <p:cNvPicPr>
            <a:picLocks noChangeAspect="1"/>
          </p:cNvPicPr>
          <p:nvPr/>
        </p:nvPicPr>
        <p:blipFill>
          <a:blip r:embed="rId2"/>
          <a:stretch>
            <a:fillRect/>
          </a:stretch>
        </p:blipFill>
        <p:spPr>
          <a:xfrm>
            <a:off x="10287000" y="-41189"/>
            <a:ext cx="1737360" cy="1737360"/>
          </a:xfrm>
          <a:prstGeom prst="rect">
            <a:avLst/>
          </a:prstGeom>
        </p:spPr>
      </p:pic>
      <p:pic>
        <p:nvPicPr>
          <p:cNvPr id="6" name="Picture 5"/>
          <p:cNvPicPr>
            <a:picLocks noChangeAspect="1"/>
          </p:cNvPicPr>
          <p:nvPr/>
        </p:nvPicPr>
        <p:blipFill>
          <a:blip r:embed="rId3"/>
          <a:stretch>
            <a:fillRect/>
          </a:stretch>
        </p:blipFill>
        <p:spPr>
          <a:xfrm>
            <a:off x="5437832" y="1925078"/>
            <a:ext cx="6754168" cy="4363059"/>
          </a:xfrm>
          <a:prstGeom prst="rect">
            <a:avLst/>
          </a:prstGeom>
        </p:spPr>
      </p:pic>
      <mc:AlternateContent xmlns:mc="http://schemas.openxmlformats.org/markup-compatibility/2006">
        <mc:Choice xmlns:a14="http://schemas.microsoft.com/office/drawing/2010/main" Requires="a14">
          <p:sp>
            <p:nvSpPr>
              <p:cNvPr id="7" name="TextBox 6"/>
              <p:cNvSpPr txBox="1"/>
              <p:nvPr/>
            </p:nvSpPr>
            <p:spPr>
              <a:xfrm>
                <a:off x="1235676" y="2397211"/>
                <a:ext cx="4202156" cy="4117089"/>
              </a:xfrm>
              <a:prstGeom prst="rect">
                <a:avLst/>
              </a:prstGeom>
              <a:noFill/>
            </p:spPr>
            <p:txBody>
              <a:bodyPr wrap="square" rtlCol="0">
                <a:spAutoFit/>
              </a:bodyPr>
              <a:lstStyle/>
              <a:p>
                <a:pPr marL="285750" indent="-285750">
                  <a:buFont typeface="Arial" panose="020B0604020202020204" pitchFamily="34" charset="0"/>
                  <a:buChar char="•"/>
                </a:pPr>
                <a:r>
                  <a:rPr lang="en-US" sz="2000" b="1" dirty="0" smtClean="0"/>
                  <a:t>When one inputs is LOW or “0 V” and other input is HIGH or “5 V” </a:t>
                </a:r>
                <a:r>
                  <a:rPr lang="en-US" sz="2000" dirty="0" smtClean="0"/>
                  <a:t>: In this case we assume A input is HIGH and B input is LOW. diode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𝐷</m:t>
                        </m:r>
                      </m:e>
                      <m:sub>
                        <m:r>
                          <a:rPr lang="en-US" sz="2000" b="0" i="1" smtClean="0">
                            <a:latin typeface="Cambria Math" panose="02040503050406030204" pitchFamily="18" charset="0"/>
                          </a:rPr>
                          <m:t>𝐴</m:t>
                        </m:r>
                      </m:sub>
                    </m:sSub>
                    <m:r>
                      <a:rPr lang="en-US" sz="2000" b="0" i="1" smtClean="0">
                        <a:latin typeface="Cambria Math" panose="02040503050406030204" pitchFamily="18" charset="0"/>
                      </a:rPr>
                      <m:t>  </m:t>
                    </m:r>
                  </m:oMath>
                </a14:m>
                <a:r>
                  <a:rPr lang="en-US" sz="2000" dirty="0" smtClean="0"/>
                  <a:t>will be off and diode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𝐷</m:t>
                        </m:r>
                      </m:e>
                      <m:sub>
                        <m:r>
                          <a:rPr lang="en-US" sz="2000" b="0" i="1" smtClean="0">
                            <a:latin typeface="Cambria Math" panose="02040503050406030204" pitchFamily="18" charset="0"/>
                          </a:rPr>
                          <m:t>𝐵</m:t>
                        </m:r>
                      </m:sub>
                    </m:sSub>
                  </m:oMath>
                </a14:m>
                <a:r>
                  <a:rPr lang="en-US" sz="2000" dirty="0" smtClean="0"/>
                  <a:t> will turn on , as a result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𝑝</m:t>
                        </m:r>
                      </m:sub>
                    </m:sSub>
                  </m:oMath>
                </a14:m>
                <a:r>
                  <a:rPr lang="en-US" sz="2000" dirty="0" smtClean="0"/>
                  <a:t> will be ~0.7V which is less than the ~2.1 V required to turn the transistor on. So transistor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𝑄</m:t>
                        </m:r>
                      </m:e>
                      <m:sub>
                        <m:r>
                          <a:rPr lang="en-US" sz="2000" b="0" i="1" smtClean="0">
                            <a:latin typeface="Cambria Math" panose="02040503050406030204" pitchFamily="18" charset="0"/>
                          </a:rPr>
                          <m:t>1</m:t>
                        </m:r>
                      </m:sub>
                    </m:sSub>
                  </m:oMath>
                </a14:m>
                <a:r>
                  <a:rPr lang="en-US" sz="2000" dirty="0" smtClean="0"/>
                  <a:t> will be in cut off state , no current will pass through it and the output will be HIGH or “5 V </a:t>
                </a:r>
                <a:r>
                  <a:rPr lang="en-US" sz="2200" dirty="0" smtClean="0"/>
                  <a:t>“</a:t>
                </a:r>
              </a:p>
              <a:p>
                <a:pPr marL="285750" indent="-285750">
                  <a:buFont typeface="Arial" panose="020B0604020202020204" pitchFamily="34" charset="0"/>
                  <a:buChar char="•"/>
                </a:pPr>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1235676" y="2397211"/>
                <a:ext cx="4202156" cy="4117089"/>
              </a:xfrm>
              <a:prstGeom prst="rect">
                <a:avLst/>
              </a:prstGeom>
              <a:blipFill rotWithShape="0">
                <a:blip r:embed="rId4"/>
                <a:stretch>
                  <a:fillRect l="-1306" t="-740" r="-1161"/>
                </a:stretch>
              </a:blipFill>
            </p:spPr>
            <p:txBody>
              <a:bodyPr/>
              <a:lstStyle/>
              <a:p>
                <a:r>
                  <a:rPr lang="en-US">
                    <a:noFill/>
                  </a:rPr>
                  <a:t> </a:t>
                </a:r>
              </a:p>
            </p:txBody>
          </p:sp>
        </mc:Fallback>
      </mc:AlternateContent>
    </p:spTree>
    <p:extLst>
      <p:ext uri="{BB962C8B-B14F-4D97-AF65-F5344CB8AC3E}">
        <p14:creationId xmlns:p14="http://schemas.microsoft.com/office/powerpoint/2010/main" val="2966821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4C93F5-1AA6-4607-BB58-4277E4D297C0}"/>
              </a:ext>
            </a:extLst>
          </p:cNvPr>
          <p:cNvSpPr>
            <a:spLocks noGrp="1"/>
          </p:cNvSpPr>
          <p:nvPr>
            <p:ph type="title"/>
          </p:nvPr>
        </p:nvSpPr>
        <p:spPr/>
        <p:txBody>
          <a:bodyPr/>
          <a:lstStyle/>
          <a:p>
            <a:r>
              <a:rPr lang="en-US" dirty="0" smtClean="0"/>
              <a:t>Diode-Transistor Logic NAND Gate</a:t>
            </a:r>
            <a:endParaRPr lang="en-US" dirty="0"/>
          </a:p>
        </p:txBody>
      </p:sp>
      <p:sp>
        <p:nvSpPr>
          <p:cNvPr id="4" name="Footer Placeholder 3">
            <a:extLst>
              <a:ext uri="{FF2B5EF4-FFF2-40B4-BE49-F238E27FC236}">
                <a16:creationId xmlns="" xmlns:a16="http://schemas.microsoft.com/office/drawing/2014/main" id="{9F680AFC-A687-44D5-8502-DDD06466FD62}"/>
              </a:ext>
            </a:extLst>
          </p:cNvPr>
          <p:cNvSpPr>
            <a:spLocks noGrp="1"/>
          </p:cNvSpPr>
          <p:nvPr>
            <p:ph type="ftr" sz="quarter" idx="11"/>
          </p:nvPr>
        </p:nvSpPr>
        <p:spPr/>
        <p:txBody>
          <a:bodyPr/>
          <a:lstStyle/>
          <a:p>
            <a:r>
              <a:rPr lang="en-US"/>
              <a:t>CSE 350: Digital Electronics and Pulse Techniques</a:t>
            </a:r>
            <a:endParaRPr lang="en-US" dirty="0"/>
          </a:p>
        </p:txBody>
      </p:sp>
      <p:sp>
        <p:nvSpPr>
          <p:cNvPr id="5" name="Slide Number Placeholder 4">
            <a:extLst>
              <a:ext uri="{FF2B5EF4-FFF2-40B4-BE49-F238E27FC236}">
                <a16:creationId xmlns="" xmlns:a16="http://schemas.microsoft.com/office/drawing/2014/main" id="{02C5511F-A8BF-4039-B3F9-64F4211AC9CE}"/>
              </a:ext>
            </a:extLst>
          </p:cNvPr>
          <p:cNvSpPr>
            <a:spLocks noGrp="1"/>
          </p:cNvSpPr>
          <p:nvPr>
            <p:ph type="sldNum" sz="quarter" idx="12"/>
          </p:nvPr>
        </p:nvSpPr>
        <p:spPr/>
        <p:txBody>
          <a:bodyPr/>
          <a:lstStyle/>
          <a:p>
            <a:fld id="{6113E31D-E2AB-40D1-8B51-AFA5AFEF393A}" type="slidenum">
              <a:rPr lang="en-US" smtClean="0"/>
              <a:t>5</a:t>
            </a:fld>
            <a:endParaRPr lang="en-US" dirty="0"/>
          </a:p>
        </p:txBody>
      </p:sp>
      <p:sp>
        <p:nvSpPr>
          <p:cNvPr id="8" name="Rectangle 7">
            <a:extLst>
              <a:ext uri="{FF2B5EF4-FFF2-40B4-BE49-F238E27FC236}">
                <a16:creationId xmlns="" xmlns:a16="http://schemas.microsoft.com/office/drawing/2014/main" id="{AF61209D-41D4-47DC-B3AF-BD82B4F10A19}"/>
              </a:ext>
            </a:extLst>
          </p:cNvPr>
          <p:cNvSpPr/>
          <p:nvPr/>
        </p:nvSpPr>
        <p:spPr>
          <a:xfrm>
            <a:off x="914399" y="5507310"/>
            <a:ext cx="4214191" cy="723568"/>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b="1" dirty="0"/>
          </a:p>
        </p:txBody>
      </p:sp>
      <p:pic>
        <p:nvPicPr>
          <p:cNvPr id="10" name="Picture 9">
            <a:extLst>
              <a:ext uri="{FF2B5EF4-FFF2-40B4-BE49-F238E27FC236}">
                <a16:creationId xmlns="" xmlns:a16="http://schemas.microsoft.com/office/drawing/2014/main" id="{C4CCFDAC-CB42-4CC9-A3BF-FA0859FA243D}"/>
              </a:ext>
            </a:extLst>
          </p:cNvPr>
          <p:cNvPicPr>
            <a:picLocks noChangeAspect="1"/>
          </p:cNvPicPr>
          <p:nvPr/>
        </p:nvPicPr>
        <p:blipFill>
          <a:blip r:embed="rId2"/>
          <a:stretch>
            <a:fillRect/>
          </a:stretch>
        </p:blipFill>
        <p:spPr>
          <a:xfrm>
            <a:off x="10287000" y="-41189"/>
            <a:ext cx="1737360" cy="1737360"/>
          </a:xfrm>
          <a:prstGeom prst="rect">
            <a:avLst/>
          </a:prstGeom>
        </p:spPr>
      </p:pic>
      <p:pic>
        <p:nvPicPr>
          <p:cNvPr id="6" name="Picture 5"/>
          <p:cNvPicPr>
            <a:picLocks noChangeAspect="1"/>
          </p:cNvPicPr>
          <p:nvPr/>
        </p:nvPicPr>
        <p:blipFill>
          <a:blip r:embed="rId3"/>
          <a:stretch>
            <a:fillRect/>
          </a:stretch>
        </p:blipFill>
        <p:spPr>
          <a:xfrm>
            <a:off x="5437832" y="1925078"/>
            <a:ext cx="6754168" cy="4363059"/>
          </a:xfrm>
          <a:prstGeom prst="rect">
            <a:avLst/>
          </a:prstGeom>
        </p:spPr>
      </p:pic>
      <mc:AlternateContent xmlns:mc="http://schemas.openxmlformats.org/markup-compatibility/2006">
        <mc:Choice xmlns:a14="http://schemas.microsoft.com/office/drawing/2010/main" Requires="a14">
          <p:sp>
            <p:nvSpPr>
              <p:cNvPr id="7" name="TextBox 6"/>
              <p:cNvSpPr txBox="1"/>
              <p:nvPr/>
            </p:nvSpPr>
            <p:spPr>
              <a:xfrm>
                <a:off x="1235676" y="2397211"/>
                <a:ext cx="4202156" cy="3780971"/>
              </a:xfrm>
              <a:prstGeom prst="rect">
                <a:avLst/>
              </a:prstGeom>
              <a:noFill/>
            </p:spPr>
            <p:txBody>
              <a:bodyPr wrap="square" rtlCol="0">
                <a:spAutoFit/>
              </a:bodyPr>
              <a:lstStyle/>
              <a:p>
                <a:pPr marL="285750" indent="-285750">
                  <a:buFont typeface="Arial" panose="020B0604020202020204" pitchFamily="34" charset="0"/>
                  <a:buChar char="•"/>
                </a:pPr>
                <a:r>
                  <a:rPr lang="en-US" sz="2200" b="1" dirty="0" smtClean="0"/>
                  <a:t>When both inputs are HIGH or “5 V”: </a:t>
                </a:r>
                <a:r>
                  <a:rPr lang="en-US" sz="2200" dirty="0" smtClean="0"/>
                  <a:t>In this case</a:t>
                </a:r>
                <a:r>
                  <a:rPr lang="en-US" sz="2200" b="1" dirty="0" smtClean="0"/>
                  <a:t> </a:t>
                </a:r>
                <a:r>
                  <a:rPr lang="en-US" sz="2200" dirty="0" smtClean="0"/>
                  <a:t>both diodes </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𝐷</m:t>
                        </m:r>
                      </m:e>
                      <m:sub>
                        <m:r>
                          <a:rPr lang="en-US" sz="2200" b="0" i="1" smtClean="0">
                            <a:latin typeface="Cambria Math" panose="02040503050406030204" pitchFamily="18" charset="0"/>
                          </a:rPr>
                          <m:t>𝐴</m:t>
                        </m:r>
                      </m:sub>
                    </m:sSub>
                    <m:r>
                      <a:rPr lang="en-US" sz="2200" b="0" i="1" smtClean="0">
                        <a:latin typeface="Cambria Math" panose="02040503050406030204" pitchFamily="18" charset="0"/>
                      </a:rPr>
                      <m:t> </m:t>
                    </m:r>
                  </m:oMath>
                </a14:m>
                <a:r>
                  <a:rPr lang="en-US" sz="2200" dirty="0" smtClean="0"/>
                  <a:t>and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𝐷</m:t>
                        </m:r>
                      </m:e>
                      <m:sub>
                        <m:r>
                          <a:rPr lang="en-US" sz="2200" b="0" i="1" smtClean="0">
                            <a:latin typeface="Cambria Math" panose="02040503050406030204" pitchFamily="18" charset="0"/>
                          </a:rPr>
                          <m:t>𝐵</m:t>
                        </m:r>
                      </m:sub>
                    </m:sSub>
                  </m:oMath>
                </a14:m>
                <a:r>
                  <a:rPr lang="en-US" sz="2200" dirty="0" smtClean="0"/>
                  <a:t> will turn off , as a result </a:t>
                </a:r>
                <a14:m>
                  <m:oMath xmlns:m="http://schemas.openxmlformats.org/officeDocument/2006/math">
                    <m:sSub>
                      <m:sSubPr>
                        <m:ctrlPr>
                          <a:rPr lang="en-US" sz="2200" i="1">
                            <a:latin typeface="Cambria Math" panose="02040503050406030204" pitchFamily="18" charset="0"/>
                          </a:rPr>
                        </m:ctrlPr>
                      </m:sSubPr>
                      <m:e>
                        <m:r>
                          <a:rPr lang="en-US" sz="2200" b="0" i="1" smtClean="0">
                            <a:latin typeface="Cambria Math" panose="02040503050406030204" pitchFamily="18" charset="0"/>
                          </a:rPr>
                          <m:t>𝑉</m:t>
                        </m:r>
                      </m:e>
                      <m:sub>
                        <m:r>
                          <a:rPr lang="en-US" sz="2200" b="0" i="1" smtClean="0">
                            <a:latin typeface="Cambria Math" panose="02040503050406030204" pitchFamily="18" charset="0"/>
                          </a:rPr>
                          <m:t>𝑝</m:t>
                        </m:r>
                      </m:sub>
                    </m:sSub>
                  </m:oMath>
                </a14:m>
                <a:r>
                  <a:rPr lang="en-US" sz="2200" dirty="0" smtClean="0"/>
                  <a:t> will be ~5V which is more than the ~2.1 V required to turn the transistor on. Both junctions of the transistor will be forward biased so it will be in saturation mode. So the output will be LOW or “0 V “</a:t>
                </a:r>
              </a:p>
              <a:p>
                <a:pPr marL="285750" indent="-285750">
                  <a:buFont typeface="Arial" panose="020B0604020202020204" pitchFamily="34" charset="0"/>
                  <a:buChar char="•"/>
                </a:pPr>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1235676" y="2397211"/>
                <a:ext cx="4202156" cy="3780971"/>
              </a:xfrm>
              <a:prstGeom prst="rect">
                <a:avLst/>
              </a:prstGeom>
              <a:blipFill rotWithShape="0">
                <a:blip r:embed="rId4"/>
                <a:stretch>
                  <a:fillRect l="-1742" t="-1129" r="-3193"/>
                </a:stretch>
              </a:blipFill>
            </p:spPr>
            <p:txBody>
              <a:bodyPr/>
              <a:lstStyle/>
              <a:p>
                <a:r>
                  <a:rPr lang="en-US">
                    <a:noFill/>
                  </a:rPr>
                  <a:t> </a:t>
                </a:r>
              </a:p>
            </p:txBody>
          </p:sp>
        </mc:Fallback>
      </mc:AlternateContent>
    </p:spTree>
    <p:extLst>
      <p:ext uri="{BB962C8B-B14F-4D97-AF65-F5344CB8AC3E}">
        <p14:creationId xmlns:p14="http://schemas.microsoft.com/office/powerpoint/2010/main" val="770783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4C93F5-1AA6-4607-BB58-4277E4D297C0}"/>
              </a:ext>
            </a:extLst>
          </p:cNvPr>
          <p:cNvSpPr>
            <a:spLocks noGrp="1"/>
          </p:cNvSpPr>
          <p:nvPr>
            <p:ph type="title"/>
          </p:nvPr>
        </p:nvSpPr>
        <p:spPr/>
        <p:txBody>
          <a:bodyPr/>
          <a:lstStyle/>
          <a:p>
            <a:r>
              <a:rPr lang="en-US" dirty="0" smtClean="0"/>
              <a:t>Diode-Transistor Logic NAND Gate</a:t>
            </a:r>
            <a:endParaRPr lang="en-US" dirty="0"/>
          </a:p>
        </p:txBody>
      </p:sp>
      <p:sp>
        <p:nvSpPr>
          <p:cNvPr id="4" name="Footer Placeholder 3">
            <a:extLst>
              <a:ext uri="{FF2B5EF4-FFF2-40B4-BE49-F238E27FC236}">
                <a16:creationId xmlns="" xmlns:a16="http://schemas.microsoft.com/office/drawing/2014/main" id="{9F680AFC-A687-44D5-8502-DDD06466FD62}"/>
              </a:ext>
            </a:extLst>
          </p:cNvPr>
          <p:cNvSpPr>
            <a:spLocks noGrp="1"/>
          </p:cNvSpPr>
          <p:nvPr>
            <p:ph type="ftr" sz="quarter" idx="11"/>
          </p:nvPr>
        </p:nvSpPr>
        <p:spPr/>
        <p:txBody>
          <a:bodyPr/>
          <a:lstStyle/>
          <a:p>
            <a:r>
              <a:rPr lang="en-US"/>
              <a:t>CSE 350: Digital Electronics and Pulse Techniques</a:t>
            </a:r>
            <a:endParaRPr lang="en-US" dirty="0"/>
          </a:p>
        </p:txBody>
      </p:sp>
      <p:sp>
        <p:nvSpPr>
          <p:cNvPr id="5" name="Slide Number Placeholder 4">
            <a:extLst>
              <a:ext uri="{FF2B5EF4-FFF2-40B4-BE49-F238E27FC236}">
                <a16:creationId xmlns="" xmlns:a16="http://schemas.microsoft.com/office/drawing/2014/main" id="{02C5511F-A8BF-4039-B3F9-64F4211AC9CE}"/>
              </a:ext>
            </a:extLst>
          </p:cNvPr>
          <p:cNvSpPr>
            <a:spLocks noGrp="1"/>
          </p:cNvSpPr>
          <p:nvPr>
            <p:ph type="sldNum" sz="quarter" idx="12"/>
          </p:nvPr>
        </p:nvSpPr>
        <p:spPr/>
        <p:txBody>
          <a:bodyPr/>
          <a:lstStyle/>
          <a:p>
            <a:fld id="{6113E31D-E2AB-40D1-8B51-AFA5AFEF393A}" type="slidenum">
              <a:rPr lang="en-US" smtClean="0"/>
              <a:t>6</a:t>
            </a:fld>
            <a:endParaRPr lang="en-US" dirty="0"/>
          </a:p>
        </p:txBody>
      </p:sp>
      <p:sp>
        <p:nvSpPr>
          <p:cNvPr id="8" name="Rectangle 7">
            <a:extLst>
              <a:ext uri="{FF2B5EF4-FFF2-40B4-BE49-F238E27FC236}">
                <a16:creationId xmlns="" xmlns:a16="http://schemas.microsoft.com/office/drawing/2014/main" id="{AF61209D-41D4-47DC-B3AF-BD82B4F10A19}"/>
              </a:ext>
            </a:extLst>
          </p:cNvPr>
          <p:cNvSpPr/>
          <p:nvPr/>
        </p:nvSpPr>
        <p:spPr>
          <a:xfrm>
            <a:off x="914399" y="5507310"/>
            <a:ext cx="4214191" cy="723568"/>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b="1" dirty="0"/>
          </a:p>
        </p:txBody>
      </p:sp>
      <p:pic>
        <p:nvPicPr>
          <p:cNvPr id="10" name="Picture 9">
            <a:extLst>
              <a:ext uri="{FF2B5EF4-FFF2-40B4-BE49-F238E27FC236}">
                <a16:creationId xmlns="" xmlns:a16="http://schemas.microsoft.com/office/drawing/2014/main" id="{C4CCFDAC-CB42-4CC9-A3BF-FA0859FA243D}"/>
              </a:ext>
            </a:extLst>
          </p:cNvPr>
          <p:cNvPicPr>
            <a:picLocks noChangeAspect="1"/>
          </p:cNvPicPr>
          <p:nvPr/>
        </p:nvPicPr>
        <p:blipFill>
          <a:blip r:embed="rId2"/>
          <a:stretch>
            <a:fillRect/>
          </a:stretch>
        </p:blipFill>
        <p:spPr>
          <a:xfrm>
            <a:off x="10287000" y="-41189"/>
            <a:ext cx="1737360" cy="1737360"/>
          </a:xfrm>
          <a:prstGeom prst="rect">
            <a:avLst/>
          </a:prstGeom>
        </p:spPr>
      </p:pic>
      <p:pic>
        <p:nvPicPr>
          <p:cNvPr id="6" name="Picture 5"/>
          <p:cNvPicPr>
            <a:picLocks noChangeAspect="1"/>
          </p:cNvPicPr>
          <p:nvPr/>
        </p:nvPicPr>
        <p:blipFill>
          <a:blip r:embed="rId3"/>
          <a:stretch>
            <a:fillRect/>
          </a:stretch>
        </p:blipFill>
        <p:spPr>
          <a:xfrm>
            <a:off x="5437832" y="1925078"/>
            <a:ext cx="6754168" cy="4363059"/>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155511564"/>
              </p:ext>
            </p:extLst>
          </p:nvPr>
        </p:nvGraphicFramePr>
        <p:xfrm>
          <a:off x="1097281" y="2578442"/>
          <a:ext cx="4031310" cy="2928870"/>
        </p:xfrm>
        <a:graphic>
          <a:graphicData uri="http://schemas.openxmlformats.org/drawingml/2006/table">
            <a:tbl>
              <a:tblPr firstRow="1" bandRow="1">
                <a:tableStyleId>{5940675A-B579-460E-94D1-54222C63F5DA}</a:tableStyleId>
              </a:tblPr>
              <a:tblGrid>
                <a:gridCol w="1343770"/>
                <a:gridCol w="1343770"/>
                <a:gridCol w="1343770"/>
              </a:tblGrid>
              <a:tr h="585774">
                <a:tc>
                  <a:txBody>
                    <a:bodyPr/>
                    <a:lstStyle/>
                    <a:p>
                      <a:r>
                        <a:rPr lang="en-US" dirty="0" smtClean="0"/>
                        <a:t>Input A</a:t>
                      </a:r>
                      <a:endParaRPr lang="en-US" dirty="0"/>
                    </a:p>
                  </a:txBody>
                  <a:tcPr/>
                </a:tc>
                <a:tc>
                  <a:txBody>
                    <a:bodyPr/>
                    <a:lstStyle/>
                    <a:p>
                      <a:r>
                        <a:rPr lang="en-US" dirty="0" smtClean="0"/>
                        <a:t>Input B</a:t>
                      </a:r>
                      <a:endParaRPr lang="en-US" dirty="0"/>
                    </a:p>
                  </a:txBody>
                  <a:tcPr/>
                </a:tc>
                <a:tc>
                  <a:txBody>
                    <a:bodyPr/>
                    <a:lstStyle/>
                    <a:p>
                      <a:r>
                        <a:rPr lang="en-US" dirty="0" smtClean="0"/>
                        <a:t>Output Y</a:t>
                      </a:r>
                      <a:endParaRPr lang="en-US" dirty="0"/>
                    </a:p>
                  </a:txBody>
                  <a:tcPr/>
                </a:tc>
              </a:tr>
              <a:tr h="585774">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HIGH</a:t>
                      </a:r>
                      <a:endParaRPr lang="en-US" dirty="0"/>
                    </a:p>
                  </a:txBody>
                  <a:tcPr/>
                </a:tc>
              </a:tr>
              <a:tr h="585774">
                <a:tc>
                  <a:txBody>
                    <a:bodyPr/>
                    <a:lstStyle/>
                    <a:p>
                      <a:r>
                        <a:rPr lang="en-US" dirty="0" smtClean="0"/>
                        <a:t>0</a:t>
                      </a:r>
                      <a:endParaRPr lang="en-US" dirty="0"/>
                    </a:p>
                  </a:txBody>
                  <a:tcPr/>
                </a:tc>
                <a:tc>
                  <a:txBody>
                    <a:bodyPr/>
                    <a:lstStyle/>
                    <a:p>
                      <a:r>
                        <a:rPr lang="en-US" dirty="0" smtClean="0"/>
                        <a:t>5(HIGH)</a:t>
                      </a:r>
                      <a:endParaRPr lang="en-US" dirty="0"/>
                    </a:p>
                  </a:txBody>
                  <a:tcPr/>
                </a:tc>
                <a:tc>
                  <a:txBody>
                    <a:bodyPr/>
                    <a:lstStyle/>
                    <a:p>
                      <a:r>
                        <a:rPr lang="en-US" dirty="0" smtClean="0"/>
                        <a:t>HIGH</a:t>
                      </a:r>
                      <a:endParaRPr lang="en-US" dirty="0"/>
                    </a:p>
                  </a:txBody>
                  <a:tcPr/>
                </a:tc>
              </a:tr>
              <a:tr h="585774">
                <a:tc>
                  <a:txBody>
                    <a:bodyPr/>
                    <a:lstStyle/>
                    <a:p>
                      <a:r>
                        <a:rPr lang="en-US" dirty="0" smtClean="0"/>
                        <a:t>5(HIGH)</a:t>
                      </a:r>
                      <a:endParaRPr lang="en-US" dirty="0"/>
                    </a:p>
                  </a:txBody>
                  <a:tcPr/>
                </a:tc>
                <a:tc>
                  <a:txBody>
                    <a:bodyPr/>
                    <a:lstStyle/>
                    <a:p>
                      <a:r>
                        <a:rPr lang="en-US" dirty="0" smtClean="0"/>
                        <a:t>0</a:t>
                      </a:r>
                      <a:endParaRPr lang="en-US" dirty="0"/>
                    </a:p>
                  </a:txBody>
                  <a:tcPr/>
                </a:tc>
                <a:tc>
                  <a:txBody>
                    <a:bodyPr/>
                    <a:lstStyle/>
                    <a:p>
                      <a:r>
                        <a:rPr lang="en-US" dirty="0" smtClean="0"/>
                        <a:t>HIGH</a:t>
                      </a:r>
                      <a:endParaRPr lang="en-US" dirty="0"/>
                    </a:p>
                  </a:txBody>
                  <a:tcPr/>
                </a:tc>
              </a:tr>
              <a:tr h="585774">
                <a:tc>
                  <a:txBody>
                    <a:bodyPr/>
                    <a:lstStyle/>
                    <a:p>
                      <a:r>
                        <a:rPr lang="en-US" dirty="0" smtClean="0"/>
                        <a:t>5(HIGH)</a:t>
                      </a:r>
                      <a:endParaRPr lang="en-US" dirty="0"/>
                    </a:p>
                  </a:txBody>
                  <a:tcPr/>
                </a:tc>
                <a:tc>
                  <a:txBody>
                    <a:bodyPr/>
                    <a:lstStyle/>
                    <a:p>
                      <a:r>
                        <a:rPr lang="en-US" dirty="0" smtClean="0"/>
                        <a:t>5(HIGH)</a:t>
                      </a:r>
                      <a:endParaRPr lang="en-US" dirty="0"/>
                    </a:p>
                  </a:txBody>
                  <a:tcPr/>
                </a:tc>
                <a:tc>
                  <a:txBody>
                    <a:bodyPr/>
                    <a:lstStyle/>
                    <a:p>
                      <a:r>
                        <a:rPr lang="en-US" dirty="0" smtClean="0"/>
                        <a:t>LOW</a:t>
                      </a:r>
                      <a:endParaRPr lang="en-US" dirty="0"/>
                    </a:p>
                  </a:txBody>
                  <a:tcPr/>
                </a:tc>
              </a:tr>
            </a:tbl>
          </a:graphicData>
        </a:graphic>
      </p:graphicFrame>
    </p:spTree>
    <p:extLst>
      <p:ext uri="{BB962C8B-B14F-4D97-AF65-F5344CB8AC3E}">
        <p14:creationId xmlns:p14="http://schemas.microsoft.com/office/powerpoint/2010/main" val="2845528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4C93F5-1AA6-4607-BB58-4277E4D297C0}"/>
              </a:ext>
            </a:extLst>
          </p:cNvPr>
          <p:cNvSpPr>
            <a:spLocks noGrp="1"/>
          </p:cNvSpPr>
          <p:nvPr>
            <p:ph type="title"/>
          </p:nvPr>
        </p:nvSpPr>
        <p:spPr/>
        <p:txBody>
          <a:bodyPr/>
          <a:lstStyle/>
          <a:p>
            <a:r>
              <a:rPr lang="en-US" dirty="0" smtClean="0"/>
              <a:t>Simulation</a:t>
            </a:r>
            <a:endParaRPr lang="en-US" dirty="0"/>
          </a:p>
        </p:txBody>
      </p:sp>
      <p:sp>
        <p:nvSpPr>
          <p:cNvPr id="4" name="Footer Placeholder 3">
            <a:extLst>
              <a:ext uri="{FF2B5EF4-FFF2-40B4-BE49-F238E27FC236}">
                <a16:creationId xmlns="" xmlns:a16="http://schemas.microsoft.com/office/drawing/2014/main" id="{9F680AFC-A687-44D5-8502-DDD06466FD62}"/>
              </a:ext>
            </a:extLst>
          </p:cNvPr>
          <p:cNvSpPr>
            <a:spLocks noGrp="1"/>
          </p:cNvSpPr>
          <p:nvPr>
            <p:ph type="ftr" sz="quarter" idx="11"/>
          </p:nvPr>
        </p:nvSpPr>
        <p:spPr/>
        <p:txBody>
          <a:bodyPr/>
          <a:lstStyle/>
          <a:p>
            <a:r>
              <a:rPr lang="en-US"/>
              <a:t>CSE 350: Digital Electronics and Pulse Techniques</a:t>
            </a:r>
            <a:endParaRPr lang="en-US" dirty="0"/>
          </a:p>
        </p:txBody>
      </p:sp>
      <p:sp>
        <p:nvSpPr>
          <p:cNvPr id="5" name="Slide Number Placeholder 4">
            <a:extLst>
              <a:ext uri="{FF2B5EF4-FFF2-40B4-BE49-F238E27FC236}">
                <a16:creationId xmlns="" xmlns:a16="http://schemas.microsoft.com/office/drawing/2014/main" id="{02C5511F-A8BF-4039-B3F9-64F4211AC9CE}"/>
              </a:ext>
            </a:extLst>
          </p:cNvPr>
          <p:cNvSpPr>
            <a:spLocks noGrp="1"/>
          </p:cNvSpPr>
          <p:nvPr>
            <p:ph type="sldNum" sz="quarter" idx="12"/>
          </p:nvPr>
        </p:nvSpPr>
        <p:spPr/>
        <p:txBody>
          <a:bodyPr/>
          <a:lstStyle/>
          <a:p>
            <a:fld id="{6113E31D-E2AB-40D1-8B51-AFA5AFEF393A}" type="slidenum">
              <a:rPr lang="en-US" smtClean="0"/>
              <a:t>7</a:t>
            </a:fld>
            <a:endParaRPr lang="en-US" dirty="0"/>
          </a:p>
        </p:txBody>
      </p:sp>
      <p:sp>
        <p:nvSpPr>
          <p:cNvPr id="8" name="Rectangle 7">
            <a:extLst>
              <a:ext uri="{FF2B5EF4-FFF2-40B4-BE49-F238E27FC236}">
                <a16:creationId xmlns="" xmlns:a16="http://schemas.microsoft.com/office/drawing/2014/main" id="{AF61209D-41D4-47DC-B3AF-BD82B4F10A19}"/>
              </a:ext>
            </a:extLst>
          </p:cNvPr>
          <p:cNvSpPr/>
          <p:nvPr/>
        </p:nvSpPr>
        <p:spPr>
          <a:xfrm>
            <a:off x="914399" y="5507310"/>
            <a:ext cx="4214191" cy="723568"/>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b="1" dirty="0"/>
          </a:p>
        </p:txBody>
      </p:sp>
      <p:pic>
        <p:nvPicPr>
          <p:cNvPr id="10" name="Picture 9">
            <a:extLst>
              <a:ext uri="{FF2B5EF4-FFF2-40B4-BE49-F238E27FC236}">
                <a16:creationId xmlns="" xmlns:a16="http://schemas.microsoft.com/office/drawing/2014/main" id="{C4CCFDAC-CB42-4CC9-A3BF-FA0859FA243D}"/>
              </a:ext>
            </a:extLst>
          </p:cNvPr>
          <p:cNvPicPr>
            <a:picLocks noChangeAspect="1"/>
          </p:cNvPicPr>
          <p:nvPr/>
        </p:nvPicPr>
        <p:blipFill>
          <a:blip r:embed="rId2"/>
          <a:stretch>
            <a:fillRect/>
          </a:stretch>
        </p:blipFill>
        <p:spPr>
          <a:xfrm>
            <a:off x="10287000" y="-41189"/>
            <a:ext cx="1737360" cy="1737360"/>
          </a:xfrm>
          <a:prstGeom prst="rect">
            <a:avLst/>
          </a:prstGeom>
        </p:spPr>
      </p:pic>
      <p:pic>
        <p:nvPicPr>
          <p:cNvPr id="3" name="Picture 2"/>
          <p:cNvPicPr>
            <a:picLocks noChangeAspect="1"/>
          </p:cNvPicPr>
          <p:nvPr/>
        </p:nvPicPr>
        <p:blipFill>
          <a:blip r:embed="rId3"/>
          <a:stretch>
            <a:fillRect/>
          </a:stretch>
        </p:blipFill>
        <p:spPr>
          <a:xfrm>
            <a:off x="1097280" y="1860716"/>
            <a:ext cx="6876947" cy="4370162"/>
          </a:xfrm>
          <a:prstGeom prst="rect">
            <a:avLst/>
          </a:prstGeom>
        </p:spPr>
      </p:pic>
      <p:sp>
        <p:nvSpPr>
          <p:cNvPr id="7" name="TextBox 6"/>
          <p:cNvSpPr txBox="1"/>
          <p:nvPr/>
        </p:nvSpPr>
        <p:spPr>
          <a:xfrm>
            <a:off x="8254314" y="3056238"/>
            <a:ext cx="2842054" cy="646331"/>
          </a:xfrm>
          <a:prstGeom prst="rect">
            <a:avLst/>
          </a:prstGeom>
          <a:noFill/>
        </p:spPr>
        <p:txBody>
          <a:bodyPr wrap="square" rtlCol="0">
            <a:spAutoFit/>
          </a:bodyPr>
          <a:lstStyle/>
          <a:p>
            <a:r>
              <a:rPr lang="en-US" dirty="0" smtClean="0"/>
              <a:t>Figure : Schematic of DTL NAND gate</a:t>
            </a:r>
            <a:endParaRPr lang="en-US" dirty="0"/>
          </a:p>
        </p:txBody>
      </p:sp>
    </p:spTree>
    <p:extLst>
      <p:ext uri="{BB962C8B-B14F-4D97-AF65-F5344CB8AC3E}">
        <p14:creationId xmlns:p14="http://schemas.microsoft.com/office/powerpoint/2010/main" val="588903484"/>
      </p:ext>
    </p:extLst>
  </p:cSld>
  <p:clrMapOvr>
    <a:masterClrMapping/>
  </p:clrMapOvr>
</p:sld>
</file>

<file path=ppt/theme/theme1.xml><?xml version="1.0" encoding="utf-8"?>
<a:theme xmlns:a="http://schemas.openxmlformats.org/drawingml/2006/main" name="Retrospect">
  <a:themeElements>
    <a:clrScheme name="Custom 1">
      <a:dk1>
        <a:sysClr val="windowText" lastClr="000000"/>
      </a:dk1>
      <a:lt1>
        <a:sysClr val="window" lastClr="FFFFFF"/>
      </a:lt1>
      <a:dk2>
        <a:srgbClr val="242852"/>
      </a:dk2>
      <a:lt2>
        <a:srgbClr val="ACCBF9"/>
      </a:lt2>
      <a:accent1>
        <a:srgbClr val="374C81"/>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3559</TotalTime>
  <Words>263</Words>
  <Application>Microsoft Office PowerPoint</Application>
  <PresentationFormat>Widescreen</PresentationFormat>
  <Paragraphs>44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Cambria Math</vt:lpstr>
      <vt:lpstr>Retrospect</vt:lpstr>
      <vt:lpstr>Electronic Devices</vt:lpstr>
      <vt:lpstr>Diode-Transistor Logic Gates</vt:lpstr>
      <vt:lpstr>Diode-Transistor Logic NAND Gate</vt:lpstr>
      <vt:lpstr>Diode-Transistor Logic NAND Gate</vt:lpstr>
      <vt:lpstr>Diode-Transistor Logic NAND Gate</vt:lpstr>
      <vt:lpstr>Diode-Transistor Logic NAND Gate</vt:lpstr>
      <vt:lpstr>Simulation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 Devices</dc:title>
  <dc:creator>Shahnewaz Ahmed</dc:creator>
  <cp:lastModifiedBy>Windows User</cp:lastModifiedBy>
  <cp:revision>39</cp:revision>
  <dcterms:created xsi:type="dcterms:W3CDTF">2020-07-11T16:03:08Z</dcterms:created>
  <dcterms:modified xsi:type="dcterms:W3CDTF">2020-07-24T15:25:35Z</dcterms:modified>
</cp:coreProperties>
</file>