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5" r:id="rId4"/>
    <p:sldId id="266" r:id="rId5"/>
    <p:sldId id="267" r:id="rId6"/>
    <p:sldId id="268" r:id="rId7"/>
    <p:sldId id="269"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55A92-A0E5-4CF1-A982-76510373D15B}" type="datetime1">
              <a:rPr lang="en-US" smtClean="0"/>
              <a:t>8/25/2020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23E48-5B9A-453F-9661-B58745F18B18}" type="datetime1">
              <a:rPr lang="en-US" smtClean="0"/>
              <a:t>8/25/2020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57FFB-B1AA-4DE3-BB79-2E2FB6BEF5F0}" type="datetime1">
              <a:rPr lang="en-US" smtClean="0"/>
              <a:t>8/25/2020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DAB6F-54F8-48E6-9977-96AD48C93C3E}" type="datetime1">
              <a:rPr lang="en-US" smtClean="0"/>
              <a:t>8/25/2020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CD001-84A2-47B7-B4A1-80F8E0696F10}" type="datetime1">
              <a:rPr lang="en-US" smtClean="0"/>
              <a:t>8/25/2020</a:t>
            </a:fld>
            <a:endParaRPr lang="en-US" dirty="0"/>
          </a:p>
        </p:txBody>
      </p:sp>
      <p:sp>
        <p:nvSpPr>
          <p:cNvPr id="6" name="Footer Placeholder 5"/>
          <p:cNvSpPr>
            <a:spLocks noGrp="1"/>
          </p:cNvSpPr>
          <p:nvPr>
            <p:ph type="ftr" sz="quarter" idx="11"/>
          </p:nvPr>
        </p:nvSpPr>
        <p:spPr/>
        <p:txBody>
          <a:body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BD8E5-49A4-4F95-89FF-4A81C3A84560}" type="datetime1">
              <a:rPr lang="en-US" smtClean="0"/>
              <a:t>8/25/2020</a:t>
            </a:fld>
            <a:endParaRPr lang="en-US" dirty="0"/>
          </a:p>
        </p:txBody>
      </p:sp>
      <p:sp>
        <p:nvSpPr>
          <p:cNvPr id="8" name="Footer Placeholder 7"/>
          <p:cNvSpPr>
            <a:spLocks noGrp="1"/>
          </p:cNvSpPr>
          <p:nvPr>
            <p:ph type="ftr" sz="quarter" idx="11"/>
          </p:nvPr>
        </p:nvSpPr>
        <p:spPr/>
        <p:txBody>
          <a:bodyPr/>
          <a:lstStyle/>
          <a:p>
            <a:r>
              <a:rPr lang="en-US"/>
              <a:t>CSE 350: Digital Electronics and Pulse Techniques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58AA1-D2CF-4F63-91C8-74B99527A23F}" type="datetime1">
              <a:rPr lang="en-US" smtClean="0"/>
              <a:t>8/25/2020</a:t>
            </a:fld>
            <a:endParaRPr lang="en-US" dirty="0"/>
          </a:p>
        </p:txBody>
      </p:sp>
      <p:sp>
        <p:nvSpPr>
          <p:cNvPr id="4" name="Footer Placeholder 3"/>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9A77D2-77C8-4F22-955A-0B2873FE4033}" type="datetime1">
              <a:rPr lang="en-US" smtClean="0"/>
              <a:t>8/25/2020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CSE 350: Digital Electronics and Pulse Techniques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146D62-0808-4D51-9965-370F7188E75F}" type="datetime1">
              <a:rPr lang="en-US" smtClean="0"/>
              <a:t>8/25/2020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7A9C14-4AD7-44F7-AA66-8507C8C4FCD7}" type="datetime1">
              <a:rPr lang="en-US" smtClean="0"/>
              <a:t>8/25/2020</a:t>
            </a:fld>
            <a:endParaRPr lang="en-US" dirty="0"/>
          </a:p>
        </p:txBody>
      </p:sp>
      <p:sp>
        <p:nvSpPr>
          <p:cNvPr id="6" name="Footer Placeholder 5"/>
          <p:cNvSpPr>
            <a:spLocks noGrp="1"/>
          </p:cNvSpPr>
          <p:nvPr>
            <p:ph type="ftr" sz="quarter" idx="11"/>
          </p:nvPr>
        </p:nvSpPr>
        <p:spPr/>
        <p:txBody>
          <a:body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90920B-C639-4CA5-AE05-131ED4EDE3E4}" type="datetime1">
              <a:rPr lang="en-US" smtClean="0"/>
              <a:t>8/25/2020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CSE 350: Digital Electronics and Pulse Techniques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602951-C772-46A3-A0BD-B8520127F8C5}"/>
              </a:ext>
            </a:extLst>
          </p:cNvPr>
          <p:cNvSpPr>
            <a:spLocks noGrp="1"/>
          </p:cNvSpPr>
          <p:nvPr>
            <p:ph type="ctrTitle"/>
          </p:nvPr>
        </p:nvSpPr>
        <p:spPr>
          <a:xfrm>
            <a:off x="1097280" y="758952"/>
            <a:ext cx="10058400" cy="3566160"/>
          </a:xfrm>
        </p:spPr>
        <p:txBody>
          <a:bodyPr/>
          <a:lstStyle/>
          <a:p>
            <a:r>
              <a:rPr lang="en-US" dirty="0"/>
              <a:t>Electronic Devices</a:t>
            </a:r>
          </a:p>
        </p:txBody>
      </p:sp>
      <p:sp>
        <p:nvSpPr>
          <p:cNvPr id="3" name="Subtitle 2">
            <a:extLst>
              <a:ext uri="{FF2B5EF4-FFF2-40B4-BE49-F238E27FC236}">
                <a16:creationId xmlns:a16="http://schemas.microsoft.com/office/drawing/2014/main" xmlns="" id="{4A59935F-EFFB-4E49-89D8-3DDEA4CA7E33}"/>
              </a:ext>
            </a:extLst>
          </p:cNvPr>
          <p:cNvSpPr>
            <a:spLocks noGrp="1"/>
          </p:cNvSpPr>
          <p:nvPr>
            <p:ph type="subTitle" idx="1"/>
          </p:nvPr>
        </p:nvSpPr>
        <p:spPr>
          <a:xfrm>
            <a:off x="1100051" y="4455620"/>
            <a:ext cx="10058400" cy="1143000"/>
          </a:xfrm>
        </p:spPr>
        <p:txBody>
          <a:bodyPr/>
          <a:lstStyle/>
          <a:p>
            <a:r>
              <a:rPr lang="en-US" dirty="0" smtClean="0"/>
              <a:t>Lab </a:t>
            </a:r>
            <a:r>
              <a:rPr lang="en-US" dirty="0" smtClean="0"/>
              <a:t>Lecture 3</a:t>
            </a:r>
            <a:endParaRPr lang="en-US" dirty="0"/>
          </a:p>
        </p:txBody>
      </p:sp>
      <p:sp>
        <p:nvSpPr>
          <p:cNvPr id="4" name="Footer Placeholder 3">
            <a:extLst>
              <a:ext uri="{FF2B5EF4-FFF2-40B4-BE49-F238E27FC236}">
                <a16:creationId xmlns:a16="http://schemas.microsoft.com/office/drawing/2014/main" xmlns="" id="{8B73468F-0679-4BB3-B808-CB3C18F39A56}"/>
              </a:ext>
            </a:extLst>
          </p:cNvPr>
          <p:cNvSpPr>
            <a:spLocks noGrp="1"/>
          </p:cNvSpPr>
          <p:nvPr>
            <p:ph type="ftr" sz="quarter" idx="11"/>
          </p:nvPr>
        </p:nvSpPr>
        <p:spPr>
          <a:xfrm>
            <a:off x="3686185" y="6459785"/>
            <a:ext cx="4822804" cy="365125"/>
          </a:xfrm>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xmlns="" id="{B383039D-2665-48C0-84E8-2AA83883FFDA}"/>
              </a:ext>
            </a:extLst>
          </p:cNvPr>
          <p:cNvSpPr>
            <a:spLocks noGrp="1"/>
          </p:cNvSpPr>
          <p:nvPr>
            <p:ph type="sldNum" sz="quarter" idx="12"/>
          </p:nvPr>
        </p:nvSpPr>
        <p:spPr>
          <a:xfrm>
            <a:off x="9900458" y="6459785"/>
            <a:ext cx="1312025" cy="365125"/>
          </a:xfrm>
        </p:spPr>
        <p:txBody>
          <a:bodyPr/>
          <a:lstStyle/>
          <a:p>
            <a:fld id="{4FAB73BC-B049-4115-A692-8D63A059BFB8}" type="slidenum">
              <a:rPr lang="en-US" smtClean="0"/>
              <a:t>1</a:t>
            </a:fld>
            <a:endParaRPr lang="en-US" dirty="0"/>
          </a:p>
        </p:txBody>
      </p:sp>
      <p:sp>
        <p:nvSpPr>
          <p:cNvPr id="6" name="Rectangle 5">
            <a:extLst>
              <a:ext uri="{FF2B5EF4-FFF2-40B4-BE49-F238E27FC236}">
                <a16:creationId xmlns:a16="http://schemas.microsoft.com/office/drawing/2014/main" xmlns="" id="{02C9E048-0B3D-45A8-BD25-28E081FB6230}"/>
              </a:ext>
            </a:extLst>
          </p:cNvPr>
          <p:cNvSpPr/>
          <p:nvPr/>
        </p:nvSpPr>
        <p:spPr>
          <a:xfrm>
            <a:off x="1097280" y="5694218"/>
            <a:ext cx="10058400" cy="5264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t>This document might contain some excerpts and pictures from various books and other sources. The author doesn’t claim any rights to the topics discussed in this video. This topics has been presented in a way to help out students in BRAC university, Bangladesh  </a:t>
            </a:r>
          </a:p>
        </p:txBody>
      </p:sp>
      <p:pic>
        <p:nvPicPr>
          <p:cNvPr id="8" name="Picture 7">
            <a:extLst>
              <a:ext uri="{FF2B5EF4-FFF2-40B4-BE49-F238E27FC236}">
                <a16:creationId xmlns:a16="http://schemas.microsoft.com/office/drawing/2014/main" xmlns="" id="{C4CCFDAC-CB42-4CC9-A3BF-FA0859FA243D}"/>
              </a:ext>
            </a:extLst>
          </p:cNvPr>
          <p:cNvPicPr>
            <a:picLocks noChangeAspect="1"/>
          </p:cNvPicPr>
          <p:nvPr/>
        </p:nvPicPr>
        <p:blipFill>
          <a:blip r:embed="rId2"/>
          <a:stretch>
            <a:fillRect/>
          </a:stretch>
        </p:blipFill>
        <p:spPr>
          <a:xfrm>
            <a:off x="4844328" y="754189"/>
            <a:ext cx="2143125" cy="2143125"/>
          </a:xfrm>
          <a:prstGeom prst="rect">
            <a:avLst/>
          </a:prstGeom>
        </p:spPr>
      </p:pic>
    </p:spTree>
    <p:extLst>
      <p:ext uri="{BB962C8B-B14F-4D97-AF65-F5344CB8AC3E}">
        <p14:creationId xmlns:p14="http://schemas.microsoft.com/office/powerpoint/2010/main" val="328997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C93F5-1AA6-4607-BB58-4277E4D297C0}"/>
              </a:ext>
            </a:extLst>
          </p:cNvPr>
          <p:cNvSpPr>
            <a:spLocks noGrp="1"/>
          </p:cNvSpPr>
          <p:nvPr>
            <p:ph type="title"/>
          </p:nvPr>
        </p:nvSpPr>
        <p:spPr/>
        <p:txBody>
          <a:bodyPr/>
          <a:lstStyle/>
          <a:p>
            <a:r>
              <a:rPr lang="en-US" dirty="0" smtClean="0"/>
              <a:t>Transistor</a:t>
            </a:r>
            <a:r>
              <a:rPr lang="en-US" dirty="0" smtClean="0"/>
              <a:t>-Transistor </a:t>
            </a:r>
            <a:r>
              <a:rPr lang="en-US" dirty="0" smtClean="0"/>
              <a:t>Logic Gates</a:t>
            </a:r>
            <a:endParaRPr lang="en-US" dirty="0"/>
          </a:p>
        </p:txBody>
      </p:sp>
      <p:sp>
        <p:nvSpPr>
          <p:cNvPr id="4" name="Footer Placeholder 3">
            <a:extLst>
              <a:ext uri="{FF2B5EF4-FFF2-40B4-BE49-F238E27FC236}">
                <a16:creationId xmlns:a16="http://schemas.microsoft.com/office/drawing/2014/main" xmlns=""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xmlns="" id="{02C5511F-A8BF-4039-B3F9-64F4211AC9CE}"/>
              </a:ext>
            </a:extLst>
          </p:cNvPr>
          <p:cNvSpPr>
            <a:spLocks noGrp="1"/>
          </p:cNvSpPr>
          <p:nvPr>
            <p:ph type="sldNum" sz="quarter" idx="12"/>
          </p:nvPr>
        </p:nvSpPr>
        <p:spPr/>
        <p:txBody>
          <a:bodyPr/>
          <a:lstStyle/>
          <a:p>
            <a:fld id="{6113E31D-E2AB-40D1-8B51-AFA5AFEF393A}" type="slidenum">
              <a:rPr lang="en-US" smtClean="0"/>
              <a:t>2</a:t>
            </a:fld>
            <a:endParaRPr lang="en-US" dirty="0"/>
          </a:p>
        </p:txBody>
      </p:sp>
      <p:sp>
        <p:nvSpPr>
          <p:cNvPr id="8" name="Rectangle 7">
            <a:extLst>
              <a:ext uri="{FF2B5EF4-FFF2-40B4-BE49-F238E27FC236}">
                <a16:creationId xmlns:a16="http://schemas.microsoft.com/office/drawing/2014/main" xmlns=""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xmlns=""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1301578" y="2314832"/>
                <a:ext cx="4467841" cy="3754874"/>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A DTL circuit has two diodes, input diode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𝑥</m:t>
                        </m:r>
                      </m:sub>
                    </m:sSub>
                    <m:r>
                      <a:rPr lang="en-US" sz="2200" b="0" i="1" smtClean="0">
                        <a:latin typeface="Cambria Math" panose="02040503050406030204" pitchFamily="18" charset="0"/>
                      </a:rPr>
                      <m:t> </m:t>
                    </m:r>
                  </m:oMath>
                </a14:m>
                <a:r>
                  <a:rPr lang="en-US" sz="2200" dirty="0" smtClean="0"/>
                  <a:t>and offset diode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𝐷</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oMath>
                </a14:m>
                <a:endParaRPr lang="en-US" sz="2200" dirty="0" smtClean="0"/>
              </a:p>
              <a:p>
                <a:pPr marL="285750" indent="-285750">
                  <a:buFont typeface="Arial" panose="020B0604020202020204" pitchFamily="34" charset="0"/>
                  <a:buChar char="•"/>
                </a:pPr>
                <a:r>
                  <a:rPr lang="en-US" sz="2200" dirty="0" smtClean="0"/>
                  <a:t>These  back-to-back diodes structure is same as an </a:t>
                </a:r>
                <a:r>
                  <a:rPr lang="en-US" sz="2200" dirty="0" err="1" smtClean="0"/>
                  <a:t>npn</a:t>
                </a:r>
                <a:r>
                  <a:rPr lang="en-US" sz="2200" dirty="0" smtClean="0"/>
                  <a:t> transistor .</a:t>
                </a:r>
              </a:p>
              <a:p>
                <a:pPr marL="285750" indent="-285750">
                  <a:buFont typeface="Arial" panose="020B0604020202020204" pitchFamily="34" charset="0"/>
                  <a:buChar char="•"/>
                </a:pPr>
                <a:r>
                  <a:rPr lang="en-US" sz="2200" dirty="0" smtClean="0"/>
                  <a:t>The base-emitter junction of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oMath>
                </a14:m>
                <a:r>
                  <a:rPr lang="en-US" sz="2200" dirty="0" smtClean="0"/>
                  <a:t>corresponds to  </a:t>
                </a:r>
                <a:r>
                  <a:rPr lang="en-US" sz="2200" dirty="0"/>
                  <a:t>input diode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𝑥</m:t>
                        </m:r>
                      </m:sub>
                    </m:sSub>
                  </m:oMath>
                </a14:m>
                <a:r>
                  <a:rPr lang="en-US" sz="2200" dirty="0" smtClean="0"/>
                  <a:t> .</a:t>
                </a:r>
                <a:r>
                  <a:rPr lang="en-US" sz="2200" dirty="0" smtClean="0"/>
                  <a:t> </a:t>
                </a:r>
              </a:p>
              <a:p>
                <a:pPr marL="285750" indent="-285750">
                  <a:buFont typeface="Arial" panose="020B0604020202020204" pitchFamily="34" charset="0"/>
                  <a:buChar char="•"/>
                </a:pPr>
                <a:r>
                  <a:rPr lang="en-US" sz="2200" dirty="0"/>
                  <a:t>The </a:t>
                </a:r>
                <a:r>
                  <a:rPr lang="en-US" sz="2200" dirty="0" smtClean="0"/>
                  <a:t>base-collector </a:t>
                </a:r>
                <a:r>
                  <a:rPr lang="en-US" sz="2200" dirty="0"/>
                  <a:t>junction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𝑄</m:t>
                        </m:r>
                      </m:e>
                      <m:sub>
                        <m:r>
                          <a:rPr lang="en-US" sz="2200" i="1">
                            <a:latin typeface="Cambria Math" panose="02040503050406030204" pitchFamily="18" charset="0"/>
                          </a:rPr>
                          <m:t>1</m:t>
                        </m:r>
                      </m:sub>
                    </m:sSub>
                    <m:r>
                      <a:rPr lang="en-US" sz="2200" i="1">
                        <a:latin typeface="Cambria Math" panose="02040503050406030204" pitchFamily="18" charset="0"/>
                      </a:rPr>
                      <m:t> </m:t>
                    </m:r>
                  </m:oMath>
                </a14:m>
                <a:r>
                  <a:rPr lang="en-US" sz="2200" dirty="0"/>
                  <a:t>corresponds to </a:t>
                </a:r>
                <a:r>
                  <a:rPr lang="en-US" sz="2200" dirty="0" smtClean="0"/>
                  <a:t>offset </a:t>
                </a:r>
                <a:r>
                  <a:rPr lang="en-US" sz="2200" dirty="0"/>
                  <a:t>diode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𝐷</m:t>
                        </m:r>
                      </m:e>
                      <m:sub>
                        <m:r>
                          <a:rPr lang="en-US" sz="2200" i="1">
                            <a:latin typeface="Cambria Math" panose="02040503050406030204" pitchFamily="18" charset="0"/>
                          </a:rPr>
                          <m:t>1</m:t>
                        </m:r>
                      </m:sub>
                    </m:sSub>
                    <m:r>
                      <a:rPr lang="en-US" sz="2200" b="0" i="0" smtClean="0">
                        <a:latin typeface="Cambria Math" panose="02040503050406030204" pitchFamily="18" charset="0"/>
                      </a:rPr>
                      <m:t>.</m:t>
                    </m:r>
                  </m:oMath>
                </a14:m>
                <a:endParaRPr lang="en-US" sz="2200" dirty="0"/>
              </a:p>
              <a:p>
                <a:pPr marL="285750" indent="-285750">
                  <a:buFont typeface="Arial" panose="020B0604020202020204" pitchFamily="34" charset="0"/>
                  <a:buChar char="•"/>
                </a:pP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301578" y="2314832"/>
                <a:ext cx="4467841" cy="3754874"/>
              </a:xfrm>
              <a:prstGeom prst="rect">
                <a:avLst/>
              </a:prstGeom>
              <a:blipFill rotWithShape="0">
                <a:blip r:embed="rId3"/>
                <a:stretch>
                  <a:fillRect l="-1639" t="-1136" r="-1230"/>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69419" y="1831385"/>
            <a:ext cx="5925377" cy="3581900"/>
          </a:xfrm>
          <a:prstGeom prst="rect">
            <a:avLst/>
          </a:prstGeom>
        </p:spPr>
      </p:pic>
      <p:sp>
        <p:nvSpPr>
          <p:cNvPr id="7" name="TextBox 6"/>
          <p:cNvSpPr txBox="1"/>
          <p:nvPr/>
        </p:nvSpPr>
        <p:spPr>
          <a:xfrm>
            <a:off x="6614984" y="5642919"/>
            <a:ext cx="4835611" cy="369332"/>
          </a:xfrm>
          <a:prstGeom prst="rect">
            <a:avLst/>
          </a:prstGeom>
          <a:noFill/>
        </p:spPr>
        <p:txBody>
          <a:bodyPr wrap="square" rtlCol="0">
            <a:spAutoFit/>
          </a:bodyPr>
          <a:lstStyle/>
          <a:p>
            <a:r>
              <a:rPr lang="en-US" dirty="0" smtClean="0"/>
              <a:t>Figure : (a) Basic  DTL gate and (b) basic TTL gate</a:t>
            </a:r>
            <a:endParaRPr lang="en-US" dirty="0"/>
          </a:p>
        </p:txBody>
      </p:sp>
    </p:spTree>
    <p:extLst>
      <p:ext uri="{BB962C8B-B14F-4D97-AF65-F5344CB8AC3E}">
        <p14:creationId xmlns:p14="http://schemas.microsoft.com/office/powerpoint/2010/main" val="263848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C93F5-1AA6-4607-BB58-4277E4D297C0}"/>
              </a:ext>
            </a:extLst>
          </p:cNvPr>
          <p:cNvSpPr>
            <a:spLocks noGrp="1"/>
          </p:cNvSpPr>
          <p:nvPr>
            <p:ph type="title"/>
          </p:nvPr>
        </p:nvSpPr>
        <p:spPr/>
        <p:txBody>
          <a:bodyPr/>
          <a:lstStyle/>
          <a:p>
            <a:r>
              <a:rPr lang="en-US" dirty="0" smtClean="0"/>
              <a:t>Transistor</a:t>
            </a:r>
            <a:r>
              <a:rPr lang="en-US" dirty="0" smtClean="0"/>
              <a:t>-Transistor </a:t>
            </a:r>
            <a:r>
              <a:rPr lang="en-US" dirty="0" smtClean="0"/>
              <a:t>Logic Gates</a:t>
            </a:r>
            <a:endParaRPr lang="en-US" dirty="0"/>
          </a:p>
        </p:txBody>
      </p:sp>
      <p:sp>
        <p:nvSpPr>
          <p:cNvPr id="4" name="Footer Placeholder 3">
            <a:extLst>
              <a:ext uri="{FF2B5EF4-FFF2-40B4-BE49-F238E27FC236}">
                <a16:creationId xmlns:a16="http://schemas.microsoft.com/office/drawing/2014/main" xmlns=""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xmlns="" id="{02C5511F-A8BF-4039-B3F9-64F4211AC9CE}"/>
              </a:ext>
            </a:extLst>
          </p:cNvPr>
          <p:cNvSpPr>
            <a:spLocks noGrp="1"/>
          </p:cNvSpPr>
          <p:nvPr>
            <p:ph type="sldNum" sz="quarter" idx="12"/>
          </p:nvPr>
        </p:nvSpPr>
        <p:spPr/>
        <p:txBody>
          <a:bodyPr/>
          <a:lstStyle/>
          <a:p>
            <a:fld id="{6113E31D-E2AB-40D1-8B51-AFA5AFEF393A}" type="slidenum">
              <a:rPr lang="en-US" smtClean="0"/>
              <a:t>3</a:t>
            </a:fld>
            <a:endParaRPr lang="en-US" dirty="0"/>
          </a:p>
        </p:txBody>
      </p:sp>
      <p:sp>
        <p:nvSpPr>
          <p:cNvPr id="8" name="Rectangle 7">
            <a:extLst>
              <a:ext uri="{FF2B5EF4-FFF2-40B4-BE49-F238E27FC236}">
                <a16:creationId xmlns:a16="http://schemas.microsoft.com/office/drawing/2014/main" xmlns=""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xmlns=""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3" name="TextBox 2"/>
          <p:cNvSpPr txBox="1"/>
          <p:nvPr/>
        </p:nvSpPr>
        <p:spPr>
          <a:xfrm>
            <a:off x="1301578" y="2314832"/>
            <a:ext cx="4467841" cy="2062103"/>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There are three output format of TTL circuits</a:t>
            </a:r>
          </a:p>
          <a:p>
            <a:pPr marL="457200" indent="-457200">
              <a:buFont typeface="+mj-lt"/>
              <a:buAutoNum type="arabicPeriod"/>
            </a:pPr>
            <a:r>
              <a:rPr lang="en-US" sz="2200" dirty="0" smtClean="0"/>
              <a:t>Open collector.</a:t>
            </a:r>
          </a:p>
          <a:p>
            <a:pPr marL="457200" indent="-457200">
              <a:buFont typeface="+mj-lt"/>
              <a:buAutoNum type="arabicPeriod"/>
            </a:pPr>
            <a:r>
              <a:rPr lang="en-US" sz="2200" dirty="0" smtClean="0"/>
              <a:t>Totem pole</a:t>
            </a:r>
          </a:p>
          <a:p>
            <a:pPr marL="457200" indent="-457200">
              <a:buFont typeface="+mj-lt"/>
              <a:buAutoNum type="arabicPeriod"/>
            </a:pPr>
            <a:r>
              <a:rPr lang="en-US" sz="2200" dirty="0" smtClean="0"/>
              <a:t>Tristate output.</a:t>
            </a:r>
            <a:endParaRPr lang="en-US" sz="2200" dirty="0"/>
          </a:p>
          <a:p>
            <a:pPr marL="285750" indent="-28575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5769419" y="1831385"/>
            <a:ext cx="5925377" cy="3581900"/>
          </a:xfrm>
          <a:prstGeom prst="rect">
            <a:avLst/>
          </a:prstGeom>
        </p:spPr>
      </p:pic>
      <p:sp>
        <p:nvSpPr>
          <p:cNvPr id="7" name="TextBox 6"/>
          <p:cNvSpPr txBox="1"/>
          <p:nvPr/>
        </p:nvSpPr>
        <p:spPr>
          <a:xfrm>
            <a:off x="6614984" y="5642919"/>
            <a:ext cx="4835611" cy="369332"/>
          </a:xfrm>
          <a:prstGeom prst="rect">
            <a:avLst/>
          </a:prstGeom>
          <a:noFill/>
        </p:spPr>
        <p:txBody>
          <a:bodyPr wrap="square" rtlCol="0">
            <a:spAutoFit/>
          </a:bodyPr>
          <a:lstStyle/>
          <a:p>
            <a:r>
              <a:rPr lang="en-US" dirty="0" smtClean="0"/>
              <a:t>Figure : (a) Basic  DTL gate and (b) basic TTL gate</a:t>
            </a:r>
            <a:endParaRPr lang="en-US" dirty="0"/>
          </a:p>
        </p:txBody>
      </p:sp>
    </p:spTree>
    <p:extLst>
      <p:ext uri="{BB962C8B-B14F-4D97-AF65-F5344CB8AC3E}">
        <p14:creationId xmlns:p14="http://schemas.microsoft.com/office/powerpoint/2010/main" val="382881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C93F5-1AA6-4607-BB58-4277E4D297C0}"/>
              </a:ext>
            </a:extLst>
          </p:cNvPr>
          <p:cNvSpPr>
            <a:spLocks noGrp="1"/>
          </p:cNvSpPr>
          <p:nvPr>
            <p:ph type="title"/>
          </p:nvPr>
        </p:nvSpPr>
        <p:spPr/>
        <p:txBody>
          <a:bodyPr/>
          <a:lstStyle/>
          <a:p>
            <a:r>
              <a:rPr lang="en-US" dirty="0" smtClean="0"/>
              <a:t>Totem Pole TTL </a:t>
            </a:r>
            <a:r>
              <a:rPr lang="en-US" dirty="0" smtClean="0"/>
              <a:t>Gates</a:t>
            </a:r>
            <a:endParaRPr lang="en-US" dirty="0"/>
          </a:p>
        </p:txBody>
      </p:sp>
      <p:sp>
        <p:nvSpPr>
          <p:cNvPr id="4" name="Footer Placeholder 3">
            <a:extLst>
              <a:ext uri="{FF2B5EF4-FFF2-40B4-BE49-F238E27FC236}">
                <a16:creationId xmlns:a16="http://schemas.microsoft.com/office/drawing/2014/main" xmlns=""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xmlns="" id="{02C5511F-A8BF-4039-B3F9-64F4211AC9CE}"/>
              </a:ext>
            </a:extLst>
          </p:cNvPr>
          <p:cNvSpPr>
            <a:spLocks noGrp="1"/>
          </p:cNvSpPr>
          <p:nvPr>
            <p:ph type="sldNum" sz="quarter" idx="12"/>
          </p:nvPr>
        </p:nvSpPr>
        <p:spPr/>
        <p:txBody>
          <a:bodyPr/>
          <a:lstStyle/>
          <a:p>
            <a:fld id="{6113E31D-E2AB-40D1-8B51-AFA5AFEF393A}" type="slidenum">
              <a:rPr lang="en-US" smtClean="0"/>
              <a:t>4</a:t>
            </a:fld>
            <a:endParaRPr lang="en-US" dirty="0"/>
          </a:p>
        </p:txBody>
      </p:sp>
      <p:sp>
        <p:nvSpPr>
          <p:cNvPr id="8" name="Rectangle 7">
            <a:extLst>
              <a:ext uri="{FF2B5EF4-FFF2-40B4-BE49-F238E27FC236}">
                <a16:creationId xmlns:a16="http://schemas.microsoft.com/office/drawing/2014/main" xmlns=""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xmlns=""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1301578" y="2314832"/>
                <a:ext cx="4467841"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is also a push-pull configuration because 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dirty="0" smtClean="0"/>
                  <a:t>works as pull-down structure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a14:m>
                <a:r>
                  <a:rPr lang="en-US" dirty="0" smtClean="0"/>
                  <a:t>works as a pull-up structure. This is also one of the reasons it is known as totem pole structure.</a:t>
                </a:r>
              </a:p>
              <a:p>
                <a:pPr marL="285750" indent="-285750">
                  <a:buFont typeface="Arial" panose="020B0604020202020204" pitchFamily="34" charset="0"/>
                  <a:buChar char="•"/>
                </a:pPr>
                <a:r>
                  <a:rPr lang="en-US" dirty="0" smtClean="0"/>
                  <a:t>In totem pole structure , pull up resistance is low for this pull up stage takes way less time</a:t>
                </a:r>
                <a:r>
                  <a:rPr lang="en-US" dirty="0" smtClean="0"/>
                  <a:t> </a:t>
                </a:r>
              </a:p>
              <a:p>
                <a:pPr marL="285750" indent="-285750">
                  <a:buFont typeface="Arial" panose="020B0604020202020204" pitchFamily="34" charset="0"/>
                  <a:buChar char="•"/>
                </a:pPr>
                <a:r>
                  <a:rPr lang="en-US" dirty="0" smtClean="0"/>
                  <a:t>We have used multi-emitter transistor because it requires low silicon area and increase switching speed.</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301578" y="2314832"/>
                <a:ext cx="4467841" cy="3139321"/>
              </a:xfrm>
              <a:prstGeom prst="rect">
                <a:avLst/>
              </a:prstGeom>
              <a:blipFill rotWithShape="0">
                <a:blip r:embed="rId3"/>
                <a:stretch>
                  <a:fillRect l="-956" t="-1165" r="-1093" b="-2136"/>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7766463" y="1738681"/>
            <a:ext cx="3924848" cy="4134427"/>
          </a:xfrm>
          <a:prstGeom prst="rect">
            <a:avLst/>
          </a:prstGeom>
        </p:spPr>
      </p:pic>
    </p:spTree>
    <p:extLst>
      <p:ext uri="{BB962C8B-B14F-4D97-AF65-F5344CB8AC3E}">
        <p14:creationId xmlns:p14="http://schemas.microsoft.com/office/powerpoint/2010/main" val="96683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C93F5-1AA6-4607-BB58-4277E4D297C0}"/>
              </a:ext>
            </a:extLst>
          </p:cNvPr>
          <p:cNvSpPr>
            <a:spLocks noGrp="1"/>
          </p:cNvSpPr>
          <p:nvPr>
            <p:ph type="title"/>
          </p:nvPr>
        </p:nvSpPr>
        <p:spPr/>
        <p:txBody>
          <a:bodyPr/>
          <a:lstStyle/>
          <a:p>
            <a:r>
              <a:rPr lang="en-US" dirty="0" smtClean="0"/>
              <a:t>Totem Pole TTL </a:t>
            </a:r>
            <a:r>
              <a:rPr lang="en-US" dirty="0" smtClean="0"/>
              <a:t>Gates</a:t>
            </a:r>
            <a:endParaRPr lang="en-US" dirty="0"/>
          </a:p>
        </p:txBody>
      </p:sp>
      <p:sp>
        <p:nvSpPr>
          <p:cNvPr id="4" name="Footer Placeholder 3">
            <a:extLst>
              <a:ext uri="{FF2B5EF4-FFF2-40B4-BE49-F238E27FC236}">
                <a16:creationId xmlns:a16="http://schemas.microsoft.com/office/drawing/2014/main" xmlns=""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xmlns="" id="{02C5511F-A8BF-4039-B3F9-64F4211AC9CE}"/>
              </a:ext>
            </a:extLst>
          </p:cNvPr>
          <p:cNvSpPr>
            <a:spLocks noGrp="1"/>
          </p:cNvSpPr>
          <p:nvPr>
            <p:ph type="sldNum" sz="quarter" idx="12"/>
          </p:nvPr>
        </p:nvSpPr>
        <p:spPr/>
        <p:txBody>
          <a:bodyPr/>
          <a:lstStyle/>
          <a:p>
            <a:fld id="{6113E31D-E2AB-40D1-8B51-AFA5AFEF393A}" type="slidenum">
              <a:rPr lang="en-US" smtClean="0"/>
              <a:t>5</a:t>
            </a:fld>
            <a:endParaRPr lang="en-US" dirty="0"/>
          </a:p>
        </p:txBody>
      </p:sp>
      <p:sp>
        <p:nvSpPr>
          <p:cNvPr id="8" name="Rectangle 7">
            <a:extLst>
              <a:ext uri="{FF2B5EF4-FFF2-40B4-BE49-F238E27FC236}">
                <a16:creationId xmlns:a16="http://schemas.microsoft.com/office/drawing/2014/main" xmlns=""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xmlns=""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1301578" y="2314832"/>
                <a:ext cx="4467841"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totem pole TTL gate has three section.</a:t>
                </a:r>
              </a:p>
              <a:p>
                <a:pPr marL="342900" indent="-342900">
                  <a:buFont typeface="+mj-lt"/>
                  <a:buAutoNum type="arabicPeriod"/>
                </a:pPr>
                <a:r>
                  <a:rPr lang="en-US" dirty="0" smtClean="0"/>
                  <a:t>Input section.</a:t>
                </a:r>
              </a:p>
              <a:p>
                <a:pPr marL="342900" indent="-342900">
                  <a:buFont typeface="+mj-lt"/>
                  <a:buAutoNum type="arabicPeriod"/>
                </a:pPr>
                <a:r>
                  <a:rPr lang="en-US" dirty="0" smtClean="0"/>
                  <a:t>Phase splitter.</a:t>
                </a:r>
              </a:p>
              <a:p>
                <a:pPr marL="342900" indent="-342900">
                  <a:buFont typeface="+mj-lt"/>
                  <a:buAutoNum type="arabicPeriod"/>
                </a:pPr>
                <a:r>
                  <a:rPr lang="en-US" dirty="0" smtClean="0"/>
                  <a:t>Output section.</a:t>
                </a:r>
              </a:p>
              <a:p>
                <a:pPr marL="342900" indent="-342900">
                  <a:buFont typeface="+mj-lt"/>
                  <a:buAutoNum type="arabicPeriod"/>
                </a:pPr>
                <a:endParaRPr lang="en-US" dirty="0"/>
              </a:p>
              <a:p>
                <a:pPr marL="342900" indent="-342900">
                  <a:buFont typeface="+mj-lt"/>
                  <a:buAutoNum type="arabicPeriod"/>
                </a:pPr>
                <a:endParaRPr lang="en-US" dirty="0" smtClean="0"/>
              </a:p>
              <a:p>
                <a:r>
                  <a:rPr lang="en-US" dirty="0"/>
                  <a:t>Phase splitter : Transistor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2</m:t>
                        </m:r>
                      </m:sub>
                    </m:sSub>
                  </m:oMath>
                </a14:m>
                <a:r>
                  <a:rPr lang="en-US" dirty="0" smtClean="0"/>
                  <a:t> </a:t>
                </a:r>
                <a:r>
                  <a:rPr lang="en-US" dirty="0"/>
                  <a:t>forms a phase splitter, because the collector and emitter</a:t>
                </a:r>
              </a:p>
              <a:p>
                <a:r>
                  <a:rPr lang="en-US" dirty="0"/>
                  <a:t>voltages are 180 degrees out of phase.</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301578" y="2314832"/>
                <a:ext cx="4467841" cy="2585323"/>
              </a:xfrm>
              <a:prstGeom prst="rect">
                <a:avLst/>
              </a:prstGeom>
              <a:blipFill rotWithShape="0">
                <a:blip r:embed="rId3"/>
                <a:stretch>
                  <a:fillRect l="-1230" t="-1415" r="-1230" b="-2830"/>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7766463" y="1738681"/>
            <a:ext cx="3924848" cy="4134427"/>
          </a:xfrm>
          <a:prstGeom prst="rect">
            <a:avLst/>
          </a:prstGeom>
        </p:spPr>
      </p:pic>
    </p:spTree>
    <p:extLst>
      <p:ext uri="{BB962C8B-B14F-4D97-AF65-F5344CB8AC3E}">
        <p14:creationId xmlns:p14="http://schemas.microsoft.com/office/powerpoint/2010/main" val="118212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C93F5-1AA6-4607-BB58-4277E4D297C0}"/>
              </a:ext>
            </a:extLst>
          </p:cNvPr>
          <p:cNvSpPr>
            <a:spLocks noGrp="1"/>
          </p:cNvSpPr>
          <p:nvPr>
            <p:ph type="title"/>
          </p:nvPr>
        </p:nvSpPr>
        <p:spPr/>
        <p:txBody>
          <a:bodyPr/>
          <a:lstStyle/>
          <a:p>
            <a:r>
              <a:rPr lang="en-US" dirty="0" smtClean="0"/>
              <a:t>Totem Pole TTL </a:t>
            </a:r>
            <a:r>
              <a:rPr lang="en-US" dirty="0" smtClean="0"/>
              <a:t>Gates</a:t>
            </a:r>
            <a:endParaRPr lang="en-US" dirty="0"/>
          </a:p>
        </p:txBody>
      </p:sp>
      <p:sp>
        <p:nvSpPr>
          <p:cNvPr id="4" name="Footer Placeholder 3">
            <a:extLst>
              <a:ext uri="{FF2B5EF4-FFF2-40B4-BE49-F238E27FC236}">
                <a16:creationId xmlns:a16="http://schemas.microsoft.com/office/drawing/2014/main" xmlns=""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xmlns="" id="{02C5511F-A8BF-4039-B3F9-64F4211AC9CE}"/>
              </a:ext>
            </a:extLst>
          </p:cNvPr>
          <p:cNvSpPr>
            <a:spLocks noGrp="1"/>
          </p:cNvSpPr>
          <p:nvPr>
            <p:ph type="sldNum" sz="quarter" idx="12"/>
          </p:nvPr>
        </p:nvSpPr>
        <p:spPr/>
        <p:txBody>
          <a:bodyPr/>
          <a:lstStyle/>
          <a:p>
            <a:fld id="{6113E31D-E2AB-40D1-8B51-AFA5AFEF393A}" type="slidenum">
              <a:rPr lang="en-US" smtClean="0"/>
              <a:t>6</a:t>
            </a:fld>
            <a:endParaRPr lang="en-US" dirty="0"/>
          </a:p>
        </p:txBody>
      </p:sp>
      <p:sp>
        <p:nvSpPr>
          <p:cNvPr id="8" name="Rectangle 7">
            <a:extLst>
              <a:ext uri="{FF2B5EF4-FFF2-40B4-BE49-F238E27FC236}">
                <a16:creationId xmlns:a16="http://schemas.microsoft.com/office/drawing/2014/main" xmlns=""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xmlns=""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1301578" y="2314832"/>
                <a:ext cx="4467841" cy="2862322"/>
              </a:xfrm>
              <a:prstGeom prst="rect">
                <a:avLst/>
              </a:prstGeom>
              <a:noFill/>
            </p:spPr>
            <p:txBody>
              <a:bodyPr wrap="square" rtlCol="0">
                <a:spAutoFit/>
              </a:bodyPr>
              <a:lstStyle/>
              <a:p>
                <a:r>
                  <a:rPr lang="en-US" b="1" dirty="0" smtClean="0"/>
                  <a:t>Case 1 - when either input is low :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IF a input is low ,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smtClean="0"/>
                  <a:t>will go to saturation. </a:t>
                </a:r>
              </a:p>
              <a:p>
                <a:pPr marL="285750" indent="-285750">
                  <a:buFont typeface="Arial" panose="020B0604020202020204" pitchFamily="34" charset="0"/>
                  <a:buChar char="•"/>
                </a:pPr>
                <a:r>
                  <a:rPr lang="en-US" dirty="0" smtClean="0"/>
                  <a:t>As a very small current flows from the base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b="1" dirty="0" smtClean="0"/>
                  <a:t> </a:t>
                </a:r>
                <a:r>
                  <a:rPr lang="en-US" dirty="0" smtClean="0"/>
                  <a:t>will be cutoff.</a:t>
                </a:r>
              </a:p>
              <a:p>
                <a:pPr marL="285750" indent="-285750">
                  <a:buFont typeface="Arial" panose="020B0604020202020204" pitchFamily="34" charset="0"/>
                  <a:buChar char="•"/>
                </a:pPr>
                <a:r>
                  <a:rPr lang="en-US" dirty="0" smtClean="0"/>
                  <a:t>So this will in turn put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0</m:t>
                        </m:r>
                      </m:sub>
                    </m:sSub>
                  </m:oMath>
                </a14:m>
                <a:r>
                  <a:rPr lang="en-US" dirty="0" smtClean="0"/>
                  <a:t> cutoff.</a:t>
                </a:r>
              </a:p>
              <a:p>
                <a:pPr marL="285750" indent="-285750">
                  <a:buFont typeface="Arial" panose="020B0604020202020204" pitchFamily="34" charset="0"/>
                  <a:buChar char="•"/>
                </a:pPr>
                <a:r>
                  <a:rPr lang="en-US" dirty="0" smtClean="0"/>
                  <a:t>Since has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3</m:t>
                        </m:r>
                      </m:sub>
                    </m:sSub>
                  </m:oMath>
                </a14:m>
                <a:r>
                  <a:rPr lang="en-US" dirty="0" smtClean="0"/>
                  <a:t>5V at base  and positive voltage as emitter , it will be in active region and output will be high</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301578" y="2314832"/>
                <a:ext cx="4467841" cy="2862322"/>
              </a:xfrm>
              <a:prstGeom prst="rect">
                <a:avLst/>
              </a:prstGeom>
              <a:blipFill rotWithShape="0">
                <a:blip r:embed="rId3"/>
                <a:stretch>
                  <a:fillRect l="-1230" t="-1279" b="-2559"/>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7766463" y="1738681"/>
            <a:ext cx="3924848" cy="4134427"/>
          </a:xfrm>
          <a:prstGeom prst="rect">
            <a:avLst/>
          </a:prstGeom>
        </p:spPr>
      </p:pic>
    </p:spTree>
    <p:extLst>
      <p:ext uri="{BB962C8B-B14F-4D97-AF65-F5344CB8AC3E}">
        <p14:creationId xmlns:p14="http://schemas.microsoft.com/office/powerpoint/2010/main" val="296250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C93F5-1AA6-4607-BB58-4277E4D297C0}"/>
              </a:ext>
            </a:extLst>
          </p:cNvPr>
          <p:cNvSpPr>
            <a:spLocks noGrp="1"/>
          </p:cNvSpPr>
          <p:nvPr>
            <p:ph type="title"/>
          </p:nvPr>
        </p:nvSpPr>
        <p:spPr/>
        <p:txBody>
          <a:bodyPr/>
          <a:lstStyle/>
          <a:p>
            <a:r>
              <a:rPr lang="en-US" dirty="0" smtClean="0"/>
              <a:t>Totem Pole TTL </a:t>
            </a:r>
            <a:r>
              <a:rPr lang="en-US" dirty="0" smtClean="0"/>
              <a:t>Gates</a:t>
            </a:r>
            <a:endParaRPr lang="en-US" dirty="0"/>
          </a:p>
        </p:txBody>
      </p:sp>
      <p:sp>
        <p:nvSpPr>
          <p:cNvPr id="4" name="Footer Placeholder 3">
            <a:extLst>
              <a:ext uri="{FF2B5EF4-FFF2-40B4-BE49-F238E27FC236}">
                <a16:creationId xmlns:a16="http://schemas.microsoft.com/office/drawing/2014/main" xmlns=""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xmlns="" id="{02C5511F-A8BF-4039-B3F9-64F4211AC9CE}"/>
              </a:ext>
            </a:extLst>
          </p:cNvPr>
          <p:cNvSpPr>
            <a:spLocks noGrp="1"/>
          </p:cNvSpPr>
          <p:nvPr>
            <p:ph type="sldNum" sz="quarter" idx="12"/>
          </p:nvPr>
        </p:nvSpPr>
        <p:spPr/>
        <p:txBody>
          <a:bodyPr/>
          <a:lstStyle/>
          <a:p>
            <a:fld id="{6113E31D-E2AB-40D1-8B51-AFA5AFEF393A}" type="slidenum">
              <a:rPr lang="en-US" smtClean="0"/>
              <a:t>7</a:t>
            </a:fld>
            <a:endParaRPr lang="en-US" dirty="0"/>
          </a:p>
        </p:txBody>
      </p:sp>
      <p:sp>
        <p:nvSpPr>
          <p:cNvPr id="8" name="Rectangle 7">
            <a:extLst>
              <a:ext uri="{FF2B5EF4-FFF2-40B4-BE49-F238E27FC236}">
                <a16:creationId xmlns:a16="http://schemas.microsoft.com/office/drawing/2014/main" xmlns=""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xmlns=""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1301578" y="2314832"/>
                <a:ext cx="4467841" cy="2862322"/>
              </a:xfrm>
              <a:prstGeom prst="rect">
                <a:avLst/>
              </a:prstGeom>
              <a:noFill/>
            </p:spPr>
            <p:txBody>
              <a:bodyPr wrap="square" rtlCol="0">
                <a:spAutoFit/>
              </a:bodyPr>
              <a:lstStyle/>
              <a:p>
                <a:r>
                  <a:rPr lang="en-US" b="1" dirty="0" smtClean="0"/>
                  <a:t>Case 1 - when both inputs are high :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IF both inputs are high ,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smtClean="0"/>
                  <a:t>will go to reverse active mode. </a:t>
                </a:r>
              </a:p>
              <a:p>
                <a:pPr marL="285750" indent="-285750">
                  <a:buFont typeface="Arial" panose="020B0604020202020204" pitchFamily="34" charset="0"/>
                  <a:buChar char="•"/>
                </a:pPr>
                <a:r>
                  <a:rPr lang="en-US" dirty="0" smtClean="0"/>
                  <a:t>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2</m:t>
                        </m:r>
                      </m:sub>
                    </m:sSub>
                  </m:oMath>
                </a14:m>
                <a:r>
                  <a:rPr lang="en-US" dirty="0" smtClean="0"/>
                  <a:t>will now in saturation mode because of current flowing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1</m:t>
                        </m:r>
                      </m:sub>
                    </m:sSub>
                  </m:oMath>
                </a14:m>
                <a:r>
                  <a:rPr lang="en-US" dirty="0" smtClean="0"/>
                  <a:t> pseudo emitter to the base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2</m:t>
                        </m:r>
                      </m:sub>
                    </m:sSub>
                  </m:oMath>
                </a14:m>
                <a:r>
                  <a:rPr lang="en-US" dirty="0" smtClean="0"/>
                  <a:t>  </a:t>
                </a:r>
                <a:r>
                  <a:rPr lang="en-US" dirty="0" smtClean="0"/>
                  <a:t>.</a:t>
                </a:r>
              </a:p>
              <a:p>
                <a:pPr marL="285750" indent="-285750">
                  <a:buFont typeface="Arial" panose="020B0604020202020204" pitchFamily="34" charset="0"/>
                  <a:buChar char="•"/>
                </a:pPr>
                <a:r>
                  <a:rPr lang="en-US" dirty="0" smtClean="0"/>
                  <a:t>So this will in turn put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0</m:t>
                        </m:r>
                      </m:sub>
                    </m:sSub>
                    <m:r>
                      <a:rPr lang="en-US" b="0" i="0" smtClean="0">
                        <a:latin typeface="Cambria Math" panose="02040503050406030204" pitchFamily="18" charset="0"/>
                      </a:rPr>
                      <m:t> </m:t>
                    </m:r>
                  </m:oMath>
                </a14:m>
                <a:r>
                  <a:rPr lang="en-US" dirty="0" smtClean="0"/>
                  <a:t>in saturation.</a:t>
                </a:r>
              </a:p>
              <a:p>
                <a:pPr marL="285750" indent="-285750">
                  <a:buFont typeface="Arial" panose="020B0604020202020204" pitchFamily="34" charset="0"/>
                  <a:buChar char="•"/>
                </a:pPr>
                <a:r>
                  <a:rPr lang="en-US" dirty="0" smtClean="0"/>
                  <a:t>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3</m:t>
                        </m:r>
                      </m:sub>
                    </m:sSub>
                  </m:oMath>
                </a14:m>
                <a:r>
                  <a:rPr lang="en-US" dirty="0" smtClean="0"/>
                  <a:t> will be cutoff output will be logic low</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301578" y="2314832"/>
                <a:ext cx="4467841" cy="2862322"/>
              </a:xfrm>
              <a:prstGeom prst="rect">
                <a:avLst/>
              </a:prstGeom>
              <a:blipFill rotWithShape="0">
                <a:blip r:embed="rId3"/>
                <a:stretch>
                  <a:fillRect l="-1230" t="-1279" r="-1230" b="-2559"/>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7766463" y="1738681"/>
            <a:ext cx="3924848" cy="4134427"/>
          </a:xfrm>
          <a:prstGeom prst="rect">
            <a:avLst/>
          </a:prstGeom>
        </p:spPr>
      </p:pic>
    </p:spTree>
    <p:extLst>
      <p:ext uri="{BB962C8B-B14F-4D97-AF65-F5344CB8AC3E}">
        <p14:creationId xmlns:p14="http://schemas.microsoft.com/office/powerpoint/2010/main" val="368197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C93F5-1AA6-4607-BB58-4277E4D297C0}"/>
              </a:ext>
            </a:extLst>
          </p:cNvPr>
          <p:cNvSpPr>
            <a:spLocks noGrp="1"/>
          </p:cNvSpPr>
          <p:nvPr>
            <p:ph type="title"/>
          </p:nvPr>
        </p:nvSpPr>
        <p:spPr/>
        <p:txBody>
          <a:bodyPr/>
          <a:lstStyle/>
          <a:p>
            <a:r>
              <a:rPr lang="en-US" dirty="0" smtClean="0"/>
              <a:t>Totem Pole TTL NAND </a:t>
            </a:r>
            <a:r>
              <a:rPr lang="en-US" dirty="0" smtClean="0"/>
              <a:t>Gate</a:t>
            </a:r>
            <a:endParaRPr lang="en-US" dirty="0"/>
          </a:p>
        </p:txBody>
      </p:sp>
      <p:sp>
        <p:nvSpPr>
          <p:cNvPr id="4" name="Footer Placeholder 3">
            <a:extLst>
              <a:ext uri="{FF2B5EF4-FFF2-40B4-BE49-F238E27FC236}">
                <a16:creationId xmlns:a16="http://schemas.microsoft.com/office/drawing/2014/main" xmlns=""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xmlns="" id="{02C5511F-A8BF-4039-B3F9-64F4211AC9CE}"/>
              </a:ext>
            </a:extLst>
          </p:cNvPr>
          <p:cNvSpPr>
            <a:spLocks noGrp="1"/>
          </p:cNvSpPr>
          <p:nvPr>
            <p:ph type="sldNum" sz="quarter" idx="12"/>
          </p:nvPr>
        </p:nvSpPr>
        <p:spPr/>
        <p:txBody>
          <a:bodyPr/>
          <a:lstStyle/>
          <a:p>
            <a:fld id="{6113E31D-E2AB-40D1-8B51-AFA5AFEF393A}" type="slidenum">
              <a:rPr lang="en-US" smtClean="0"/>
              <a:t>8</a:t>
            </a:fld>
            <a:endParaRPr lang="en-US" dirty="0"/>
          </a:p>
        </p:txBody>
      </p:sp>
      <p:sp>
        <p:nvSpPr>
          <p:cNvPr id="8" name="Rectangle 7">
            <a:extLst>
              <a:ext uri="{FF2B5EF4-FFF2-40B4-BE49-F238E27FC236}">
                <a16:creationId xmlns:a16="http://schemas.microsoft.com/office/drawing/2014/main" xmlns=""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xmlns=""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mc:AlternateContent xmlns:mc="http://schemas.openxmlformats.org/markup-compatibility/2006">
        <mc:Choice xmlns:a14="http://schemas.microsoft.com/office/drawing/2010/main" Requires="a14">
          <p:graphicFrame>
            <p:nvGraphicFramePr>
              <p:cNvPr id="9" name="Table 8"/>
              <p:cNvGraphicFramePr>
                <a:graphicFrameLocks noGrp="1"/>
              </p:cNvGraphicFramePr>
              <p:nvPr>
                <p:extLst>
                  <p:ext uri="{D42A27DB-BD31-4B8C-83A1-F6EECF244321}">
                    <p14:modId xmlns:p14="http://schemas.microsoft.com/office/powerpoint/2010/main" val="2187290227"/>
                  </p:ext>
                </p:extLst>
              </p:nvPr>
            </p:nvGraphicFramePr>
            <p:xfrm>
              <a:off x="1097281" y="2578442"/>
              <a:ext cx="4031310" cy="2928870"/>
            </p:xfrm>
            <a:graphic>
              <a:graphicData uri="http://schemas.openxmlformats.org/drawingml/2006/table">
                <a:tbl>
                  <a:tblPr firstRow="1" bandRow="1">
                    <a:tableStyleId>{5940675A-B579-460E-94D1-54222C63F5DA}</a:tableStyleId>
                  </a:tblPr>
                  <a:tblGrid>
                    <a:gridCol w="1343770"/>
                    <a:gridCol w="1343770"/>
                    <a:gridCol w="1343770"/>
                  </a:tblGrid>
                  <a:tr h="585774">
                    <a:tc>
                      <a:txBody>
                        <a:bodyPr/>
                        <a:lstStyle/>
                        <a:p>
                          <a:r>
                            <a:rPr lang="en-US" dirty="0" smtClean="0"/>
                            <a:t>Input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oMath>
                          </a14:m>
                          <a:r>
                            <a:rPr lang="en-US" dirty="0" smtClean="0"/>
                            <a:t>  </a:t>
                          </a:r>
                          <a:endParaRPr lang="en-US" dirty="0"/>
                        </a:p>
                      </a:txBody>
                      <a:tcPr/>
                    </a:tc>
                    <a:tc>
                      <a:txBody>
                        <a:bodyPr/>
                        <a:lstStyle/>
                        <a:p>
                          <a:r>
                            <a:rPr lang="en-US" dirty="0" smtClean="0"/>
                            <a:t>Input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oMath>
                          </a14:m>
                          <a:endParaRPr lang="en-US" dirty="0"/>
                        </a:p>
                      </a:txBody>
                      <a:tcPr/>
                    </a:tc>
                    <a:tc>
                      <a:txBody>
                        <a:bodyPr/>
                        <a:lstStyle/>
                        <a:p>
                          <a:r>
                            <a:rPr lang="en-US" dirty="0" smtClean="0"/>
                            <a:t>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endParaRPr lang="en-US" dirty="0"/>
                        </a:p>
                      </a:txBody>
                      <a:tcPr/>
                    </a:tc>
                  </a:tr>
                  <a:tr h="585774">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HIGH</a:t>
                          </a:r>
                          <a:endParaRPr lang="en-US" dirty="0"/>
                        </a:p>
                      </a:txBody>
                      <a:tcPr/>
                    </a:tc>
                  </a:tr>
                  <a:tr h="585774">
                    <a:tc>
                      <a:txBody>
                        <a:bodyPr/>
                        <a:lstStyle/>
                        <a:p>
                          <a:r>
                            <a:rPr lang="en-US" dirty="0" smtClean="0"/>
                            <a:t>0</a:t>
                          </a:r>
                          <a:endParaRPr lang="en-US" dirty="0"/>
                        </a:p>
                      </a:txBody>
                      <a:tcPr/>
                    </a:tc>
                    <a:tc>
                      <a:txBody>
                        <a:bodyPr/>
                        <a:lstStyle/>
                        <a:p>
                          <a:r>
                            <a:rPr lang="en-US" dirty="0" smtClean="0"/>
                            <a:t>5(HIGH)</a:t>
                          </a:r>
                          <a:endParaRPr lang="en-US" dirty="0"/>
                        </a:p>
                      </a:txBody>
                      <a:tcPr/>
                    </a:tc>
                    <a:tc>
                      <a:txBody>
                        <a:bodyPr/>
                        <a:lstStyle/>
                        <a:p>
                          <a:r>
                            <a:rPr lang="en-US" dirty="0" smtClean="0"/>
                            <a:t>HIGH</a:t>
                          </a:r>
                          <a:endParaRPr lang="en-US" dirty="0"/>
                        </a:p>
                      </a:txBody>
                      <a:tcPr/>
                    </a:tc>
                  </a:tr>
                  <a:tr h="585774">
                    <a:tc>
                      <a:txBody>
                        <a:bodyPr/>
                        <a:lstStyle/>
                        <a:p>
                          <a:r>
                            <a:rPr lang="en-US" dirty="0" smtClean="0"/>
                            <a:t>5(HIGH)</a:t>
                          </a:r>
                          <a:endParaRPr lang="en-US" dirty="0"/>
                        </a:p>
                      </a:txBody>
                      <a:tcPr/>
                    </a:tc>
                    <a:tc>
                      <a:txBody>
                        <a:bodyPr/>
                        <a:lstStyle/>
                        <a:p>
                          <a:r>
                            <a:rPr lang="en-US" dirty="0" smtClean="0"/>
                            <a:t>0</a:t>
                          </a:r>
                          <a:endParaRPr lang="en-US" dirty="0"/>
                        </a:p>
                      </a:txBody>
                      <a:tcPr/>
                    </a:tc>
                    <a:tc>
                      <a:txBody>
                        <a:bodyPr/>
                        <a:lstStyle/>
                        <a:p>
                          <a:r>
                            <a:rPr lang="en-US" dirty="0" smtClean="0"/>
                            <a:t>HIGH</a:t>
                          </a:r>
                          <a:endParaRPr lang="en-US" dirty="0"/>
                        </a:p>
                      </a:txBody>
                      <a:tcPr/>
                    </a:tc>
                  </a:tr>
                  <a:tr h="585774">
                    <a:tc>
                      <a:txBody>
                        <a:bodyPr/>
                        <a:lstStyle/>
                        <a:p>
                          <a:r>
                            <a:rPr lang="en-US" dirty="0" smtClean="0"/>
                            <a:t>5(HIGH)</a:t>
                          </a:r>
                          <a:endParaRPr lang="en-US" dirty="0"/>
                        </a:p>
                      </a:txBody>
                      <a:tcPr/>
                    </a:tc>
                    <a:tc>
                      <a:txBody>
                        <a:bodyPr/>
                        <a:lstStyle/>
                        <a:p>
                          <a:r>
                            <a:rPr lang="en-US" dirty="0" smtClean="0"/>
                            <a:t>5(HIGH)</a:t>
                          </a:r>
                          <a:endParaRPr lang="en-US" dirty="0"/>
                        </a:p>
                      </a:txBody>
                      <a:tcPr/>
                    </a:tc>
                    <a:tc>
                      <a:txBody>
                        <a:bodyPr/>
                        <a:lstStyle/>
                        <a:p>
                          <a:r>
                            <a:rPr lang="en-US" dirty="0" smtClean="0"/>
                            <a:t>LOW</a:t>
                          </a:r>
                          <a:endParaRPr lang="en-US" dirty="0"/>
                        </a:p>
                      </a:txBody>
                      <a:tcPr/>
                    </a:tc>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val="2187290227"/>
                  </p:ext>
                </p:extLst>
              </p:nvPr>
            </p:nvGraphicFramePr>
            <p:xfrm>
              <a:off x="1097281" y="2578442"/>
              <a:ext cx="4031310" cy="2928870"/>
            </p:xfrm>
            <a:graphic>
              <a:graphicData uri="http://schemas.openxmlformats.org/drawingml/2006/table">
                <a:tbl>
                  <a:tblPr firstRow="1" bandRow="1">
                    <a:tableStyleId>{5940675A-B579-460E-94D1-54222C63F5DA}</a:tableStyleId>
                  </a:tblPr>
                  <a:tblGrid>
                    <a:gridCol w="1343770"/>
                    <a:gridCol w="1343770"/>
                    <a:gridCol w="1343770"/>
                  </a:tblGrid>
                  <a:tr h="585774">
                    <a:tc>
                      <a:txBody>
                        <a:bodyPr/>
                        <a:lstStyle/>
                        <a:p>
                          <a:endParaRPr lang="en-US"/>
                        </a:p>
                      </a:txBody>
                      <a:tcPr>
                        <a:blipFill rotWithShape="0">
                          <a:blip r:embed="rId3"/>
                          <a:stretch>
                            <a:fillRect l="-905" t="-5208" r="-200452" b="-404167"/>
                          </a:stretch>
                        </a:blipFill>
                      </a:tcPr>
                    </a:tc>
                    <a:tc>
                      <a:txBody>
                        <a:bodyPr/>
                        <a:lstStyle/>
                        <a:p>
                          <a:endParaRPr lang="en-US"/>
                        </a:p>
                      </a:txBody>
                      <a:tcPr>
                        <a:blipFill rotWithShape="0">
                          <a:blip r:embed="rId3"/>
                          <a:stretch>
                            <a:fillRect l="-101364" t="-5208" r="-101364" b="-404167"/>
                          </a:stretch>
                        </a:blipFill>
                      </a:tcPr>
                    </a:tc>
                    <a:tc>
                      <a:txBody>
                        <a:bodyPr/>
                        <a:lstStyle/>
                        <a:p>
                          <a:endParaRPr lang="en-US"/>
                        </a:p>
                      </a:txBody>
                      <a:tcPr>
                        <a:blipFill rotWithShape="0">
                          <a:blip r:embed="rId3"/>
                          <a:stretch>
                            <a:fillRect l="-200452" t="-5208" r="-905" b="-404167"/>
                          </a:stretch>
                        </a:blipFill>
                      </a:tcPr>
                    </a:tc>
                  </a:tr>
                  <a:tr h="585774">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HIGH</a:t>
                          </a:r>
                          <a:endParaRPr lang="en-US" dirty="0"/>
                        </a:p>
                      </a:txBody>
                      <a:tcPr/>
                    </a:tc>
                  </a:tr>
                  <a:tr h="585774">
                    <a:tc>
                      <a:txBody>
                        <a:bodyPr/>
                        <a:lstStyle/>
                        <a:p>
                          <a:r>
                            <a:rPr lang="en-US" dirty="0" smtClean="0"/>
                            <a:t>0</a:t>
                          </a:r>
                          <a:endParaRPr lang="en-US" dirty="0"/>
                        </a:p>
                      </a:txBody>
                      <a:tcPr/>
                    </a:tc>
                    <a:tc>
                      <a:txBody>
                        <a:bodyPr/>
                        <a:lstStyle/>
                        <a:p>
                          <a:r>
                            <a:rPr lang="en-US" dirty="0" smtClean="0"/>
                            <a:t>5(HIGH)</a:t>
                          </a:r>
                          <a:endParaRPr lang="en-US" dirty="0"/>
                        </a:p>
                      </a:txBody>
                      <a:tcPr/>
                    </a:tc>
                    <a:tc>
                      <a:txBody>
                        <a:bodyPr/>
                        <a:lstStyle/>
                        <a:p>
                          <a:r>
                            <a:rPr lang="en-US" dirty="0" smtClean="0"/>
                            <a:t>HIGH</a:t>
                          </a:r>
                          <a:endParaRPr lang="en-US" dirty="0"/>
                        </a:p>
                      </a:txBody>
                      <a:tcPr/>
                    </a:tc>
                  </a:tr>
                  <a:tr h="585774">
                    <a:tc>
                      <a:txBody>
                        <a:bodyPr/>
                        <a:lstStyle/>
                        <a:p>
                          <a:r>
                            <a:rPr lang="en-US" dirty="0" smtClean="0"/>
                            <a:t>5(HIGH)</a:t>
                          </a:r>
                          <a:endParaRPr lang="en-US" dirty="0"/>
                        </a:p>
                      </a:txBody>
                      <a:tcPr/>
                    </a:tc>
                    <a:tc>
                      <a:txBody>
                        <a:bodyPr/>
                        <a:lstStyle/>
                        <a:p>
                          <a:r>
                            <a:rPr lang="en-US" dirty="0" smtClean="0"/>
                            <a:t>0</a:t>
                          </a:r>
                          <a:endParaRPr lang="en-US" dirty="0"/>
                        </a:p>
                      </a:txBody>
                      <a:tcPr/>
                    </a:tc>
                    <a:tc>
                      <a:txBody>
                        <a:bodyPr/>
                        <a:lstStyle/>
                        <a:p>
                          <a:r>
                            <a:rPr lang="en-US" dirty="0" smtClean="0"/>
                            <a:t>HIGH</a:t>
                          </a:r>
                          <a:endParaRPr lang="en-US" dirty="0"/>
                        </a:p>
                      </a:txBody>
                      <a:tcPr/>
                    </a:tc>
                  </a:tr>
                  <a:tr h="585774">
                    <a:tc>
                      <a:txBody>
                        <a:bodyPr/>
                        <a:lstStyle/>
                        <a:p>
                          <a:r>
                            <a:rPr lang="en-US" dirty="0" smtClean="0"/>
                            <a:t>5(HIGH)</a:t>
                          </a:r>
                          <a:endParaRPr lang="en-US" dirty="0"/>
                        </a:p>
                      </a:txBody>
                      <a:tcPr/>
                    </a:tc>
                    <a:tc>
                      <a:txBody>
                        <a:bodyPr/>
                        <a:lstStyle/>
                        <a:p>
                          <a:r>
                            <a:rPr lang="en-US" dirty="0" smtClean="0"/>
                            <a:t>5(HIGH)</a:t>
                          </a:r>
                          <a:endParaRPr lang="en-US" dirty="0"/>
                        </a:p>
                      </a:txBody>
                      <a:tcPr/>
                    </a:tc>
                    <a:tc>
                      <a:txBody>
                        <a:bodyPr/>
                        <a:lstStyle/>
                        <a:p>
                          <a:r>
                            <a:rPr lang="en-US" dirty="0" smtClean="0"/>
                            <a:t>LOW</a:t>
                          </a:r>
                          <a:endParaRPr lang="en-US" dirty="0"/>
                        </a:p>
                      </a:txBody>
                      <a:tcPr/>
                    </a:tc>
                  </a:tr>
                </a:tbl>
              </a:graphicData>
            </a:graphic>
          </p:graphicFrame>
        </mc:Fallback>
      </mc:AlternateContent>
      <p:pic>
        <p:nvPicPr>
          <p:cNvPr id="3" name="Picture 2"/>
          <p:cNvPicPr>
            <a:picLocks noChangeAspect="1"/>
          </p:cNvPicPr>
          <p:nvPr/>
        </p:nvPicPr>
        <p:blipFill>
          <a:blip r:embed="rId4"/>
          <a:stretch>
            <a:fillRect/>
          </a:stretch>
        </p:blipFill>
        <p:spPr>
          <a:xfrm>
            <a:off x="7563094" y="1737360"/>
            <a:ext cx="3886742" cy="3924848"/>
          </a:xfrm>
          <a:prstGeom prst="rect">
            <a:avLst/>
          </a:prstGeom>
        </p:spPr>
      </p:pic>
      <p:sp>
        <p:nvSpPr>
          <p:cNvPr id="7" name="TextBox 6"/>
          <p:cNvSpPr txBox="1"/>
          <p:nvPr/>
        </p:nvSpPr>
        <p:spPr>
          <a:xfrm>
            <a:off x="7916562" y="5869094"/>
            <a:ext cx="3880022" cy="369332"/>
          </a:xfrm>
          <a:prstGeom prst="rect">
            <a:avLst/>
          </a:prstGeom>
          <a:noFill/>
        </p:spPr>
        <p:txBody>
          <a:bodyPr wrap="square" rtlCol="0">
            <a:spAutoFit/>
          </a:bodyPr>
          <a:lstStyle/>
          <a:p>
            <a:r>
              <a:rPr lang="en-US" dirty="0" smtClean="0"/>
              <a:t>Figure : Totem-pole TTL NAND gate</a:t>
            </a:r>
            <a:endParaRPr lang="en-US" dirty="0"/>
          </a:p>
        </p:txBody>
      </p:sp>
    </p:spTree>
    <p:extLst>
      <p:ext uri="{BB962C8B-B14F-4D97-AF65-F5344CB8AC3E}">
        <p14:creationId xmlns:p14="http://schemas.microsoft.com/office/powerpoint/2010/main" val="284552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C93F5-1AA6-4607-BB58-4277E4D297C0}"/>
              </a:ext>
            </a:extLst>
          </p:cNvPr>
          <p:cNvSpPr>
            <a:spLocks noGrp="1"/>
          </p:cNvSpPr>
          <p:nvPr>
            <p:ph type="title"/>
          </p:nvPr>
        </p:nvSpPr>
        <p:spPr/>
        <p:txBody>
          <a:bodyPr/>
          <a:lstStyle/>
          <a:p>
            <a:r>
              <a:rPr lang="en-US" dirty="0" smtClean="0"/>
              <a:t>Simulation</a:t>
            </a:r>
            <a:endParaRPr lang="en-US" dirty="0"/>
          </a:p>
        </p:txBody>
      </p:sp>
      <p:sp>
        <p:nvSpPr>
          <p:cNvPr id="4" name="Footer Placeholder 3">
            <a:extLst>
              <a:ext uri="{FF2B5EF4-FFF2-40B4-BE49-F238E27FC236}">
                <a16:creationId xmlns:a16="http://schemas.microsoft.com/office/drawing/2014/main" xmlns=""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xmlns="" id="{02C5511F-A8BF-4039-B3F9-64F4211AC9CE}"/>
              </a:ext>
            </a:extLst>
          </p:cNvPr>
          <p:cNvSpPr>
            <a:spLocks noGrp="1"/>
          </p:cNvSpPr>
          <p:nvPr>
            <p:ph type="sldNum" sz="quarter" idx="12"/>
          </p:nvPr>
        </p:nvSpPr>
        <p:spPr/>
        <p:txBody>
          <a:bodyPr/>
          <a:lstStyle/>
          <a:p>
            <a:fld id="{6113E31D-E2AB-40D1-8B51-AFA5AFEF393A}" type="slidenum">
              <a:rPr lang="en-US" smtClean="0"/>
              <a:t>9</a:t>
            </a:fld>
            <a:endParaRPr lang="en-US" dirty="0"/>
          </a:p>
        </p:txBody>
      </p:sp>
      <p:sp>
        <p:nvSpPr>
          <p:cNvPr id="8" name="Rectangle 7">
            <a:extLst>
              <a:ext uri="{FF2B5EF4-FFF2-40B4-BE49-F238E27FC236}">
                <a16:creationId xmlns:a16="http://schemas.microsoft.com/office/drawing/2014/main" xmlns=""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xmlns=""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7570573" y="3056238"/>
            <a:ext cx="3525795" cy="646331"/>
          </a:xfrm>
          <a:prstGeom prst="rect">
            <a:avLst/>
          </a:prstGeom>
          <a:noFill/>
        </p:spPr>
        <p:txBody>
          <a:bodyPr wrap="square" rtlCol="0">
            <a:spAutoFit/>
          </a:bodyPr>
          <a:lstStyle/>
          <a:p>
            <a:r>
              <a:rPr lang="en-US" dirty="0" smtClean="0"/>
              <a:t>Figure : Schematic of </a:t>
            </a:r>
            <a:r>
              <a:rPr lang="en-US" dirty="0" smtClean="0"/>
              <a:t>Totem Pole TTL </a:t>
            </a:r>
            <a:r>
              <a:rPr lang="en-US" dirty="0" smtClean="0"/>
              <a:t>NAND gate</a:t>
            </a:r>
            <a:endParaRPr lang="en-US" dirty="0"/>
          </a:p>
        </p:txBody>
      </p:sp>
      <p:pic>
        <p:nvPicPr>
          <p:cNvPr id="6" name="Picture 5"/>
          <p:cNvPicPr>
            <a:picLocks noChangeAspect="1"/>
          </p:cNvPicPr>
          <p:nvPr/>
        </p:nvPicPr>
        <p:blipFill>
          <a:blip r:embed="rId3"/>
          <a:stretch>
            <a:fillRect/>
          </a:stretch>
        </p:blipFill>
        <p:spPr>
          <a:xfrm>
            <a:off x="1095488" y="2065152"/>
            <a:ext cx="5852034" cy="4105516"/>
          </a:xfrm>
          <a:prstGeom prst="rect">
            <a:avLst/>
          </a:prstGeom>
        </p:spPr>
      </p:pic>
    </p:spTree>
    <p:extLst>
      <p:ext uri="{BB962C8B-B14F-4D97-AF65-F5344CB8AC3E}">
        <p14:creationId xmlns:p14="http://schemas.microsoft.com/office/powerpoint/2010/main" val="588903484"/>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242852"/>
      </a:dk2>
      <a:lt2>
        <a:srgbClr val="ACCBF9"/>
      </a:lt2>
      <a:accent1>
        <a:srgbClr val="374C81"/>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3632</TotalTime>
  <Words>311</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Retrospect</vt:lpstr>
      <vt:lpstr>Electronic Devices</vt:lpstr>
      <vt:lpstr>Transistor-Transistor Logic Gates</vt:lpstr>
      <vt:lpstr>Transistor-Transistor Logic Gates</vt:lpstr>
      <vt:lpstr>Totem Pole TTL Gates</vt:lpstr>
      <vt:lpstr>Totem Pole TTL Gates</vt:lpstr>
      <vt:lpstr>Totem Pole TTL Gates</vt:lpstr>
      <vt:lpstr>Totem Pole TTL Gates</vt:lpstr>
      <vt:lpstr>Totem Pole TTL NAND Gate</vt:lpstr>
      <vt:lpstr>Simulation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dc:title>
  <dc:creator>Shahnewaz Ahmed</dc:creator>
  <cp:lastModifiedBy>Microsoft account</cp:lastModifiedBy>
  <cp:revision>53</cp:revision>
  <dcterms:created xsi:type="dcterms:W3CDTF">2020-07-11T16:03:08Z</dcterms:created>
  <dcterms:modified xsi:type="dcterms:W3CDTF">2020-08-24T20:11:20Z</dcterms:modified>
</cp:coreProperties>
</file>