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1" r:id="rId3"/>
    <p:sldId id="259" r:id="rId4"/>
    <p:sldId id="271" r:id="rId5"/>
    <p:sldId id="270" r:id="rId6"/>
    <p:sldId id="272" r:id="rId7"/>
    <p:sldId id="273" r:id="rId8"/>
    <p:sldId id="274" r:id="rId9"/>
    <p:sldId id="275" r:id="rId10"/>
    <p:sldId id="282" r:id="rId11"/>
    <p:sldId id="276" r:id="rId12"/>
    <p:sldId id="283" r:id="rId13"/>
    <p:sldId id="284" r:id="rId14"/>
    <p:sldId id="278" r:id="rId15"/>
    <p:sldId id="279" r:id="rId16"/>
    <p:sldId id="28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5" d="100"/>
          <a:sy n="105" d="100"/>
        </p:scale>
        <p:origin x="13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55A92-A0E5-4CF1-A982-76510373D15B}" type="datetime1">
              <a:rPr lang="en-US" smtClean="0"/>
              <a:t>7/30/2021</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23E48-5B9A-453F-9661-B58745F18B18}" type="datetime1">
              <a:rPr lang="en-US" smtClean="0"/>
              <a:t>7/30/2021</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7FFB-B1AA-4DE3-BB79-2E2FB6BEF5F0}" type="datetime1">
              <a:rPr lang="en-US" smtClean="0"/>
              <a:t>7/30/2021</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DAB6F-54F8-48E6-9977-96AD48C93C3E}" type="datetime1">
              <a:rPr lang="en-US" smtClean="0"/>
              <a:t>7/30/2021</a:t>
            </a:fld>
            <a:endParaRPr lang="en-US" dirty="0"/>
          </a:p>
        </p:txBody>
      </p:sp>
      <p:sp>
        <p:nvSpPr>
          <p:cNvPr id="5" name="Footer Placeholder 4"/>
          <p:cNvSpPr>
            <a:spLocks noGrp="1"/>
          </p:cNvSpPr>
          <p:nvPr>
            <p:ph type="ftr" sz="quarter" idx="11"/>
          </p:nvPr>
        </p:nvSpPr>
        <p:spPr/>
        <p:txBody>
          <a:bodyPr/>
          <a:lstStyle/>
          <a:p>
            <a:r>
              <a:rPr lang="en-US"/>
              <a:t>CSE 350: Digital Electronics and Pulse Techniques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CD001-84A2-47B7-B4A1-80F8E0696F10}" type="datetime1">
              <a:rPr lang="en-US" smtClean="0"/>
              <a:t>7/30/2021</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BD8E5-49A4-4F95-89FF-4A81C3A84560}" type="datetime1">
              <a:rPr lang="en-US" smtClean="0"/>
              <a:t>7/30/2021</a:t>
            </a:fld>
            <a:endParaRPr lang="en-US" dirty="0"/>
          </a:p>
        </p:txBody>
      </p:sp>
      <p:sp>
        <p:nvSpPr>
          <p:cNvPr id="8" name="Footer Placeholder 7"/>
          <p:cNvSpPr>
            <a:spLocks noGrp="1"/>
          </p:cNvSpPr>
          <p:nvPr>
            <p:ph type="ftr" sz="quarter" idx="11"/>
          </p:nvPr>
        </p:nvSpPr>
        <p:spPr/>
        <p:txBody>
          <a:body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158AA1-D2CF-4F63-91C8-74B99527A23F}" type="datetime1">
              <a:rPr lang="en-US" smtClean="0"/>
              <a:t>7/30/2021</a:t>
            </a:fld>
            <a:endParaRPr lang="en-US" dirty="0"/>
          </a:p>
        </p:txBody>
      </p:sp>
      <p:sp>
        <p:nvSpPr>
          <p:cNvPr id="4" name="Footer Placeholder 3"/>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9A77D2-77C8-4F22-955A-0B2873FE4033}" type="datetime1">
              <a:rPr lang="en-US" smtClean="0"/>
              <a:t>7/30/2021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CSE 350: Digital Electronics and Pulse Techniques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146D62-0808-4D51-9965-370F7188E75F}" type="datetime1">
              <a:rPr lang="en-US" smtClean="0"/>
              <a:t>7/30/2021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7A9C14-4AD7-44F7-AA66-8507C8C4FCD7}" type="datetime1">
              <a:rPr lang="en-US" smtClean="0"/>
              <a:t>7/30/2021</a:t>
            </a:fld>
            <a:endParaRPr lang="en-US" dirty="0"/>
          </a:p>
        </p:txBody>
      </p:sp>
      <p:sp>
        <p:nvSpPr>
          <p:cNvPr id="6" name="Footer Placeholder 5"/>
          <p:cNvSpPr>
            <a:spLocks noGrp="1"/>
          </p:cNvSpPr>
          <p:nvPr>
            <p:ph type="ftr" sz="quarter" idx="11"/>
          </p:nvPr>
        </p:nvSpPr>
        <p:spPr/>
        <p:txBody>
          <a:bodyPr/>
          <a:lstStyle/>
          <a:p>
            <a:r>
              <a:rPr lang="en-US"/>
              <a:t>CSE 350: Digital Electronics and Pulse Techniques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90920B-C639-4CA5-AE05-131ED4EDE3E4}" type="datetime1">
              <a:rPr lang="en-US" smtClean="0"/>
              <a:t>7/30/2021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CSE 350: Digital Electronics and Pulse Techniques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2951-C772-46A3-A0BD-B8520127F8C5}"/>
              </a:ext>
            </a:extLst>
          </p:cNvPr>
          <p:cNvSpPr>
            <a:spLocks noGrp="1"/>
          </p:cNvSpPr>
          <p:nvPr>
            <p:ph type="ctrTitle"/>
          </p:nvPr>
        </p:nvSpPr>
        <p:spPr>
          <a:xfrm>
            <a:off x="1097280" y="758952"/>
            <a:ext cx="10058400" cy="3566160"/>
          </a:xfrm>
        </p:spPr>
        <p:txBody>
          <a:bodyPr/>
          <a:lstStyle/>
          <a:p>
            <a:r>
              <a:rPr lang="en-US" dirty="0"/>
              <a:t>Electronic Devices</a:t>
            </a:r>
          </a:p>
        </p:txBody>
      </p:sp>
      <p:sp>
        <p:nvSpPr>
          <p:cNvPr id="3" name="Subtitle 2">
            <a:extLst>
              <a:ext uri="{FF2B5EF4-FFF2-40B4-BE49-F238E27FC236}">
                <a16:creationId xmlns:a16="http://schemas.microsoft.com/office/drawing/2014/main" id="{4A59935F-EFFB-4E49-89D8-3DDEA4CA7E33}"/>
              </a:ext>
            </a:extLst>
          </p:cNvPr>
          <p:cNvSpPr>
            <a:spLocks noGrp="1"/>
          </p:cNvSpPr>
          <p:nvPr>
            <p:ph type="subTitle" idx="1"/>
          </p:nvPr>
        </p:nvSpPr>
        <p:spPr>
          <a:xfrm>
            <a:off x="1100051" y="4455620"/>
            <a:ext cx="10058400" cy="1143000"/>
          </a:xfrm>
        </p:spPr>
        <p:txBody>
          <a:bodyPr/>
          <a:lstStyle/>
          <a:p>
            <a:r>
              <a:rPr lang="en-US" dirty="0"/>
              <a:t>Lab Lecture 4</a:t>
            </a:r>
          </a:p>
        </p:txBody>
      </p:sp>
      <p:sp>
        <p:nvSpPr>
          <p:cNvPr id="4" name="Footer Placeholder 3">
            <a:extLst>
              <a:ext uri="{FF2B5EF4-FFF2-40B4-BE49-F238E27FC236}">
                <a16:creationId xmlns:a16="http://schemas.microsoft.com/office/drawing/2014/main" id="{8B73468F-0679-4BB3-B808-CB3C18F39A56}"/>
              </a:ext>
            </a:extLst>
          </p:cNvPr>
          <p:cNvSpPr>
            <a:spLocks noGrp="1"/>
          </p:cNvSpPr>
          <p:nvPr>
            <p:ph type="ftr" sz="quarter" idx="11"/>
          </p:nvPr>
        </p:nvSpPr>
        <p:spPr>
          <a:xfrm>
            <a:off x="3686185" y="6459785"/>
            <a:ext cx="4822804" cy="365125"/>
          </a:xfrm>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B383039D-2665-48C0-84E8-2AA83883FFDA}"/>
              </a:ext>
            </a:extLst>
          </p:cNvPr>
          <p:cNvSpPr>
            <a:spLocks noGrp="1"/>
          </p:cNvSpPr>
          <p:nvPr>
            <p:ph type="sldNum" sz="quarter" idx="12"/>
          </p:nvPr>
        </p:nvSpPr>
        <p:spPr>
          <a:xfrm>
            <a:off x="9900458" y="6459785"/>
            <a:ext cx="1312025" cy="365125"/>
          </a:xfrm>
        </p:spPr>
        <p:txBody>
          <a:bodyPr/>
          <a:lstStyle/>
          <a:p>
            <a:fld id="{4FAB73BC-B049-4115-A692-8D63A059BFB8}" type="slidenum">
              <a:rPr lang="en-US" smtClean="0"/>
              <a:t>1</a:t>
            </a:fld>
            <a:endParaRPr lang="en-US" dirty="0"/>
          </a:p>
        </p:txBody>
      </p:sp>
      <p:sp>
        <p:nvSpPr>
          <p:cNvPr id="6" name="Rectangle 5">
            <a:extLst>
              <a:ext uri="{FF2B5EF4-FFF2-40B4-BE49-F238E27FC236}">
                <a16:creationId xmlns:a16="http://schemas.microsoft.com/office/drawing/2014/main" id="{02C9E048-0B3D-45A8-BD25-28E081FB6230}"/>
              </a:ext>
            </a:extLst>
          </p:cNvPr>
          <p:cNvSpPr/>
          <p:nvPr/>
        </p:nvSpPr>
        <p:spPr>
          <a:xfrm>
            <a:off x="1097280" y="5694218"/>
            <a:ext cx="10058400" cy="5264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This document might contain some excerpts and pictures from various books and other sources. The author doesn’t claim any rights to the topics discussed in this video. This topics has been presented in a way to help out students in BRAC university, Bangladesh  </a:t>
            </a:r>
          </a:p>
        </p:txBody>
      </p:sp>
      <p:pic>
        <p:nvPicPr>
          <p:cNvPr id="8" name="Picture 7">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4844328" y="754189"/>
            <a:ext cx="2143125" cy="2143125"/>
          </a:xfrm>
          <a:prstGeom prst="rect">
            <a:avLst/>
          </a:prstGeom>
        </p:spPr>
      </p:pic>
    </p:spTree>
    <p:extLst>
      <p:ext uri="{BB962C8B-B14F-4D97-AF65-F5344CB8AC3E}">
        <p14:creationId xmlns:p14="http://schemas.microsoft.com/office/powerpoint/2010/main" val="328997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10</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13" name="TextBox 12"/>
          <p:cNvSpPr txBox="1"/>
          <p:nvPr/>
        </p:nvSpPr>
        <p:spPr>
          <a:xfrm>
            <a:off x="1097280" y="2388247"/>
            <a:ext cx="40313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Now we apply source transformation continuously. 5v voltage source will become 0.25 </a:t>
            </a:r>
            <a:r>
              <a:rPr lang="en-US" dirty="0" err="1"/>
              <a:t>mili</a:t>
            </a:r>
            <a:r>
              <a:rPr lang="en-US" dirty="0"/>
              <a:t> ampere current source</a:t>
            </a:r>
          </a:p>
        </p:txBody>
      </p:sp>
      <p:pic>
        <p:nvPicPr>
          <p:cNvPr id="16" name="Picture 15">
            <a:extLst>
              <a:ext uri="{FF2B5EF4-FFF2-40B4-BE49-F238E27FC236}">
                <a16:creationId xmlns:a16="http://schemas.microsoft.com/office/drawing/2014/main" id="{16BC3536-5F91-4930-AC7A-D30F05B49A75}"/>
              </a:ext>
            </a:extLst>
          </p:cNvPr>
          <p:cNvPicPr>
            <a:picLocks noChangeAspect="1"/>
          </p:cNvPicPr>
          <p:nvPr/>
        </p:nvPicPr>
        <p:blipFill>
          <a:blip r:embed="rId3"/>
          <a:stretch>
            <a:fillRect/>
          </a:stretch>
        </p:blipFill>
        <p:spPr>
          <a:xfrm>
            <a:off x="5128590" y="1897358"/>
            <a:ext cx="7031431" cy="3915305"/>
          </a:xfrm>
          <a:prstGeom prst="rect">
            <a:avLst/>
          </a:prstGeom>
        </p:spPr>
      </p:pic>
    </p:spTree>
    <p:extLst>
      <p:ext uri="{BB962C8B-B14F-4D97-AF65-F5344CB8AC3E}">
        <p14:creationId xmlns:p14="http://schemas.microsoft.com/office/powerpoint/2010/main" val="37749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11</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221971" y="2152996"/>
            <a:ext cx="41563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20k ohm resistors are connected in parallel and they result in a single 10k ohm resistors. Then applying a source transformation will  result in a voltage source of a value of 2.5 volt</a:t>
            </a:r>
          </a:p>
        </p:txBody>
      </p:sp>
      <p:pic>
        <p:nvPicPr>
          <p:cNvPr id="11" name="Picture 10">
            <a:extLst>
              <a:ext uri="{FF2B5EF4-FFF2-40B4-BE49-F238E27FC236}">
                <a16:creationId xmlns:a16="http://schemas.microsoft.com/office/drawing/2014/main" id="{C11EE2F5-6B19-4F84-B404-7ABDFE610224}"/>
              </a:ext>
            </a:extLst>
          </p:cNvPr>
          <p:cNvPicPr>
            <a:picLocks noChangeAspect="1"/>
          </p:cNvPicPr>
          <p:nvPr/>
        </p:nvPicPr>
        <p:blipFill>
          <a:blip r:embed="rId3"/>
          <a:stretch>
            <a:fillRect/>
          </a:stretch>
        </p:blipFill>
        <p:spPr>
          <a:xfrm>
            <a:off x="5724144" y="1755567"/>
            <a:ext cx="6191662" cy="4164183"/>
          </a:xfrm>
          <a:prstGeom prst="rect">
            <a:avLst/>
          </a:prstGeom>
        </p:spPr>
      </p:pic>
    </p:spTree>
    <p:extLst>
      <p:ext uri="{BB962C8B-B14F-4D97-AF65-F5344CB8AC3E}">
        <p14:creationId xmlns:p14="http://schemas.microsoft.com/office/powerpoint/2010/main" val="341257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12</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13" name="TextBox 12"/>
          <p:cNvSpPr txBox="1"/>
          <p:nvPr/>
        </p:nvSpPr>
        <p:spPr>
          <a:xfrm>
            <a:off x="1097280" y="2176601"/>
            <a:ext cx="40313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Once again we applied source transformation. 2.5 voltage source will be converted to 0.125 </a:t>
            </a:r>
            <a:r>
              <a:rPr lang="en-US" dirty="0" err="1"/>
              <a:t>mili</a:t>
            </a:r>
            <a:r>
              <a:rPr lang="en-US" dirty="0"/>
              <a:t> ampere current source and there will be 2 20 kilo ohm resistors in parallel.</a:t>
            </a:r>
          </a:p>
        </p:txBody>
      </p:sp>
      <p:pic>
        <p:nvPicPr>
          <p:cNvPr id="11" name="Picture 10">
            <a:extLst>
              <a:ext uri="{FF2B5EF4-FFF2-40B4-BE49-F238E27FC236}">
                <a16:creationId xmlns:a16="http://schemas.microsoft.com/office/drawing/2014/main" id="{4ECB3285-6C12-4B52-9871-2692AC31CE40}"/>
              </a:ext>
            </a:extLst>
          </p:cNvPr>
          <p:cNvPicPr>
            <a:picLocks noChangeAspect="1"/>
          </p:cNvPicPr>
          <p:nvPr/>
        </p:nvPicPr>
        <p:blipFill>
          <a:blip r:embed="rId3"/>
          <a:stretch>
            <a:fillRect/>
          </a:stretch>
        </p:blipFill>
        <p:spPr>
          <a:xfrm>
            <a:off x="5466606" y="1777542"/>
            <a:ext cx="6787807" cy="4453336"/>
          </a:xfrm>
          <a:prstGeom prst="rect">
            <a:avLst/>
          </a:prstGeom>
        </p:spPr>
      </p:pic>
    </p:spTree>
    <p:extLst>
      <p:ext uri="{BB962C8B-B14F-4D97-AF65-F5344CB8AC3E}">
        <p14:creationId xmlns:p14="http://schemas.microsoft.com/office/powerpoint/2010/main" val="41332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13</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221971" y="2152996"/>
            <a:ext cx="41563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20k ohm resistors are connected in parallel and they result in a single 10k ohm resistors. Then applying a source transformation will  result in a voltage source of a value of 1.25 volt</a:t>
            </a:r>
          </a:p>
        </p:txBody>
      </p:sp>
      <p:pic>
        <p:nvPicPr>
          <p:cNvPr id="9" name="Picture 8">
            <a:extLst>
              <a:ext uri="{FF2B5EF4-FFF2-40B4-BE49-F238E27FC236}">
                <a16:creationId xmlns:a16="http://schemas.microsoft.com/office/drawing/2014/main" id="{0DDFEA99-340A-42D5-9792-24DC7D1B7C54}"/>
              </a:ext>
            </a:extLst>
          </p:cNvPr>
          <p:cNvPicPr>
            <a:picLocks noChangeAspect="1"/>
          </p:cNvPicPr>
          <p:nvPr/>
        </p:nvPicPr>
        <p:blipFill>
          <a:blip r:embed="rId3"/>
          <a:stretch>
            <a:fillRect/>
          </a:stretch>
        </p:blipFill>
        <p:spPr>
          <a:xfrm>
            <a:off x="6530661" y="1812708"/>
            <a:ext cx="5528149" cy="4489351"/>
          </a:xfrm>
          <a:prstGeom prst="rect">
            <a:avLst/>
          </a:prstGeom>
        </p:spPr>
      </p:pic>
    </p:spTree>
    <p:extLst>
      <p:ext uri="{BB962C8B-B14F-4D97-AF65-F5344CB8AC3E}">
        <p14:creationId xmlns:p14="http://schemas.microsoft.com/office/powerpoint/2010/main" val="227076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14</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221971" y="2152996"/>
            <a:ext cx="41563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 10k ohm resistors are connected in series and they result in a single 20k ohm resistor. Once again we applied source transformation.</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EE224D11-5BF1-4498-8EE0-61516AA5A9FA}"/>
              </a:ext>
            </a:extLst>
          </p:cNvPr>
          <p:cNvPicPr>
            <a:picLocks noChangeAspect="1"/>
          </p:cNvPicPr>
          <p:nvPr/>
        </p:nvPicPr>
        <p:blipFill>
          <a:blip r:embed="rId3"/>
          <a:stretch>
            <a:fillRect/>
          </a:stretch>
        </p:blipFill>
        <p:spPr>
          <a:xfrm>
            <a:off x="6592824" y="1737360"/>
            <a:ext cx="5535168" cy="4460243"/>
          </a:xfrm>
          <a:prstGeom prst="rect">
            <a:avLst/>
          </a:prstGeom>
        </p:spPr>
      </p:pic>
    </p:spTree>
    <p:extLst>
      <p:ext uri="{BB962C8B-B14F-4D97-AF65-F5344CB8AC3E}">
        <p14:creationId xmlns:p14="http://schemas.microsoft.com/office/powerpoint/2010/main" val="23592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15</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7" name="Picture 6">
            <a:extLst>
              <a:ext uri="{FF2B5EF4-FFF2-40B4-BE49-F238E27FC236}">
                <a16:creationId xmlns:a16="http://schemas.microsoft.com/office/drawing/2014/main" id="{C095C91F-758C-451E-A40F-AE077A4F8E8F}"/>
              </a:ext>
            </a:extLst>
          </p:cNvPr>
          <p:cNvPicPr>
            <a:picLocks noChangeAspect="1"/>
          </p:cNvPicPr>
          <p:nvPr/>
        </p:nvPicPr>
        <p:blipFill>
          <a:blip r:embed="rId3"/>
          <a:stretch>
            <a:fillRect/>
          </a:stretch>
        </p:blipFill>
        <p:spPr>
          <a:xfrm>
            <a:off x="7144512" y="1744309"/>
            <a:ext cx="5047488" cy="4368018"/>
          </a:xfrm>
          <a:prstGeom prst="rect">
            <a:avLst/>
          </a:prstGeom>
        </p:spPr>
      </p:pic>
      <p:sp>
        <p:nvSpPr>
          <p:cNvPr id="16" name="TextBox 15">
            <a:extLst>
              <a:ext uri="{FF2B5EF4-FFF2-40B4-BE49-F238E27FC236}">
                <a16:creationId xmlns:a16="http://schemas.microsoft.com/office/drawing/2014/main" id="{C382C89B-9E5C-4382-9362-3DD8FE1276A0}"/>
              </a:ext>
            </a:extLst>
          </p:cNvPr>
          <p:cNvSpPr txBox="1"/>
          <p:nvPr/>
        </p:nvSpPr>
        <p:spPr>
          <a:xfrm>
            <a:off x="779526" y="2228671"/>
            <a:ext cx="6094476" cy="2585323"/>
          </a:xfrm>
          <a:prstGeom prst="rect">
            <a:avLst/>
          </a:prstGeom>
          <a:noFill/>
        </p:spPr>
        <p:txBody>
          <a:bodyPr wrap="square">
            <a:spAutoFit/>
          </a:bodyPr>
          <a:lstStyle/>
          <a:p>
            <a:pPr marL="285750" indent="-285750">
              <a:buFont typeface="Arial" panose="020B0604020202020204" pitchFamily="34" charset="0"/>
              <a:buChar char="•"/>
            </a:pPr>
            <a:r>
              <a:rPr lang="en-US" dirty="0"/>
              <a:t>2 20k ohm resistors are connected in parallel and they result in a single 10k ohm resistors. Then applying a source transformation will  result in a voltage source of a value of 0.625 volt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 if you apply a specific op amp formula you will get the same analog output value as you  got in the simulation. What will be this  formula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4738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lstStyle/>
          <a:p>
            <a:r>
              <a:rPr lang="en-US" dirty="0"/>
              <a:t>Simulation</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16</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7473794" y="3087887"/>
            <a:ext cx="3525795" cy="923330"/>
          </a:xfrm>
          <a:prstGeom prst="rect">
            <a:avLst/>
          </a:prstGeom>
          <a:noFill/>
        </p:spPr>
        <p:txBody>
          <a:bodyPr wrap="square" rtlCol="0">
            <a:spAutoFit/>
          </a:bodyPr>
          <a:lstStyle/>
          <a:p>
            <a:r>
              <a:rPr lang="en-US" dirty="0"/>
              <a:t>Figure : Schematic of Binary Weighted Digital to Analog Converter</a:t>
            </a:r>
          </a:p>
        </p:txBody>
      </p:sp>
      <p:pic>
        <p:nvPicPr>
          <p:cNvPr id="6" name="Picture 5"/>
          <p:cNvPicPr>
            <a:picLocks noChangeAspect="1"/>
          </p:cNvPicPr>
          <p:nvPr/>
        </p:nvPicPr>
        <p:blipFill>
          <a:blip r:embed="rId3"/>
          <a:stretch>
            <a:fillRect/>
          </a:stretch>
        </p:blipFill>
        <p:spPr>
          <a:xfrm>
            <a:off x="1031429" y="1834728"/>
            <a:ext cx="6325335" cy="4510604"/>
          </a:xfrm>
          <a:prstGeom prst="rect">
            <a:avLst/>
          </a:prstGeom>
        </p:spPr>
      </p:pic>
    </p:spTree>
    <p:extLst>
      <p:ext uri="{BB962C8B-B14F-4D97-AF65-F5344CB8AC3E}">
        <p14:creationId xmlns:p14="http://schemas.microsoft.com/office/powerpoint/2010/main" val="325578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lstStyle/>
          <a:p>
            <a:r>
              <a:rPr lang="en-US" dirty="0"/>
              <a:t>Simulation</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17</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7570573" y="3056238"/>
            <a:ext cx="3525795" cy="646331"/>
          </a:xfrm>
          <a:prstGeom prst="rect">
            <a:avLst/>
          </a:prstGeom>
          <a:noFill/>
        </p:spPr>
        <p:txBody>
          <a:bodyPr wrap="square" rtlCol="0">
            <a:spAutoFit/>
          </a:bodyPr>
          <a:lstStyle/>
          <a:p>
            <a:r>
              <a:rPr lang="en-US" dirty="0"/>
              <a:t>Figure : Schematic of R and 2R Digital to Analog Converter</a:t>
            </a:r>
          </a:p>
        </p:txBody>
      </p:sp>
      <p:pic>
        <p:nvPicPr>
          <p:cNvPr id="3" name="Picture 2"/>
          <p:cNvPicPr>
            <a:picLocks noChangeAspect="1"/>
          </p:cNvPicPr>
          <p:nvPr/>
        </p:nvPicPr>
        <p:blipFill>
          <a:blip r:embed="rId3"/>
          <a:stretch>
            <a:fillRect/>
          </a:stretch>
        </p:blipFill>
        <p:spPr>
          <a:xfrm>
            <a:off x="1190045" y="1883183"/>
            <a:ext cx="6380528" cy="4430779"/>
          </a:xfrm>
          <a:prstGeom prst="rect">
            <a:avLst/>
          </a:prstGeom>
        </p:spPr>
      </p:pic>
    </p:spTree>
    <p:extLst>
      <p:ext uri="{BB962C8B-B14F-4D97-AF65-F5344CB8AC3E}">
        <p14:creationId xmlns:p14="http://schemas.microsoft.com/office/powerpoint/2010/main" val="58890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dirty="0"/>
              <a:t>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2</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6" name="TextBox 5"/>
          <p:cNvSpPr txBox="1"/>
          <p:nvPr/>
        </p:nvSpPr>
        <p:spPr>
          <a:xfrm>
            <a:off x="1188720" y="2327564"/>
            <a:ext cx="720713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digital to analog converter</a:t>
            </a:r>
            <a:r>
              <a:rPr lang="en-US" dirty="0"/>
              <a:t> (DAC) converts a digital signal from the computer into an electrical voltage which can be used to drive electrical equipment</a:t>
            </a:r>
          </a:p>
          <a:p>
            <a:pPr marL="285750" indent="-285750">
              <a:buFont typeface="Arial" panose="020B0604020202020204" pitchFamily="34" charset="0"/>
              <a:buChar char="•"/>
            </a:pPr>
            <a:r>
              <a:rPr lang="en-US" dirty="0"/>
              <a:t>There can be many types of digital to analog converter.</a:t>
            </a:r>
          </a:p>
          <a:p>
            <a:pPr marL="285750" indent="-285750">
              <a:buFont typeface="Arial" panose="020B0604020202020204" pitchFamily="34" charset="0"/>
              <a:buChar char="•"/>
            </a:pPr>
            <a:r>
              <a:rPr lang="en-US" dirty="0"/>
              <a:t>In this experiment we will learn about two types of Digital to analog converter.</a:t>
            </a:r>
          </a:p>
          <a:p>
            <a:pPr marL="342900" indent="-342900">
              <a:buFont typeface="+mj-lt"/>
              <a:buAutoNum type="arabicPeriod"/>
            </a:pPr>
            <a:r>
              <a:rPr lang="en-US" dirty="0"/>
              <a:t>Binary-Weighted Digital to Analog Converter.</a:t>
            </a:r>
          </a:p>
          <a:p>
            <a:pPr marL="342900" indent="-342900">
              <a:buFont typeface="+mj-lt"/>
              <a:buAutoNum type="arabicPeriod"/>
            </a:pPr>
            <a:r>
              <a:rPr lang="en-US" dirty="0"/>
              <a:t>R and 2R Digital to Analog Converter</a:t>
            </a:r>
          </a:p>
          <a:p>
            <a:r>
              <a:rPr lang="en-US" dirty="0"/>
              <a:t>`</a:t>
            </a:r>
          </a:p>
        </p:txBody>
      </p:sp>
    </p:spTree>
    <p:extLst>
      <p:ext uri="{BB962C8B-B14F-4D97-AF65-F5344CB8AC3E}">
        <p14:creationId xmlns:p14="http://schemas.microsoft.com/office/powerpoint/2010/main" val="77074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Binary-Weighted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9" name="Picture 8"/>
          <p:cNvPicPr>
            <a:picLocks noChangeAspect="1"/>
          </p:cNvPicPr>
          <p:nvPr/>
        </p:nvPicPr>
        <p:blipFill>
          <a:blip r:embed="rId3"/>
          <a:stretch>
            <a:fillRect/>
          </a:stretch>
        </p:blipFill>
        <p:spPr>
          <a:xfrm>
            <a:off x="5060441" y="1791825"/>
            <a:ext cx="7131559" cy="407726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0" y="2521079"/>
                <a:ext cx="5220393" cy="2999026"/>
              </a:xfrm>
              <a:prstGeom prst="rect">
                <a:avLst/>
              </a:prstGeom>
              <a:noFill/>
            </p:spPr>
            <p:txBody>
              <a:bodyPr wrap="square" rtlCol="0" anchor="ctr">
                <a:spAutoFit/>
              </a:bodyPr>
              <a:lstStyle/>
              <a:p>
                <a:pPr marL="342900" indent="-342900">
                  <a:buFont typeface="Arial" panose="020B0604020202020204" pitchFamily="34" charset="0"/>
                  <a:buChar char="•"/>
                </a:pPr>
                <a:r>
                  <a:rPr lang="en-US" dirty="0"/>
                  <a:t>This is the circuit of binary-weighted Digital to Analog converter.</a:t>
                </a:r>
              </a:p>
              <a:p>
                <a:pPr marL="342900" indent="-342900">
                  <a:buFont typeface="Arial" panose="020B0604020202020204" pitchFamily="34" charset="0"/>
                  <a:buChar char="•"/>
                </a:pPr>
                <a:r>
                  <a:rPr lang="en-US" dirty="0"/>
                  <a:t>This is basically an inverting summer circuit.</a:t>
                </a:r>
              </a:p>
              <a:p>
                <a:pPr marL="342900" indent="-342900">
                  <a:buFont typeface="Arial" panose="020B0604020202020204" pitchFamily="34" charset="0"/>
                  <a:buChar char="•"/>
                </a:pPr>
                <a:r>
                  <a:rPr lang="en-US" dirty="0"/>
                  <a:t>The output of the circuit can be expressed by expression:</a:t>
                </a:r>
              </a:p>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𝐴</m:t>
                          </m:r>
                        </m:sub>
                      </m:sSub>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5</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𝐵</m:t>
                          </m:r>
                        </m:sub>
                      </m:sSub>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2.5</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𝐶</m:t>
                          </m:r>
                        </m:sub>
                      </m:sSub>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1.25</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𝐷</m:t>
                          </m:r>
                        </m:sub>
                      </m:sSub>
                    </m:oMath>
                  </m:oMathPara>
                </a14:m>
                <a:endParaRPr lang="en-US" dirty="0"/>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0" y="2521079"/>
                <a:ext cx="5220393" cy="2999026"/>
              </a:xfrm>
              <a:prstGeom prst="rect">
                <a:avLst/>
              </a:prstGeom>
              <a:blipFill rotWithShape="0">
                <a:blip r:embed="rId4"/>
                <a:stretch>
                  <a:fillRect l="-701" t="-813"/>
                </a:stretch>
              </a:blipFill>
            </p:spPr>
            <p:txBody>
              <a:bodyPr/>
              <a:lstStyle/>
              <a:p>
                <a:r>
                  <a:rPr lang="en-US">
                    <a:noFill/>
                  </a:rPr>
                  <a:t> </a:t>
                </a:r>
              </a:p>
            </p:txBody>
          </p:sp>
        </mc:Fallback>
      </mc:AlternateContent>
    </p:spTree>
    <p:extLst>
      <p:ext uri="{BB962C8B-B14F-4D97-AF65-F5344CB8AC3E}">
        <p14:creationId xmlns:p14="http://schemas.microsoft.com/office/powerpoint/2010/main" val="263848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Binary-Weighted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9" name="Picture 8"/>
          <p:cNvPicPr>
            <a:picLocks noChangeAspect="1"/>
          </p:cNvPicPr>
          <p:nvPr/>
        </p:nvPicPr>
        <p:blipFill>
          <a:blip r:embed="rId3"/>
          <a:stretch>
            <a:fillRect/>
          </a:stretch>
        </p:blipFill>
        <p:spPr>
          <a:xfrm>
            <a:off x="5060441" y="1791825"/>
            <a:ext cx="7131559" cy="40772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23206" y="2261062"/>
                <a:ext cx="4239491" cy="3785652"/>
              </a:xfrm>
              <a:prstGeom prst="rect">
                <a:avLst/>
              </a:prstGeom>
              <a:noFill/>
            </p:spPr>
            <p:txBody>
              <a:bodyPr wrap="square" rtlCol="0">
                <a:spAutoFit/>
              </a:bodyPr>
              <a:lstStyle/>
              <a:p>
                <a:r>
                  <a:rPr lang="en-US" sz="2000" b="1" dirty="0"/>
                  <a:t>When A=1 and B,C,D=0</a:t>
                </a:r>
                <a:r>
                  <a:rPr lang="en-US" sz="2000" dirty="0"/>
                  <a:t>:  The voltage across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a:rPr lang="en-US" sz="2000" b="0" i="1" smtClean="0">
                            <a:latin typeface="Cambria Math" panose="02040503050406030204" pitchFamily="18" charset="0"/>
                          </a:rPr>
                          <m:t>1</m:t>
                        </m:r>
                      </m:sub>
                    </m:sSub>
                  </m:oMath>
                </a14:m>
                <a:r>
                  <a:rPr lang="en-US" sz="2000" dirty="0"/>
                  <a:t> is 5V. So, the current through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i="1">
                            <a:latin typeface="Cambria Math" panose="02040503050406030204" pitchFamily="18" charset="0"/>
                          </a:rPr>
                          <m:t>1</m:t>
                        </m:r>
                      </m:sub>
                    </m:sSub>
                  </m:oMath>
                </a14:m>
                <a:r>
                  <a:rPr lang="en-US" sz="2000" dirty="0"/>
                  <a:t>is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I</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=0.5 </m:t>
                    </m:r>
                    <m:r>
                      <a:rPr lang="en-US" sz="2000" b="0" i="1" smtClean="0">
                        <a:latin typeface="Cambria Math" panose="02040503050406030204" pitchFamily="18" charset="0"/>
                      </a:rPr>
                      <m:t>𝑚𝐴</m:t>
                    </m:r>
                  </m:oMath>
                </a14:m>
                <a:r>
                  <a:rPr lang="en-US" sz="2000" dirty="0"/>
                  <a:t>. Since the current into the</a:t>
                </a:r>
              </a:p>
              <a:p>
                <a:r>
                  <a:rPr lang="en-US" sz="2000" dirty="0"/>
                  <a:t>op-amp input terminals are negligible, this </a:t>
                </a:r>
                <a14:m>
                  <m:oMath xmlns:m="http://schemas.openxmlformats.org/officeDocument/2006/math">
                    <m:r>
                      <a:rPr lang="en-US" sz="2000" i="1" dirty="0">
                        <a:latin typeface="Cambria Math" panose="02040503050406030204" pitchFamily="18" charset="0"/>
                      </a:rPr>
                      <m:t>0</m:t>
                    </m:r>
                    <m:r>
                      <a:rPr lang="en-US" sz="2000" b="0" i="1" dirty="0" smtClean="0">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𝑚𝐴</m:t>
                    </m:r>
                  </m:oMath>
                </a14:m>
                <a:r>
                  <a:rPr lang="en-US" sz="2000" dirty="0"/>
                  <a:t> current will flow through the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resistance.</a:t>
                </a:r>
              </a:p>
              <a:p>
                <a:r>
                  <a:rPr lang="en-US" sz="2000" dirty="0"/>
                  <a:t>Hence, the voltage across the resistance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is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RF</m:t>
                        </m:r>
                      </m:sub>
                    </m:sSub>
                    <m:r>
                      <a:rPr lang="en-US" sz="2000" b="0" i="0" smtClean="0">
                        <a:latin typeface="Cambria Math" panose="02040503050406030204" pitchFamily="18" charset="0"/>
                      </a:rPr>
                      <m:t>=0.5 </m:t>
                    </m:r>
                    <m:r>
                      <m:rPr>
                        <m:sty m:val="p"/>
                      </m:rPr>
                      <a:rPr lang="en-US" sz="2000" b="0" i="0" smtClean="0">
                        <a:latin typeface="Cambria Math" panose="02040503050406030204" pitchFamily="18" charset="0"/>
                      </a:rPr>
                      <m:t>mA</m:t>
                    </m:r>
                    <m:r>
                      <a:rPr lang="en-US" sz="2000" b="0" i="0" smtClean="0">
                        <a:latin typeface="Cambria Math" panose="02040503050406030204" pitchFamily="18" charset="0"/>
                      </a:rPr>
                      <m:t> ∗1 </m:t>
                    </m:r>
                    <m:r>
                      <m:rPr>
                        <m:sty m:val="p"/>
                      </m:rPr>
                      <a:rPr lang="en-US" sz="2000" b="0" i="0" smtClean="0">
                        <a:latin typeface="Cambria Math" panose="02040503050406030204" pitchFamily="18" charset="0"/>
                      </a:rPr>
                      <m:t>K</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ohm</m:t>
                    </m:r>
                    <m:r>
                      <a:rPr lang="en-US" sz="2000" b="0" i="0" smtClean="0">
                        <a:latin typeface="Cambria Math" panose="02040503050406030204" pitchFamily="18" charset="0"/>
                      </a:rPr>
                      <m:t>=0.5 </m:t>
                    </m:r>
                    <m:r>
                      <m:rPr>
                        <m:sty m:val="p"/>
                      </m:rPr>
                      <a:rPr lang="en-US" sz="2000" b="0" i="0" smtClean="0">
                        <a:latin typeface="Cambria Math" panose="02040503050406030204" pitchFamily="18" charset="0"/>
                      </a:rPr>
                      <m:t>V</m:t>
                    </m:r>
                  </m:oMath>
                </a14:m>
                <a:endParaRPr lang="en-US" sz="2000" dirty="0"/>
              </a:p>
              <a:p>
                <a:r>
                  <a:rPr lang="en-US" sz="2000" dirty="0"/>
                  <a:t>So,  the output voltage is  -0.5 V when only A=1 .</a:t>
                </a:r>
              </a:p>
            </p:txBody>
          </p:sp>
        </mc:Choice>
        <mc:Fallback xmlns="">
          <p:sp>
            <p:nvSpPr>
              <p:cNvPr id="3" name="TextBox 2"/>
              <p:cNvSpPr txBox="1">
                <a:spLocks noRot="1" noChangeAspect="1" noMove="1" noResize="1" noEditPoints="1" noAdjustHandles="1" noChangeArrowheads="1" noChangeShapeType="1" noTextEdit="1"/>
              </p:cNvSpPr>
              <p:nvPr/>
            </p:nvSpPr>
            <p:spPr>
              <a:xfrm>
                <a:off x="723206" y="2261062"/>
                <a:ext cx="4239491" cy="3785652"/>
              </a:xfrm>
              <a:prstGeom prst="rect">
                <a:avLst/>
              </a:prstGeom>
              <a:blipFill rotWithShape="0">
                <a:blip r:embed="rId4"/>
                <a:stretch>
                  <a:fillRect l="-1583" t="-966" r="-2446" b="-1932"/>
                </a:stretch>
              </a:blipFill>
            </p:spPr>
            <p:txBody>
              <a:bodyPr/>
              <a:lstStyle/>
              <a:p>
                <a:r>
                  <a:rPr lang="en-US">
                    <a:noFill/>
                  </a:rPr>
                  <a:t> </a:t>
                </a:r>
              </a:p>
            </p:txBody>
          </p:sp>
        </mc:Fallback>
      </mc:AlternateContent>
    </p:spTree>
    <p:extLst>
      <p:ext uri="{BB962C8B-B14F-4D97-AF65-F5344CB8AC3E}">
        <p14:creationId xmlns:p14="http://schemas.microsoft.com/office/powerpoint/2010/main" val="40824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Binary-Weighted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9" name="Picture 8"/>
          <p:cNvPicPr>
            <a:picLocks noChangeAspect="1"/>
          </p:cNvPicPr>
          <p:nvPr/>
        </p:nvPicPr>
        <p:blipFill>
          <a:blip r:embed="rId3"/>
          <a:stretch>
            <a:fillRect/>
          </a:stretch>
        </p:blipFill>
        <p:spPr>
          <a:xfrm>
            <a:off x="5060441" y="1791825"/>
            <a:ext cx="7131559" cy="40772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23206" y="2261062"/>
                <a:ext cx="4239491" cy="4059573"/>
              </a:xfrm>
              <a:prstGeom prst="rect">
                <a:avLst/>
              </a:prstGeom>
              <a:noFill/>
            </p:spPr>
            <p:txBody>
              <a:bodyPr wrap="square" rtlCol="0">
                <a:spAutoFit/>
              </a:bodyPr>
              <a:lstStyle/>
              <a:p>
                <a:r>
                  <a:rPr lang="en-US" sz="2000" b="1" dirty="0"/>
                  <a:t>When B=1 and A,C,D=0</a:t>
                </a:r>
                <a:r>
                  <a:rPr lang="en-US" sz="2000" dirty="0"/>
                  <a:t>:  The voltage across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ub>
                    </m:sSub>
                  </m:oMath>
                </a14:m>
                <a:r>
                  <a:rPr lang="en-US" sz="2000" dirty="0"/>
                  <a:t> is 5V. So, the current through</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b>
                    </m:sSub>
                  </m:oMath>
                </a14:m>
                <a:r>
                  <a:rPr lang="en-US" sz="2000" dirty="0"/>
                  <a:t> is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I</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=1 </m:t>
                    </m:r>
                    <m:r>
                      <a:rPr lang="en-US" sz="2000" b="0" i="1" smtClean="0">
                        <a:latin typeface="Cambria Math" panose="02040503050406030204" pitchFamily="18" charset="0"/>
                      </a:rPr>
                      <m:t>𝑚𝐴</m:t>
                    </m:r>
                  </m:oMath>
                </a14:m>
                <a:r>
                  <a:rPr lang="en-US" sz="2000" dirty="0"/>
                  <a:t>. Since the current into the</a:t>
                </a:r>
              </a:p>
              <a:p>
                <a:r>
                  <a:rPr lang="en-US" sz="2000" dirty="0"/>
                  <a:t>op-amp input terminals are negligible, this </a:t>
                </a:r>
                <a14:m>
                  <m:oMath xmlns:m="http://schemas.openxmlformats.org/officeDocument/2006/math">
                    <m:r>
                      <a:rPr lang="en-US" sz="2000" i="1" dirty="0" smtClean="0">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𝑚𝐴</m:t>
                    </m:r>
                  </m:oMath>
                </a14:m>
                <a:r>
                  <a:rPr lang="en-US" sz="2000" dirty="0"/>
                  <a:t> current will flow through the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resistance.</a:t>
                </a:r>
              </a:p>
              <a:p>
                <a:r>
                  <a:rPr lang="en-US" sz="2000" dirty="0"/>
                  <a:t>Hence, the voltage across the resistance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is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RF</m:t>
                        </m:r>
                      </m:sub>
                    </m:sSub>
                    <m:r>
                      <a:rPr lang="en-US" sz="2000" b="0" i="0" smtClean="0">
                        <a:latin typeface="Cambria Math" panose="02040503050406030204" pitchFamily="18" charset="0"/>
                      </a:rPr>
                      <m:t>=1 </m:t>
                    </m:r>
                    <m:r>
                      <m:rPr>
                        <m:sty m:val="p"/>
                      </m:rPr>
                      <a:rPr lang="en-US" sz="2000" b="0" i="0" smtClean="0">
                        <a:latin typeface="Cambria Math" panose="02040503050406030204" pitchFamily="18" charset="0"/>
                      </a:rPr>
                      <m:t>mA</m:t>
                    </m:r>
                    <m:r>
                      <a:rPr lang="en-US" sz="2000" b="0" i="0" smtClean="0">
                        <a:latin typeface="Cambria Math" panose="02040503050406030204" pitchFamily="18" charset="0"/>
                      </a:rPr>
                      <m:t> ∗1 </m:t>
                    </m:r>
                    <m:r>
                      <m:rPr>
                        <m:sty m:val="p"/>
                      </m:rPr>
                      <a:rPr lang="en-US" sz="2000" b="0" i="0" smtClean="0">
                        <a:latin typeface="Cambria Math" panose="02040503050406030204" pitchFamily="18" charset="0"/>
                      </a:rPr>
                      <m:t>K</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ohm</m:t>
                    </m:r>
                    <m:r>
                      <a:rPr lang="en-US" sz="2000" b="0" i="0" smtClean="0">
                        <a:latin typeface="Cambria Math" panose="02040503050406030204" pitchFamily="18" charset="0"/>
                      </a:rPr>
                      <m:t>=1 </m:t>
                    </m:r>
                    <m:r>
                      <m:rPr>
                        <m:sty m:val="p"/>
                      </m:rPr>
                      <a:rPr lang="en-US" sz="2000" b="0" i="0" smtClean="0">
                        <a:latin typeface="Cambria Math" panose="02040503050406030204" pitchFamily="18" charset="0"/>
                      </a:rPr>
                      <m:t>V</m:t>
                    </m:r>
                  </m:oMath>
                </a14:m>
                <a:endParaRPr lang="en-US" sz="2000" dirty="0"/>
              </a:p>
              <a:p>
                <a:r>
                  <a:rPr lang="en-US" sz="2000" dirty="0"/>
                  <a:t>So,  the output voltage is  -1 V when only B=1 .</a:t>
                </a:r>
              </a:p>
            </p:txBody>
          </p:sp>
        </mc:Choice>
        <mc:Fallback xmlns="">
          <p:sp>
            <p:nvSpPr>
              <p:cNvPr id="3" name="TextBox 2"/>
              <p:cNvSpPr txBox="1">
                <a:spLocks noRot="1" noChangeAspect="1" noMove="1" noResize="1" noEditPoints="1" noAdjustHandles="1" noChangeArrowheads="1" noChangeShapeType="1" noTextEdit="1"/>
              </p:cNvSpPr>
              <p:nvPr/>
            </p:nvSpPr>
            <p:spPr>
              <a:xfrm>
                <a:off x="723206" y="2261062"/>
                <a:ext cx="4239491" cy="4059573"/>
              </a:xfrm>
              <a:prstGeom prst="rect">
                <a:avLst/>
              </a:prstGeom>
              <a:blipFill rotWithShape="0">
                <a:blip r:embed="rId4"/>
                <a:stretch>
                  <a:fillRect l="-1583" t="-901" r="-2158" b="-1802"/>
                </a:stretch>
              </a:blipFill>
            </p:spPr>
            <p:txBody>
              <a:bodyPr/>
              <a:lstStyle/>
              <a:p>
                <a:r>
                  <a:rPr lang="en-US">
                    <a:noFill/>
                  </a:rPr>
                  <a:t> </a:t>
                </a:r>
              </a:p>
            </p:txBody>
          </p:sp>
        </mc:Fallback>
      </mc:AlternateContent>
    </p:spTree>
    <p:extLst>
      <p:ext uri="{BB962C8B-B14F-4D97-AF65-F5344CB8AC3E}">
        <p14:creationId xmlns:p14="http://schemas.microsoft.com/office/powerpoint/2010/main" val="254045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Binary-Weighted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9" name="Picture 8"/>
          <p:cNvPicPr>
            <a:picLocks noChangeAspect="1"/>
          </p:cNvPicPr>
          <p:nvPr/>
        </p:nvPicPr>
        <p:blipFill>
          <a:blip r:embed="rId3"/>
          <a:stretch>
            <a:fillRect/>
          </a:stretch>
        </p:blipFill>
        <p:spPr>
          <a:xfrm>
            <a:off x="5060441" y="1791825"/>
            <a:ext cx="7131559" cy="40772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23206" y="2261062"/>
                <a:ext cx="4239491" cy="4059573"/>
              </a:xfrm>
              <a:prstGeom prst="rect">
                <a:avLst/>
              </a:prstGeom>
              <a:noFill/>
            </p:spPr>
            <p:txBody>
              <a:bodyPr wrap="square" rtlCol="0">
                <a:spAutoFit/>
              </a:bodyPr>
              <a:lstStyle/>
              <a:p>
                <a:r>
                  <a:rPr lang="en-US" sz="2000" b="1" dirty="0"/>
                  <a:t>When A=B= 1 and C,D=0</a:t>
                </a:r>
                <a:r>
                  <a:rPr lang="en-US" sz="2000" dirty="0"/>
                  <a:t>:  The voltage across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a:rPr lang="en-US" sz="2000" b="0" i="1" smtClean="0">
                            <a:latin typeface="Cambria Math" panose="02040503050406030204" pitchFamily="18" charset="0"/>
                          </a:rPr>
                          <m:t>1</m:t>
                        </m:r>
                      </m:sub>
                    </m:sSub>
                  </m:oMath>
                </a14:m>
                <a:r>
                  <a:rPr lang="en-US" sz="2000" dirty="0"/>
                  <a:t> is 5V and the voltage across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b>
                    </m:sSub>
                  </m:oMath>
                </a14:m>
                <a:r>
                  <a:rPr lang="en-US" sz="2000" dirty="0"/>
                  <a:t> is 5V So, the current through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i="1">
                            <a:latin typeface="Cambria Math" panose="02040503050406030204" pitchFamily="18" charset="0"/>
                          </a:rPr>
                          <m:t>1</m:t>
                        </m:r>
                      </m:sub>
                    </m:sSub>
                  </m:oMath>
                </a14:m>
                <a:r>
                  <a:rPr lang="en-US" sz="2000" dirty="0"/>
                  <a:t>is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I</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=0.5 </m:t>
                    </m:r>
                    <m:r>
                      <a:rPr lang="en-US" sz="2000" b="0" i="1" smtClean="0">
                        <a:latin typeface="Cambria Math" panose="02040503050406030204" pitchFamily="18" charset="0"/>
                      </a:rPr>
                      <m:t>𝑚𝐴</m:t>
                    </m:r>
                  </m:oMath>
                </a14:m>
                <a:r>
                  <a:rPr lang="en-US" sz="2000" dirty="0"/>
                  <a:t> and the current through</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ub>
                    </m:sSub>
                  </m:oMath>
                </a14:m>
                <a:r>
                  <a:rPr lang="en-US" sz="2000" dirty="0"/>
                  <a:t> is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i="1">
                            <a:latin typeface="Cambria Math" panose="02040503050406030204" pitchFamily="18" charset="0"/>
                          </a:rPr>
                          <m:t>𝐵</m:t>
                        </m:r>
                      </m:sub>
                    </m:sSub>
                    <m:r>
                      <a:rPr lang="en-US" sz="2000" i="1">
                        <a:latin typeface="Cambria Math" panose="02040503050406030204" pitchFamily="18" charset="0"/>
                      </a:rPr>
                      <m:t>=1 </m:t>
                    </m:r>
                    <m:r>
                      <a:rPr lang="en-US" sz="2000" i="1">
                        <a:latin typeface="Cambria Math" panose="02040503050406030204" pitchFamily="18" charset="0"/>
                      </a:rPr>
                      <m:t>𝑚𝐴</m:t>
                    </m:r>
                    <m:r>
                      <a:rPr lang="en-US" sz="2000" b="0" i="0" smtClean="0">
                        <a:latin typeface="Cambria Math" panose="02040503050406030204" pitchFamily="18" charset="0"/>
                      </a:rPr>
                      <m:t>.</m:t>
                    </m:r>
                  </m:oMath>
                </a14:m>
                <a:r>
                  <a:rPr lang="en-US" sz="2000" dirty="0"/>
                  <a:t> </a:t>
                </a:r>
              </a:p>
              <a:p>
                <a:r>
                  <a:rPr lang="en-US" sz="2000" dirty="0"/>
                  <a:t>this </a:t>
                </a:r>
                <a14:m>
                  <m:oMath xmlns:m="http://schemas.openxmlformats.org/officeDocument/2006/math">
                    <m:r>
                      <a:rPr lang="en-US" sz="2000" i="1" dirty="0" smtClean="0">
                        <a:latin typeface="Cambria Math" panose="02040503050406030204" pitchFamily="18" charset="0"/>
                      </a:rPr>
                      <m:t>1</m:t>
                    </m:r>
                    <m:r>
                      <a:rPr lang="en-US" sz="2000" b="0" i="1" dirty="0" smtClean="0">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𝑚𝐴</m:t>
                    </m:r>
                  </m:oMath>
                </a14:m>
                <a:r>
                  <a:rPr lang="en-US" sz="2000" dirty="0"/>
                  <a:t> current will flow through the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resistance.</a:t>
                </a:r>
              </a:p>
              <a:p>
                <a:r>
                  <a:rPr lang="en-US" sz="2000" dirty="0"/>
                  <a:t>Hence, the voltage across the resistance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R</m:t>
                        </m:r>
                      </m:e>
                      <m:sub>
                        <m:r>
                          <a:rPr lang="en-US" sz="2000" b="0" i="1" smtClean="0">
                            <a:latin typeface="Cambria Math" panose="02040503050406030204" pitchFamily="18" charset="0"/>
                          </a:rPr>
                          <m:t>𝐹</m:t>
                        </m:r>
                      </m:sub>
                    </m:sSub>
                  </m:oMath>
                </a14:m>
                <a:r>
                  <a:rPr lang="en-US" sz="2000" dirty="0"/>
                  <a:t> is </a:t>
                </a:r>
                <a14:m>
                  <m:oMath xmlns:m="http://schemas.openxmlformats.org/officeDocument/2006/math">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RF</m:t>
                        </m:r>
                      </m:sub>
                    </m:sSub>
                    <m:r>
                      <a:rPr lang="en-US" sz="2000" b="0" i="0" smtClean="0">
                        <a:latin typeface="Cambria Math" panose="02040503050406030204" pitchFamily="18" charset="0"/>
                      </a:rPr>
                      <m:t>=1.5 </m:t>
                    </m:r>
                    <m:r>
                      <m:rPr>
                        <m:sty m:val="p"/>
                      </m:rPr>
                      <a:rPr lang="en-US" sz="2000" b="0" i="0" smtClean="0">
                        <a:latin typeface="Cambria Math" panose="02040503050406030204" pitchFamily="18" charset="0"/>
                      </a:rPr>
                      <m:t>mA</m:t>
                    </m:r>
                    <m:r>
                      <a:rPr lang="en-US" sz="2000" b="0" i="0" smtClean="0">
                        <a:latin typeface="Cambria Math" panose="02040503050406030204" pitchFamily="18" charset="0"/>
                      </a:rPr>
                      <m:t> ∗1 </m:t>
                    </m:r>
                    <m:r>
                      <m:rPr>
                        <m:sty m:val="p"/>
                      </m:rPr>
                      <a:rPr lang="en-US" sz="2000" b="0" i="0" smtClean="0">
                        <a:latin typeface="Cambria Math" panose="02040503050406030204" pitchFamily="18" charset="0"/>
                      </a:rPr>
                      <m:t>K</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ohm</m:t>
                    </m:r>
                    <m:r>
                      <a:rPr lang="en-US" sz="2000" b="0" i="0" smtClean="0">
                        <a:latin typeface="Cambria Math" panose="02040503050406030204" pitchFamily="18" charset="0"/>
                      </a:rPr>
                      <m:t>=1.5 </m:t>
                    </m:r>
                    <m:r>
                      <m:rPr>
                        <m:sty m:val="p"/>
                      </m:rPr>
                      <a:rPr lang="en-US" sz="2000" b="0" i="0" smtClean="0">
                        <a:latin typeface="Cambria Math" panose="02040503050406030204" pitchFamily="18" charset="0"/>
                      </a:rPr>
                      <m:t>V</m:t>
                    </m:r>
                  </m:oMath>
                </a14:m>
                <a:endParaRPr lang="en-US" sz="2000" dirty="0"/>
              </a:p>
              <a:p>
                <a:r>
                  <a:rPr lang="en-US" sz="2000" dirty="0"/>
                  <a:t>So,  the output voltage is  -1.5 V when only A=B=1 .</a:t>
                </a:r>
              </a:p>
            </p:txBody>
          </p:sp>
        </mc:Choice>
        <mc:Fallback xmlns="">
          <p:sp>
            <p:nvSpPr>
              <p:cNvPr id="3" name="TextBox 2"/>
              <p:cNvSpPr txBox="1">
                <a:spLocks noRot="1" noChangeAspect="1" noMove="1" noResize="1" noEditPoints="1" noAdjustHandles="1" noChangeArrowheads="1" noChangeShapeType="1" noTextEdit="1"/>
              </p:cNvSpPr>
              <p:nvPr/>
            </p:nvSpPr>
            <p:spPr>
              <a:xfrm>
                <a:off x="723206" y="2261062"/>
                <a:ext cx="4239491" cy="4059573"/>
              </a:xfrm>
              <a:prstGeom prst="rect">
                <a:avLst/>
              </a:prstGeom>
              <a:blipFill rotWithShape="0">
                <a:blip r:embed="rId4"/>
                <a:stretch>
                  <a:fillRect l="-1583" t="-901" b="-1802"/>
                </a:stretch>
              </a:blipFill>
            </p:spPr>
            <p:txBody>
              <a:bodyPr/>
              <a:lstStyle/>
              <a:p>
                <a:r>
                  <a:rPr lang="en-US">
                    <a:noFill/>
                  </a:rPr>
                  <a:t> </a:t>
                </a:r>
              </a:p>
            </p:txBody>
          </p:sp>
        </mc:Fallback>
      </mc:AlternateContent>
    </p:spTree>
    <p:extLst>
      <p:ext uri="{BB962C8B-B14F-4D97-AF65-F5344CB8AC3E}">
        <p14:creationId xmlns:p14="http://schemas.microsoft.com/office/powerpoint/2010/main" val="261987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Binary-Weighted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6" name="Picture 5"/>
          <p:cNvPicPr>
            <a:picLocks noChangeAspect="1"/>
          </p:cNvPicPr>
          <p:nvPr/>
        </p:nvPicPr>
        <p:blipFill>
          <a:blip r:embed="rId3"/>
          <a:stretch>
            <a:fillRect/>
          </a:stretch>
        </p:blipFill>
        <p:spPr>
          <a:xfrm>
            <a:off x="6237297" y="2171170"/>
            <a:ext cx="5220429" cy="3772426"/>
          </a:xfrm>
          <a:prstGeom prst="rect">
            <a:avLst/>
          </a:prstGeom>
        </p:spPr>
      </p:pic>
      <p:sp>
        <p:nvSpPr>
          <p:cNvPr id="7" name="TextBox 6"/>
          <p:cNvSpPr txBox="1"/>
          <p:nvPr/>
        </p:nvSpPr>
        <p:spPr>
          <a:xfrm>
            <a:off x="1097280" y="2576945"/>
            <a:ext cx="500030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output is a negative going staircase waveform with 15 steps of -0.5V each.</a:t>
            </a:r>
          </a:p>
          <a:p>
            <a:pPr marL="285750" indent="-285750">
              <a:buFont typeface="Arial" panose="020B0604020202020204" pitchFamily="34" charset="0"/>
              <a:buChar char="•"/>
            </a:pPr>
            <a:r>
              <a:rPr lang="en-US"/>
              <a:t>The  value </a:t>
            </a:r>
            <a:r>
              <a:rPr lang="en-US" dirty="0"/>
              <a:t>of the feedback resistor RF changes the size of the steps. Thus, a desired size for a step can be obtained by connecting the appropriate feedback resistor.</a:t>
            </a:r>
          </a:p>
          <a:p>
            <a:pPr marL="285750" indent="-285750">
              <a:buFont typeface="Arial" panose="020B0604020202020204" pitchFamily="34" charset="0"/>
              <a:buChar char="•"/>
            </a:pPr>
            <a:r>
              <a:rPr lang="en-US" dirty="0"/>
              <a:t>The only condition to look out for is that the maximum output voltage should not exceed the saturation levels of the op-amp</a:t>
            </a:r>
          </a:p>
        </p:txBody>
      </p:sp>
    </p:spTree>
    <p:extLst>
      <p:ext uri="{BB962C8B-B14F-4D97-AF65-F5344CB8AC3E}">
        <p14:creationId xmlns:p14="http://schemas.microsoft.com/office/powerpoint/2010/main" val="12828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pic>
        <p:nvPicPr>
          <p:cNvPr id="3" name="Picture 2"/>
          <p:cNvPicPr>
            <a:picLocks noChangeAspect="1"/>
          </p:cNvPicPr>
          <p:nvPr/>
        </p:nvPicPr>
        <p:blipFill>
          <a:blip r:embed="rId3"/>
          <a:stretch>
            <a:fillRect/>
          </a:stretch>
        </p:blipFill>
        <p:spPr>
          <a:xfrm>
            <a:off x="4613564" y="1906357"/>
            <a:ext cx="7578436" cy="3600953"/>
          </a:xfrm>
          <a:prstGeom prst="rect">
            <a:avLst/>
          </a:prstGeom>
        </p:spPr>
      </p:pic>
      <p:sp>
        <p:nvSpPr>
          <p:cNvPr id="9" name="TextBox 8"/>
          <p:cNvSpPr txBox="1"/>
          <p:nvPr/>
        </p:nvSpPr>
        <p:spPr>
          <a:xfrm>
            <a:off x="1097280" y="2367202"/>
            <a:ext cx="376566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DAC converter  has one serious problems, the resistor values, if the values are not exact, it will give wrong voltage values.</a:t>
            </a:r>
          </a:p>
          <a:p>
            <a:pPr marL="285750" indent="-285750">
              <a:buFont typeface="Arial" panose="020B0604020202020204" pitchFamily="34" charset="0"/>
              <a:buChar char="•"/>
            </a:pPr>
            <a:r>
              <a:rPr lang="en-US" dirty="0"/>
              <a:t>R and 2R DAC converter has no such problem because it only uses 2 values of resistors, R and 2R when R can be of any value.</a:t>
            </a:r>
          </a:p>
          <a:p>
            <a:pPr marL="285750" indent="-285750">
              <a:buFont typeface="Arial" panose="020B0604020202020204" pitchFamily="34" charset="0"/>
              <a:buChar char="•"/>
            </a:pPr>
            <a:r>
              <a:rPr lang="en-US" dirty="0"/>
              <a:t>This circuit can be solved by superposition or source transformation or </a:t>
            </a:r>
            <a:r>
              <a:rPr lang="en-US" dirty="0" err="1"/>
              <a:t>thevenin</a:t>
            </a:r>
            <a:r>
              <a:rPr lang="en-US" dirty="0"/>
              <a:t> equivalent</a:t>
            </a:r>
          </a:p>
        </p:txBody>
      </p:sp>
    </p:spTree>
    <p:extLst>
      <p:ext uri="{BB962C8B-B14F-4D97-AF65-F5344CB8AC3E}">
        <p14:creationId xmlns:p14="http://schemas.microsoft.com/office/powerpoint/2010/main" val="125287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F5-1AA6-4607-BB58-4277E4D297C0}"/>
              </a:ext>
            </a:extLst>
          </p:cNvPr>
          <p:cNvSpPr>
            <a:spLocks noGrp="1"/>
          </p:cNvSpPr>
          <p:nvPr>
            <p:ph type="title"/>
          </p:nvPr>
        </p:nvSpPr>
        <p:spPr/>
        <p:txBody>
          <a:bodyPr>
            <a:normAutofit/>
          </a:bodyPr>
          <a:lstStyle/>
          <a:p>
            <a:r>
              <a:rPr lang="en-US" sz="4000" dirty="0"/>
              <a:t>R and 2R Digital to Analog Converter</a:t>
            </a:r>
          </a:p>
        </p:txBody>
      </p:sp>
      <p:sp>
        <p:nvSpPr>
          <p:cNvPr id="4" name="Footer Placeholder 3">
            <a:extLst>
              <a:ext uri="{FF2B5EF4-FFF2-40B4-BE49-F238E27FC236}">
                <a16:creationId xmlns:a16="http://schemas.microsoft.com/office/drawing/2014/main" id="{9F680AFC-A687-44D5-8502-DDD06466FD62}"/>
              </a:ext>
            </a:extLst>
          </p:cNvPr>
          <p:cNvSpPr>
            <a:spLocks noGrp="1"/>
          </p:cNvSpPr>
          <p:nvPr>
            <p:ph type="ftr" sz="quarter" idx="11"/>
          </p:nvPr>
        </p:nvSpPr>
        <p:spPr/>
        <p:txBody>
          <a:bodyPr/>
          <a:lstStyle/>
          <a:p>
            <a:r>
              <a:rPr lang="en-US"/>
              <a:t>CSE 350: Digital Electronics and Pulse Techniques</a:t>
            </a:r>
            <a:endParaRPr lang="en-US" dirty="0"/>
          </a:p>
        </p:txBody>
      </p:sp>
      <p:sp>
        <p:nvSpPr>
          <p:cNvPr id="5" name="Slide Number Placeholder 4">
            <a:extLst>
              <a:ext uri="{FF2B5EF4-FFF2-40B4-BE49-F238E27FC236}">
                <a16:creationId xmlns:a16="http://schemas.microsoft.com/office/drawing/2014/main" id="{02C5511F-A8BF-4039-B3F9-64F4211AC9CE}"/>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8" name="Rectangle 7">
            <a:extLst>
              <a:ext uri="{FF2B5EF4-FFF2-40B4-BE49-F238E27FC236}">
                <a16:creationId xmlns:a16="http://schemas.microsoft.com/office/drawing/2014/main" id="{AF61209D-41D4-47DC-B3AF-BD82B4F10A19}"/>
              </a:ext>
            </a:extLst>
          </p:cNvPr>
          <p:cNvSpPr/>
          <p:nvPr/>
        </p:nvSpPr>
        <p:spPr>
          <a:xfrm>
            <a:off x="914399" y="5507310"/>
            <a:ext cx="4214191" cy="7235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b="1" dirty="0"/>
          </a:p>
        </p:txBody>
      </p:sp>
      <p:pic>
        <p:nvPicPr>
          <p:cNvPr id="10" name="Picture 9">
            <a:extLst>
              <a:ext uri="{FF2B5EF4-FFF2-40B4-BE49-F238E27FC236}">
                <a16:creationId xmlns:a16="http://schemas.microsoft.com/office/drawing/2014/main" id="{C4CCFDAC-CB42-4CC9-A3BF-FA0859FA243D}"/>
              </a:ext>
            </a:extLst>
          </p:cNvPr>
          <p:cNvPicPr>
            <a:picLocks noChangeAspect="1"/>
          </p:cNvPicPr>
          <p:nvPr/>
        </p:nvPicPr>
        <p:blipFill>
          <a:blip r:embed="rId2"/>
          <a:stretch>
            <a:fillRect/>
          </a:stretch>
        </p:blipFill>
        <p:spPr>
          <a:xfrm>
            <a:off x="10287000" y="-41189"/>
            <a:ext cx="1737360" cy="1737360"/>
          </a:xfrm>
          <a:prstGeom prst="rect">
            <a:avLst/>
          </a:prstGeom>
        </p:spPr>
      </p:pic>
      <p:sp>
        <p:nvSpPr>
          <p:cNvPr id="7" name="TextBox 6"/>
          <p:cNvSpPr txBox="1"/>
          <p:nvPr/>
        </p:nvSpPr>
        <p:spPr>
          <a:xfrm>
            <a:off x="1221971" y="2152996"/>
            <a:ext cx="4156364"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Assume only A has high value and other inputs have value of logic 0</a:t>
            </a:r>
          </a:p>
        </p:txBody>
      </p:sp>
      <p:pic>
        <p:nvPicPr>
          <p:cNvPr id="9" name="Picture 8">
            <a:extLst>
              <a:ext uri="{FF2B5EF4-FFF2-40B4-BE49-F238E27FC236}">
                <a16:creationId xmlns:a16="http://schemas.microsoft.com/office/drawing/2014/main" id="{FACF4272-1A6D-494D-B1B5-BD1A4C4139AE}"/>
              </a:ext>
            </a:extLst>
          </p:cNvPr>
          <p:cNvPicPr>
            <a:picLocks noChangeAspect="1"/>
          </p:cNvPicPr>
          <p:nvPr/>
        </p:nvPicPr>
        <p:blipFill>
          <a:blip r:embed="rId3"/>
          <a:stretch>
            <a:fillRect/>
          </a:stretch>
        </p:blipFill>
        <p:spPr>
          <a:xfrm>
            <a:off x="5560428" y="1737360"/>
            <a:ext cx="6463932" cy="3984145"/>
          </a:xfrm>
          <a:prstGeom prst="rect">
            <a:avLst/>
          </a:prstGeom>
        </p:spPr>
      </p:pic>
    </p:spTree>
    <p:extLst>
      <p:ext uri="{BB962C8B-B14F-4D97-AF65-F5344CB8AC3E}">
        <p14:creationId xmlns:p14="http://schemas.microsoft.com/office/powerpoint/2010/main" val="2855551586"/>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242852"/>
      </a:dk2>
      <a:lt2>
        <a:srgbClr val="ACCBF9"/>
      </a:lt2>
      <a:accent1>
        <a:srgbClr val="374C81"/>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5793</TotalTime>
  <Words>1060</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Retrospect</vt:lpstr>
      <vt:lpstr>Electronic Devices</vt:lpstr>
      <vt:lpstr>Digital to Analog Converter</vt:lpstr>
      <vt:lpstr>Binary-Weighted Digital to Analog Converter</vt:lpstr>
      <vt:lpstr>Binary-Weighted Digital to Analog Converter</vt:lpstr>
      <vt:lpstr>Binary-Weighted Digital to Analog Converter</vt:lpstr>
      <vt:lpstr>Binary-Weighted Digital to Analog Converter</vt:lpstr>
      <vt:lpstr>Binary-Weighted Digital to Analog Converter</vt:lpstr>
      <vt:lpstr>R and 2R Digital to Analog Converter</vt:lpstr>
      <vt:lpstr>R and 2R Digital to Analog Converter</vt:lpstr>
      <vt:lpstr>R and 2R Digital to Analog Converter</vt:lpstr>
      <vt:lpstr>R and 2R Digital to Analog Converter</vt:lpstr>
      <vt:lpstr>R and 2R Digital to Analog Converter</vt:lpstr>
      <vt:lpstr>R and 2R Digital to Analog Converter</vt:lpstr>
      <vt:lpstr>R and 2R Digital to Analog Converter</vt:lpstr>
      <vt:lpstr>R and 2R Digital to Analog Converter</vt:lpstr>
      <vt:lpstr>Simulation</vt:lpstr>
      <vt:lpstr>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dc:title>
  <dc:creator>Shahnewaz Ahmed</dc:creator>
  <cp:lastModifiedBy>Mehedi Hasan Himel - 0419062265</cp:lastModifiedBy>
  <cp:revision>76</cp:revision>
  <dcterms:created xsi:type="dcterms:W3CDTF">2020-07-11T16:03:08Z</dcterms:created>
  <dcterms:modified xsi:type="dcterms:W3CDTF">2021-07-30T15:08:58Z</dcterms:modified>
</cp:coreProperties>
</file>