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1" r:id="rId3"/>
    <p:sldId id="282" r:id="rId4"/>
    <p:sldId id="287" r:id="rId5"/>
    <p:sldId id="283" r:id="rId6"/>
    <p:sldId id="284" r:id="rId7"/>
    <p:sldId id="285" r:id="rId8"/>
    <p:sldId id="286" r:id="rId9"/>
    <p:sldId id="28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55A92-A0E5-4CF1-A982-76510373D15B}"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23E48-5B9A-453F-9661-B58745F18B18}"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7FFB-B1AA-4DE3-BB79-2E2FB6BEF5F0}"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DAB6F-54F8-48E6-9977-96AD48C93C3E}" type="datetime1">
              <a:rPr lang="en-US" smtClean="0"/>
              <a:t>12/5/2020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CD001-84A2-47B7-B4A1-80F8E0696F10}"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BD8E5-49A4-4F95-89FF-4A81C3A84560}" type="datetime1">
              <a:rPr lang="en-US" smtClean="0"/>
              <a:t>12/5/2020</a:t>
            </a:fld>
            <a:endParaRPr lang="en-US" dirty="0"/>
          </a:p>
        </p:txBody>
      </p:sp>
      <p:sp>
        <p:nvSpPr>
          <p:cNvPr id="8" name="Footer Placeholder 7"/>
          <p:cNvSpPr>
            <a:spLocks noGrp="1"/>
          </p:cNvSpPr>
          <p:nvPr>
            <p:ph type="ftr" sz="quarter" idx="11"/>
          </p:nvPr>
        </p:nvSpPr>
        <p:spPr/>
        <p:txBody>
          <a:body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58AA1-D2CF-4F63-91C8-74B99527A23F}" type="datetime1">
              <a:rPr lang="en-US" smtClean="0"/>
              <a:t>12/5/2020</a:t>
            </a:fld>
            <a:endParaRPr lang="en-US" dirty="0"/>
          </a:p>
        </p:txBody>
      </p:sp>
      <p:sp>
        <p:nvSpPr>
          <p:cNvPr id="4" name="Footer Placeholder 3"/>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A77D2-77C8-4F22-955A-0B2873FE4033}" type="datetime1">
              <a:rPr lang="en-US" smtClean="0"/>
              <a:t>12/5/2020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146D62-0808-4D51-9965-370F7188E75F}" type="datetime1">
              <a:rPr lang="en-US" smtClean="0"/>
              <a:t>12/5/2020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7A9C14-4AD7-44F7-AA66-8507C8C4FCD7}" type="datetime1">
              <a:rPr lang="en-US" smtClean="0"/>
              <a:t>12/5/2020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0920B-C639-4CA5-AE05-131ED4EDE3E4}" type="datetime1">
              <a:rPr lang="en-US" smtClean="0"/>
              <a:t>12/5/2020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CSE 350: Digital Electronics and Pulse Techniques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2951-C772-46A3-A0BD-B8520127F8C5}"/>
              </a:ext>
            </a:extLst>
          </p:cNvPr>
          <p:cNvSpPr>
            <a:spLocks noGrp="1"/>
          </p:cNvSpPr>
          <p:nvPr>
            <p:ph type="ctrTitle"/>
          </p:nvPr>
        </p:nvSpPr>
        <p:spPr>
          <a:xfrm>
            <a:off x="1097280" y="758952"/>
            <a:ext cx="10058400" cy="3566160"/>
          </a:xfrm>
        </p:spPr>
        <p:txBody>
          <a:bodyPr/>
          <a:lstStyle/>
          <a:p>
            <a:r>
              <a:rPr lang="en-US" dirty="0"/>
              <a:t>Electronic Devices</a:t>
            </a:r>
          </a:p>
        </p:txBody>
      </p:sp>
      <p:sp>
        <p:nvSpPr>
          <p:cNvPr id="3" name="Subtitle 2">
            <a:extLst>
              <a:ext uri="{FF2B5EF4-FFF2-40B4-BE49-F238E27FC236}">
                <a16:creationId xmlns:a16="http://schemas.microsoft.com/office/drawing/2014/main" id="{4A59935F-EFFB-4E49-89D8-3DDEA4CA7E33}"/>
              </a:ext>
            </a:extLst>
          </p:cNvPr>
          <p:cNvSpPr>
            <a:spLocks noGrp="1"/>
          </p:cNvSpPr>
          <p:nvPr>
            <p:ph type="subTitle" idx="1"/>
          </p:nvPr>
        </p:nvSpPr>
        <p:spPr>
          <a:xfrm>
            <a:off x="1100051" y="4455620"/>
            <a:ext cx="10058400" cy="1143000"/>
          </a:xfrm>
        </p:spPr>
        <p:txBody>
          <a:bodyPr/>
          <a:lstStyle/>
          <a:p>
            <a:r>
              <a:rPr lang="en-US" dirty="0"/>
              <a:t>Lab Lecture 5</a:t>
            </a:r>
          </a:p>
        </p:txBody>
      </p:sp>
      <p:sp>
        <p:nvSpPr>
          <p:cNvPr id="4" name="Footer Placeholder 3">
            <a:extLst>
              <a:ext uri="{FF2B5EF4-FFF2-40B4-BE49-F238E27FC236}">
                <a16:creationId xmlns:a16="http://schemas.microsoft.com/office/drawing/2014/main" id="{8B73468F-0679-4BB3-B808-CB3C18F39A56}"/>
              </a:ext>
            </a:extLst>
          </p:cNvPr>
          <p:cNvSpPr>
            <a:spLocks noGrp="1"/>
          </p:cNvSpPr>
          <p:nvPr>
            <p:ph type="ftr" sz="quarter" idx="11"/>
          </p:nvPr>
        </p:nvSpPr>
        <p:spPr>
          <a:xfrm>
            <a:off x="3686185" y="6459785"/>
            <a:ext cx="4822804" cy="365125"/>
          </a:xfrm>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B383039D-2665-48C0-84E8-2AA83883FFDA}"/>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1</a:t>
            </a:fld>
            <a:endParaRPr lang="en-US" dirty="0"/>
          </a:p>
        </p:txBody>
      </p:sp>
      <p:sp>
        <p:nvSpPr>
          <p:cNvPr id="6" name="Rectangle 5">
            <a:extLst>
              <a:ext uri="{FF2B5EF4-FFF2-40B4-BE49-F238E27FC236}">
                <a16:creationId xmlns:a16="http://schemas.microsoft.com/office/drawing/2014/main" id="{02C9E048-0B3D-45A8-BD25-28E081FB6230}"/>
              </a:ext>
            </a:extLst>
          </p:cNvPr>
          <p:cNvSpPr/>
          <p:nvPr/>
        </p:nvSpPr>
        <p:spPr>
          <a:xfrm>
            <a:off x="1097280" y="5694218"/>
            <a:ext cx="10058400" cy="526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This document might contain some excerpts and pictures from various books and other sources. The author doesn’t claim any rights to the topics discussed in this video. This topics has been presented in a way to help out students in BRAC university, Bangladesh  </a:t>
            </a:r>
          </a:p>
        </p:txBody>
      </p:sp>
      <p:pic>
        <p:nvPicPr>
          <p:cNvPr id="8" name="Picture 7">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4844328" y="754189"/>
            <a:ext cx="2143125" cy="2143125"/>
          </a:xfrm>
          <a:prstGeom prst="rect">
            <a:avLst/>
          </a:prstGeom>
        </p:spPr>
      </p:pic>
    </p:spTree>
    <p:extLst>
      <p:ext uri="{BB962C8B-B14F-4D97-AF65-F5344CB8AC3E}">
        <p14:creationId xmlns:p14="http://schemas.microsoft.com/office/powerpoint/2010/main" val="32899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lstStyle/>
          <a:p>
            <a:r>
              <a:rPr lang="en-US" dirty="0"/>
              <a:t>Simulation</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10</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7570573" y="3056238"/>
            <a:ext cx="3525795" cy="369332"/>
          </a:xfrm>
          <a:prstGeom prst="rect">
            <a:avLst/>
          </a:prstGeom>
          <a:noFill/>
        </p:spPr>
        <p:txBody>
          <a:bodyPr wrap="square" rtlCol="0">
            <a:spAutoFit/>
          </a:bodyPr>
          <a:lstStyle/>
          <a:p>
            <a:r>
              <a:rPr lang="en-US" dirty="0"/>
              <a:t>Figure :Oscilloscope output</a:t>
            </a:r>
          </a:p>
        </p:txBody>
      </p:sp>
      <p:pic>
        <p:nvPicPr>
          <p:cNvPr id="9" name="Picture 8"/>
          <p:cNvPicPr>
            <a:picLocks noChangeAspect="1"/>
          </p:cNvPicPr>
          <p:nvPr/>
        </p:nvPicPr>
        <p:blipFill>
          <a:blip r:embed="rId3"/>
          <a:stretch>
            <a:fillRect/>
          </a:stretch>
        </p:blipFill>
        <p:spPr>
          <a:xfrm>
            <a:off x="1016458" y="1778799"/>
            <a:ext cx="6554115" cy="4277322"/>
          </a:xfrm>
          <a:prstGeom prst="rect">
            <a:avLst/>
          </a:prstGeom>
        </p:spPr>
      </p:pic>
    </p:spTree>
    <p:extLst>
      <p:ext uri="{BB962C8B-B14F-4D97-AF65-F5344CB8AC3E}">
        <p14:creationId xmlns:p14="http://schemas.microsoft.com/office/powerpoint/2010/main" val="58890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Triangular Wave Generator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2</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6" name="TextBox 5"/>
          <p:cNvSpPr txBox="1"/>
          <p:nvPr/>
        </p:nvSpPr>
        <p:spPr>
          <a:xfrm>
            <a:off x="1188720" y="2327564"/>
            <a:ext cx="7207135"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objective of this experiment is to analyze a triangular wave generator.</a:t>
            </a:r>
          </a:p>
          <a:p>
            <a:pPr marL="285750" indent="-285750">
              <a:buFont typeface="Arial" panose="020B0604020202020204" pitchFamily="34" charset="0"/>
              <a:buChar char="•"/>
            </a:pPr>
            <a:r>
              <a:rPr lang="en-US" sz="2200" dirty="0"/>
              <a:t>So basic logic is that first we will generate a square wave .</a:t>
            </a:r>
          </a:p>
          <a:p>
            <a:pPr marL="285750" indent="-285750">
              <a:buFont typeface="Arial" panose="020B0604020202020204" pitchFamily="34" charset="0"/>
              <a:buChar char="•"/>
            </a:pPr>
            <a:r>
              <a:rPr lang="en-US" sz="2200" dirty="0"/>
              <a:t>A square wave can be generated using a Schmitt trigger circuit.</a:t>
            </a:r>
          </a:p>
          <a:p>
            <a:pPr marL="285750" indent="-285750">
              <a:buFont typeface="Arial" panose="020B0604020202020204" pitchFamily="34" charset="0"/>
              <a:buChar char="•"/>
            </a:pPr>
            <a:r>
              <a:rPr lang="en-US" sz="2200" dirty="0"/>
              <a:t>Now from the basic logic of mathematics , we know that differentiating a square signal results in triangular signal .</a:t>
            </a:r>
          </a:p>
          <a:p>
            <a:pPr marL="285750" indent="-285750">
              <a:buFont typeface="Arial" panose="020B0604020202020204" pitchFamily="34" charset="0"/>
              <a:buChar char="•"/>
            </a:pPr>
            <a:r>
              <a:rPr lang="en-US" sz="2200" dirty="0"/>
              <a:t>So we used an op-amp integrator to integrate the square signal.</a:t>
            </a:r>
          </a:p>
        </p:txBody>
      </p:sp>
    </p:spTree>
    <p:extLst>
      <p:ext uri="{BB962C8B-B14F-4D97-AF65-F5344CB8AC3E}">
        <p14:creationId xmlns:p14="http://schemas.microsoft.com/office/powerpoint/2010/main" val="77074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Schmitt Trigger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097280" y="2183027"/>
            <a:ext cx="5863693"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A Schmitt Trigger is a Bi-stable </a:t>
            </a:r>
            <a:r>
              <a:rPr lang="en-US" sz="2000" dirty="0" err="1"/>
              <a:t>Multivibrator</a:t>
            </a:r>
            <a:r>
              <a:rPr lang="en-US" sz="2000" dirty="0"/>
              <a:t> and its output remains in either of the stable states indefinitely.</a:t>
            </a:r>
          </a:p>
          <a:p>
            <a:pPr marL="285750" indent="-285750">
              <a:buFont typeface="Arial" panose="020B0604020202020204" pitchFamily="34" charset="0"/>
              <a:buChar char="•"/>
            </a:pPr>
            <a:r>
              <a:rPr lang="en-US" sz="2000" dirty="0"/>
              <a:t>For the output to change from one stable state to other, the input signal must change (or trigger) appropriately.</a:t>
            </a:r>
          </a:p>
          <a:p>
            <a:pPr marL="285750" indent="-285750">
              <a:buFont typeface="Arial" panose="020B0604020202020204" pitchFamily="34" charset="0"/>
              <a:buChar char="•"/>
            </a:pPr>
            <a:r>
              <a:rPr lang="en-US" sz="2000" dirty="0"/>
              <a:t>For example, if we have a noisy input signal as shown right side, the two thresholds of the Schmitt Trigger Circuit will correctly determine the pulses. Hence, the basic function of a Schmitt Trigger is to convert noisy square, sine, triangular or any periodic signals into clean square pulses with sharp leading and trailing edges.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068AE29-BC45-410C-8BFE-9BDA756DAC1D}"/>
              </a:ext>
            </a:extLst>
          </p:cNvPr>
          <p:cNvPicPr>
            <a:picLocks noChangeAspect="1"/>
          </p:cNvPicPr>
          <p:nvPr/>
        </p:nvPicPr>
        <p:blipFill>
          <a:blip r:embed="rId3"/>
          <a:stretch>
            <a:fillRect/>
          </a:stretch>
        </p:blipFill>
        <p:spPr>
          <a:xfrm>
            <a:off x="7245772" y="2248182"/>
            <a:ext cx="4347220" cy="2953880"/>
          </a:xfrm>
          <a:prstGeom prst="rect">
            <a:avLst/>
          </a:prstGeom>
        </p:spPr>
      </p:pic>
    </p:spTree>
    <p:extLst>
      <p:ext uri="{BB962C8B-B14F-4D97-AF65-F5344CB8AC3E}">
        <p14:creationId xmlns:p14="http://schemas.microsoft.com/office/powerpoint/2010/main" val="363925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Schmitt Trigger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097280" y="2183027"/>
            <a:ext cx="586369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non-Inverting Schmitt Trigger the input  is applied to the non-inverting terminal of the Op-Amp. The output voltage is fed back to the non-inverting terminal through the resistor R1.</a:t>
            </a:r>
          </a:p>
          <a:p>
            <a:pPr marL="285750" indent="-285750">
              <a:buFont typeface="Arial" panose="020B0604020202020204" pitchFamily="34" charset="0"/>
              <a:buChar char="•"/>
            </a:pPr>
            <a:r>
              <a:rPr lang="en-US" dirty="0"/>
              <a:t>Let us assume that initially, the output voltage is at V</a:t>
            </a:r>
            <a:r>
              <a:rPr lang="en-US" baseline="-25000" dirty="0"/>
              <a:t>SAT</a:t>
            </a:r>
            <a:r>
              <a:rPr lang="en-US" dirty="0"/>
              <a:t>. Until V­</a:t>
            </a:r>
            <a:r>
              <a:rPr lang="en-US" baseline="-25000" dirty="0"/>
              <a:t>IN</a:t>
            </a:r>
            <a:r>
              <a:rPr lang="en-US" dirty="0"/>
              <a:t> becomes less than V</a:t>
            </a:r>
            <a:r>
              <a:rPr lang="en-US" baseline="-25000" dirty="0"/>
              <a:t>LT</a:t>
            </a:r>
            <a:r>
              <a:rPr lang="en-US" dirty="0"/>
              <a:t>, the output stays at this saturation level.</a:t>
            </a:r>
          </a:p>
          <a:p>
            <a:pPr marL="285750" indent="-285750">
              <a:buFont typeface="Arial" panose="020B0604020202020204" pitchFamily="34" charset="0"/>
              <a:buChar char="•"/>
            </a:pPr>
            <a:r>
              <a:rPr lang="en-US" dirty="0"/>
              <a:t>Once the input voltage crosses the lower threshold voltage level, the output changes state to -V</a:t>
            </a:r>
            <a:r>
              <a:rPr lang="en-US" baseline="-25000" dirty="0"/>
              <a:t>SAT </a:t>
            </a:r>
            <a:endParaRPr lang="en-US" dirty="0"/>
          </a:p>
          <a:p>
            <a:pPr marL="285750" indent="-285750">
              <a:buFont typeface="Arial" panose="020B0604020202020204" pitchFamily="34" charset="0"/>
              <a:buChar char="•"/>
            </a:pPr>
            <a:r>
              <a:rPr lang="en-US" dirty="0"/>
              <a:t>The output remains at this state until the input rises beyond the upper threshold voltage.</a:t>
            </a:r>
          </a:p>
        </p:txBody>
      </p:sp>
      <p:pic>
        <p:nvPicPr>
          <p:cNvPr id="3" name="Picture 2"/>
          <p:cNvPicPr>
            <a:picLocks noChangeAspect="1"/>
          </p:cNvPicPr>
          <p:nvPr/>
        </p:nvPicPr>
        <p:blipFill>
          <a:blip r:embed="rId3"/>
          <a:stretch>
            <a:fillRect/>
          </a:stretch>
        </p:blipFill>
        <p:spPr>
          <a:xfrm>
            <a:off x="7261145" y="1808424"/>
            <a:ext cx="4763215" cy="2290148"/>
          </a:xfrm>
          <a:prstGeom prst="rect">
            <a:avLst/>
          </a:prstGeom>
        </p:spPr>
      </p:pic>
    </p:spTree>
    <p:extLst>
      <p:ext uri="{BB962C8B-B14F-4D97-AF65-F5344CB8AC3E}">
        <p14:creationId xmlns:p14="http://schemas.microsoft.com/office/powerpoint/2010/main" val="40078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Integrator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6" name="TextBox 5"/>
          <p:cNvSpPr txBox="1"/>
          <p:nvPr/>
        </p:nvSpPr>
        <p:spPr>
          <a:xfrm>
            <a:off x="1188721" y="2327564"/>
            <a:ext cx="5203842" cy="190821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Op-amp Integrator</a:t>
            </a:r>
            <a:r>
              <a:rPr lang="en-US" sz="2400" dirty="0"/>
              <a:t> is an operational amplifier circuit that performs the mathematical operation of </a:t>
            </a:r>
            <a:r>
              <a:rPr lang="en-US" sz="2400" b="1" dirty="0"/>
              <a:t>Integration</a:t>
            </a:r>
          </a:p>
          <a:p>
            <a:pPr marL="285750" indent="-285750">
              <a:buFont typeface="Arial" panose="020B0604020202020204" pitchFamily="34" charset="0"/>
              <a:buChar char="•"/>
            </a:pPr>
            <a:endParaRPr lang="en-US" sz="2200" dirty="0"/>
          </a:p>
        </p:txBody>
      </p:sp>
      <p:pic>
        <p:nvPicPr>
          <p:cNvPr id="3" name="Picture 2"/>
          <p:cNvPicPr>
            <a:picLocks noChangeAspect="1"/>
          </p:cNvPicPr>
          <p:nvPr/>
        </p:nvPicPr>
        <p:blipFill>
          <a:blip r:embed="rId3"/>
          <a:stretch>
            <a:fillRect/>
          </a:stretch>
        </p:blipFill>
        <p:spPr>
          <a:xfrm>
            <a:off x="7152572" y="1846933"/>
            <a:ext cx="5039428" cy="2076740"/>
          </a:xfrm>
          <a:prstGeom prst="rect">
            <a:avLst/>
          </a:prstGeom>
        </p:spPr>
      </p:pic>
      <p:pic>
        <p:nvPicPr>
          <p:cNvPr id="7" name="Picture 6"/>
          <p:cNvPicPr>
            <a:picLocks noChangeAspect="1"/>
          </p:cNvPicPr>
          <p:nvPr/>
        </p:nvPicPr>
        <p:blipFill>
          <a:blip r:embed="rId4"/>
          <a:stretch>
            <a:fillRect/>
          </a:stretch>
        </p:blipFill>
        <p:spPr>
          <a:xfrm>
            <a:off x="7058117" y="3923673"/>
            <a:ext cx="5001323" cy="1752845"/>
          </a:xfrm>
          <a:prstGeom prst="rect">
            <a:avLst/>
          </a:prstGeom>
        </p:spPr>
      </p:pic>
      <p:pic>
        <p:nvPicPr>
          <p:cNvPr id="1026" name="Picture 2" descr="op-amp integrator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179" y="4438020"/>
            <a:ext cx="3590925"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9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Triangular Wave Generator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6" name="TextBox 5"/>
          <p:cNvSpPr txBox="1"/>
          <p:nvPr/>
        </p:nvSpPr>
        <p:spPr>
          <a:xfrm>
            <a:off x="1188720" y="2327564"/>
            <a:ext cx="5887583"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a:t>IC1 is the Schmitt circuit and IC2 is the integration circuit.</a:t>
            </a:r>
          </a:p>
          <a:p>
            <a:pPr marL="285750" indent="-285750">
              <a:buFont typeface="Arial" panose="020B0604020202020204" pitchFamily="34" charset="0"/>
              <a:buChar char="•"/>
            </a:pPr>
            <a:r>
              <a:rPr lang="en-US" sz="2200" dirty="0"/>
              <a:t>Let’s assume A becomes positive saturated voltage.</a:t>
            </a:r>
          </a:p>
          <a:p>
            <a:pPr marL="285750" indent="-285750">
              <a:buFont typeface="Arial" panose="020B0604020202020204" pitchFamily="34" charset="0"/>
              <a:buChar char="•"/>
            </a:pPr>
            <a:r>
              <a:rPr lang="en-US" sz="2200" dirty="0"/>
              <a:t>So current flows towards the capacitor C through the resistor R1.</a:t>
            </a:r>
          </a:p>
          <a:p>
            <a:pPr marL="285750" indent="-285750">
              <a:buFont typeface="Arial" panose="020B0604020202020204" pitchFamily="34" charset="0"/>
              <a:buChar char="•"/>
            </a:pPr>
            <a:r>
              <a:rPr lang="en-US" sz="2200" dirty="0"/>
              <a:t>Electric charge begins to store up at the left side of the capacitor so capacitor voltage started increasing.</a:t>
            </a:r>
          </a:p>
          <a:p>
            <a:pPr marL="285750" indent="-285750">
              <a:buFont typeface="Arial" panose="020B0604020202020204" pitchFamily="34" charset="0"/>
              <a:buChar char="•"/>
            </a:pPr>
            <a:r>
              <a:rPr lang="en-US" sz="2200" dirty="0"/>
              <a:t>At the same time output of the IC2 (B point) Falls gradually.</a:t>
            </a:r>
          </a:p>
        </p:txBody>
      </p:sp>
      <p:pic>
        <p:nvPicPr>
          <p:cNvPr id="3" name="Picture 2"/>
          <p:cNvPicPr>
            <a:picLocks noChangeAspect="1"/>
          </p:cNvPicPr>
          <p:nvPr/>
        </p:nvPicPr>
        <p:blipFill>
          <a:blip r:embed="rId3"/>
          <a:stretch>
            <a:fillRect/>
          </a:stretch>
        </p:blipFill>
        <p:spPr>
          <a:xfrm>
            <a:off x="6916115" y="2421100"/>
            <a:ext cx="5132261" cy="3625472"/>
          </a:xfrm>
          <a:prstGeom prst="rect">
            <a:avLst/>
          </a:prstGeom>
        </p:spPr>
      </p:pic>
    </p:spTree>
    <p:extLst>
      <p:ext uri="{BB962C8B-B14F-4D97-AF65-F5344CB8AC3E}">
        <p14:creationId xmlns:p14="http://schemas.microsoft.com/office/powerpoint/2010/main" val="390073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Triangular Wave Generator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1188720" y="2327564"/>
                <a:ext cx="5887583"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C point is basically the a </a:t>
                </a:r>
                <a:r>
                  <a:rPr lang="en-US" sz="2200"/>
                  <a:t>voltage divider </a:t>
                </a:r>
                <a:r>
                  <a:rPr lang="en-US" sz="2200" dirty="0"/>
                  <a:t>circuit between A point and B point.</a:t>
                </a:r>
              </a:p>
              <a:p>
                <a:pPr marL="285750" indent="-285750">
                  <a:buFont typeface="Arial" panose="020B0604020202020204" pitchFamily="34" charset="0"/>
                  <a:buChar char="•"/>
                </a:pPr>
                <a:r>
                  <a:rPr lang="en-US" sz="2200" dirty="0"/>
                  <a:t>When B goes down, C will also go down because it is directly connected to B through the resistor R3.</a:t>
                </a:r>
              </a:p>
              <a:p>
                <a:pPr marL="285750" indent="-285750">
                  <a:buFont typeface="Arial" panose="020B0604020202020204" pitchFamily="34" charset="0"/>
                  <a:buChar char="•"/>
                </a:pPr>
                <a:r>
                  <a:rPr lang="en-US" sz="2200" dirty="0"/>
                  <a:t>When  voltage of C falls below 0 ,  value of  A point will change to negative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𝑠𝑎𝑡</m:t>
                        </m:r>
                      </m:sub>
                    </m:sSub>
                  </m:oMath>
                </a14:m>
                <a:r>
                  <a:rPr lang="en-US" sz="2200" dirty="0"/>
                  <a:t> rapidly because it is a comparator.</a:t>
                </a:r>
              </a:p>
              <a:p>
                <a:pPr marL="285750" indent="-285750">
                  <a:buFont typeface="Arial" panose="020B0604020202020204" pitchFamily="34" charset="0"/>
                  <a:buChar char="•"/>
                </a:pPr>
                <a:r>
                  <a:rPr lang="en-US" sz="2200" dirty="0"/>
                  <a:t>For the voltage at point C to  fall below zero, the condition of R2&gt;R3 is necessary.</a:t>
                </a:r>
              </a:p>
            </p:txBody>
          </p:sp>
        </mc:Choice>
        <mc:Fallback>
          <p:sp>
            <p:nvSpPr>
              <p:cNvPr id="6" name="TextBox 5"/>
              <p:cNvSpPr txBox="1">
                <a:spLocks noRot="1" noChangeAspect="1" noMove="1" noResize="1" noEditPoints="1" noAdjustHandles="1" noChangeArrowheads="1" noChangeShapeType="1" noTextEdit="1"/>
              </p:cNvSpPr>
              <p:nvPr/>
            </p:nvSpPr>
            <p:spPr>
              <a:xfrm>
                <a:off x="1188720" y="2327564"/>
                <a:ext cx="5887583" cy="3477875"/>
              </a:xfrm>
              <a:prstGeom prst="rect">
                <a:avLst/>
              </a:prstGeom>
              <a:blipFill>
                <a:blip r:embed="rId3"/>
                <a:stretch>
                  <a:fillRect l="-1139" t="-1228" b="-2632"/>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6916115" y="2421100"/>
            <a:ext cx="5132261" cy="3625472"/>
          </a:xfrm>
          <a:prstGeom prst="rect">
            <a:avLst/>
          </a:prstGeom>
        </p:spPr>
      </p:pic>
    </p:spTree>
    <p:extLst>
      <p:ext uri="{BB962C8B-B14F-4D97-AF65-F5344CB8AC3E}">
        <p14:creationId xmlns:p14="http://schemas.microsoft.com/office/powerpoint/2010/main" val="161806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Triangular Wave Generator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188720" y="2327564"/>
                <a:ext cx="5887583"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Now since A point is negative , the flow of current reverses and current flows towards point A through R1 . For this the voltage at B point rises gradually.</a:t>
                </a:r>
              </a:p>
              <a:p>
                <a:pPr marL="285750" indent="-285750">
                  <a:buFont typeface="Arial" panose="020B0604020202020204" pitchFamily="34" charset="0"/>
                  <a:buChar char="•"/>
                </a:pPr>
                <a:r>
                  <a:rPr lang="en-US" sz="2200" dirty="0"/>
                  <a:t>Now when the voltage at point C exceeds 0v ,  the output (A point) of the Schmitt circuit changes to positive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𝑠𝑎𝑡</m:t>
                        </m:r>
                      </m:sub>
                    </m:sSub>
                  </m:oMath>
                </a14:m>
                <a:r>
                  <a:rPr lang="en-US" sz="2200" dirty="0"/>
                  <a:t> rapidly. So the output of the integrator now declines gradually.</a:t>
                </a:r>
              </a:p>
              <a:p>
                <a:pPr marL="285750" indent="-285750">
                  <a:buFont typeface="Arial" panose="020B0604020202020204" pitchFamily="34" charset="0"/>
                  <a:buChar char="•"/>
                </a:pPr>
                <a:r>
                  <a:rPr lang="en-US" sz="2200" dirty="0"/>
                  <a:t>So we get a square wave output by point A and triangular waveform output by the B point.</a:t>
                </a:r>
              </a:p>
            </p:txBody>
          </p:sp>
        </mc:Choice>
        <mc:Fallback xmlns="">
          <p:sp>
            <p:nvSpPr>
              <p:cNvPr id="6" name="TextBox 5"/>
              <p:cNvSpPr txBox="1">
                <a:spLocks noRot="1" noChangeAspect="1" noMove="1" noResize="1" noEditPoints="1" noAdjustHandles="1" noChangeArrowheads="1" noChangeShapeType="1" noTextEdit="1"/>
              </p:cNvSpPr>
              <p:nvPr/>
            </p:nvSpPr>
            <p:spPr>
              <a:xfrm>
                <a:off x="1188720" y="2327564"/>
                <a:ext cx="5887583" cy="3477875"/>
              </a:xfrm>
              <a:prstGeom prst="rect">
                <a:avLst/>
              </a:prstGeom>
              <a:blipFill rotWithShape="0">
                <a:blip r:embed="rId3"/>
                <a:stretch>
                  <a:fillRect l="-1139" t="-1228" r="-828" b="-2632"/>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6916115" y="2421100"/>
            <a:ext cx="5132261" cy="3625472"/>
          </a:xfrm>
          <a:prstGeom prst="rect">
            <a:avLst/>
          </a:prstGeom>
        </p:spPr>
      </p:pic>
    </p:spTree>
    <p:extLst>
      <p:ext uri="{BB962C8B-B14F-4D97-AF65-F5344CB8AC3E}">
        <p14:creationId xmlns:p14="http://schemas.microsoft.com/office/powerpoint/2010/main" val="28242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lstStyle/>
          <a:p>
            <a:r>
              <a:rPr lang="en-US" dirty="0"/>
              <a:t>Simulation</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9209902" y="3097427"/>
            <a:ext cx="2570205" cy="923330"/>
          </a:xfrm>
          <a:prstGeom prst="rect">
            <a:avLst/>
          </a:prstGeom>
          <a:noFill/>
        </p:spPr>
        <p:txBody>
          <a:bodyPr wrap="square" rtlCol="0">
            <a:spAutoFit/>
          </a:bodyPr>
          <a:lstStyle/>
          <a:p>
            <a:r>
              <a:rPr lang="en-US" dirty="0"/>
              <a:t>Figure : Schematic of Triangular Wave generator circuit.</a:t>
            </a:r>
          </a:p>
        </p:txBody>
      </p:sp>
      <p:pic>
        <p:nvPicPr>
          <p:cNvPr id="3" name="Picture 2"/>
          <p:cNvPicPr>
            <a:picLocks noChangeAspect="1"/>
          </p:cNvPicPr>
          <p:nvPr/>
        </p:nvPicPr>
        <p:blipFill>
          <a:blip r:embed="rId3"/>
          <a:stretch>
            <a:fillRect/>
          </a:stretch>
        </p:blipFill>
        <p:spPr>
          <a:xfrm>
            <a:off x="486033" y="1806299"/>
            <a:ext cx="8723869" cy="4428915"/>
          </a:xfrm>
          <a:prstGeom prst="rect">
            <a:avLst/>
          </a:prstGeom>
        </p:spPr>
      </p:pic>
    </p:spTree>
    <p:extLst>
      <p:ext uri="{BB962C8B-B14F-4D97-AF65-F5344CB8AC3E}">
        <p14:creationId xmlns:p14="http://schemas.microsoft.com/office/powerpoint/2010/main" val="3255789534"/>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242852"/>
      </a:dk2>
      <a:lt2>
        <a:srgbClr val="ACCBF9"/>
      </a:lt2>
      <a:accent1>
        <a:srgbClr val="374C81"/>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6866</TotalTime>
  <Words>690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Retrospect</vt:lpstr>
      <vt:lpstr>Electronic Devices</vt:lpstr>
      <vt:lpstr>Triangular Wave Generator</vt:lpstr>
      <vt:lpstr>Schmitt Trigger</vt:lpstr>
      <vt:lpstr>Schmitt Trigger</vt:lpstr>
      <vt:lpstr>Integrator</vt:lpstr>
      <vt:lpstr>Triangular Wave Generator</vt:lpstr>
      <vt:lpstr>Triangular Wave Generator</vt:lpstr>
      <vt:lpstr>Triangular Wave Generator</vt:lpstr>
      <vt:lpstr>Simulation</vt:lpstr>
      <vt:lpstr>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Shahnewaz Ahmed</dc:creator>
  <cp:lastModifiedBy>Mehedi Hasan Himel - 0419062265</cp:lastModifiedBy>
  <cp:revision>94</cp:revision>
  <dcterms:created xsi:type="dcterms:W3CDTF">2020-07-11T16:03:08Z</dcterms:created>
  <dcterms:modified xsi:type="dcterms:W3CDTF">2020-12-05T07:58:41Z</dcterms:modified>
</cp:coreProperties>
</file>