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4" r:id="rId7"/>
    <p:sldId id="263" r:id="rId8"/>
    <p:sldId id="262" r:id="rId9"/>
    <p:sldId id="274" r:id="rId10"/>
    <p:sldId id="275" r:id="rId11"/>
    <p:sldId id="265" r:id="rId12"/>
    <p:sldId id="278" r:id="rId13"/>
    <p:sldId id="266" r:id="rId14"/>
    <p:sldId id="267" r:id="rId15"/>
    <p:sldId id="268" r:id="rId16"/>
    <p:sldId id="269" r:id="rId17"/>
    <p:sldId id="270" r:id="rId18"/>
    <p:sldId id="271" r:id="rId19"/>
    <p:sldId id="272" r:id="rId20"/>
    <p:sldId id="273"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6E58BF-9751-41B1-A497-857F445DF5DD}"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64148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E58BF-9751-41B1-A497-857F445DF5DD}"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205026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E58BF-9751-41B1-A497-857F445DF5DD}"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278311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E58BF-9751-41B1-A497-857F445DF5DD}"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136892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E58BF-9751-41B1-A497-857F445DF5DD}"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168966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E58BF-9751-41B1-A497-857F445DF5DD}"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189324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6E58BF-9751-41B1-A497-857F445DF5DD}"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14068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6E58BF-9751-41B1-A497-857F445DF5DD}"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307609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E58BF-9751-41B1-A497-857F445DF5DD}"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99007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E58BF-9751-41B1-A497-857F445DF5DD}"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198129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E58BF-9751-41B1-A497-857F445DF5DD}"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41EAB-22E3-4FC6-9299-CD1921FCC9E1}" type="slidenum">
              <a:rPr lang="en-US" smtClean="0"/>
              <a:t>‹#›</a:t>
            </a:fld>
            <a:endParaRPr lang="en-US"/>
          </a:p>
        </p:txBody>
      </p:sp>
    </p:spTree>
    <p:extLst>
      <p:ext uri="{BB962C8B-B14F-4D97-AF65-F5344CB8AC3E}">
        <p14:creationId xmlns:p14="http://schemas.microsoft.com/office/powerpoint/2010/main" val="270351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E58BF-9751-41B1-A497-857F445DF5DD}" type="datetimeFigureOut">
              <a:rPr lang="en-US" smtClean="0"/>
              <a:t>5/18/2021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41EAB-22E3-4FC6-9299-CD1921FCC9E1}" type="slidenum">
              <a:rPr lang="en-US" smtClean="0"/>
              <a:t>‹#›</a:t>
            </a:fld>
            <a:endParaRPr lang="en-US"/>
          </a:p>
        </p:txBody>
      </p:sp>
    </p:spTree>
    <p:extLst>
      <p:ext uri="{BB962C8B-B14F-4D97-AF65-F5344CB8AC3E}">
        <p14:creationId xmlns:p14="http://schemas.microsoft.com/office/powerpoint/2010/main" val="42897396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D330-E36E-4F75-93E1-B9D39463EAC6}"/>
              </a:ext>
            </a:extLst>
          </p:cNvPr>
          <p:cNvSpPr>
            <a:spLocks noGrp="1"/>
          </p:cNvSpPr>
          <p:nvPr>
            <p:ph type="title"/>
          </p:nvPr>
        </p:nvSpPr>
        <p:spPr>
          <a:xfrm>
            <a:off x="838200" y="365125"/>
            <a:ext cx="10515600" cy="2523849"/>
          </a:xfrm>
        </p:spPr>
        <p:txBody>
          <a:bodyPr/>
          <a:lstStyle/>
          <a:p>
            <a:r>
              <a:rPr lang="en-US" b="1" dirty="0"/>
              <a:t>	Hospital Cabin and ICU booking System</a:t>
            </a:r>
          </a:p>
        </p:txBody>
      </p:sp>
      <p:sp>
        <p:nvSpPr>
          <p:cNvPr id="3" name="Content Placeholder 2">
            <a:extLst>
              <a:ext uri="{FF2B5EF4-FFF2-40B4-BE49-F238E27FC236}">
                <a16:creationId xmlns:a16="http://schemas.microsoft.com/office/drawing/2014/main" id="{74C7C88B-DA5A-4784-B3DF-98ED87759FC0}"/>
              </a:ext>
            </a:extLst>
          </p:cNvPr>
          <p:cNvSpPr>
            <a:spLocks noGrp="1"/>
          </p:cNvSpPr>
          <p:nvPr>
            <p:ph idx="1"/>
          </p:nvPr>
        </p:nvSpPr>
        <p:spPr>
          <a:xfrm>
            <a:off x="838200" y="3273287"/>
            <a:ext cx="10515600" cy="2903676"/>
          </a:xfrm>
        </p:spPr>
        <p:txBody>
          <a:bodyPr/>
          <a:lstStyle/>
          <a:p>
            <a:pPr marL="0" indent="0">
              <a:buNone/>
            </a:pPr>
            <a:r>
              <a:rPr lang="en-US" dirty="0"/>
              <a:t>			CSE471-System Analysis &amp; Design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5107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Proposed System</a:t>
            </a:r>
          </a:p>
        </p:txBody>
      </p:sp>
      <p:sp>
        <p:nvSpPr>
          <p:cNvPr id="3" name="Content Placeholder 2"/>
          <p:cNvSpPr>
            <a:spLocks noGrp="1"/>
          </p:cNvSpPr>
          <p:nvPr>
            <p:ph idx="1"/>
          </p:nvPr>
        </p:nvSpPr>
        <p:spPr/>
        <p:txBody>
          <a:bodyPr/>
          <a:lstStyle/>
          <a:p>
            <a:pPr marL="0" indent="0">
              <a:buNone/>
            </a:pPr>
            <a:r>
              <a:rPr lang="en-US" dirty="0"/>
              <a:t>1. Launching the first Online Hospital and ICU Booking System in Bangladesh. </a:t>
            </a:r>
          </a:p>
          <a:p>
            <a:pPr marL="0" indent="0">
              <a:buNone/>
            </a:pPr>
            <a:r>
              <a:rPr lang="en-US" dirty="0"/>
              <a:t>2. One point home service. </a:t>
            </a:r>
          </a:p>
          <a:p>
            <a:pPr marL="0" indent="0">
              <a:buNone/>
            </a:pPr>
            <a:r>
              <a:rPr lang="en-US" dirty="0"/>
              <a:t>3. Options to choice various types of hospitals. </a:t>
            </a:r>
          </a:p>
          <a:p>
            <a:pPr marL="0" indent="0">
              <a:buNone/>
            </a:pPr>
            <a:r>
              <a:rPr lang="en-US" dirty="0"/>
              <a:t>4. Provide 24 * 7 hours service. </a:t>
            </a:r>
          </a:p>
          <a:p>
            <a:pPr marL="0" indent="0">
              <a:buNone/>
            </a:pPr>
            <a:r>
              <a:rPr lang="en-US" dirty="0"/>
              <a:t>5. Approach to save a lot of lives. </a:t>
            </a:r>
          </a:p>
          <a:p>
            <a:pPr marL="0" indent="0">
              <a:buNone/>
            </a:pPr>
            <a:r>
              <a:rPr lang="en-US" dirty="0"/>
              <a:t>6. Future plan of launching air ambulance and home medicine delivery service. </a:t>
            </a:r>
          </a:p>
          <a:p>
            <a:pPr marL="0" indent="0">
              <a:buNone/>
            </a:pPr>
            <a:r>
              <a:rPr lang="en-US" dirty="0"/>
              <a:t>7. Determined to follow Digital Activity Law.</a:t>
            </a:r>
          </a:p>
        </p:txBody>
      </p:sp>
    </p:spTree>
    <p:extLst>
      <p:ext uri="{BB962C8B-B14F-4D97-AF65-F5344CB8AC3E}">
        <p14:creationId xmlns:p14="http://schemas.microsoft.com/office/powerpoint/2010/main" val="203371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idx="1"/>
          </p:nvPr>
        </p:nvSpPr>
        <p:spPr/>
        <p:txBody>
          <a:bodyPr>
            <a:normAutofit lnSpcReduction="10000"/>
          </a:bodyPr>
          <a:lstStyle/>
          <a:p>
            <a:r>
              <a:rPr lang="en-US" dirty="0"/>
              <a:t>Functional Requirement: </a:t>
            </a:r>
          </a:p>
          <a:p>
            <a:endParaRPr lang="en-US" dirty="0"/>
          </a:p>
          <a:p>
            <a:pPr marL="0" indent="0">
              <a:buNone/>
            </a:pPr>
            <a:r>
              <a:rPr lang="en-US" dirty="0"/>
              <a:t>1. Log In Database.</a:t>
            </a:r>
          </a:p>
          <a:p>
            <a:endParaRPr lang="en-US" dirty="0"/>
          </a:p>
          <a:p>
            <a:pPr marL="0" indent="0">
              <a:buNone/>
            </a:pPr>
            <a:r>
              <a:rPr lang="en-US" dirty="0"/>
              <a:t>2. Admin.</a:t>
            </a:r>
          </a:p>
          <a:p>
            <a:endParaRPr lang="en-US" dirty="0"/>
          </a:p>
          <a:p>
            <a:pPr marL="0" indent="0">
              <a:buNone/>
            </a:pPr>
            <a:r>
              <a:rPr lang="en-US" dirty="0"/>
              <a:t> 3. Users.</a:t>
            </a:r>
          </a:p>
          <a:p>
            <a:endParaRPr lang="en-US" dirty="0"/>
          </a:p>
          <a:p>
            <a:pPr marL="0" indent="0">
              <a:buNone/>
            </a:pPr>
            <a:r>
              <a:rPr lang="en-US" dirty="0"/>
              <a:t>4. Rating system.</a:t>
            </a:r>
          </a:p>
        </p:txBody>
      </p:sp>
    </p:spTree>
    <p:extLst>
      <p:ext uri="{BB962C8B-B14F-4D97-AF65-F5344CB8AC3E}">
        <p14:creationId xmlns:p14="http://schemas.microsoft.com/office/powerpoint/2010/main" val="398677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6B42-6A43-4883-A857-A5A2492E7C43}"/>
              </a:ext>
            </a:extLst>
          </p:cNvPr>
          <p:cNvSpPr>
            <a:spLocks noGrp="1"/>
          </p:cNvSpPr>
          <p:nvPr>
            <p:ph type="title"/>
          </p:nvPr>
        </p:nvSpPr>
        <p:spPr/>
        <p:txBody>
          <a:bodyPr/>
          <a:lstStyle/>
          <a:p>
            <a:r>
              <a:rPr lang="en-US" dirty="0"/>
              <a:t>Non-functional</a:t>
            </a:r>
          </a:p>
        </p:txBody>
      </p:sp>
      <p:sp>
        <p:nvSpPr>
          <p:cNvPr id="3" name="Content Placeholder 2">
            <a:extLst>
              <a:ext uri="{FF2B5EF4-FFF2-40B4-BE49-F238E27FC236}">
                <a16:creationId xmlns:a16="http://schemas.microsoft.com/office/drawing/2014/main" id="{5D248539-9191-4356-91AB-936E873D0665}"/>
              </a:ext>
            </a:extLst>
          </p:cNvPr>
          <p:cNvSpPr>
            <a:spLocks noGrp="1"/>
          </p:cNvSpPr>
          <p:nvPr>
            <p:ph idx="1"/>
          </p:nvPr>
        </p:nvSpPr>
        <p:spPr/>
        <p:txBody>
          <a:bodyPr/>
          <a:lstStyle/>
          <a:p>
            <a:r>
              <a:rPr lang="en-US" sz="3200" dirty="0">
                <a:effectLst/>
                <a:latin typeface="Times New Roman" panose="02020603050405020304" pitchFamily="18" charset="0"/>
                <a:ea typeface="Cambria" panose="02040503050406030204" pitchFamily="18" charset="0"/>
                <a:cs typeface="Times New Roman" panose="02020603050405020304" pitchFamily="18" charset="0"/>
              </a:rPr>
              <a:t>Operational,</a:t>
            </a:r>
            <a:endParaRPr lang="en-US" sz="3200" dirty="0">
              <a:effectLst/>
              <a:latin typeface="Cambria" panose="02040503050406030204" pitchFamily="18" charset="0"/>
              <a:ea typeface="Cambria" panose="02040503050406030204" pitchFamily="18" charset="0"/>
              <a:cs typeface="Times New Roman" panose="02020603050405020304" pitchFamily="18" charset="0"/>
            </a:endParaRPr>
          </a:p>
          <a:p>
            <a:r>
              <a:rPr lang="en-US" sz="3200" dirty="0">
                <a:effectLst/>
                <a:latin typeface="Times New Roman" panose="02020603050405020304" pitchFamily="18" charset="0"/>
                <a:ea typeface="Cambria" panose="02040503050406030204" pitchFamily="18" charset="0"/>
                <a:cs typeface="Times New Roman" panose="02020603050405020304" pitchFamily="18" charset="0"/>
              </a:rPr>
              <a:t>Performance,</a:t>
            </a:r>
            <a:endParaRPr lang="en-US" sz="3200" dirty="0">
              <a:effectLst/>
              <a:latin typeface="Cambria" panose="02040503050406030204" pitchFamily="18" charset="0"/>
              <a:ea typeface="Cambria" panose="02040503050406030204" pitchFamily="18" charset="0"/>
              <a:cs typeface="Times New Roman" panose="02020603050405020304" pitchFamily="18" charset="0"/>
            </a:endParaRPr>
          </a:p>
          <a:p>
            <a:r>
              <a:rPr lang="en-US" sz="3200" dirty="0">
                <a:effectLst/>
                <a:latin typeface="Times New Roman" panose="02020603050405020304" pitchFamily="18" charset="0"/>
                <a:ea typeface="Cambria" panose="02040503050406030204" pitchFamily="18" charset="0"/>
                <a:cs typeface="Times New Roman" panose="02020603050405020304" pitchFamily="18" charset="0"/>
              </a:rPr>
              <a:t>Security,</a:t>
            </a:r>
            <a:endParaRPr lang="en-US" sz="3200" dirty="0">
              <a:effectLst/>
              <a:latin typeface="Cambria" panose="02040503050406030204" pitchFamily="18" charset="0"/>
              <a:ea typeface="Cambria" panose="02040503050406030204" pitchFamily="18" charset="0"/>
              <a:cs typeface="Times New Roman" panose="02020603050405020304" pitchFamily="18" charset="0"/>
            </a:endParaRPr>
          </a:p>
          <a:p>
            <a:r>
              <a:rPr lang="en-US" sz="3200" dirty="0">
                <a:effectLst/>
                <a:latin typeface="Times New Roman" panose="02020603050405020304" pitchFamily="18" charset="0"/>
                <a:ea typeface="Cambria" panose="02040503050406030204" pitchFamily="18" charset="0"/>
                <a:cs typeface="Times New Roman" panose="02020603050405020304" pitchFamily="18" charset="0"/>
              </a:rPr>
              <a:t>Cultural and Political.</a:t>
            </a:r>
            <a:endParaRPr lang="en-US" sz="32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770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818" y="1325236"/>
            <a:ext cx="10161431" cy="5190186"/>
          </a:xfrm>
        </p:spPr>
      </p:pic>
    </p:spTree>
    <p:extLst>
      <p:ext uri="{BB962C8B-B14F-4D97-AF65-F5344CB8AC3E}">
        <p14:creationId xmlns:p14="http://schemas.microsoft.com/office/powerpoint/2010/main" val="168423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8029" y="2442119"/>
            <a:ext cx="5386535" cy="1325563"/>
          </a:xfrm>
        </p:spPr>
        <p:txBody>
          <a:bodyPr/>
          <a:lstStyle/>
          <a:p>
            <a:r>
              <a:rPr lang="en-US" dirty="0"/>
              <a:t>ACTIVITY </a:t>
            </a:r>
            <a:br>
              <a:rPr lang="en-US" dirty="0"/>
            </a:br>
            <a:r>
              <a:rPr lang="en-US" dirty="0"/>
              <a:t>DIAGRAM</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37277" y="1592013"/>
            <a:ext cx="3145540" cy="4351338"/>
          </a:xfrm>
        </p:spPr>
      </p:pic>
    </p:spTree>
    <p:extLst>
      <p:ext uri="{BB962C8B-B14F-4D97-AF65-F5344CB8AC3E}">
        <p14:creationId xmlns:p14="http://schemas.microsoft.com/office/powerpoint/2010/main" val="362801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8030" y="2550296"/>
            <a:ext cx="5478353" cy="1325563"/>
          </a:xfrm>
        </p:spPr>
        <p:txBody>
          <a:bodyPr>
            <a:normAutofit fontScale="90000"/>
          </a:bodyPr>
          <a:lstStyle/>
          <a:p>
            <a:r>
              <a:rPr lang="en-US" dirty="0"/>
              <a:t>SEQUENCE </a:t>
            </a:r>
            <a:br>
              <a:rPr lang="en-US" dirty="0"/>
            </a:br>
            <a:r>
              <a:rPr lang="en-US" dirty="0"/>
              <a:t>DIAGRAM</a:t>
            </a:r>
            <a:br>
              <a:rPr lang="en-US" dirty="0"/>
            </a:br>
            <a:r>
              <a:rPr lang="en-US" dirty="0"/>
              <a:t>(ADMIN)</a:t>
            </a:r>
            <a:br>
              <a:rPr lang="en-US" dirty="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72293"/>
            <a:ext cx="4796076" cy="4351338"/>
          </a:xfrm>
        </p:spPr>
      </p:pic>
    </p:spTree>
    <p:extLst>
      <p:ext uri="{BB962C8B-B14F-4D97-AF65-F5344CB8AC3E}">
        <p14:creationId xmlns:p14="http://schemas.microsoft.com/office/powerpoint/2010/main" val="26060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6326" y="2415993"/>
            <a:ext cx="4732636" cy="1325563"/>
          </a:xfrm>
        </p:spPr>
        <p:txBody>
          <a:bodyPr>
            <a:normAutofit fontScale="90000"/>
          </a:bodyPr>
          <a:lstStyle/>
          <a:p>
            <a:r>
              <a:rPr lang="en-US" dirty="0"/>
              <a:t>SEQUENCE </a:t>
            </a:r>
            <a:br>
              <a:rPr lang="en-US" dirty="0"/>
            </a:br>
            <a:r>
              <a:rPr lang="en-US" dirty="0"/>
              <a:t>DIAGRAM</a:t>
            </a:r>
            <a:br>
              <a:rPr lang="en-US" dirty="0"/>
            </a:br>
            <a:r>
              <a:rPr lang="en-US" dirty="0"/>
              <a:t>(USER)</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62594" y="1058091"/>
            <a:ext cx="4011555" cy="4983935"/>
          </a:xfrm>
        </p:spPr>
      </p:pic>
    </p:spTree>
    <p:extLst>
      <p:ext uri="{BB962C8B-B14F-4D97-AF65-F5344CB8AC3E}">
        <p14:creationId xmlns:p14="http://schemas.microsoft.com/office/powerpoint/2010/main" val="74173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FLOW DIAGRAM</a:t>
            </a:r>
            <a:br>
              <a:rPr lang="en-US" dirty="0"/>
            </a:br>
            <a:r>
              <a:rPr lang="en-US" dirty="0"/>
              <a:t>LEVEL-0</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934325" cy="4171950"/>
          </a:xfrm>
        </p:spPr>
      </p:pic>
    </p:spTree>
    <p:extLst>
      <p:ext uri="{BB962C8B-B14F-4D97-AF65-F5344CB8AC3E}">
        <p14:creationId xmlns:p14="http://schemas.microsoft.com/office/powerpoint/2010/main" val="3983172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1" y="182245"/>
            <a:ext cx="2706566" cy="1325563"/>
          </a:xfrm>
        </p:spPr>
        <p:txBody>
          <a:bodyPr/>
          <a:lstStyle/>
          <a:p>
            <a:r>
              <a:rPr lang="en-US" dirty="0"/>
              <a:t>LEVEL-1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83" y="1507808"/>
            <a:ext cx="4885761" cy="48407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599" y="998357"/>
            <a:ext cx="5376925" cy="5350192"/>
          </a:xfrm>
          <a:prstGeom prst="rect">
            <a:avLst/>
          </a:prstGeom>
        </p:spPr>
      </p:pic>
    </p:spTree>
    <p:extLst>
      <p:ext uri="{BB962C8B-B14F-4D97-AF65-F5344CB8AC3E}">
        <p14:creationId xmlns:p14="http://schemas.microsoft.com/office/powerpoint/2010/main" val="47493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616"/>
            <a:ext cx="10515600" cy="1325563"/>
          </a:xfrm>
        </p:spPr>
        <p:txBody>
          <a:bodyPr/>
          <a:lstStyle/>
          <a:p>
            <a:r>
              <a:rPr lang="en-US" dirty="0"/>
              <a:t>WINDOWS NAVIGATION DIAGRAM</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525179"/>
            <a:ext cx="3368040" cy="4679678"/>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4753" y="1251880"/>
            <a:ext cx="5030533" cy="5391785"/>
          </a:xfrm>
          <a:prstGeom prst="rect">
            <a:avLst/>
          </a:prstGeom>
        </p:spPr>
      </p:pic>
      <p:sp>
        <p:nvSpPr>
          <p:cNvPr id="3" name="TextBox 2">
            <a:extLst>
              <a:ext uri="{FF2B5EF4-FFF2-40B4-BE49-F238E27FC236}">
                <a16:creationId xmlns:a16="http://schemas.microsoft.com/office/drawing/2014/main" id="{C8A5C23E-B7C0-42A1-A7B8-D5D9DAF4099D}"/>
              </a:ext>
            </a:extLst>
          </p:cNvPr>
          <p:cNvSpPr txBox="1"/>
          <p:nvPr/>
        </p:nvSpPr>
        <p:spPr>
          <a:xfrm>
            <a:off x="1896714" y="6214796"/>
            <a:ext cx="798617" cy="369332"/>
          </a:xfrm>
          <a:prstGeom prst="rect">
            <a:avLst/>
          </a:prstGeom>
          <a:noFill/>
        </p:spPr>
        <p:txBody>
          <a:bodyPr wrap="none" rtlCol="0">
            <a:spAutoFit/>
          </a:bodyPr>
          <a:lstStyle/>
          <a:p>
            <a:r>
              <a:rPr lang="en-US" dirty="0"/>
              <a:t>Admin</a:t>
            </a:r>
          </a:p>
        </p:txBody>
      </p:sp>
      <p:sp>
        <p:nvSpPr>
          <p:cNvPr id="4" name="TextBox 3">
            <a:extLst>
              <a:ext uri="{FF2B5EF4-FFF2-40B4-BE49-F238E27FC236}">
                <a16:creationId xmlns:a16="http://schemas.microsoft.com/office/drawing/2014/main" id="{298BB5D2-FB5D-4073-B569-FD1A8C0A07FD}"/>
              </a:ext>
            </a:extLst>
          </p:cNvPr>
          <p:cNvSpPr txBox="1"/>
          <p:nvPr/>
        </p:nvSpPr>
        <p:spPr>
          <a:xfrm>
            <a:off x="8266043" y="6584128"/>
            <a:ext cx="838200" cy="369332"/>
          </a:xfrm>
          <a:prstGeom prst="rect">
            <a:avLst/>
          </a:prstGeom>
          <a:noFill/>
        </p:spPr>
        <p:txBody>
          <a:bodyPr wrap="square" rtlCol="0">
            <a:spAutoFit/>
          </a:bodyPr>
          <a:lstStyle/>
          <a:p>
            <a:r>
              <a:rPr lang="en-US" dirty="0"/>
              <a:t>User</a:t>
            </a:r>
          </a:p>
        </p:txBody>
      </p:sp>
    </p:spTree>
    <p:extLst>
      <p:ext uri="{BB962C8B-B14F-4D97-AF65-F5344CB8AC3E}">
        <p14:creationId xmlns:p14="http://schemas.microsoft.com/office/powerpoint/2010/main" val="308280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0A61-C3ED-4797-BDF3-D26BB12BBA30}"/>
              </a:ext>
            </a:extLst>
          </p:cNvPr>
          <p:cNvSpPr>
            <a:spLocks noGrp="1"/>
          </p:cNvSpPr>
          <p:nvPr>
            <p:ph type="title"/>
          </p:nvPr>
        </p:nvSpPr>
        <p:spPr/>
        <p:txBody>
          <a:bodyPr/>
          <a:lstStyle/>
          <a:p>
            <a:r>
              <a:rPr lang="en-US" sz="4400" b="1" dirty="0"/>
              <a:t>Group: 02(Sec-02)</a:t>
            </a:r>
            <a:endParaRPr lang="en-US" b="1" dirty="0"/>
          </a:p>
        </p:txBody>
      </p:sp>
      <p:sp>
        <p:nvSpPr>
          <p:cNvPr id="8" name="TextBox 7">
            <a:extLst>
              <a:ext uri="{FF2B5EF4-FFF2-40B4-BE49-F238E27FC236}">
                <a16:creationId xmlns:a16="http://schemas.microsoft.com/office/drawing/2014/main" id="{98669E92-806C-45E9-9F58-E88910E0EC03}"/>
              </a:ext>
            </a:extLst>
          </p:cNvPr>
          <p:cNvSpPr txBox="1"/>
          <p:nvPr/>
        </p:nvSpPr>
        <p:spPr>
          <a:xfrm>
            <a:off x="1010479" y="1690688"/>
            <a:ext cx="5999922" cy="523220"/>
          </a:xfrm>
          <a:prstGeom prst="rect">
            <a:avLst/>
          </a:prstGeom>
          <a:noFill/>
        </p:spPr>
        <p:txBody>
          <a:bodyPr wrap="square" rtlCol="0">
            <a:spAutoFit/>
          </a:bodyPr>
          <a:lstStyle/>
          <a:p>
            <a:r>
              <a:rPr lang="en-US" sz="2800" b="1" cap="none" spc="0" dirty="0">
                <a:ln w="0"/>
                <a:solidFill>
                  <a:schemeClr val="tx1"/>
                </a:solidFill>
                <a:effectLst>
                  <a:outerShdw blurRad="38100" dist="19050" dir="2700000" algn="tl" rotWithShape="0">
                    <a:schemeClr val="dk1">
                      <a:alpha val="40000"/>
                    </a:schemeClr>
                  </a:outerShdw>
                </a:effectLst>
              </a:rPr>
              <a:t>Members Name and Id:</a:t>
            </a:r>
          </a:p>
        </p:txBody>
      </p:sp>
      <p:sp>
        <p:nvSpPr>
          <p:cNvPr id="10" name="TextBox 9">
            <a:extLst>
              <a:ext uri="{FF2B5EF4-FFF2-40B4-BE49-F238E27FC236}">
                <a16:creationId xmlns:a16="http://schemas.microsoft.com/office/drawing/2014/main" id="{86FB0E1C-37D5-4AC6-8E52-B0EDB7F9F393}"/>
              </a:ext>
            </a:extLst>
          </p:cNvPr>
          <p:cNvSpPr txBox="1"/>
          <p:nvPr/>
        </p:nvSpPr>
        <p:spPr>
          <a:xfrm>
            <a:off x="6705600" y="4081669"/>
            <a:ext cx="4648200" cy="1661993"/>
          </a:xfrm>
          <a:prstGeom prst="rect">
            <a:avLst/>
          </a:prstGeom>
          <a:noFill/>
        </p:spPr>
        <p:txBody>
          <a:bodyPr wrap="square" rtlCol="0">
            <a:spAutoFit/>
          </a:bodyPr>
          <a:lstStyle/>
          <a:p>
            <a:r>
              <a:rPr lang="en-US" sz="3600" b="1" dirty="0"/>
              <a:t>Presented to:</a:t>
            </a:r>
          </a:p>
          <a:p>
            <a:pPr marL="571500" indent="-571500">
              <a:buFont typeface="Wingdings" panose="05000000000000000000" pitchFamily="2" charset="2"/>
              <a:buChar char="v"/>
            </a:pPr>
            <a:r>
              <a:rPr lang="en-US" sz="2400" b="1" dirty="0" err="1"/>
              <a:t>Afrina</a:t>
            </a:r>
            <a:r>
              <a:rPr lang="en-US" sz="2400" b="1" dirty="0"/>
              <a:t> Khatun</a:t>
            </a:r>
          </a:p>
          <a:p>
            <a:pPr marL="571500" indent="-571500">
              <a:buFont typeface="Wingdings" panose="05000000000000000000" pitchFamily="2" charset="2"/>
              <a:buChar char="v"/>
            </a:pPr>
            <a:r>
              <a:rPr lang="en-US" sz="2400" b="1" dirty="0" err="1"/>
              <a:t>Nasif</a:t>
            </a:r>
            <a:r>
              <a:rPr lang="en-US" sz="2400" b="1" dirty="0"/>
              <a:t> Noor </a:t>
            </a:r>
            <a:r>
              <a:rPr lang="en-US" sz="2400" b="1" dirty="0" err="1"/>
              <a:t>Saleheen</a:t>
            </a:r>
            <a:endParaRPr lang="en-US" sz="2400" b="1" dirty="0"/>
          </a:p>
          <a:p>
            <a:endParaRPr lang="en-US" dirty="0"/>
          </a:p>
        </p:txBody>
      </p:sp>
      <p:sp>
        <p:nvSpPr>
          <p:cNvPr id="13" name="TextBox 12">
            <a:extLst>
              <a:ext uri="{FF2B5EF4-FFF2-40B4-BE49-F238E27FC236}">
                <a16:creationId xmlns:a16="http://schemas.microsoft.com/office/drawing/2014/main" id="{541590EB-4C24-49A4-AAE5-2B2ADBECAD98}"/>
              </a:ext>
            </a:extLst>
          </p:cNvPr>
          <p:cNvSpPr txBox="1"/>
          <p:nvPr/>
        </p:nvSpPr>
        <p:spPr>
          <a:xfrm>
            <a:off x="1023731" y="2504661"/>
            <a:ext cx="7073347" cy="1384995"/>
          </a:xfrm>
          <a:prstGeom prst="rect">
            <a:avLst/>
          </a:prstGeom>
          <a:noFill/>
        </p:spPr>
        <p:txBody>
          <a:bodyPr wrap="square" rtlCol="0">
            <a:spAutoFit/>
          </a:bodyPr>
          <a:lstStyle/>
          <a:p>
            <a:pPr marL="285750" indent="-285750">
              <a:buFont typeface="Wingdings" panose="05000000000000000000" pitchFamily="2" charset="2"/>
              <a:buChar char="v"/>
            </a:pPr>
            <a:r>
              <a:rPr lang="en-US" sz="2800" dirty="0">
                <a:effectLst/>
                <a:latin typeface="Calibri" panose="020F0502020204030204" pitchFamily="34" charset="0"/>
                <a:ea typeface="Calibri" panose="020F0502020204030204" pitchFamily="34" charset="0"/>
                <a:cs typeface="Times New Roman" panose="02020603050405020304" pitchFamily="18" charset="0"/>
              </a:rPr>
              <a:t>Jawad Bin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Jalil</a:t>
            </a:r>
            <a:r>
              <a:rPr lang="en-US" sz="2800" dirty="0">
                <a:effectLst/>
                <a:latin typeface="Calibri" panose="020F0502020204030204" pitchFamily="34" charset="0"/>
                <a:ea typeface="Calibri" panose="020F0502020204030204" pitchFamily="34" charset="0"/>
                <a:cs typeface="Times New Roman" panose="02020603050405020304" pitchFamily="18" charset="0"/>
              </a:rPr>
              <a:t>(18321004)</a:t>
            </a:r>
          </a:p>
          <a:p>
            <a:pPr marL="285750" indent="-285750">
              <a:buFont typeface="Wingdings" panose="05000000000000000000" pitchFamily="2" charset="2"/>
              <a:buChar char="v"/>
            </a:pPr>
            <a:r>
              <a:rPr lang="en-US" sz="2800" dirty="0">
                <a:effectLst/>
                <a:latin typeface="Calibri" panose="020F0502020204030204" pitchFamily="34" charset="0"/>
                <a:ea typeface="Calibri" panose="020F0502020204030204" pitchFamily="34" charset="0"/>
                <a:cs typeface="Times New Roman" panose="02020603050405020304" pitchFamily="18" charset="0"/>
              </a:rPr>
              <a:t>Sugata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Saha</a:t>
            </a:r>
            <a:r>
              <a:rPr lang="en-US" sz="2800" dirty="0">
                <a:effectLst/>
                <a:latin typeface="Calibri" panose="020F0502020204030204" pitchFamily="34" charset="0"/>
                <a:ea typeface="Calibri" panose="020F0502020204030204" pitchFamily="34" charset="0"/>
                <a:cs typeface="Times New Roman" panose="02020603050405020304" pitchFamily="18" charset="0"/>
              </a:rPr>
              <a:t>(18301089)</a:t>
            </a:r>
          </a:p>
          <a:p>
            <a:pPr marL="285750" indent="-285750">
              <a:buFont typeface="Wingdings" panose="05000000000000000000" pitchFamily="2" charset="2"/>
              <a:buChar char="v"/>
            </a:pPr>
            <a:r>
              <a:rPr lang="en-US" sz="2800" dirty="0">
                <a:effectLst/>
                <a:latin typeface="Calibri" panose="020F0502020204030204" pitchFamily="34" charset="0"/>
                <a:ea typeface="Calibri" panose="020F0502020204030204" pitchFamily="34" charset="0"/>
                <a:cs typeface="Times New Roman" panose="02020603050405020304" pitchFamily="18" charset="0"/>
              </a:rPr>
              <a:t>MD. Abdul Kahhar Siddiki Shan(18301221</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6342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&amp; CONCLUSION</a:t>
            </a:r>
          </a:p>
        </p:txBody>
      </p:sp>
      <p:sp>
        <p:nvSpPr>
          <p:cNvPr id="5" name="Rectangle 4"/>
          <p:cNvSpPr/>
          <p:nvPr/>
        </p:nvSpPr>
        <p:spPr>
          <a:xfrm>
            <a:off x="838200" y="1950946"/>
            <a:ext cx="11258006" cy="1938992"/>
          </a:xfrm>
          <a:prstGeom prst="rect">
            <a:avLst/>
          </a:prstGeom>
        </p:spPr>
        <p:txBody>
          <a:bodyPr wrap="square">
            <a:spAutoFit/>
          </a:bodyPr>
          <a:lstStyle/>
          <a:p>
            <a:pPr algn="just"/>
            <a:r>
              <a:rPr lang="en-US" sz="2400" dirty="0"/>
              <a:t>we believe that this system will help a number of people who are getting in huge trouble to find hospital cabin and ICU from their home. People can access this system from anywhere of the country and this system will be eligible to every corner of the country. And also hope that the system will revive the medical situation of our country slowly but surely.</a:t>
            </a:r>
          </a:p>
        </p:txBody>
      </p:sp>
    </p:spTree>
    <p:extLst>
      <p:ext uri="{BB962C8B-B14F-4D97-AF65-F5344CB8AC3E}">
        <p14:creationId xmlns:p14="http://schemas.microsoft.com/office/powerpoint/2010/main" val="1030144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EC39-1F6A-45B7-97F0-487F728C9B31}"/>
              </a:ext>
            </a:extLst>
          </p:cNvPr>
          <p:cNvSpPr>
            <a:spLocks noGrp="1"/>
          </p:cNvSpPr>
          <p:nvPr>
            <p:ph type="title"/>
          </p:nvPr>
        </p:nvSpPr>
        <p:spPr>
          <a:xfrm>
            <a:off x="838199" y="325369"/>
            <a:ext cx="10532165" cy="4008092"/>
          </a:xfrm>
        </p:spPr>
        <p:txBody>
          <a:bodyPr>
            <a:normAutofit/>
          </a:bodyPr>
          <a:lstStyle/>
          <a:p>
            <a:r>
              <a:rPr lang="en-US" sz="6000" dirty="0"/>
              <a:t>Any Question?</a:t>
            </a:r>
          </a:p>
        </p:txBody>
      </p:sp>
    </p:spTree>
    <p:extLst>
      <p:ext uri="{BB962C8B-B14F-4D97-AF65-F5344CB8AC3E}">
        <p14:creationId xmlns:p14="http://schemas.microsoft.com/office/powerpoint/2010/main" val="1758773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2E3-D24D-4474-A041-B348B8EB5D28}"/>
              </a:ext>
            </a:extLst>
          </p:cNvPr>
          <p:cNvSpPr>
            <a:spLocks noGrp="1"/>
          </p:cNvSpPr>
          <p:nvPr>
            <p:ph type="title"/>
          </p:nvPr>
        </p:nvSpPr>
        <p:spPr>
          <a:xfrm>
            <a:off x="838200" y="1504812"/>
            <a:ext cx="10515600" cy="3941831"/>
          </a:xfrm>
        </p:spPr>
        <p:txBody>
          <a:bodyPr>
            <a:normAutofit/>
          </a:bodyPr>
          <a:lstStyle/>
          <a:p>
            <a:r>
              <a:rPr lang="en-US" sz="8000" dirty="0"/>
              <a:t>Thank you</a:t>
            </a:r>
          </a:p>
        </p:txBody>
      </p:sp>
    </p:spTree>
    <p:extLst>
      <p:ext uri="{BB962C8B-B14F-4D97-AF65-F5344CB8AC3E}">
        <p14:creationId xmlns:p14="http://schemas.microsoft.com/office/powerpoint/2010/main" val="231170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265A-1AA8-4065-B5BD-AB5D7992AFF1}"/>
              </a:ext>
            </a:extLst>
          </p:cNvPr>
          <p:cNvSpPr>
            <a:spLocks noGrp="1"/>
          </p:cNvSpPr>
          <p:nvPr>
            <p:ph type="title"/>
          </p:nvPr>
        </p:nvSpPr>
        <p:spPr/>
        <p:txBody>
          <a:bodyPr/>
          <a:lstStyle/>
          <a:p>
            <a:r>
              <a:rPr lang="en-US" sz="4400" b="1" dirty="0"/>
              <a:t>Contents:</a:t>
            </a:r>
            <a:endParaRPr lang="en-US" dirty="0"/>
          </a:p>
        </p:txBody>
      </p:sp>
      <p:sp>
        <p:nvSpPr>
          <p:cNvPr id="3" name="Content Placeholder 2">
            <a:extLst>
              <a:ext uri="{FF2B5EF4-FFF2-40B4-BE49-F238E27FC236}">
                <a16:creationId xmlns:a16="http://schemas.microsoft.com/office/drawing/2014/main" id="{06613E71-55DD-4B32-A1B2-FDB9FC3C31AB}"/>
              </a:ext>
            </a:extLst>
          </p:cNvPr>
          <p:cNvSpPr>
            <a:spLocks noGrp="1"/>
          </p:cNvSpPr>
          <p:nvPr>
            <p:ph idx="1"/>
          </p:nvPr>
        </p:nvSpPr>
        <p:spPr/>
        <p:txBody>
          <a:bodyPr>
            <a:normAutofit fontScale="92500" lnSpcReduction="10000"/>
          </a:bodyPr>
          <a:lstStyle/>
          <a:p>
            <a:r>
              <a:rPr lang="en-US" dirty="0"/>
              <a:t>Contribution Of Members</a:t>
            </a:r>
          </a:p>
          <a:p>
            <a:r>
              <a:rPr lang="en-US" dirty="0"/>
              <a:t>For instance</a:t>
            </a:r>
          </a:p>
          <a:p>
            <a:r>
              <a:rPr lang="en-US" dirty="0"/>
              <a:t>Planning</a:t>
            </a:r>
          </a:p>
          <a:p>
            <a:r>
              <a:rPr lang="en-US" dirty="0"/>
              <a:t>Analysis</a:t>
            </a:r>
          </a:p>
          <a:p>
            <a:r>
              <a:rPr lang="en-US" dirty="0"/>
              <a:t>Design</a:t>
            </a:r>
          </a:p>
          <a:p>
            <a:r>
              <a:rPr lang="en-US" dirty="0"/>
              <a:t>Analysis of Current System</a:t>
            </a:r>
          </a:p>
          <a:p>
            <a:r>
              <a:rPr lang="en-US" dirty="0"/>
              <a:t>Analysis of Proposed System</a:t>
            </a:r>
          </a:p>
          <a:p>
            <a:r>
              <a:rPr lang="en-US" dirty="0"/>
              <a:t>UML diagram</a:t>
            </a:r>
          </a:p>
          <a:p>
            <a:r>
              <a:rPr lang="en-US" dirty="0"/>
              <a:t>Summary &amp; conclusion</a:t>
            </a:r>
            <a:br>
              <a:rPr lang="en-US" dirty="0"/>
            </a:br>
            <a:endParaRPr lang="en-US" dirty="0"/>
          </a:p>
          <a:p>
            <a:pPr lvl="1"/>
            <a:endParaRPr lang="en-US" dirty="0"/>
          </a:p>
        </p:txBody>
      </p:sp>
    </p:spTree>
    <p:extLst>
      <p:ext uri="{BB962C8B-B14F-4D97-AF65-F5344CB8AC3E}">
        <p14:creationId xmlns:p14="http://schemas.microsoft.com/office/powerpoint/2010/main" val="35912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EE83-0247-4865-AC99-16B5D04D13F3}"/>
              </a:ext>
            </a:extLst>
          </p:cNvPr>
          <p:cNvSpPr>
            <a:spLocks noGrp="1"/>
          </p:cNvSpPr>
          <p:nvPr>
            <p:ph type="title"/>
          </p:nvPr>
        </p:nvSpPr>
        <p:spPr/>
        <p:txBody>
          <a:bodyPr/>
          <a:lstStyle/>
          <a:p>
            <a:r>
              <a:rPr lang="en-US" dirty="0"/>
              <a:t>Contribution Of Members:</a:t>
            </a:r>
          </a:p>
        </p:txBody>
      </p:sp>
      <p:graphicFrame>
        <p:nvGraphicFramePr>
          <p:cNvPr id="4" name="Table 4">
            <a:extLst>
              <a:ext uri="{FF2B5EF4-FFF2-40B4-BE49-F238E27FC236}">
                <a16:creationId xmlns:a16="http://schemas.microsoft.com/office/drawing/2014/main" id="{C77087F2-43BC-4E82-8E38-327EEED9BFFE}"/>
              </a:ext>
            </a:extLst>
          </p:cNvPr>
          <p:cNvGraphicFramePr>
            <a:graphicFrameLocks noGrp="1"/>
          </p:cNvGraphicFramePr>
          <p:nvPr>
            <p:ph idx="1"/>
            <p:extLst>
              <p:ext uri="{D42A27DB-BD31-4B8C-83A1-F6EECF244321}">
                <p14:modId xmlns:p14="http://schemas.microsoft.com/office/powerpoint/2010/main" val="2354180367"/>
              </p:ext>
            </p:extLst>
          </p:nvPr>
        </p:nvGraphicFramePr>
        <p:xfrm>
          <a:off x="838200" y="1825625"/>
          <a:ext cx="10515597" cy="3662680"/>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1091679535"/>
                    </a:ext>
                  </a:extLst>
                </a:gridCol>
                <a:gridCol w="2468218">
                  <a:extLst>
                    <a:ext uri="{9D8B030D-6E8A-4147-A177-3AD203B41FA5}">
                      <a16:colId xmlns:a16="http://schemas.microsoft.com/office/drawing/2014/main" val="2538882316"/>
                    </a:ext>
                  </a:extLst>
                </a:gridCol>
                <a:gridCol w="4542180">
                  <a:extLst>
                    <a:ext uri="{9D8B030D-6E8A-4147-A177-3AD203B41FA5}">
                      <a16:colId xmlns:a16="http://schemas.microsoft.com/office/drawing/2014/main" val="2425273303"/>
                    </a:ext>
                  </a:extLst>
                </a:gridCol>
              </a:tblGrid>
              <a:tr h="370840">
                <a:tc>
                  <a:txBody>
                    <a:bodyPr/>
                    <a:lstStyle/>
                    <a:p>
                      <a:r>
                        <a:rPr lang="en-US" dirty="0"/>
                        <a:t>                        Name</a:t>
                      </a:r>
                    </a:p>
                  </a:txBody>
                  <a:tcPr/>
                </a:tc>
                <a:tc>
                  <a:txBody>
                    <a:bodyPr/>
                    <a:lstStyle/>
                    <a:p>
                      <a:r>
                        <a:rPr lang="en-US" dirty="0"/>
                        <a:t>                  ID</a:t>
                      </a:r>
                    </a:p>
                  </a:txBody>
                  <a:tcPr/>
                </a:tc>
                <a:tc>
                  <a:txBody>
                    <a:bodyPr/>
                    <a:lstStyle/>
                    <a:p>
                      <a:r>
                        <a:rPr lang="en-US" dirty="0"/>
                        <a:t>                                  Activity</a:t>
                      </a:r>
                    </a:p>
                  </a:txBody>
                  <a:tcPr/>
                </a:tc>
                <a:extLst>
                  <a:ext uri="{0D108BD9-81ED-4DB2-BD59-A6C34878D82A}">
                    <a16:rowId xmlns:a16="http://schemas.microsoft.com/office/drawing/2014/main" val="2200212653"/>
                  </a:ext>
                </a:extLst>
              </a:tr>
              <a:tr h="370840">
                <a:tc>
                  <a:txBody>
                    <a:bodyPr/>
                    <a:lstStyle/>
                    <a:p>
                      <a:r>
                        <a:rPr lang="en-US" dirty="0"/>
                        <a:t>MD. Abdul Kahhar Siddiki Shan</a:t>
                      </a:r>
                    </a:p>
                  </a:txBody>
                  <a:tcPr/>
                </a:tc>
                <a:tc>
                  <a:txBody>
                    <a:bodyPr/>
                    <a:lstStyle/>
                    <a:p>
                      <a:r>
                        <a:rPr lang="en-US" dirty="0"/>
                        <a:t>         18301221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Motivation, System request(Business</a:t>
                      </a:r>
                      <a:r>
                        <a:rPr lang="en-US" sz="1800" b="1" kern="1200" baseline="0" dirty="0">
                          <a:solidFill>
                            <a:schemeClr val="dk1"/>
                          </a:solidFill>
                          <a:effectLst/>
                          <a:latin typeface="+mn-lt"/>
                          <a:ea typeface="+mn-ea"/>
                          <a:cs typeface="+mn-cs"/>
                        </a:rPr>
                        <a:t> values)</a:t>
                      </a:r>
                      <a:endParaRPr lang="en-US"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Requirement Analysis, Sequence diagram (admin), State Machine diagram(admin), Data Flow diagram</a:t>
                      </a:r>
                      <a:endParaRPr lang="en-US" dirty="0"/>
                    </a:p>
                  </a:txBody>
                  <a:tcPr/>
                </a:tc>
                <a:extLst>
                  <a:ext uri="{0D108BD9-81ED-4DB2-BD59-A6C34878D82A}">
                    <a16:rowId xmlns:a16="http://schemas.microsoft.com/office/drawing/2014/main" val="2968704603"/>
                  </a:ext>
                </a:extLst>
              </a:tr>
              <a:tr h="559766">
                <a:tc>
                  <a:txBody>
                    <a:bodyPr/>
                    <a:lstStyle/>
                    <a:p>
                      <a:r>
                        <a:rPr lang="en-US" sz="1800" kern="1200" dirty="0">
                          <a:solidFill>
                            <a:schemeClr val="dk1"/>
                          </a:solidFill>
                          <a:effectLst/>
                          <a:latin typeface="+mn-lt"/>
                          <a:ea typeface="+mn-ea"/>
                          <a:cs typeface="+mn-cs"/>
                        </a:rPr>
                        <a:t>Sugata </a:t>
                      </a:r>
                      <a:r>
                        <a:rPr lang="en-US" sz="1800" kern="1200" dirty="0" err="1">
                          <a:solidFill>
                            <a:schemeClr val="dk1"/>
                          </a:solidFill>
                          <a:effectLst/>
                          <a:latin typeface="+mn-lt"/>
                          <a:ea typeface="+mn-ea"/>
                          <a:cs typeface="+mn-cs"/>
                        </a:rPr>
                        <a:t>Saha</a:t>
                      </a:r>
                      <a:endParaRPr lang="en-US" dirty="0"/>
                    </a:p>
                  </a:txBody>
                  <a:tcPr/>
                </a:tc>
                <a:tc>
                  <a:txBody>
                    <a:bodyPr/>
                    <a:lstStyle/>
                    <a:p>
                      <a:r>
                        <a:rPr lang="en-US" dirty="0"/>
                        <a:t>         </a:t>
                      </a:r>
                      <a:r>
                        <a:rPr lang="en-US" sz="1800" kern="1200" dirty="0">
                          <a:solidFill>
                            <a:schemeClr val="dk1"/>
                          </a:solidFill>
                          <a:effectLst/>
                          <a:latin typeface="+mn-lt"/>
                          <a:ea typeface="+mn-ea"/>
                          <a:cs typeface="+mn-cs"/>
                        </a:rPr>
                        <a:t>18301089</a:t>
                      </a:r>
                      <a:endParaRPr lang="en-US" dirty="0"/>
                    </a:p>
                  </a:txBody>
                  <a:tcPr/>
                </a:tc>
                <a:tc>
                  <a:txBody>
                    <a:bodyPr/>
                    <a:lstStyle/>
                    <a:p>
                      <a:r>
                        <a:rPr lang="en-US" sz="1800" b="1" kern="1200" dirty="0">
                          <a:solidFill>
                            <a:schemeClr val="dk1"/>
                          </a:solidFill>
                          <a:effectLst/>
                          <a:latin typeface="+mn-lt"/>
                          <a:ea typeface="+mn-ea"/>
                          <a:cs typeface="+mn-cs"/>
                        </a:rPr>
                        <a:t>Introduction, System request(Business requirements), Use Case diagram, Activity diagram</a:t>
                      </a:r>
                      <a:endParaRPr lang="en-US" dirty="0"/>
                    </a:p>
                  </a:txBody>
                  <a:tcPr/>
                </a:tc>
                <a:extLst>
                  <a:ext uri="{0D108BD9-81ED-4DB2-BD59-A6C34878D82A}">
                    <a16:rowId xmlns:a16="http://schemas.microsoft.com/office/drawing/2014/main" val="3009155229"/>
                  </a:ext>
                </a:extLst>
              </a:tr>
              <a:tr h="370840">
                <a:tc>
                  <a:txBody>
                    <a:bodyPr/>
                    <a:lstStyle/>
                    <a:p>
                      <a:r>
                        <a:rPr lang="en-US" sz="1800" kern="1200" dirty="0">
                          <a:solidFill>
                            <a:schemeClr val="dk1"/>
                          </a:solidFill>
                          <a:effectLst/>
                          <a:latin typeface="+mn-lt"/>
                          <a:ea typeface="+mn-ea"/>
                          <a:cs typeface="+mn-cs"/>
                        </a:rPr>
                        <a:t>Jawad Bin Jalil</a:t>
                      </a:r>
                      <a:endParaRPr lang="en-US" dirty="0"/>
                    </a:p>
                  </a:txBody>
                  <a:tcPr/>
                </a:tc>
                <a:tc>
                  <a:txBody>
                    <a:bodyPr/>
                    <a:lstStyle/>
                    <a:p>
                      <a:r>
                        <a:rPr lang="en-US" dirty="0"/>
                        <a:t>         </a:t>
                      </a:r>
                      <a:r>
                        <a:rPr lang="en-US" sz="1800" kern="1200" dirty="0">
                          <a:solidFill>
                            <a:schemeClr val="dk1"/>
                          </a:solidFill>
                          <a:effectLst/>
                          <a:latin typeface="+mn-lt"/>
                          <a:ea typeface="+mn-ea"/>
                          <a:cs typeface="+mn-cs"/>
                        </a:rPr>
                        <a:t>18321004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System request(Business</a:t>
                      </a:r>
                      <a:r>
                        <a:rPr lang="en-US" sz="1800" b="1" kern="1200" baseline="0" dirty="0">
                          <a:solidFill>
                            <a:schemeClr val="dk1"/>
                          </a:solidFill>
                          <a:effectLst/>
                          <a:latin typeface="+mn-lt"/>
                          <a:ea typeface="+mn-ea"/>
                          <a:cs typeface="+mn-cs"/>
                        </a:rPr>
                        <a:t> needs, Special issues and constrains</a:t>
                      </a:r>
                      <a:r>
                        <a:rPr lang="en-US" sz="1800" b="1" kern="1200" dirty="0">
                          <a:solidFill>
                            <a:schemeClr val="dk1"/>
                          </a:solidFill>
                          <a:effectLst/>
                          <a:latin typeface="+mn-lt"/>
                          <a:ea typeface="+mn-ea"/>
                          <a:cs typeface="+mn-cs"/>
                        </a:rPr>
                        <a:t>), Sequence diagram (user), State Machine diagram(user), Windows Navigation diagram, Conclusion</a:t>
                      </a:r>
                      <a:endParaRPr lang="en-US" dirty="0"/>
                    </a:p>
                  </a:txBody>
                  <a:tcPr/>
                </a:tc>
                <a:extLst>
                  <a:ext uri="{0D108BD9-81ED-4DB2-BD59-A6C34878D82A}">
                    <a16:rowId xmlns:a16="http://schemas.microsoft.com/office/drawing/2014/main" val="3600272788"/>
                  </a:ext>
                </a:extLst>
              </a:tr>
            </a:tbl>
          </a:graphicData>
        </a:graphic>
      </p:graphicFrame>
    </p:spTree>
    <p:extLst>
      <p:ext uri="{BB962C8B-B14F-4D97-AF65-F5344CB8AC3E}">
        <p14:creationId xmlns:p14="http://schemas.microsoft.com/office/powerpoint/2010/main" val="67669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instance</a:t>
            </a:r>
          </a:p>
        </p:txBody>
      </p:sp>
      <p:sp>
        <p:nvSpPr>
          <p:cNvPr id="3" name="Content Placeholder 2"/>
          <p:cNvSpPr>
            <a:spLocks noGrp="1"/>
          </p:cNvSpPr>
          <p:nvPr>
            <p:ph idx="1"/>
          </p:nvPr>
        </p:nvSpPr>
        <p:spPr/>
        <p:txBody>
          <a:bodyPr/>
          <a:lstStyle/>
          <a:p>
            <a:r>
              <a:rPr lang="en-US" dirty="0"/>
              <a:t>Medical facilities of Bangladesh</a:t>
            </a:r>
          </a:p>
          <a:p>
            <a:endParaRPr lang="en-US" dirty="0"/>
          </a:p>
          <a:p>
            <a:r>
              <a:rPr lang="en-US" dirty="0"/>
              <a:t>To give medical facilities to every people of Bangladesh as soon as possible</a:t>
            </a:r>
          </a:p>
          <a:p>
            <a:endParaRPr lang="en-US" dirty="0"/>
          </a:p>
          <a:p>
            <a:r>
              <a:rPr lang="en-US" dirty="0"/>
              <a:t>To book cabin and ICU by sitting at home.</a:t>
            </a:r>
          </a:p>
        </p:txBody>
      </p:sp>
    </p:spTree>
    <p:extLst>
      <p:ext uri="{BB962C8B-B14F-4D97-AF65-F5344CB8AC3E}">
        <p14:creationId xmlns:p14="http://schemas.microsoft.com/office/powerpoint/2010/main" val="185256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p>
        </p:txBody>
      </p:sp>
      <p:sp>
        <p:nvSpPr>
          <p:cNvPr id="3" name="Content Placeholder 2"/>
          <p:cNvSpPr>
            <a:spLocks noGrp="1"/>
          </p:cNvSpPr>
          <p:nvPr>
            <p:ph idx="1"/>
          </p:nvPr>
        </p:nvSpPr>
        <p:spPr/>
        <p:txBody>
          <a:bodyPr>
            <a:normAutofit fontScale="92500"/>
          </a:bodyPr>
          <a:lstStyle/>
          <a:p>
            <a:r>
              <a:rPr lang="en-US" dirty="0"/>
              <a:t>70% of population lives in rural area where health sector is urban centered. </a:t>
            </a:r>
          </a:p>
          <a:p>
            <a:endParaRPr lang="en-US" dirty="0"/>
          </a:p>
          <a:p>
            <a:r>
              <a:rPr lang="en-US" dirty="0"/>
              <a:t>Lacking of Cabin &amp; ICU beds.</a:t>
            </a:r>
          </a:p>
          <a:p>
            <a:endParaRPr lang="en-US" dirty="0"/>
          </a:p>
          <a:p>
            <a:r>
              <a:rPr lang="en-US" dirty="0"/>
              <a:t> Covid-19 pandemic. </a:t>
            </a:r>
          </a:p>
          <a:p>
            <a:endParaRPr lang="en-US" dirty="0"/>
          </a:p>
          <a:p>
            <a:r>
              <a:rPr lang="en-US" dirty="0"/>
              <a:t>Profitable(Proposed annual profit &gt;= 4000000 taka)</a:t>
            </a:r>
          </a:p>
          <a:p>
            <a:endParaRPr lang="en-US" dirty="0"/>
          </a:p>
          <a:p>
            <a:r>
              <a:rPr lang="en-US" dirty="0"/>
              <a:t>Do not have any online service regarding Cabin and ICU booking.</a:t>
            </a:r>
          </a:p>
        </p:txBody>
      </p:sp>
    </p:spTree>
    <p:extLst>
      <p:ext uri="{BB962C8B-B14F-4D97-AF65-F5344CB8AC3E}">
        <p14:creationId xmlns:p14="http://schemas.microsoft.com/office/powerpoint/2010/main" val="358162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fontScale="92500"/>
          </a:bodyPr>
          <a:lstStyle/>
          <a:p>
            <a:r>
              <a:rPr lang="en-US" dirty="0"/>
              <a:t>This system provides helps to book ICU beds and Cabins. </a:t>
            </a:r>
          </a:p>
          <a:p>
            <a:endParaRPr lang="en-US" dirty="0"/>
          </a:p>
          <a:p>
            <a:r>
              <a:rPr lang="en-US" dirty="0"/>
              <a:t>Our system provides service in every district in our country. </a:t>
            </a:r>
          </a:p>
          <a:p>
            <a:endParaRPr lang="en-US" dirty="0"/>
          </a:p>
          <a:p>
            <a:r>
              <a:rPr lang="en-US" dirty="0"/>
              <a:t>User can book anytime as we provide 24*7 hour service. </a:t>
            </a:r>
          </a:p>
          <a:p>
            <a:endParaRPr lang="en-US" dirty="0"/>
          </a:p>
          <a:p>
            <a:r>
              <a:rPr lang="en-US" dirty="0"/>
              <a:t>Admin panel controls the whole system.</a:t>
            </a:r>
          </a:p>
          <a:p>
            <a:endParaRPr lang="en-US" dirty="0"/>
          </a:p>
          <a:p>
            <a:r>
              <a:rPr lang="en-US" dirty="0"/>
              <a:t> The system is supported by both web, Android &amp; IOS operating system.</a:t>
            </a:r>
          </a:p>
        </p:txBody>
      </p:sp>
    </p:spTree>
    <p:extLst>
      <p:ext uri="{BB962C8B-B14F-4D97-AF65-F5344CB8AC3E}">
        <p14:creationId xmlns:p14="http://schemas.microsoft.com/office/powerpoint/2010/main" val="219144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normAutofit lnSpcReduction="10000"/>
          </a:bodyPr>
          <a:lstStyle/>
          <a:p>
            <a:r>
              <a:rPr lang="en-US" dirty="0"/>
              <a:t>The system will be designed through website and mobile application.</a:t>
            </a:r>
          </a:p>
          <a:p>
            <a:endParaRPr lang="en-US" dirty="0"/>
          </a:p>
          <a:p>
            <a:r>
              <a:rPr lang="en-US" dirty="0"/>
              <a:t>User have to login with proper email address and password.</a:t>
            </a:r>
          </a:p>
          <a:p>
            <a:endParaRPr lang="en-US" dirty="0"/>
          </a:p>
          <a:p>
            <a:r>
              <a:rPr lang="en-US" dirty="0"/>
              <a:t>We will store our data in ORACLE database.</a:t>
            </a:r>
          </a:p>
          <a:p>
            <a:endParaRPr lang="en-US" dirty="0"/>
          </a:p>
          <a:p>
            <a:r>
              <a:rPr lang="en-US" dirty="0"/>
              <a:t>User’s information will be secured.</a:t>
            </a:r>
          </a:p>
          <a:p>
            <a:endParaRPr lang="en-US" dirty="0"/>
          </a:p>
          <a:p>
            <a:r>
              <a:rPr lang="en-US" dirty="0"/>
              <a:t>This will maintain cultural and political constrains.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7842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Current System</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1. Lack of ICU specialists. </a:t>
            </a:r>
          </a:p>
          <a:p>
            <a:pPr marL="0" indent="0">
              <a:buNone/>
            </a:pPr>
            <a:r>
              <a:rPr lang="en-US" dirty="0"/>
              <a:t>2. Not accessible to general public.</a:t>
            </a:r>
          </a:p>
          <a:p>
            <a:pPr marL="0" indent="0">
              <a:buNone/>
            </a:pPr>
            <a:r>
              <a:rPr lang="en-US" dirty="0"/>
              <a:t>3. Do not have proper information about charge other necessaries. </a:t>
            </a:r>
          </a:p>
          <a:p>
            <a:pPr marL="0" indent="0">
              <a:buNone/>
            </a:pPr>
            <a:r>
              <a:rPr lang="en-US" dirty="0"/>
              <a:t>4. Covid-19 pandemic. </a:t>
            </a:r>
          </a:p>
          <a:p>
            <a:pPr marL="0" indent="0">
              <a:buNone/>
            </a:pPr>
            <a:r>
              <a:rPr lang="en-US" dirty="0"/>
              <a:t>5. Not enough service during emergency period.</a:t>
            </a:r>
          </a:p>
          <a:p>
            <a:pPr marL="0" indent="0">
              <a:buNone/>
            </a:pPr>
            <a:r>
              <a:rPr lang="en-US" dirty="0"/>
              <a:t>6. Rural people are the worst victims.</a:t>
            </a:r>
          </a:p>
          <a:p>
            <a:pPr marL="0" indent="0">
              <a:buNone/>
            </a:pPr>
            <a:r>
              <a:rPr lang="en-US" dirty="0"/>
              <a:t>7. We do not have any online service regarding Cabin and ICU booking.</a:t>
            </a:r>
          </a:p>
        </p:txBody>
      </p:sp>
    </p:spTree>
    <p:extLst>
      <p:ext uri="{BB962C8B-B14F-4D97-AF65-F5344CB8AC3E}">
        <p14:creationId xmlns:p14="http://schemas.microsoft.com/office/powerpoint/2010/main" val="3718583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212</TotalTime>
  <Words>640</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vt:lpstr>
      <vt:lpstr>Times New Roman</vt:lpstr>
      <vt:lpstr>Wingdings</vt:lpstr>
      <vt:lpstr>Office Theme</vt:lpstr>
      <vt:lpstr> Hospital Cabin and ICU booking System</vt:lpstr>
      <vt:lpstr>Group: 02(Sec-02)</vt:lpstr>
      <vt:lpstr>Contents:</vt:lpstr>
      <vt:lpstr>Contribution Of Members:</vt:lpstr>
      <vt:lpstr>For instance</vt:lpstr>
      <vt:lpstr>Planning</vt:lpstr>
      <vt:lpstr>Analysis</vt:lpstr>
      <vt:lpstr>Design</vt:lpstr>
      <vt:lpstr>Analysis of Current System </vt:lpstr>
      <vt:lpstr>Analysis of Proposed System</vt:lpstr>
      <vt:lpstr>Requirement analysis</vt:lpstr>
      <vt:lpstr>Non-functional</vt:lpstr>
      <vt:lpstr>USE CASE DIAGRAM</vt:lpstr>
      <vt:lpstr>ACTIVITY  DIAGRAM</vt:lpstr>
      <vt:lpstr>SEQUENCE  DIAGRAM (ADMIN) </vt:lpstr>
      <vt:lpstr>SEQUENCE  DIAGRAM (USER)</vt:lpstr>
      <vt:lpstr>DATA FLOW DIAGRAM LEVEL-0</vt:lpstr>
      <vt:lpstr>LEVEL-1</vt:lpstr>
      <vt:lpstr>WINDOWS NAVIGATION DIAGRAM</vt:lpstr>
      <vt:lpstr>SUMMARY &amp; CONCLUSION</vt:lpstr>
      <vt:lpstr>Any Question?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Cabin and ICU booking System</dc:title>
  <dc:creator>MD. Abdul Kahhar Siddiki Shan</dc:creator>
  <cp:lastModifiedBy>MD. Abdul Kahhar Siddiki Shan</cp:lastModifiedBy>
  <cp:revision>30</cp:revision>
  <dcterms:created xsi:type="dcterms:W3CDTF">2021-05-15T19:18:26Z</dcterms:created>
  <dcterms:modified xsi:type="dcterms:W3CDTF">2021-05-18T04:41:48Z</dcterms:modified>
</cp:coreProperties>
</file>