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2bf6b2b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2bf6b2ba0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2bf6b2b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92bf6b2ba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bf6b2b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2bf6b2ba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2bf6b2b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2bf6b2ba0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2bf6b2b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92bf6b2ba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2bf6b2ba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92bf6b2ba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2bf6b2b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92bf6b2ba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2bb708e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92bb708e9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2bf6b2ba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2bf6b2ba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2bf6b2b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2bf6b2ba0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2bb708e9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92bb708e9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2bf6b2ba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92bf6b2ba0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2bf6b2ba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92bf6b2ba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2bb708e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92bb708e9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2bf6b2b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92bf6b2ba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2bf6b2b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2bf6b2ba0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2bb708e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92bb708e9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2bf6b2b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92bf6b2ba0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2bf6b2b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2bf6b2ba0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2bb708e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2bb708e9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2bf6b2b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92bf6b2ba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2bf6b2b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92bf6b2ba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2bf6b2b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92bf6b2ba0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92bf6b2b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92bf6b2ba0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2bf6b2b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2bf6b2ba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2bf6b2b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2bf6b2ba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2bf6b2b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92bf6b2ba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2bf6b2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92bf6b2b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2bf6b2b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92bf6b2ba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04</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Class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2"/>
          <p:cNvPicPr preferRelativeResize="0"/>
          <p:nvPr/>
        </p:nvPicPr>
        <p:blipFill>
          <a:blip r:embed="rId3">
            <a:alphaModFix/>
          </a:blip>
          <a:stretch>
            <a:fillRect/>
          </a:stretch>
        </p:blipFill>
        <p:spPr>
          <a:xfrm>
            <a:off x="1147300" y="152400"/>
            <a:ext cx="713922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3"/>
          <p:cNvPicPr preferRelativeResize="0"/>
          <p:nvPr/>
        </p:nvPicPr>
        <p:blipFill>
          <a:blip r:embed="rId3">
            <a:alphaModFix/>
          </a:blip>
          <a:stretch>
            <a:fillRect/>
          </a:stretch>
        </p:blipFill>
        <p:spPr>
          <a:xfrm>
            <a:off x="1140800" y="106900"/>
            <a:ext cx="713922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4"/>
          <p:cNvPicPr preferRelativeResize="0"/>
          <p:nvPr/>
        </p:nvPicPr>
        <p:blipFill>
          <a:blip r:embed="rId3">
            <a:alphaModFix/>
          </a:blip>
          <a:stretch>
            <a:fillRect/>
          </a:stretch>
        </p:blipFill>
        <p:spPr>
          <a:xfrm>
            <a:off x="1134300" y="100400"/>
            <a:ext cx="713922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5"/>
          <p:cNvPicPr preferRelativeResize="0"/>
          <p:nvPr/>
        </p:nvPicPr>
        <p:blipFill>
          <a:blip r:embed="rId3">
            <a:alphaModFix/>
          </a:blip>
          <a:stretch>
            <a:fillRect/>
          </a:stretch>
        </p:blipFill>
        <p:spPr>
          <a:xfrm>
            <a:off x="1134275" y="178425"/>
            <a:ext cx="7139222"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6"/>
          <p:cNvPicPr preferRelativeResize="0"/>
          <p:nvPr/>
        </p:nvPicPr>
        <p:blipFill>
          <a:blip r:embed="rId3">
            <a:alphaModFix/>
          </a:blip>
          <a:stretch>
            <a:fillRect/>
          </a:stretch>
        </p:blipFill>
        <p:spPr>
          <a:xfrm>
            <a:off x="1147300" y="100400"/>
            <a:ext cx="713922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7"/>
          <p:cNvPicPr preferRelativeResize="0"/>
          <p:nvPr/>
        </p:nvPicPr>
        <p:blipFill>
          <a:blip r:embed="rId3">
            <a:alphaModFix/>
          </a:blip>
          <a:stretch>
            <a:fillRect/>
          </a:stretch>
        </p:blipFill>
        <p:spPr>
          <a:xfrm>
            <a:off x="1134300" y="106900"/>
            <a:ext cx="7139222"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8"/>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9"/>
          <p:cNvPicPr preferRelativeResize="0"/>
          <p:nvPr/>
        </p:nvPicPr>
        <p:blipFill>
          <a:blip r:embed="rId3">
            <a:alphaModFix/>
          </a:blip>
          <a:stretch>
            <a:fillRect/>
          </a:stretch>
        </p:blipFill>
        <p:spPr>
          <a:xfrm>
            <a:off x="1140775" y="113400"/>
            <a:ext cx="7139222"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0"/>
          <p:cNvPicPr preferRelativeResize="0"/>
          <p:nvPr/>
        </p:nvPicPr>
        <p:blipFill>
          <a:blip r:embed="rId3">
            <a:alphaModFix/>
          </a:blip>
          <a:stretch>
            <a:fillRect/>
          </a:stretch>
        </p:blipFill>
        <p:spPr>
          <a:xfrm>
            <a:off x="1147275" y="163575"/>
            <a:ext cx="7139222"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1"/>
          <p:cNvPicPr preferRelativeResize="0"/>
          <p:nvPr/>
        </p:nvPicPr>
        <p:blipFill>
          <a:blip r:embed="rId3">
            <a:alphaModFix/>
          </a:blip>
          <a:stretch>
            <a:fillRect/>
          </a:stretch>
        </p:blipFill>
        <p:spPr>
          <a:xfrm>
            <a:off x="1134275" y="106875"/>
            <a:ext cx="713922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Class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pic>
        <p:nvPicPr>
          <p:cNvPr id="285" name="Google Shape;285;p14"/>
          <p:cNvPicPr preferRelativeResize="0"/>
          <p:nvPr/>
        </p:nvPicPr>
        <p:blipFill>
          <a:blip r:embed="rId3">
            <a:alphaModFix/>
          </a:blip>
          <a:stretch>
            <a:fillRect/>
          </a:stretch>
        </p:blipFill>
        <p:spPr>
          <a:xfrm>
            <a:off x="2044350" y="2017653"/>
            <a:ext cx="4766600" cy="67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2"/>
          <p:cNvPicPr preferRelativeResize="0"/>
          <p:nvPr/>
        </p:nvPicPr>
        <p:blipFill>
          <a:blip r:embed="rId3">
            <a:alphaModFix/>
          </a:blip>
          <a:stretch>
            <a:fillRect/>
          </a:stretch>
        </p:blipFill>
        <p:spPr>
          <a:xfrm>
            <a:off x="1147275" y="113375"/>
            <a:ext cx="7139222"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3"/>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4"/>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5"/>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6"/>
          <p:cNvPicPr preferRelativeResize="0"/>
          <p:nvPr/>
        </p:nvPicPr>
        <p:blipFill>
          <a:blip r:embed="rId3">
            <a:alphaModFix/>
          </a:blip>
          <a:stretch>
            <a:fillRect/>
          </a:stretch>
        </p:blipFill>
        <p:spPr>
          <a:xfrm>
            <a:off x="1140800" y="113375"/>
            <a:ext cx="7139222"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7"/>
          <p:cNvPicPr preferRelativeResize="0"/>
          <p:nvPr/>
        </p:nvPicPr>
        <p:blipFill>
          <a:blip r:embed="rId3">
            <a:alphaModFix/>
          </a:blip>
          <a:stretch>
            <a:fillRect/>
          </a:stretch>
        </p:blipFill>
        <p:spPr>
          <a:xfrm>
            <a:off x="1147300" y="106875"/>
            <a:ext cx="7139222"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8"/>
          <p:cNvPicPr preferRelativeResize="0"/>
          <p:nvPr/>
        </p:nvPicPr>
        <p:blipFill>
          <a:blip r:embed="rId3">
            <a:alphaModFix/>
          </a:blip>
          <a:stretch>
            <a:fillRect/>
          </a:stretch>
        </p:blipFill>
        <p:spPr>
          <a:xfrm>
            <a:off x="1140800" y="119875"/>
            <a:ext cx="7139222"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9"/>
          <p:cNvPicPr preferRelativeResize="0"/>
          <p:nvPr/>
        </p:nvPicPr>
        <p:blipFill>
          <a:blip r:embed="rId3">
            <a:alphaModFix/>
          </a:blip>
          <a:stretch>
            <a:fillRect/>
          </a:stretch>
        </p:blipFill>
        <p:spPr>
          <a:xfrm>
            <a:off x="1134275" y="126375"/>
            <a:ext cx="7139222"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40"/>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41"/>
          <p:cNvPicPr preferRelativeResize="0"/>
          <p:nvPr/>
        </p:nvPicPr>
        <p:blipFill>
          <a:blip r:embed="rId3">
            <a:alphaModFix/>
          </a:blip>
          <a:stretch>
            <a:fillRect/>
          </a:stretch>
        </p:blipFill>
        <p:spPr>
          <a:xfrm>
            <a:off x="1147300" y="152400"/>
            <a:ext cx="713922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2854600" y="410650"/>
            <a:ext cx="30951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SuperMART</a:t>
            </a:r>
            <a:endParaRPr/>
          </a:p>
        </p:txBody>
      </p:sp>
      <p:sp>
        <p:nvSpPr>
          <p:cNvPr id="291" name="Google Shape;291;p15"/>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SUPERMART buys snack products from local producers through contracts. At most 2 producers can be involved in a contract, each with a different percentage of sharing the profit. One producer can have multiple contracts for different products. The store has both in-house and on-demand food-safety inspectors to ensure product quality. Each inspector can be in charge of multiple products.</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Find the classes, relations, label for each relation, multiplicity for the above scenario.</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42"/>
          <p:cNvPicPr preferRelativeResize="0"/>
          <p:nvPr/>
        </p:nvPicPr>
        <p:blipFill>
          <a:blip r:embed="rId3">
            <a:alphaModFix/>
          </a:blip>
          <a:stretch>
            <a:fillRect/>
          </a:stretch>
        </p:blipFill>
        <p:spPr>
          <a:xfrm>
            <a:off x="1140800" y="106875"/>
            <a:ext cx="7139222"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3"/>
          <p:cNvPicPr preferRelativeResize="0"/>
          <p:nvPr/>
        </p:nvPicPr>
        <p:blipFill>
          <a:blip r:embed="rId3">
            <a:alphaModFix/>
          </a:blip>
          <a:stretch>
            <a:fillRect/>
          </a:stretch>
        </p:blipFill>
        <p:spPr>
          <a:xfrm>
            <a:off x="1134275" y="152400"/>
            <a:ext cx="713922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44"/>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2861125" y="410650"/>
            <a:ext cx="30888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SuperMART</a:t>
            </a:r>
            <a:endParaRPr/>
          </a:p>
        </p:txBody>
      </p:sp>
      <p:sp>
        <p:nvSpPr>
          <p:cNvPr id="297" name="Google Shape;297;p16"/>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highlight>
                  <a:srgbClr val="3D85C6"/>
                </a:highlight>
              </a:rPr>
              <a:t>SUPERMART</a:t>
            </a:r>
            <a:r>
              <a:rPr lang="en"/>
              <a:t> buys snack </a:t>
            </a:r>
            <a:r>
              <a:rPr lang="en">
                <a:highlight>
                  <a:srgbClr val="3D85C6"/>
                </a:highlight>
              </a:rPr>
              <a:t>products</a:t>
            </a:r>
            <a:r>
              <a:rPr lang="en"/>
              <a:t> from local </a:t>
            </a:r>
            <a:r>
              <a:rPr lang="en">
                <a:highlight>
                  <a:srgbClr val="3D85C6"/>
                </a:highlight>
              </a:rPr>
              <a:t>producers</a:t>
            </a:r>
            <a:r>
              <a:rPr lang="en"/>
              <a:t> through </a:t>
            </a:r>
            <a:r>
              <a:rPr lang="en">
                <a:highlight>
                  <a:srgbClr val="3D85C6"/>
                </a:highlight>
              </a:rPr>
              <a:t>contracts</a:t>
            </a:r>
            <a:r>
              <a:rPr lang="en"/>
              <a:t>. At most 2 producers can be involved in a contract, each with a different percentage of sharing the profit. One producer can have multiple contracts for different products. The store has both </a:t>
            </a:r>
            <a:r>
              <a:rPr lang="en">
                <a:highlight>
                  <a:srgbClr val="3D85C6"/>
                </a:highlight>
              </a:rPr>
              <a:t>in-house and on-demand food-safety inspectors</a:t>
            </a:r>
            <a:r>
              <a:rPr lang="en"/>
              <a:t> to ensure product quality. Each inspector can be in charge of multiple products.</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Find the classes, relations, label for each relation, multiplicity for the above scenario.</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358550" y="110800"/>
            <a:ext cx="629196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2496975" y="410650"/>
            <a:ext cx="44412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Golla-Tournament</a:t>
            </a:r>
            <a:endParaRPr/>
          </a:p>
        </p:txBody>
      </p:sp>
      <p:sp>
        <p:nvSpPr>
          <p:cNvPr id="308" name="Google Shape;308;p18"/>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 Gollachooooot tournament has at least 10 extraordinary GOLLA teams. Each golla-team consists of 10-15 players. Oh, each team also has a golla-captain. Every player wears a scary golla-jersey and plays at a certain position. Each team has a unique golla-name and record. Like every other sport, teams are guided by coaches. Coachees need to have certain years of experience and seniority level to lead teams in the tournament. Since coaches and players are humans after all, need to track their names and addresses. Throughout the tournament, the teams play against each other. For every game, the location for the game and score is recorded.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2496975" y="410650"/>
            <a:ext cx="44412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Golla-Tournament</a:t>
            </a:r>
            <a:endParaRPr/>
          </a:p>
        </p:txBody>
      </p:sp>
      <p:sp>
        <p:nvSpPr>
          <p:cNvPr id="314" name="Google Shape;314;p19"/>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 Gollachooooot </a:t>
            </a:r>
            <a:r>
              <a:rPr lang="en">
                <a:highlight>
                  <a:srgbClr val="3D85C6"/>
                </a:highlight>
              </a:rPr>
              <a:t>tournament</a:t>
            </a:r>
            <a:r>
              <a:rPr lang="en"/>
              <a:t> has at least 10 extraordinary GOLLA </a:t>
            </a:r>
            <a:r>
              <a:rPr lang="en">
                <a:highlight>
                  <a:srgbClr val="3D85C6"/>
                </a:highlight>
              </a:rPr>
              <a:t>teams</a:t>
            </a:r>
            <a:r>
              <a:rPr lang="en"/>
              <a:t>. Each golla-team consists of 10-15 </a:t>
            </a:r>
            <a:r>
              <a:rPr lang="en">
                <a:highlight>
                  <a:srgbClr val="3D85C6"/>
                </a:highlight>
              </a:rPr>
              <a:t>players</a:t>
            </a:r>
            <a:r>
              <a:rPr lang="en"/>
              <a:t>. Oh, each team also has a golla-</a:t>
            </a:r>
            <a:r>
              <a:rPr lang="en">
                <a:highlight>
                  <a:srgbClr val="3D85C6"/>
                </a:highlight>
              </a:rPr>
              <a:t>captain</a:t>
            </a:r>
            <a:r>
              <a:rPr lang="en"/>
              <a:t>. Every player wears a scary golla-jersey and plays at a certain position. Each team has a unique golla-name and record. Like every other sport, teams are guided by </a:t>
            </a:r>
            <a:r>
              <a:rPr lang="en">
                <a:highlight>
                  <a:srgbClr val="3D85C6"/>
                </a:highlight>
              </a:rPr>
              <a:t>coaches</a:t>
            </a:r>
            <a:r>
              <a:rPr lang="en"/>
              <a:t>. Coachees need to have certain years of experience and seniority level to lead teams in the tournament. Since coaches and players are </a:t>
            </a:r>
            <a:r>
              <a:rPr lang="en">
                <a:highlight>
                  <a:srgbClr val="3D85C6"/>
                </a:highlight>
              </a:rPr>
              <a:t>people</a:t>
            </a:r>
            <a:r>
              <a:rPr lang="en"/>
              <a:t> after all, need to track their names and addresses. Throughout the tournament, the teams play against each other. For every </a:t>
            </a:r>
            <a:r>
              <a:rPr lang="en">
                <a:highlight>
                  <a:srgbClr val="3D85C6"/>
                </a:highlight>
              </a:rPr>
              <a:t>game</a:t>
            </a:r>
            <a:r>
              <a:rPr lang="en"/>
              <a:t>, the location for the game and score is recorded.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1"/>
          <p:cNvPicPr preferRelativeResize="0"/>
          <p:nvPr/>
        </p:nvPicPr>
        <p:blipFill>
          <a:blip r:embed="rId3">
            <a:alphaModFix/>
          </a:blip>
          <a:stretch>
            <a:fillRect/>
          </a:stretch>
        </p:blipFill>
        <p:spPr>
          <a:xfrm>
            <a:off x="1140800" y="152400"/>
            <a:ext cx="713922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